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autoCompressPictures="0">
  <p:sldMasterIdLst>
    <p:sldMasterId id="2147483661" r:id="rId1"/>
  </p:sldMasterIdLst>
  <p:notesMasterIdLst>
    <p:notesMasterId r:id="rId26"/>
  </p:notesMasterIdLst>
  <p:handoutMasterIdLst>
    <p:handoutMasterId r:id="rId27"/>
  </p:handoutMasterIdLst>
  <p:sldIdLst>
    <p:sldId id="258" r:id="rId2"/>
    <p:sldId id="466" r:id="rId3"/>
    <p:sldId id="573" r:id="rId4"/>
    <p:sldId id="643" r:id="rId5"/>
    <p:sldId id="569" r:id="rId6"/>
    <p:sldId id="603" r:id="rId7"/>
    <p:sldId id="586" r:id="rId8"/>
    <p:sldId id="606" r:id="rId9"/>
    <p:sldId id="592" r:id="rId10"/>
    <p:sldId id="608" r:id="rId11"/>
    <p:sldId id="611" r:id="rId12"/>
    <p:sldId id="612" r:id="rId13"/>
    <p:sldId id="613" r:id="rId14"/>
    <p:sldId id="610" r:id="rId15"/>
    <p:sldId id="561" r:id="rId16"/>
    <p:sldId id="562" r:id="rId17"/>
    <p:sldId id="563" r:id="rId18"/>
    <p:sldId id="564" r:id="rId19"/>
    <p:sldId id="600" r:id="rId20"/>
    <p:sldId id="644" r:id="rId21"/>
    <p:sldId id="642" r:id="rId22"/>
    <p:sldId id="461" r:id="rId23"/>
    <p:sldId id="378" r:id="rId24"/>
    <p:sldId id="598" r:id="rId25"/>
  </p:sldIdLst>
  <p:sldSz cx="9144000" cy="6858000" type="screen4x3"/>
  <p:notesSz cx="6985000" cy="9283700"/>
  <p:embeddedFontLs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Cambria Math" panose="02040503050406030204" pitchFamily="18" charset="0"/>
      <p:regular r:id="rId32"/>
    </p:embeddedFont>
    <p:embeddedFont>
      <p:font typeface="Century Gothic" panose="020B0502020202020204" pitchFamily="34" charset="0"/>
      <p:regular r:id="rId33"/>
      <p:bold r:id="rId34"/>
      <p:italic r:id="rId35"/>
      <p:boldItalic r:id="rId3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ngoing Research" id="{A5B1D270-7008-4E7D-B9E6-FCE4923BC556}">
          <p14:sldIdLst>
            <p14:sldId id="258"/>
            <p14:sldId id="466"/>
            <p14:sldId id="573"/>
            <p14:sldId id="643"/>
            <p14:sldId id="569"/>
            <p14:sldId id="603"/>
            <p14:sldId id="586"/>
            <p14:sldId id="606"/>
            <p14:sldId id="592"/>
            <p14:sldId id="608"/>
            <p14:sldId id="611"/>
            <p14:sldId id="612"/>
            <p14:sldId id="613"/>
            <p14:sldId id="610"/>
            <p14:sldId id="561"/>
            <p14:sldId id="562"/>
            <p14:sldId id="563"/>
            <p14:sldId id="564"/>
            <p14:sldId id="600"/>
            <p14:sldId id="644"/>
            <p14:sldId id="642"/>
            <p14:sldId id="461"/>
            <p14:sldId id="378"/>
            <p14:sldId id="598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B5A7"/>
    <a:srgbClr val="CEDAD1"/>
    <a:srgbClr val="C47878"/>
    <a:srgbClr val="F7F8F8"/>
    <a:srgbClr val="FDFDFD"/>
    <a:srgbClr val="D4EBDB"/>
    <a:srgbClr val="FFFFCC"/>
    <a:srgbClr val="AE7612"/>
    <a:srgbClr val="D1658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00" autoAdjust="0"/>
    <p:restoredTop sz="95208" autoAdjust="0"/>
  </p:normalViewPr>
  <p:slideViewPr>
    <p:cSldViewPr snapToGrid="0">
      <p:cViewPr varScale="1">
        <p:scale>
          <a:sx n="91" d="100"/>
          <a:sy n="91" d="100"/>
        </p:scale>
        <p:origin x="996" y="51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34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27363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56050" y="0"/>
            <a:ext cx="3027363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BB985-CE84-4A4C-B374-87310134D03C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18563"/>
            <a:ext cx="3027363" cy="4651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56050" y="8818563"/>
            <a:ext cx="3027363" cy="4651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2DC462-0BA7-4B88-967C-32914DC4A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309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56550" y="0"/>
            <a:ext cx="3026833" cy="465797"/>
          </a:xfrm>
          <a:prstGeom prst="rect">
            <a:avLst/>
          </a:prstGeom>
        </p:spPr>
        <p:txBody>
          <a:bodyPr vert="horz" lIns="92958" tIns="46479" rIns="92958" bIns="46479" rtlCol="0"/>
          <a:lstStyle>
            <a:lvl1pPr algn="r">
              <a:defRPr sz="1200"/>
            </a:lvl1pPr>
          </a:lstStyle>
          <a:p>
            <a:fld id="{F4DF17EC-9A59-47D3-842B-B7DFBB78FF64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03350" y="1160463"/>
            <a:ext cx="4178300" cy="3133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958" tIns="46479" rIns="92958" bIns="46479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8500" y="4467781"/>
            <a:ext cx="5588000" cy="3655457"/>
          </a:xfrm>
          <a:prstGeom prst="rect">
            <a:avLst/>
          </a:prstGeom>
        </p:spPr>
        <p:txBody>
          <a:bodyPr vert="horz" lIns="92958" tIns="46479" rIns="92958" bIns="4647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17904"/>
            <a:ext cx="3026833" cy="465796"/>
          </a:xfrm>
          <a:prstGeom prst="rect">
            <a:avLst/>
          </a:prstGeom>
        </p:spPr>
        <p:txBody>
          <a:bodyPr vert="horz" lIns="92958" tIns="46479" rIns="92958" bIns="4647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56550" y="8817904"/>
            <a:ext cx="3026833" cy="465796"/>
          </a:xfrm>
          <a:prstGeom prst="rect">
            <a:avLst/>
          </a:prstGeom>
        </p:spPr>
        <p:txBody>
          <a:bodyPr vert="horz" lIns="92958" tIns="46479" rIns="92958" bIns="46479" rtlCol="0" anchor="b"/>
          <a:lstStyle>
            <a:lvl1pPr algn="r">
              <a:defRPr sz="1200"/>
            </a:lvl1pPr>
          </a:lstStyle>
          <a:p>
            <a:fld id="{264D1139-9EBE-4B21-9B1A-84D0DBDA8D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Header Placeholder 7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27363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155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1139-9EBE-4B21-9B1A-84D0DBDA8D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010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4D1139-9EBE-4B21-9B1A-84D0DBDA8D2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735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4D1139-9EBE-4B21-9B1A-84D0DBDA8D2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612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344488" indent="-344488">
                  <a:spcBef>
                    <a:spcPts val="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" panose="05000000000000000000" pitchFamily="2" charset="2"/>
                  <a:buChar char="ü"/>
                </a:pPr>
                <a:r>
                  <a:rPr lang="en-US" sz="1200" dirty="0">
                    <a:latin typeface="Century Gothic" panose="020B0502020202020204" pitchFamily="34" charset="0"/>
                  </a:rPr>
                  <a:t>LiDAR-camera fusion to obtain tree geometric traits and </a:t>
                </a:r>
                <a:r>
                  <a:rPr lang="en-US" sz="1200" dirty="0" err="1">
                    <a:latin typeface="Century Gothic" panose="020B0502020202020204" pitchFamily="34" charset="0"/>
                  </a:rPr>
                  <a:t>georeference</a:t>
                </a:r>
                <a:r>
                  <a:rPr lang="en-US" sz="1200" dirty="0">
                    <a:latin typeface="Century Gothic" panose="020B0502020202020204" pitchFamily="34" charset="0"/>
                  </a:rPr>
                  <a:t> on a global map</a:t>
                </a:r>
              </a:p>
              <a:p>
                <a:pPr marL="344488" indent="-344488">
                  <a:spcBef>
                    <a:spcPts val="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" panose="05000000000000000000" pitchFamily="2" charset="2"/>
                  <a:buChar char="ü"/>
                </a:pPr>
                <a:r>
                  <a:rPr lang="en-US" sz="1200" dirty="0">
                    <a:latin typeface="Century Gothic" panose="020B0502020202020204" pitchFamily="34" charset="0"/>
                  </a:rPr>
                  <a:t>Entropy-based correspondences for 3D tree cluster matching and localization</a:t>
                </a:r>
              </a:p>
              <a:p>
                <a:pPr marL="344488" indent="-344488">
                  <a:spcBef>
                    <a:spcPts val="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" panose="05000000000000000000" pitchFamily="2" charset="2"/>
                  <a:buChar char="ü"/>
                </a:pPr>
                <a:r>
                  <a:rPr lang="en-US" sz="1200" dirty="0">
                    <a:latin typeface="Century Gothic" panose="020B0502020202020204" pitchFamily="34" charset="0"/>
                  </a:rPr>
                  <a:t>Proximal RGN sensing to integrate domain-specific vegetation data for active landmark detection</a:t>
                </a:r>
              </a:p>
              <a:p>
                <a:pPr marL="0" indent="0" algn="l">
                  <a:spcAft>
                    <a:spcPts val="400"/>
                  </a:spcAft>
                  <a:buFont typeface="Wingdings" pitchFamily="2" charset="2"/>
                  <a:buNone/>
                </a:pPr>
                <a:endParaRPr lang="en-US" altLang="zh-CN" sz="1200" i="1" dirty="0">
                  <a:latin typeface="Cambria Math" panose="02040503050406030204" pitchFamily="18" charset="0"/>
                  <a:ea typeface="Cambria Math" panose="02040503050406030204" pitchFamily="18" charset="0"/>
                  <a:cs typeface="Times New Roman" panose="02020603050405020304" pitchFamily="18" charset="0"/>
                </a:endParaRPr>
              </a:p>
              <a:p>
                <a:pPr marL="285750" indent="-285750" algn="l">
                  <a:spcAft>
                    <a:spcPts val="400"/>
                  </a:spcAft>
                  <a:buFont typeface="Wingdings" pitchFamily="2" charset="2"/>
                  <a:buChar char="v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R" sz="1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𝒞</m:t>
                        </m:r>
                      </m:e>
                      <m:sub>
                        <m:r>
                          <a:rPr lang="en-US" altLang="zh-CN" sz="1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𝑘</m:t>
                        </m:r>
                      </m:sub>
                    </m:sSub>
                  </m:oMath>
                </a14:m>
                <a:r>
                  <a:rPr lang="en-US" altLang="zh-CN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Times New Roman" panose="02020603050405020304" pitchFamily="18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1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altLang="zh-CN" sz="1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𝒯</m:t>
                        </m:r>
                      </m:e>
                      <m:sub>
                        <m:r>
                          <a:rPr lang="en-US" altLang="zh-CN" sz="1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𝑗</m:t>
                        </m:r>
                      </m:sub>
                    </m:sSub>
                  </m:oMath>
                </a14:m>
                <a:r>
                  <a:rPr lang="en-US" altLang="zh-CN" sz="1200" dirty="0">
                    <a:cs typeface="Times New Roman" panose="02020603050405020304" pitchFamily="18" charset="0"/>
                  </a:rPr>
                  <a:t> matching probability computation: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en-US" altLang="zh-CN" sz="1200" b="1" i="1" kern="120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Times New Roman" panose="02020603050405020304" pitchFamily="18" charset="0"/>
                          </a:rPr>
                        </m:ctrlPr>
                      </m:sPrePr>
                      <m:sub>
                        <m:r>
                          <a:rPr lang="en-US" altLang="zh-CN" sz="1200" b="1" i="1" kern="120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Times New Roman" panose="02020603050405020304" pitchFamily="18" charset="0"/>
                          </a:rPr>
                          <m:t> </m:t>
                        </m:r>
                      </m:sub>
                      <m:sup>
                        <m:r>
                          <a:rPr lang="en-US" sz="1200" b="1" i="1" smtClean="0">
                            <a:latin typeface="Cambria Math" panose="02040503050406030204" pitchFamily="18" charset="0"/>
                          </a:rPr>
                          <m:t>𝒌</m:t>
                        </m:r>
                      </m:sup>
                      <m:e>
                        <m:sSub>
                          <m:sSubPr>
                            <m:ctrlPr>
                              <a:rPr lang="en-US" sz="12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200" b="1" i="1">
                                <a:latin typeface="Cambria Math" panose="02040503050406030204" pitchFamily="18" charset="0"/>
                              </a:rPr>
                              <m:t>𝒑</m:t>
                            </m:r>
                          </m:e>
                          <m:sub>
                            <m:r>
                              <a:rPr lang="en-US" sz="1200" b="1" i="1">
                                <a:latin typeface="Cambria Math" panose="02040503050406030204" pitchFamily="18" charset="0"/>
                              </a:rPr>
                              <m:t>𝒋</m:t>
                            </m:r>
                          </m:sub>
                        </m:sSub>
                      </m:e>
                    </m:sPre>
                    <m:r>
                      <a:rPr lang="en-US" sz="1200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US" sz="1200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US" sz="1200" b="0" i="0" smtClean="0">
                            <a:latin typeface="Cambria Math" panose="02040503050406030204" pitchFamily="18" charset="0"/>
                          </a:rPr>
                          <m:t>exp</m:t>
                        </m:r>
                      </m:fName>
                      <m:e>
                        <m:d>
                          <m:dPr>
                            <m:ctrlPr>
                              <a:rPr lang="en-US" sz="12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sz="1200" b="0" i="1" smtClean="0">
                                <a:latin typeface="Cambria Math" panose="02040503050406030204" pitchFamily="18" charset="0"/>
                              </a:rPr>
                              <m:t>−0.1</m:t>
                            </m:r>
                            <m:r>
                              <a:rPr lang="en-US" sz="12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∙</m:t>
                            </m:r>
                            <m:sSub>
                              <m:sSubPr>
                                <m:ctrlPr>
                                  <a:rPr lang="en-US" sz="1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200" i="1">
                                    <a:latin typeface="Cambria Math" panose="02040503050406030204" pitchFamily="18" charset="0"/>
                                  </a:rPr>
                                  <m:t>𝑑</m:t>
                                </m:r>
                              </m:e>
                              <m:sub>
                                <m:r>
                                  <a:rPr lang="en-US" sz="12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ℳ</m:t>
                                </m:r>
                              </m:sub>
                            </m:sSub>
                            <m:r>
                              <a:rPr lang="en-US" sz="1200" b="0" i="1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sSub>
                              <m:sSubPr>
                                <m:ctrlPr>
                                  <a:rPr lang="en-US" sz="1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200" b="1" i="1">
                                    <a:latin typeface="Cambria Math" panose="02040503050406030204" pitchFamily="18" charset="0"/>
                                  </a:rPr>
                                  <m:t>𝒊</m:t>
                                </m:r>
                              </m:e>
                              <m:sub>
                                <m:r>
                                  <a:rPr lang="en-US" sz="1200" b="0" i="1" smtClean="0">
                                    <a:latin typeface="Cambria Math" panose="02040503050406030204" pitchFamily="18" charset="0"/>
                                  </a:rPr>
                                  <m:t>𝑗</m:t>
                                </m:r>
                              </m:sub>
                            </m:sSub>
                            <m:r>
                              <a:rPr lang="en-US" sz="1200" b="0" i="1" smtClean="0">
                                <a:latin typeface="Cambria Math" panose="02040503050406030204" pitchFamily="18" charset="0"/>
                              </a:rPr>
                              <m:t>, </m:t>
                            </m:r>
                            <m:sSubSup>
                              <m:sSubSupPr>
                                <m:ctrlPr>
                                  <a:rPr lang="en-US" sz="1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US" sz="1200" b="1" i="1">
                                    <a:latin typeface="Cambria Math" panose="02040503050406030204" pitchFamily="18" charset="0"/>
                                  </a:rPr>
                                  <m:t>𝑺</m:t>
                                </m:r>
                              </m:e>
                              <m:sub>
                                <m:r>
                                  <a:rPr lang="en-US" sz="1200" b="0" i="1" smtClean="0">
                                    <a:latin typeface="Cambria Math" panose="02040503050406030204" pitchFamily="18" charset="0"/>
                                  </a:rPr>
                                  <m:t>𝑗</m:t>
                                </m:r>
                              </m:sub>
                              <m:sup>
                                <m:r>
                                  <a:rPr lang="en-US" sz="1200" b="0" i="1" smtClean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sup>
                            </m:sSubSup>
                            <m:r>
                              <a:rPr lang="en-US" sz="1200" b="0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d>
                      </m:e>
                    </m:func>
                    <m:r>
                      <a:rPr lang="en-US" sz="1200" b="0" i="1" smtClean="0">
                        <a:latin typeface="Cambria Math" panose="02040503050406030204" pitchFamily="18" charset="0"/>
                      </a:rPr>
                      <m:t>∈</m:t>
                    </m:r>
                    <m:d>
                      <m:dPr>
                        <m:begChr m:val="["/>
                        <m:endChr m:val="]"/>
                        <m:ctrlPr>
                          <a:rPr lang="en-US" sz="1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1200" b="0" i="1" smtClean="0">
                            <a:latin typeface="Cambria Math" panose="02040503050406030204" pitchFamily="18" charset="0"/>
                          </a:rPr>
                          <m:t>0,1</m:t>
                        </m:r>
                      </m:e>
                    </m:d>
                  </m:oMath>
                </a14:m>
                <a:r>
                  <a:rPr lang="en-GR" dirty="0"/>
                  <a:t>      </a:t>
                </a:r>
                <a:r>
                  <a:rPr lang="en-GR" sz="1400" b="1" dirty="0"/>
                  <a:t>(1)</a:t>
                </a:r>
                <a:endParaRPr lang="en-US" sz="1400" b="1" dirty="0"/>
              </a:p>
              <a:p>
                <a:pPr marL="285750" marR="0" lvl="0" indent="-28575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400"/>
                  </a:spcAft>
                  <a:buClrTx/>
                  <a:buSzTx/>
                  <a:buFont typeface="Wingdings" pitchFamily="2" charset="2"/>
                  <a:buChar char="v"/>
                  <a:tabLst/>
                  <a:defRPr/>
                </a:pPr>
                <a14:m>
                  <m:oMath xmlns:m="http://schemas.openxmlformats.org/officeDocument/2006/math">
                    <m:r>
                      <a:rPr lang="en-US" altLang="zh-CN" sz="1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ℋ</m:t>
                    </m:r>
                    <m:r>
                      <a:rPr lang="en-US" altLang="zh-CN" sz="1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=−</m:t>
                    </m:r>
                    <m:nary>
                      <m:naryPr>
                        <m:chr m:val="∑"/>
                        <m:supHide m:val="on"/>
                        <m:ctrlPr>
                          <a:rPr lang="en-US" altLang="zh-CN" sz="14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m:rPr>
                            <m:brk m:alnAt="7"/>
                          </m:rPr>
                          <a:rPr lang="en-US" altLang="zh-CN" sz="14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𝑗</m:t>
                        </m:r>
                      </m:sub>
                      <m:sup/>
                      <m:e>
                        <m:sPre>
                          <m:sPrePr>
                            <m:ctrlPr>
                              <a:rPr lang="en-US" altLang="zh-CN" sz="1400" b="1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PrePr>
                          <m:sub>
                            <m:r>
                              <a:rPr lang="en-US" altLang="zh-CN" sz="1400" b="1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 </m:t>
                            </m:r>
                          </m:sub>
                          <m:sup>
                            <m:r>
                              <a:rPr lang="en-US" sz="1400" b="1" i="1">
                                <a:latin typeface="Cambria Math" panose="02040503050406030204" pitchFamily="18" charset="0"/>
                              </a:rPr>
                              <m:t>𝒌</m:t>
                            </m:r>
                          </m:sup>
                          <m:e>
                            <m:sSub>
                              <m:sSubPr>
                                <m:ctrlPr>
                                  <a:rPr lang="en-US" sz="1400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acc>
                                  <m:accPr>
                                    <m:chr m:val="̂"/>
                                    <m:ctrlPr>
                                      <a:rPr lang="en-US" altLang="zh-CN" sz="1400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US" sz="1400" b="1" i="1">
                                        <a:latin typeface="Cambria Math" panose="02040503050406030204" pitchFamily="18" charset="0"/>
                                      </a:rPr>
                                      <m:t>𝒑</m:t>
                                    </m:r>
                                  </m:e>
                                </m:acc>
                              </m:e>
                              <m:sub>
                                <m:r>
                                  <a:rPr lang="en-US" sz="1400" b="1" i="1">
                                    <a:latin typeface="Cambria Math" panose="02040503050406030204" pitchFamily="18" charset="0"/>
                                  </a:rPr>
                                  <m:t>𝒋</m:t>
                                </m:r>
                              </m:sub>
                            </m:sSub>
                          </m:e>
                        </m:sPre>
                      </m:e>
                    </m:nary>
                    <m:r>
                      <a:rPr lang="en-US" altLang="zh-CN" sz="140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∙</m:t>
                    </m:r>
                    <m:sSub>
                      <m:sSubPr>
                        <m:ctrlPr>
                          <a:rPr lang="en-US" altLang="zh-CN" sz="1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US" altLang="zh-CN" sz="1400">
                            <a:cs typeface="Times New Roman" panose="02020603050405020304" pitchFamily="18" charset="0"/>
                          </a:rPr>
                          <m:t>log</m:t>
                        </m:r>
                      </m:e>
                      <m:sub>
                        <m:r>
                          <a:rPr lang="en-US" altLang="zh-CN" sz="1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ℳ</m:t>
                        </m:r>
                      </m:sub>
                    </m:sSub>
                    <m:r>
                      <a:rPr lang="en-US" altLang="zh-CN" sz="1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(</m:t>
                    </m:r>
                    <m:sPre>
                      <m:sPrePr>
                        <m:ctrlPr>
                          <a:rPr lang="en-US" altLang="zh-CN" sz="1400" b="1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PrePr>
                      <m:sub>
                        <m:r>
                          <a:rPr lang="en-US" altLang="zh-CN" sz="1400" b="1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 </m:t>
                        </m:r>
                      </m:sub>
                      <m:sup>
                        <m:r>
                          <a:rPr lang="en-US" sz="1400" b="1" i="1">
                            <a:latin typeface="Cambria Math" panose="02040503050406030204" pitchFamily="18" charset="0"/>
                          </a:rPr>
                          <m:t>𝒌</m:t>
                        </m:r>
                      </m:sup>
                      <m:e>
                        <m:sSub>
                          <m:sSubPr>
                            <m:ctrlPr>
                              <a:rPr lang="en-US" sz="1400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̂"/>
                                <m:ctrlPr>
                                  <a:rPr lang="en-US" altLang="zh-CN" sz="1400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US" sz="1400" b="1" i="1">
                                    <a:latin typeface="Cambria Math" panose="02040503050406030204" pitchFamily="18" charset="0"/>
                                  </a:rPr>
                                  <m:t>𝒑</m:t>
                                </m:r>
                              </m:e>
                            </m:acc>
                          </m:e>
                          <m:sub>
                            <m:r>
                              <a:rPr lang="en-US" sz="1400" b="1" i="1">
                                <a:latin typeface="Cambria Math" panose="02040503050406030204" pitchFamily="18" charset="0"/>
                              </a:rPr>
                              <m:t>𝒋</m:t>
                            </m:r>
                          </m:sub>
                        </m:sSub>
                      </m:e>
                    </m:sPre>
                    <m:r>
                      <a:rPr lang="en-US" altLang="zh-CN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US" altLang="zh-CN" sz="1400" kern="1200" dirty="0">
                    <a:solidFill>
                      <a:schemeClr val="tx1"/>
                    </a:solidFill>
                    <a:latin typeface="+mn-lt"/>
                    <a:ea typeface="+mn-ea"/>
                    <a:cs typeface="Times New Roman" panose="02020603050405020304" pitchFamily="18" charset="0"/>
                  </a:rPr>
                  <a:t> with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supHide m:val="on"/>
                        <m:ctrlPr>
                          <a:rPr lang="en-US" altLang="zh-CN" sz="14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m:rPr>
                            <m:brk m:alnAt="7"/>
                          </m:rPr>
                          <a:rPr lang="en-US" altLang="zh-CN" sz="14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𝑗</m:t>
                        </m:r>
                      </m:sub>
                      <m:sup/>
                      <m:e>
                        <m:sPre>
                          <m:sPrePr>
                            <m:ctrlPr>
                              <a:rPr lang="en-US" altLang="zh-CN" sz="1400" b="1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PrePr>
                          <m:sub>
                            <m:r>
                              <a:rPr lang="en-US" altLang="zh-CN" sz="1400" b="1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 </m:t>
                            </m:r>
                          </m:sub>
                          <m:sup>
                            <m:r>
                              <a:rPr lang="en-US" sz="1400" b="1" i="1">
                                <a:latin typeface="Cambria Math" panose="02040503050406030204" pitchFamily="18" charset="0"/>
                              </a:rPr>
                              <m:t>𝒌</m:t>
                            </m:r>
                          </m:sup>
                          <m:e>
                            <m:sSub>
                              <m:sSubPr>
                                <m:ctrlPr>
                                  <a:rPr lang="en-US" sz="1400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acc>
                                  <m:accPr>
                                    <m:chr m:val="̂"/>
                                    <m:ctrlPr>
                                      <a:rPr lang="en-US" altLang="zh-CN" sz="1400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US" sz="1400" b="1" i="1">
                                        <a:latin typeface="Cambria Math" panose="02040503050406030204" pitchFamily="18" charset="0"/>
                                      </a:rPr>
                                      <m:t>𝒑</m:t>
                                    </m:r>
                                  </m:e>
                                </m:acc>
                              </m:e>
                              <m:sub>
                                <m:r>
                                  <a:rPr lang="en-US" sz="1400" b="1" i="1">
                                    <a:latin typeface="Cambria Math" panose="02040503050406030204" pitchFamily="18" charset="0"/>
                                  </a:rPr>
                                  <m:t>𝒋</m:t>
                                </m:r>
                              </m:sub>
                            </m:sSub>
                            <m:r>
                              <a:rPr lang="en-US" sz="1400" b="1" i="1" smtClean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US" sz="1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e>
                        </m:sPre>
                      </m:e>
                    </m:nary>
                  </m:oMath>
                </a14:m>
                <a:r>
                  <a:rPr lang="en-GR" sz="1400" dirty="0"/>
                  <a:t>     </a:t>
                </a:r>
                <a:r>
                  <a:rPr lang="en-US" altLang="zh-CN" sz="1600" b="1" kern="1200" dirty="0">
                    <a:solidFill>
                      <a:schemeClr val="tx1"/>
                    </a:solidFill>
                    <a:latin typeface="+mn-lt"/>
                    <a:ea typeface="+mn-ea"/>
                    <a:cs typeface="Times New Roman" panose="02020603050405020304" pitchFamily="18" charset="0"/>
                  </a:rPr>
                  <a:t>(2)</a:t>
                </a:r>
              </a:p>
              <a:p>
                <a:pPr marL="285750" marR="0" lvl="0" indent="-28575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400"/>
                  </a:spcAft>
                  <a:buClrTx/>
                  <a:buSzTx/>
                  <a:buFont typeface="Wingdings" pitchFamily="2" charset="2"/>
                  <a:buChar char="v"/>
                  <a:tabLst/>
                  <a:defRPr/>
                </a:pPr>
                <a:endParaRPr lang="en-US" altLang="zh-CN" sz="1600" b="1" kern="1200" dirty="0">
                  <a:solidFill>
                    <a:schemeClr val="tx1"/>
                  </a:solidFill>
                  <a:latin typeface="+mn-lt"/>
                  <a:ea typeface="+mn-ea"/>
                  <a:cs typeface="Times New Roman" panose="02020603050405020304" pitchFamily="18" charset="0"/>
                </a:endParaRPr>
              </a:p>
              <a:p>
                <a:pPr marL="285750" marR="0" lvl="0" indent="-28575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400"/>
                  </a:spcAft>
                  <a:buClrTx/>
                  <a:buSzTx/>
                  <a:buFont typeface="Wingdings" pitchFamily="2" charset="2"/>
                  <a:buChar char="v"/>
                  <a:tabLst/>
                  <a:defRPr/>
                </a:pPr>
                <a14:m>
                  <m:oMath xmlns:m="http://schemas.openxmlformats.org/officeDocument/2006/math">
                    <m:r>
                      <a:rPr lang="en-US" sz="1600" i="1" smtClean="0">
                        <a:latin typeface="Cambria Math" panose="02040503050406030204" pitchFamily="18" charset="0"/>
                      </a:rPr>
                      <m:t>𝑁𝐷𝑉𝐼</m:t>
                    </m:r>
                    <m:r>
                      <a:rPr lang="en-US" sz="16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R" sz="1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1600" i="1">
                            <a:latin typeface="Cambria Math" panose="02040503050406030204" pitchFamily="18" charset="0"/>
                          </a:rPr>
                          <m:t>𝑁𝐼𝑅</m:t>
                        </m:r>
                        <m:r>
                          <a:rPr lang="en-US" sz="1600" i="1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US" sz="1600" i="1">
                            <a:latin typeface="Cambria Math" panose="02040503050406030204" pitchFamily="18" charset="0"/>
                          </a:rPr>
                          <m:t>𝑅𝑒𝑑</m:t>
                        </m:r>
                      </m:num>
                      <m:den>
                        <m:r>
                          <a:rPr lang="en-US" sz="1600" i="1">
                            <a:latin typeface="Cambria Math" panose="02040503050406030204" pitchFamily="18" charset="0"/>
                          </a:rPr>
                          <m:t>𝑁𝐼𝑅</m:t>
                        </m:r>
                        <m:r>
                          <a:rPr lang="en-US" sz="1600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1600" i="1">
                            <a:latin typeface="Cambria Math" panose="02040503050406030204" pitchFamily="18" charset="0"/>
                          </a:rPr>
                          <m:t>𝑅𝑒𝑑</m:t>
                        </m:r>
                      </m:den>
                    </m:f>
                    <m:r>
                      <a:rPr lang="en-US" sz="1600" b="0" i="1" smtClean="0">
                        <a:latin typeface="Cambria Math" panose="02040503050406030204" pitchFamily="18" charset="0"/>
                      </a:rPr>
                      <m:t>∈ </m:t>
                    </m:r>
                    <m:d>
                      <m:dPr>
                        <m:begChr m:val="["/>
                        <m:endChr m:val="]"/>
                        <m:ctrlPr>
                          <a:rPr lang="en-US" sz="16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−1,1</m:t>
                        </m:r>
                      </m:e>
                    </m:d>
                  </m:oMath>
                </a14:m>
                <a:endParaRPr lang="en-GR" sz="1600" dirty="0"/>
              </a:p>
              <a:p>
                <a:pPr marL="285750" marR="0" lvl="0" indent="-28575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400"/>
                  </a:spcAft>
                  <a:buClrTx/>
                  <a:buSzTx/>
                  <a:buFont typeface="Wingdings" pitchFamily="2" charset="2"/>
                  <a:buChar char="v"/>
                  <a:tabLst/>
                  <a:defRPr/>
                </a:pPr>
                <a:endParaRPr lang="en-US" altLang="zh-CN" sz="1600" b="1" kern="1200" dirty="0">
                  <a:solidFill>
                    <a:schemeClr val="tx1"/>
                  </a:solidFill>
                  <a:latin typeface="+mn-lt"/>
                  <a:ea typeface="+mn-ea"/>
                  <a:cs typeface="Times New Roman" panose="02020603050405020304" pitchFamily="18" charset="0"/>
                </a:endParaRPr>
              </a:p>
              <a:p>
                <a:pPr marL="285750" indent="-285750" algn="l">
                  <a:spcAft>
                    <a:spcPts val="400"/>
                  </a:spcAft>
                  <a:buFont typeface="Wingdings" pitchFamily="2" charset="2"/>
                  <a:buChar char="v"/>
                </a:pPr>
                <a:endParaRPr lang="en-GR" sz="14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344488" indent="-344488">
                  <a:spcBef>
                    <a:spcPts val="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" panose="05000000000000000000" pitchFamily="2" charset="2"/>
                  <a:buChar char="ü"/>
                </a:pPr>
                <a:r>
                  <a:rPr lang="en-US" sz="1200" dirty="0">
                    <a:latin typeface="Century Gothic" panose="020B0502020202020204" pitchFamily="34" charset="0"/>
                  </a:rPr>
                  <a:t>LiDAR-camera fusion to obtain tree geometric traits and </a:t>
                </a:r>
                <a:r>
                  <a:rPr lang="en-US" sz="1200" dirty="0" err="1">
                    <a:latin typeface="Century Gothic" panose="020B0502020202020204" pitchFamily="34" charset="0"/>
                  </a:rPr>
                  <a:t>georeference</a:t>
                </a:r>
                <a:r>
                  <a:rPr lang="en-US" sz="1200" dirty="0">
                    <a:latin typeface="Century Gothic" panose="020B0502020202020204" pitchFamily="34" charset="0"/>
                  </a:rPr>
                  <a:t> on a global map</a:t>
                </a:r>
              </a:p>
              <a:p>
                <a:pPr marL="344488" indent="-344488">
                  <a:spcBef>
                    <a:spcPts val="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" panose="05000000000000000000" pitchFamily="2" charset="2"/>
                  <a:buChar char="ü"/>
                </a:pPr>
                <a:r>
                  <a:rPr lang="en-US" sz="1200" dirty="0">
                    <a:latin typeface="Century Gothic" panose="020B0502020202020204" pitchFamily="34" charset="0"/>
                  </a:rPr>
                  <a:t>Entropy-based correspondences for 3D tree cluster matching and localization</a:t>
                </a:r>
              </a:p>
              <a:p>
                <a:pPr marL="344488" indent="-344488">
                  <a:spcBef>
                    <a:spcPts val="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" panose="05000000000000000000" pitchFamily="2" charset="2"/>
                  <a:buChar char="ü"/>
                </a:pPr>
                <a:r>
                  <a:rPr lang="en-US" sz="1200" dirty="0">
                    <a:latin typeface="Century Gothic" panose="020B0502020202020204" pitchFamily="34" charset="0"/>
                  </a:rPr>
                  <a:t>Proximal RGN sensing to integrate domain-specific vegetation data for active landmark detection</a:t>
                </a:r>
              </a:p>
              <a:p>
                <a:pPr marL="0" indent="0" algn="l">
                  <a:spcAft>
                    <a:spcPts val="400"/>
                  </a:spcAft>
                  <a:buFont typeface="Wingdings" pitchFamily="2" charset="2"/>
                  <a:buNone/>
                </a:pPr>
                <a:endParaRPr lang="en-US" altLang="zh-CN" sz="1200" i="1" dirty="0">
                  <a:latin typeface="Cambria Math" panose="02040503050406030204" pitchFamily="18" charset="0"/>
                  <a:ea typeface="Cambria Math" panose="02040503050406030204" pitchFamily="18" charset="0"/>
                  <a:cs typeface="Times New Roman" panose="02020603050405020304" pitchFamily="18" charset="0"/>
                </a:endParaRPr>
              </a:p>
              <a:p>
                <a:pPr marL="285750" indent="-285750" algn="l">
                  <a:spcAft>
                    <a:spcPts val="400"/>
                  </a:spcAft>
                  <a:buFont typeface="Wingdings" pitchFamily="2" charset="2"/>
                  <a:buChar char="v"/>
                </a:pPr>
                <a:r>
                  <a:rPr lang="en-GR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𝒞</a:t>
                </a:r>
                <a:r>
                  <a:rPr lang="en-US" altLang="zh-CN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_</a:t>
                </a:r>
                <a:r>
                  <a:rPr lang="en-US" altLang="zh-CN" sz="1200" b="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𝑘</a:t>
                </a:r>
                <a:r>
                  <a:rPr lang="en-US" altLang="zh-CN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Times New Roman" panose="02020603050405020304" pitchFamily="18" charset="0"/>
                  </a:rPr>
                  <a:t> and </a:t>
                </a:r>
                <a:r>
                  <a:rPr lang="en-US" altLang="zh-CN" sz="120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𝒯_𝑗</a:t>
                </a:r>
                <a:r>
                  <a:rPr lang="en-US" altLang="zh-CN" sz="1200" dirty="0">
                    <a:cs typeface="Times New Roman" panose="02020603050405020304" pitchFamily="18" charset="0"/>
                  </a:rPr>
                  <a:t> matching probability computation: </a:t>
                </a:r>
                <a:r>
                  <a:rPr lang="en-US" altLang="zh-CN" sz="1200" b="1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Times New Roman" panose="02020603050405020304" pitchFamily="18" charset="0"/>
                  </a:rPr>
                  <a:t>(_ ^</a:t>
                </a:r>
                <a:r>
                  <a:rPr lang="en-US" sz="1200" b="1" i="0">
                    <a:latin typeface="Cambria Math" panose="02040503050406030204" pitchFamily="18" charset="0"/>
                  </a:rPr>
                  <a:t>𝒌</a:t>
                </a:r>
                <a:r>
                  <a:rPr lang="en-US" altLang="zh-CN" sz="1200" b="1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</a:rPr>
                  <a:t>)</a:t>
                </a:r>
                <a:r>
                  <a:rPr lang="en-US" sz="1200" b="1" i="0">
                    <a:latin typeface="Cambria Math" panose="02040503050406030204" pitchFamily="18" charset="0"/>
                  </a:rPr>
                  <a:t>𝒑_𝒋 </a:t>
                </a:r>
                <a:r>
                  <a:rPr lang="en-US" sz="1200" b="0" i="0">
                    <a:latin typeface="Cambria Math" panose="02040503050406030204" pitchFamily="18" charset="0"/>
                  </a:rPr>
                  <a:t>=exp⁡(−0.1</a:t>
                </a:r>
                <a:r>
                  <a:rPr lang="en-US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∙</a:t>
                </a:r>
                <a:r>
                  <a:rPr lang="en-US" sz="1200" i="0">
                    <a:latin typeface="Cambria Math" panose="02040503050406030204" pitchFamily="18" charset="0"/>
                  </a:rPr>
                  <a:t>𝑑</a:t>
                </a:r>
                <a:r>
                  <a:rPr lang="en-US" sz="1200" b="0" i="0">
                    <a:latin typeface="Cambria Math" panose="02040503050406030204" pitchFamily="18" charset="0"/>
                  </a:rPr>
                  <a:t>_</a:t>
                </a:r>
                <a:r>
                  <a:rPr lang="en-US" sz="1200" b="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ℳ </a:t>
                </a:r>
                <a:r>
                  <a:rPr lang="en-US" sz="1200" b="0" i="0">
                    <a:latin typeface="Cambria Math" panose="02040503050406030204" pitchFamily="18" charset="0"/>
                  </a:rPr>
                  <a:t>(</a:t>
                </a:r>
                <a:r>
                  <a:rPr lang="en-US" sz="1200" b="1" i="0">
                    <a:latin typeface="Cambria Math" panose="02040503050406030204" pitchFamily="18" charset="0"/>
                  </a:rPr>
                  <a:t>𝒊</a:t>
                </a:r>
                <a:r>
                  <a:rPr lang="en-US" sz="1200" b="0" i="0">
                    <a:latin typeface="Cambria Math" panose="02040503050406030204" pitchFamily="18" charset="0"/>
                  </a:rPr>
                  <a:t>_𝑗, </a:t>
                </a:r>
                <a:r>
                  <a:rPr lang="en-US" sz="1200" b="1" i="0">
                    <a:latin typeface="Cambria Math" panose="02040503050406030204" pitchFamily="18" charset="0"/>
                  </a:rPr>
                  <a:t>𝑺</a:t>
                </a:r>
                <a:r>
                  <a:rPr lang="en-US" sz="1200" b="0" i="0">
                    <a:latin typeface="Cambria Math" panose="02040503050406030204" pitchFamily="18" charset="0"/>
                  </a:rPr>
                  <a:t>_𝑗^(−1)))∈[0,1]</a:t>
                </a:r>
                <a:r>
                  <a:rPr lang="en-GR" dirty="0"/>
                  <a:t>      </a:t>
                </a:r>
                <a:r>
                  <a:rPr lang="en-GR" sz="1400" b="1" dirty="0"/>
                  <a:t>(1)</a:t>
                </a:r>
                <a:endParaRPr lang="en-US" sz="1400" b="1" dirty="0"/>
              </a:p>
              <a:p>
                <a:pPr marL="285750" marR="0" lvl="0" indent="-28575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400"/>
                  </a:spcAft>
                  <a:buClrTx/>
                  <a:buSzTx/>
                  <a:buFont typeface="Wingdings" pitchFamily="2" charset="2"/>
                  <a:buChar char="v"/>
                  <a:tabLst/>
                  <a:defRPr/>
                </a:pPr>
                <a:r>
                  <a:rPr lang="en-US" altLang="zh-CN" sz="140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ℋ</a:t>
                </a:r>
                <a:r>
                  <a:rPr lang="en-US" altLang="zh-CN" sz="1400" b="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=−</a:t>
                </a:r>
                <a:r>
                  <a:rPr lang="en-US" altLang="zh-CN" sz="140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∑_𝑗</a:t>
                </a:r>
                <a:r>
                  <a:rPr lang="en-US" altLang="zh-CN" sz="1400" b="1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▒(_</a:t>
                </a:r>
                <a:r>
                  <a:rPr lang="en-US" altLang="zh-CN" sz="1400" b="1" i="0"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 ^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𝒌</a:t>
                </a:r>
                <a:r>
                  <a:rPr lang="en-US" altLang="zh-CN" sz="1400" b="1" i="0">
                    <a:latin typeface="Cambria Math" panose="02040503050406030204" pitchFamily="18" charset="0"/>
                  </a:rPr>
                  <a:t>)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𝒑</a:t>
                </a:r>
                <a:r>
                  <a:rPr lang="en-US" altLang="zh-CN" sz="1400" b="1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 ̂_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𝒋  </a:t>
                </a:r>
                <a:r>
                  <a:rPr lang="en-US" altLang="zh-CN" sz="140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∙</a:t>
                </a:r>
                <a:r>
                  <a:rPr lang="en-US" altLang="zh-CN" sz="1400" b="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〖"</a:t>
                </a:r>
                <a:r>
                  <a:rPr lang="en-US" altLang="zh-CN" sz="1400" i="0">
                    <a:cs typeface="Times New Roman" panose="02020603050405020304" pitchFamily="18" charset="0"/>
                  </a:rPr>
                  <a:t>log</a:t>
                </a:r>
                <a:r>
                  <a:rPr lang="en-US" altLang="zh-CN" sz="1400" i="0"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" </a:t>
                </a:r>
                <a:r>
                  <a:rPr lang="en-US" altLang="zh-CN" sz="1400" b="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〗_ℳ (</a:t>
                </a:r>
                <a:r>
                  <a:rPr lang="en-US" altLang="zh-CN" sz="1400" b="1" i="0"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(_ ^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𝒌</a:t>
                </a:r>
                <a:r>
                  <a:rPr lang="en-US" altLang="zh-CN" sz="1400" b="1" i="0">
                    <a:latin typeface="Cambria Math" panose="02040503050406030204" pitchFamily="18" charset="0"/>
                  </a:rPr>
                  <a:t>)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𝒑</a:t>
                </a:r>
                <a:r>
                  <a:rPr lang="en-US" altLang="zh-CN" sz="1400" b="1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 ̂_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𝒋 </a:t>
                </a:r>
                <a:r>
                  <a:rPr lang="en-US" altLang="zh-CN" sz="1400" b="1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)</a:t>
                </a:r>
                <a:r>
                  <a:rPr lang="en-US" altLang="zh-CN" sz="1400" kern="1200" dirty="0">
                    <a:solidFill>
                      <a:schemeClr val="tx1"/>
                    </a:solidFill>
                    <a:latin typeface="+mn-lt"/>
                    <a:ea typeface="+mn-ea"/>
                    <a:cs typeface="Times New Roman" panose="02020603050405020304" pitchFamily="18" charset="0"/>
                  </a:rPr>
                  <a:t> with </a:t>
                </a:r>
                <a:r>
                  <a:rPr lang="en-US" altLang="zh-CN" sz="1400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∑_𝑗</a:t>
                </a:r>
                <a:r>
                  <a:rPr lang="en-US" altLang="zh-CN" sz="1400" b="1" i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▒(_</a:t>
                </a:r>
                <a:r>
                  <a:rPr lang="en-US" altLang="zh-CN" sz="1400" b="1" i="0"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 ^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𝒌</a:t>
                </a:r>
                <a:r>
                  <a:rPr lang="en-US" altLang="zh-CN" sz="1400" b="1" i="0">
                    <a:latin typeface="Cambria Math" panose="02040503050406030204" pitchFamily="18" charset="0"/>
                  </a:rPr>
                  <a:t>)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𝒑</a:t>
                </a:r>
                <a:r>
                  <a:rPr lang="en-US" altLang="zh-CN" sz="1400" b="1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 ̂_</a:t>
                </a:r>
                <a:r>
                  <a:rPr lang="en-US" sz="1400" b="1" i="0">
                    <a:latin typeface="Cambria Math" panose="02040503050406030204" pitchFamily="18" charset="0"/>
                  </a:rPr>
                  <a:t>𝒋=</a:t>
                </a:r>
                <a:r>
                  <a:rPr lang="en-US" sz="1400" b="0" i="0">
                    <a:latin typeface="Cambria Math" panose="02040503050406030204" pitchFamily="18" charset="0"/>
                  </a:rPr>
                  <a:t>1</a:t>
                </a:r>
                <a:r>
                  <a:rPr lang="en-US" sz="1400" b="1" i="0">
                    <a:latin typeface="Cambria Math" panose="02040503050406030204" pitchFamily="18" charset="0"/>
                  </a:rPr>
                  <a:t> </a:t>
                </a:r>
                <a:r>
                  <a:rPr lang="en-GR" sz="1400" dirty="0"/>
                  <a:t>     </a:t>
                </a:r>
                <a:r>
                  <a:rPr lang="en-US" altLang="zh-CN" sz="1600" b="1" kern="1200" dirty="0">
                    <a:solidFill>
                      <a:schemeClr val="tx1"/>
                    </a:solidFill>
                    <a:latin typeface="+mn-lt"/>
                    <a:ea typeface="+mn-ea"/>
                    <a:cs typeface="Times New Roman" panose="02020603050405020304" pitchFamily="18" charset="0"/>
                  </a:rPr>
                  <a:t>(2)</a:t>
                </a:r>
              </a:p>
              <a:p>
                <a:pPr marL="285750" marR="0" lvl="0" indent="-28575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400"/>
                  </a:spcAft>
                  <a:buClrTx/>
                  <a:buSzTx/>
                  <a:buFont typeface="Wingdings" pitchFamily="2" charset="2"/>
                  <a:buChar char="v"/>
                  <a:tabLst/>
                  <a:defRPr/>
                </a:pPr>
                <a:endParaRPr lang="en-US" altLang="zh-CN" sz="1600" b="1" kern="1200" dirty="0">
                  <a:solidFill>
                    <a:schemeClr val="tx1"/>
                  </a:solidFill>
                  <a:latin typeface="+mn-lt"/>
                  <a:ea typeface="+mn-ea"/>
                  <a:cs typeface="Times New Roman" panose="02020603050405020304" pitchFamily="18" charset="0"/>
                </a:endParaRPr>
              </a:p>
              <a:p>
                <a:pPr marL="285750" marR="0" lvl="0" indent="-28575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400"/>
                  </a:spcAft>
                  <a:buClrTx/>
                  <a:buSzTx/>
                  <a:buFont typeface="Wingdings" pitchFamily="2" charset="2"/>
                  <a:buChar char="v"/>
                  <a:tabLst/>
                  <a:defRPr/>
                </a:pPr>
                <a:r>
                  <a:rPr lang="en-US" sz="1600" i="0">
                    <a:latin typeface="Cambria Math" panose="02040503050406030204" pitchFamily="18" charset="0"/>
                  </a:rPr>
                  <a:t>𝑁𝐷𝑉𝐼=</a:t>
                </a:r>
                <a:r>
                  <a:rPr lang="en-GR" sz="1600" i="0">
                    <a:latin typeface="Cambria Math" panose="02040503050406030204" pitchFamily="18" charset="0"/>
                  </a:rPr>
                  <a:t>(</a:t>
                </a:r>
                <a:r>
                  <a:rPr lang="en-US" sz="1600" i="0">
                    <a:latin typeface="Cambria Math" panose="02040503050406030204" pitchFamily="18" charset="0"/>
                  </a:rPr>
                  <a:t>𝑁𝐼𝑅 −𝑅𝑒𝑑</a:t>
                </a:r>
                <a:r>
                  <a:rPr lang="en-GR" sz="1600" i="0">
                    <a:latin typeface="Cambria Math" panose="02040503050406030204" pitchFamily="18" charset="0"/>
                  </a:rPr>
                  <a:t>)/(</a:t>
                </a:r>
                <a:r>
                  <a:rPr lang="en-US" sz="1600" i="0">
                    <a:latin typeface="Cambria Math" panose="02040503050406030204" pitchFamily="18" charset="0"/>
                  </a:rPr>
                  <a:t>𝑁𝐼𝑅+𝑅𝑒𝑑</a:t>
                </a:r>
                <a:r>
                  <a:rPr lang="en-GR" sz="1600" i="0">
                    <a:latin typeface="Cambria Math" panose="02040503050406030204" pitchFamily="18" charset="0"/>
                  </a:rPr>
                  <a:t>)</a:t>
                </a:r>
                <a:r>
                  <a:rPr lang="en-US" sz="1600" b="0" i="0">
                    <a:latin typeface="Cambria Math" panose="02040503050406030204" pitchFamily="18" charset="0"/>
                  </a:rPr>
                  <a:t>∈ [−1,1]</a:t>
                </a:r>
                <a:endParaRPr lang="en-GR" sz="1600" dirty="0"/>
              </a:p>
              <a:p>
                <a:pPr marL="285750" marR="0" lvl="0" indent="-28575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400"/>
                  </a:spcAft>
                  <a:buClrTx/>
                  <a:buSzTx/>
                  <a:buFont typeface="Wingdings" pitchFamily="2" charset="2"/>
                  <a:buChar char="v"/>
                  <a:tabLst/>
                  <a:defRPr/>
                </a:pPr>
                <a:endParaRPr lang="en-US" altLang="zh-CN" sz="1600" b="1" kern="1200" dirty="0">
                  <a:solidFill>
                    <a:schemeClr val="tx1"/>
                  </a:solidFill>
                  <a:latin typeface="+mn-lt"/>
                  <a:ea typeface="+mn-ea"/>
                  <a:cs typeface="Times New Roman" panose="02020603050405020304" pitchFamily="18" charset="0"/>
                </a:endParaRPr>
              </a:p>
              <a:p>
                <a:pPr marL="285750" indent="-285750" algn="l">
                  <a:spcAft>
                    <a:spcPts val="400"/>
                  </a:spcAft>
                  <a:buFont typeface="Wingdings" pitchFamily="2" charset="2"/>
                  <a:buChar char="v"/>
                </a:pPr>
                <a:endParaRPr lang="en-GR" sz="1400" b="1" dirty="0"/>
              </a:p>
              <a:p>
                <a:endParaRPr lang="en-US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4D1139-9EBE-4B21-9B1A-84D0DBDA8D2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001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1139-9EBE-4B21-9B1A-84D0DBDA8D29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668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" y="640080"/>
            <a:ext cx="9141618" cy="1828800"/>
          </a:xfrm>
          <a:prstGeom prst="rect">
            <a:avLst/>
          </a:prstGeom>
        </p:spPr>
        <p:txBody>
          <a:bodyPr lIns="274320" tIns="91440" rIns="182880" bIns="91440" anchor="ctr" anchorCtr="0">
            <a:normAutofit/>
          </a:bodyPr>
          <a:lstStyle>
            <a:lvl1pPr algn="l">
              <a:lnSpc>
                <a:spcPct val="85000"/>
              </a:lnSpc>
              <a:defRPr sz="6000" b="1" spc="-50" baseline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0964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60701" y="6470175"/>
            <a:ext cx="373236" cy="364966"/>
          </a:xfrm>
        </p:spPr>
        <p:txBody>
          <a:bodyPr vert="horz" lIns="91440" tIns="45720" rIns="91440" bIns="45720" rtlCol="0" anchor="ctr"/>
          <a:lstStyle>
            <a:lvl1pPr>
              <a:defRPr lang="en-US" sz="1200" b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pPr algn="l"/>
            <a:fld id="{4CE482DC-2269-4F26-9D2A-7E44B1A4CD8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0" y="291548"/>
            <a:ext cx="9144000" cy="622852"/>
          </a:xfrm>
          <a:prstGeom prst="rect">
            <a:avLst/>
          </a:prstGeom>
        </p:spPr>
        <p:txBody>
          <a:bodyPr lIns="182880" tIns="91440" rIns="182880" bIns="91440">
            <a:noAutofit/>
          </a:bodyPr>
          <a:lstStyle>
            <a:lvl1pPr>
              <a:defRPr sz="4000">
                <a:solidFill>
                  <a:schemeClr val="tx2"/>
                </a:solidFill>
                <a:effectLst/>
                <a:latin typeface="Century Gothic" panose="020B0502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0" y="1020418"/>
            <a:ext cx="9144000" cy="5355772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Font typeface="Wingdings" panose="05000000000000000000" pitchFamily="2" charset="2"/>
              <a:buChar char="Ø"/>
              <a:defRPr sz="2400">
                <a:latin typeface="Century Gothic" panose="020B0502020202020204" pitchFamily="34" charset="0"/>
              </a:defRPr>
            </a:lvl1pPr>
            <a:lvl2pPr marL="457200" indent="-228600">
              <a:lnSpc>
                <a:spcPct val="120000"/>
              </a:lnSpc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>
                <a:latin typeface="Century Gothic" panose="020B0502020202020204" pitchFamily="34" charset="0"/>
              </a:defRPr>
            </a:lvl2pPr>
            <a:lvl3pPr>
              <a:lnSpc>
                <a:spcPct val="100000"/>
              </a:lnSpc>
              <a:buClr>
                <a:schemeClr val="tx1">
                  <a:lumMod val="75000"/>
                  <a:lumOff val="25000"/>
                </a:schemeClr>
              </a:buClr>
              <a:defRPr sz="1600"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20D89EE5-220D-4B24-9153-09BCA5DF427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74" t="33991" r="13876" b="30256"/>
          <a:stretch/>
        </p:blipFill>
        <p:spPr>
          <a:xfrm>
            <a:off x="15240" y="6472556"/>
            <a:ext cx="930307" cy="36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653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900951"/>
            <a:ext cx="9144000" cy="9144"/>
          </a:xfrm>
          <a:prstGeom prst="rect">
            <a:avLst/>
          </a:prstGeom>
          <a:solidFill>
            <a:srgbClr val="FFCC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 userDrawn="1"/>
        </p:nvSpPr>
        <p:spPr>
          <a:xfrm>
            <a:off x="0" y="954765"/>
            <a:ext cx="9144000" cy="9144"/>
          </a:xfrm>
          <a:prstGeom prst="rect">
            <a:avLst/>
          </a:prstGeom>
          <a:solidFill>
            <a:srgbClr val="FFCC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1" y="6400800"/>
            <a:ext cx="9144000" cy="457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 userDrawn="1"/>
        </p:nvSpPr>
        <p:spPr>
          <a:xfrm>
            <a:off x="1" y="6410516"/>
            <a:ext cx="9144000" cy="4572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 userDrawn="1"/>
        </p:nvSpPr>
        <p:spPr>
          <a:xfrm>
            <a:off x="0" y="909372"/>
            <a:ext cx="9144000" cy="4572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95257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7.png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R9ZxlC391E?feature=oembed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1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w4Io6__cfU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4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hyperlink" Target="https://www.youtube.com/@arcslab/video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hyperlink" Target="https://youtu.be/ZZlb7OKko_M?si=puV1YB6uzybZAuYA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4.jpeg"/><Relationship Id="rId18" Type="http://schemas.openxmlformats.org/officeDocument/2006/relationships/image" Target="../media/image63.png"/><Relationship Id="rId3" Type="http://schemas.openxmlformats.org/officeDocument/2006/relationships/image" Target="../media/image51.JPG"/><Relationship Id="rId7" Type="http://schemas.openxmlformats.org/officeDocument/2006/relationships/image" Target="../media/image55.jpeg"/><Relationship Id="rId12" Type="http://schemas.openxmlformats.org/officeDocument/2006/relationships/image" Target="../media/image58.png"/><Relationship Id="rId17" Type="http://schemas.openxmlformats.org/officeDocument/2006/relationships/image" Target="../media/image62.jpe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6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11" Type="http://schemas.openxmlformats.org/officeDocument/2006/relationships/image" Target="../media/image2.png"/><Relationship Id="rId5" Type="http://schemas.openxmlformats.org/officeDocument/2006/relationships/image" Target="../media/image53.png"/><Relationship Id="rId15" Type="http://schemas.openxmlformats.org/officeDocument/2006/relationships/image" Target="../media/image60.jpg"/><Relationship Id="rId10" Type="http://schemas.openxmlformats.org/officeDocument/2006/relationships/image" Target="../media/image3.png"/><Relationship Id="rId4" Type="http://schemas.openxmlformats.org/officeDocument/2006/relationships/image" Target="../media/image52.jpg"/><Relationship Id="rId9" Type="http://schemas.openxmlformats.org/officeDocument/2006/relationships/image" Target="../media/image57.jpg"/><Relationship Id="rId14" Type="http://schemas.openxmlformats.org/officeDocument/2006/relationships/image" Target="../media/image59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43EB6CFE-9DD3-40D2-8ED9-F5D677B4B0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5003" y="5152696"/>
            <a:ext cx="914400" cy="914400"/>
          </a:xfrm>
          <a:prstGeom prst="rect">
            <a:avLst/>
          </a:prstGeom>
        </p:spPr>
      </p:pic>
      <p:sp>
        <p:nvSpPr>
          <p:cNvPr id="9" name="Title 4"/>
          <p:cNvSpPr txBox="1">
            <a:spLocks/>
          </p:cNvSpPr>
          <p:nvPr/>
        </p:nvSpPr>
        <p:spPr>
          <a:xfrm>
            <a:off x="0" y="18790"/>
            <a:ext cx="9144000" cy="2126505"/>
          </a:xfrm>
          <a:prstGeom prst="rect">
            <a:avLst/>
          </a:prstGeom>
        </p:spPr>
        <p:txBody>
          <a:bodyPr lIns="274320" tIns="91440" rIns="182880" bIns="91440" anchor="ctr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000" b="1" kern="1200" spc="-50" baseline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r>
              <a:rPr lang="en-US" sz="3500" dirty="0"/>
              <a:t>Agricultural Mobile Robots for Automated Field Data Collection and Analysis</a:t>
            </a:r>
          </a:p>
        </p:txBody>
      </p:sp>
      <p:sp>
        <p:nvSpPr>
          <p:cNvPr id="5" name="Rectangle 4"/>
          <p:cNvSpPr/>
          <p:nvPr/>
        </p:nvSpPr>
        <p:spPr>
          <a:xfrm>
            <a:off x="239760" y="4195123"/>
            <a:ext cx="4572000" cy="189282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1200"/>
              </a:spcAft>
            </a:pPr>
            <a:r>
              <a:rPr lang="en-US" sz="2000" dirty="0">
                <a:solidFill>
                  <a:schemeClr val="tx2"/>
                </a:solidFill>
                <a:latin typeface="Century Gothic" panose="020B0502020202020204" pitchFamily="34" charset="0"/>
              </a:rPr>
              <a:t>Konstantinos Karydis, PhD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  <a:latin typeface="Century Gothic" panose="020B0502020202020204" pitchFamily="34" charset="0"/>
              </a:rPr>
              <a:t>Associate Professor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  <a:latin typeface="Century Gothic" panose="020B0502020202020204" pitchFamily="34" charset="0"/>
              </a:rPr>
              <a:t>Electrical and Computer Engineering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  <a:latin typeface="Century Gothic" panose="020B0502020202020204" pitchFamily="34" charset="0"/>
              </a:rPr>
              <a:t>University of California, Riverside</a:t>
            </a:r>
          </a:p>
          <a:p>
            <a:pPr>
              <a:spcAft>
                <a:spcPts val="1200"/>
              </a:spcAft>
            </a:pPr>
            <a:r>
              <a:rPr lang="en-US" dirty="0">
                <a:solidFill>
                  <a:schemeClr val="tx2"/>
                </a:solidFill>
                <a:latin typeface="Century Gothic" panose="020B0502020202020204" pitchFamily="34" charset="0"/>
              </a:rPr>
              <a:t>kkarydis@ece.ucr.edu</a:t>
            </a:r>
          </a:p>
        </p:txBody>
      </p:sp>
      <p:pic>
        <p:nvPicPr>
          <p:cNvPr id="18" name="Picture 17" descr="A blue and yellow text on a black background&#10;&#10;Description automatically generated">
            <a:extLst>
              <a:ext uri="{FF2B5EF4-FFF2-40B4-BE49-F238E27FC236}">
                <a16:creationId xmlns:a16="http://schemas.microsoft.com/office/drawing/2014/main" id="{B835578D-3A4D-4180-A033-CC6687417DF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2820"/>
          <a:stretch/>
        </p:blipFill>
        <p:spPr>
          <a:xfrm>
            <a:off x="5308875" y="4517288"/>
            <a:ext cx="3566160" cy="74656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EF08B6E-BB48-41DE-BCCB-0BBABE1ABD2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310" t="44116" r="14954" b="6366"/>
          <a:stretch/>
        </p:blipFill>
        <p:spPr>
          <a:xfrm>
            <a:off x="3686177" y="1963064"/>
            <a:ext cx="3520966" cy="2011680"/>
          </a:xfrm>
          <a:prstGeom prst="rect">
            <a:avLst/>
          </a:prstGeom>
          <a:noFill/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375BF7A-A721-4252-BDC6-F9086658FFE1}"/>
              </a:ext>
            </a:extLst>
          </p:cNvPr>
          <p:cNvSpPr txBox="1"/>
          <p:nvPr/>
        </p:nvSpPr>
        <p:spPr>
          <a:xfrm>
            <a:off x="5766075" y="5359077"/>
            <a:ext cx="1737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Century Gothic" panose="020B0502020202020204" pitchFamily="34" charset="0"/>
              </a:rPr>
              <a:t>arcslab.org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93C341-B625-4C6A-9085-7E7349F7CD9D}"/>
              </a:ext>
            </a:extLst>
          </p:cNvPr>
          <p:cNvSpPr txBox="1"/>
          <p:nvPr/>
        </p:nvSpPr>
        <p:spPr>
          <a:xfrm>
            <a:off x="239761" y="6418802"/>
            <a:ext cx="68153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7</a:t>
            </a:r>
            <a:r>
              <a:rPr lang="en-US" baseline="30000" dirty="0">
                <a:latin typeface="Century Gothic" panose="020B0502020202020204" pitchFamily="34" charset="0"/>
              </a:rPr>
              <a:t>th</a:t>
            </a:r>
            <a:r>
              <a:rPr lang="en-US" dirty="0">
                <a:latin typeface="Century Gothic" panose="020B0502020202020204" pitchFamily="34" charset="0"/>
              </a:rPr>
              <a:t> National Research Platform (7NRP) Workshop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5A6C15-13A1-4032-9243-39D5C536086B}"/>
              </a:ext>
            </a:extLst>
          </p:cNvPr>
          <p:cNvSpPr txBox="1"/>
          <p:nvPr/>
        </p:nvSpPr>
        <p:spPr>
          <a:xfrm>
            <a:off x="7533203" y="6418802"/>
            <a:ext cx="16107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May 6, 2026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0507E00-93B8-4238-85AC-4AAC6E77DE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55" t="40632" r="8019" b="5177"/>
          <a:stretch/>
        </p:blipFill>
        <p:spPr bwMode="auto">
          <a:xfrm>
            <a:off x="275394" y="1963064"/>
            <a:ext cx="3191117" cy="201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Aerial view of a field with trees&#10;&#10;Description automatically generated">
            <a:extLst>
              <a:ext uri="{FF2B5EF4-FFF2-40B4-BE49-F238E27FC236}">
                <a16:creationId xmlns:a16="http://schemas.microsoft.com/office/drawing/2014/main" id="{7E3E5032-BD9B-4564-8E0E-F069EC120D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4456" y="1963064"/>
            <a:ext cx="1040579" cy="73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Aerial view of a field with trees&#10;&#10;Description automatically generated">
            <a:extLst>
              <a:ext uri="{FF2B5EF4-FFF2-40B4-BE49-F238E27FC236}">
                <a16:creationId xmlns:a16="http://schemas.microsoft.com/office/drawing/2014/main" id="{85C6FDDA-E80E-4BC3-9D6B-8EE5F2589C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426809" y="2721485"/>
            <a:ext cx="1448226" cy="126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82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DF2C4-5405-4E98-A5EA-CE2532D02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2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7F57B8B-33F6-4CA4-85A2-8E31341DE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91548"/>
            <a:ext cx="9380483" cy="622852"/>
          </a:xfrm>
        </p:spPr>
        <p:txBody>
          <a:bodyPr/>
          <a:lstStyle/>
          <a:p>
            <a:r>
              <a:rPr lang="en-US" sz="3400" dirty="0"/>
              <a:t>Summary of Ongoing Ag Robotics Research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1511272-1686-4FA7-A501-2143B663794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1" y="1020417"/>
            <a:ext cx="7117210" cy="2963753"/>
          </a:xfrm>
        </p:spPr>
        <p:txBody>
          <a:bodyPr/>
          <a:lstStyle/>
          <a:p>
            <a:r>
              <a:rPr lang="en-US" dirty="0"/>
              <a:t>Autonomous Mobility (</a:t>
            </a:r>
            <a:r>
              <a:rPr lang="en-US" b="1" i="1" dirty="0"/>
              <a:t>“Where to Sample?”</a:t>
            </a:r>
            <a:r>
              <a:rPr lang="en-US" dirty="0"/>
              <a:t>)</a:t>
            </a:r>
          </a:p>
          <a:p>
            <a:pPr lvl="1"/>
            <a:r>
              <a:rPr lang="en-US" sz="1800" dirty="0"/>
              <a:t>Joint task and motion planning for optimal sampling</a:t>
            </a:r>
          </a:p>
          <a:p>
            <a:pPr lvl="1"/>
            <a:r>
              <a:rPr lang="en-US" sz="1800" dirty="0"/>
              <a:t>Realtime and on-the-go reactive sampling</a:t>
            </a:r>
          </a:p>
          <a:p>
            <a:pPr lvl="1"/>
            <a:r>
              <a:rPr lang="en-US" sz="1800" dirty="0"/>
              <a:t>Tunable (efficiency vs speed) exploration of unknown and obstacle-rich environments</a:t>
            </a:r>
          </a:p>
          <a:p>
            <a:pPr lvl="1"/>
            <a:r>
              <a:rPr lang="en-US" sz="1800" dirty="0"/>
              <a:t>Field navigation using multi-modal sensory data</a:t>
            </a:r>
          </a:p>
          <a:p>
            <a:pPr lvl="1"/>
            <a:r>
              <a:rPr lang="en-US" sz="1800" dirty="0"/>
              <a:t>Digital twin creation </a:t>
            </a: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</a:rPr>
              <a:t>(See our </a:t>
            </a:r>
            <a:r>
              <a:rPr lang="en-US" sz="1800" b="1" dirty="0" err="1">
                <a:solidFill>
                  <a:schemeClr val="accent4">
                    <a:lumMod val="75000"/>
                  </a:schemeClr>
                </a:solidFill>
              </a:rPr>
              <a:t>CitrusFarm</a:t>
            </a: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</a:rPr>
              <a:t> Dataset!)</a:t>
            </a:r>
            <a:endParaRPr lang="en-US" b="1" dirty="0">
              <a:solidFill>
                <a:schemeClr val="accent4">
                  <a:lumMod val="75000"/>
                </a:schemeClr>
              </a:solidFill>
            </a:endParaRPr>
          </a:p>
          <a:p>
            <a:pPr lvl="1"/>
            <a:endParaRPr lang="en-US" sz="1800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DAC81718-1579-423A-82E8-0C788605F571}"/>
              </a:ext>
            </a:extLst>
          </p:cNvPr>
          <p:cNvSpPr txBox="1">
            <a:spLocks/>
          </p:cNvSpPr>
          <p:nvPr/>
        </p:nvSpPr>
        <p:spPr>
          <a:xfrm>
            <a:off x="0" y="3812869"/>
            <a:ext cx="7117210" cy="2555279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Interactive Intelligence (</a:t>
            </a:r>
            <a:r>
              <a:rPr lang="en-US" b="1" i="1" dirty="0"/>
              <a:t>“How to Sample?”</a:t>
            </a:r>
            <a:r>
              <a:rPr lang="en-US" dirty="0"/>
              <a:t>)</a:t>
            </a:r>
          </a:p>
          <a:p>
            <a:pPr lvl="1"/>
            <a:r>
              <a:rPr lang="en-US" sz="1800" dirty="0"/>
              <a:t>Mechatronics for physical and proximal sampling</a:t>
            </a:r>
          </a:p>
          <a:p>
            <a:pPr lvl="1"/>
            <a:r>
              <a:rPr lang="en-US" sz="1800" dirty="0"/>
              <a:t>Perception-based actuation and control</a:t>
            </a:r>
          </a:p>
          <a:p>
            <a:pPr lvl="1"/>
            <a:r>
              <a:rPr lang="en-US" sz="1800" dirty="0"/>
              <a:t>Autonomous ground/aerial mobile manipulation</a:t>
            </a:r>
          </a:p>
          <a:p>
            <a:pPr lvl="1"/>
            <a:r>
              <a:rPr lang="en-US" sz="1800" dirty="0"/>
              <a:t>Integration of augmented reality interfaces for         fluent human-robot interaction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92CF3E5-92CD-4A33-9772-513062F485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264" t="44116" r="15684" b="6634"/>
          <a:stretch/>
        </p:blipFill>
        <p:spPr>
          <a:xfrm>
            <a:off x="6214938" y="5373022"/>
            <a:ext cx="1616306" cy="9291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FC95D82-4C35-4878-A08A-F32D3015B8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838" t="13324" r="41065"/>
          <a:stretch/>
        </p:blipFill>
        <p:spPr>
          <a:xfrm>
            <a:off x="8052160" y="4265679"/>
            <a:ext cx="1056906" cy="1970019"/>
          </a:xfrm>
          <a:prstGeom prst="rect">
            <a:avLst/>
          </a:prstGeom>
        </p:spPr>
      </p:pic>
      <p:pic>
        <p:nvPicPr>
          <p:cNvPr id="16" name="Picture 2" descr="Aerial view of a field with trees&#10;&#10;Description automatically generated">
            <a:extLst>
              <a:ext uri="{FF2B5EF4-FFF2-40B4-BE49-F238E27FC236}">
                <a16:creationId xmlns:a16="http://schemas.microsoft.com/office/drawing/2014/main" id="{DEAB3C71-7A31-4829-94B9-6A11E89FE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172" y="2094988"/>
            <a:ext cx="20859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Aerial view of a field with trees&#10;&#10;Description automatically generated">
            <a:extLst>
              <a:ext uri="{FF2B5EF4-FFF2-40B4-BE49-F238E27FC236}">
                <a16:creationId xmlns:a16="http://schemas.microsoft.com/office/drawing/2014/main" id="{623138E8-6C16-4D44-B61A-8137903C44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543" y="971962"/>
            <a:ext cx="1445523" cy="1017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561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F40C238-0970-4FCF-A228-DF9CE1E0D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3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6497E16-95BE-4214-8E1C-3F388556E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219304" cy="622852"/>
          </a:xfrm>
        </p:spPr>
        <p:txBody>
          <a:bodyPr/>
          <a:lstStyle/>
          <a:p>
            <a:r>
              <a:rPr lang="en-US" sz="3200" dirty="0"/>
              <a:t>Today: Automated Data Collection &amp; Analysis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5C29ABE-C945-4A98-B52F-078FF9BC379B}"/>
              </a:ext>
            </a:extLst>
          </p:cNvPr>
          <p:cNvSpPr txBox="1">
            <a:spLocks/>
          </p:cNvSpPr>
          <p:nvPr/>
        </p:nvSpPr>
        <p:spPr>
          <a:xfrm>
            <a:off x="1331378" y="2319265"/>
            <a:ext cx="4486096" cy="2142688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Calibri" panose="020F0502020204030204" pitchFamily="34" charset="0"/>
              <a:buNone/>
            </a:pPr>
            <a:r>
              <a:rPr lang="en-US" sz="2400" dirty="0">
                <a:latin typeface="Century Gothic" panose="020B0502020202020204" pitchFamily="34" charset="0"/>
              </a:rPr>
              <a:t>Necessary algorithms for robot-assisted data retrieval</a:t>
            </a:r>
          </a:p>
          <a:p>
            <a:pPr marL="344488" indent="-344488">
              <a:buClrTx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Century Gothic" panose="020B0502020202020204" pitchFamily="34" charset="0"/>
              </a:rPr>
              <a:t>LiDAR-based odometry estimation and mapping</a:t>
            </a:r>
            <a:endParaRPr lang="en-US" dirty="0">
              <a:latin typeface="Century Gothic" panose="020B0502020202020204" pitchFamily="34" charset="0"/>
            </a:endParaRPr>
          </a:p>
          <a:p>
            <a:pPr marL="344488" indent="-344488">
              <a:buClrTx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Century Gothic" panose="020B0502020202020204" pitchFamily="34" charset="0"/>
              </a:rPr>
              <a:t>Multimodal sensor fusion for scene understanding</a:t>
            </a:r>
          </a:p>
        </p:txBody>
      </p:sp>
      <p:sp>
        <p:nvSpPr>
          <p:cNvPr id="7" name="Arrow: Bent-Up 6">
            <a:extLst>
              <a:ext uri="{FF2B5EF4-FFF2-40B4-BE49-F238E27FC236}">
                <a16:creationId xmlns:a16="http://schemas.microsoft.com/office/drawing/2014/main" id="{A383EE3C-BBAA-4831-A058-D49E41E92073}"/>
              </a:ext>
            </a:extLst>
          </p:cNvPr>
          <p:cNvSpPr/>
          <p:nvPr/>
        </p:nvSpPr>
        <p:spPr>
          <a:xfrm rot="5400000">
            <a:off x="536535" y="2110442"/>
            <a:ext cx="517038" cy="731520"/>
          </a:xfrm>
          <a:prstGeom prst="bentUpArrow">
            <a:avLst>
              <a:gd name="adj1" fmla="val 24637"/>
              <a:gd name="adj2" fmla="val 25000"/>
              <a:gd name="adj3" fmla="val 35870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6B8B151-8AE6-4E71-B6DE-F82B43E158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1" y="1020418"/>
            <a:ext cx="9144001" cy="1044865"/>
          </a:xfrm>
        </p:spPr>
        <p:txBody>
          <a:bodyPr/>
          <a:lstStyle/>
          <a:p>
            <a:r>
              <a:rPr lang="en-US" dirty="0"/>
              <a:t>Deploy (semi-)autonomous robots to collect multi-modal field data and use them for various downstream tasks!</a:t>
            </a:r>
          </a:p>
          <a:p>
            <a:pPr marL="228600" lvl="1" indent="0">
              <a:buNone/>
            </a:pPr>
            <a:endParaRPr lang="en-US" dirty="0"/>
          </a:p>
        </p:txBody>
      </p:sp>
      <p:pic>
        <p:nvPicPr>
          <p:cNvPr id="5122" name="Picture 2" descr="A robot on wheels with text&#10;&#10;Description automatically generated">
            <a:extLst>
              <a:ext uri="{FF2B5EF4-FFF2-40B4-BE49-F238E27FC236}">
                <a16:creationId xmlns:a16="http://schemas.microsoft.com/office/drawing/2014/main" id="{230A2C05-2906-4739-B0AB-20C96D50AD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86" t="23536" r="13688" b="8319"/>
          <a:stretch/>
        </p:blipFill>
        <p:spPr bwMode="auto">
          <a:xfrm>
            <a:off x="5817476" y="4526437"/>
            <a:ext cx="3269374" cy="183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rrow: Bent-Up 9">
            <a:extLst>
              <a:ext uri="{FF2B5EF4-FFF2-40B4-BE49-F238E27FC236}">
                <a16:creationId xmlns:a16="http://schemas.microsoft.com/office/drawing/2014/main" id="{C3E1EFFE-BBF3-4913-A89D-BDF4C57EB75A}"/>
              </a:ext>
            </a:extLst>
          </p:cNvPr>
          <p:cNvSpPr/>
          <p:nvPr/>
        </p:nvSpPr>
        <p:spPr>
          <a:xfrm rot="5400000">
            <a:off x="536535" y="4435623"/>
            <a:ext cx="517038" cy="731520"/>
          </a:xfrm>
          <a:prstGeom prst="bentUpArrow">
            <a:avLst>
              <a:gd name="adj1" fmla="val 24637"/>
              <a:gd name="adj2" fmla="val 25000"/>
              <a:gd name="adj3" fmla="val 35870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20DCC2A-888A-41B4-9436-A511D0880E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5" t="10282"/>
          <a:stretch/>
        </p:blipFill>
        <p:spPr>
          <a:xfrm>
            <a:off x="5817474" y="2181465"/>
            <a:ext cx="3269375" cy="2260889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A459CBA-BAEF-4F44-AB00-06295EBC9038}"/>
              </a:ext>
            </a:extLst>
          </p:cNvPr>
          <p:cNvSpPr txBox="1">
            <a:spLocks/>
          </p:cNvSpPr>
          <p:nvPr/>
        </p:nvSpPr>
        <p:spPr>
          <a:xfrm>
            <a:off x="1331377" y="4546036"/>
            <a:ext cx="4486098" cy="20795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dirty="0">
                <a:latin typeface="Century Gothic" panose="020B0502020202020204" pitchFamily="34" charset="0"/>
              </a:rPr>
              <a:t>Sample downstream tasks</a:t>
            </a:r>
          </a:p>
          <a:p>
            <a:pPr marL="344488" indent="-344488">
              <a:buFont typeface="Wingdings" panose="05000000000000000000" pitchFamily="2" charset="2"/>
              <a:buChar char="ü"/>
            </a:pPr>
            <a:r>
              <a:rPr lang="en-US" sz="2000" dirty="0">
                <a:latin typeface="Century Gothic" panose="020B0502020202020204" pitchFamily="34" charset="0"/>
              </a:rPr>
              <a:t>Digital twin creation (multimodal dataset)</a:t>
            </a:r>
          </a:p>
          <a:p>
            <a:pPr marL="344488" indent="-344488">
              <a:buFont typeface="Wingdings" panose="05000000000000000000" pitchFamily="2" charset="2"/>
              <a:buChar char="ü"/>
            </a:pPr>
            <a:r>
              <a:rPr lang="en-US" sz="2000" dirty="0">
                <a:latin typeface="Century Gothic" panose="020B0502020202020204" pitchFamily="34" charset="0"/>
              </a:rPr>
              <a:t>Field-scale autonomy (soil </a:t>
            </a:r>
            <a:r>
              <a:rPr lang="en-US" sz="2000" dirty="0" err="1">
                <a:latin typeface="Century Gothic" panose="020B0502020202020204" pitchFamily="34" charset="0"/>
              </a:rPr>
              <a:t>ECa</a:t>
            </a:r>
            <a:r>
              <a:rPr lang="en-US" sz="2000" dirty="0">
                <a:latin typeface="Century Gothic" panose="020B0502020202020204" pitchFamily="34" charset="0"/>
              </a:rPr>
              <a:t> mapping)</a:t>
            </a:r>
          </a:p>
        </p:txBody>
      </p:sp>
    </p:spTree>
    <p:extLst>
      <p:ext uri="{BB962C8B-B14F-4D97-AF65-F5344CB8AC3E}">
        <p14:creationId xmlns:p14="http://schemas.microsoft.com/office/powerpoint/2010/main" val="2963315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D08A8A94-BD60-472C-B936-1F3692574CB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365" b="13720"/>
          <a:stretch/>
        </p:blipFill>
        <p:spPr>
          <a:xfrm>
            <a:off x="5997675" y="3719757"/>
            <a:ext cx="3114920" cy="263227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AFA87E4-79EC-4773-BF6A-DD0ABB49308C}"/>
              </a:ext>
            </a:extLst>
          </p:cNvPr>
          <p:cNvSpPr/>
          <p:nvPr/>
        </p:nvSpPr>
        <p:spPr>
          <a:xfrm>
            <a:off x="6046837" y="3683929"/>
            <a:ext cx="3065757" cy="2668104"/>
          </a:xfrm>
          <a:prstGeom prst="rect">
            <a:avLst/>
          </a:prstGeom>
          <a:solidFill>
            <a:srgbClr val="D16584">
              <a:alpha val="1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diagram of 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87ECCC2E-69D1-40ED-A1F7-372D41633B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04" r="198" b="22394"/>
          <a:stretch/>
        </p:blipFill>
        <p:spPr>
          <a:xfrm>
            <a:off x="5964363" y="1063256"/>
            <a:ext cx="3151239" cy="2471816"/>
          </a:xfrm>
          <a:prstGeom prst="rect">
            <a:avLst/>
          </a:prstGeom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86A52BCB-E851-402C-9B64-11FE85C8BA85}"/>
              </a:ext>
            </a:extLst>
          </p:cNvPr>
          <p:cNvSpPr txBox="1">
            <a:spLocks/>
          </p:cNvSpPr>
          <p:nvPr/>
        </p:nvSpPr>
        <p:spPr>
          <a:xfrm>
            <a:off x="0" y="4532891"/>
            <a:ext cx="6066503" cy="1876216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488" indent="-344488">
              <a:spcBef>
                <a:spcPts val="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" panose="05000000000000000000" pitchFamily="2" charset="2"/>
              <a:buChar char="ü"/>
            </a:pPr>
            <a:r>
              <a:rPr lang="en-US" dirty="0">
                <a:latin typeface="Century Gothic" panose="020B0502020202020204" pitchFamily="34" charset="0"/>
              </a:rPr>
              <a:t>Two-stage GICP scan matching to register point clouds in unstructured environments </a:t>
            </a:r>
          </a:p>
          <a:p>
            <a:pPr marL="344488" indent="-344488">
              <a:spcBef>
                <a:spcPts val="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" panose="05000000000000000000" pitchFamily="2" charset="2"/>
              <a:buChar char="ü"/>
            </a:pPr>
            <a:r>
              <a:rPr lang="en-US" dirty="0">
                <a:latin typeface="Century Gothic" panose="020B0502020202020204" pitchFamily="34" charset="0"/>
              </a:rPr>
              <a:t>Adaptive approach to effectively handle rough terrain and non-smooth robot motion</a:t>
            </a:r>
          </a:p>
          <a:p>
            <a:pPr marL="344488" indent="-344488">
              <a:spcBef>
                <a:spcPts val="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" panose="05000000000000000000" pitchFamily="2" charset="2"/>
              <a:buChar char="ü"/>
            </a:pPr>
            <a:r>
              <a:rPr lang="en-US" dirty="0">
                <a:latin typeface="Century Gothic" panose="020B0502020202020204" pitchFamily="34" charset="0"/>
              </a:rPr>
              <a:t>Use of a single LiDAR to simplify deployment on autonomous agricultural robots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92708A5-8D44-4E63-AEE0-BC151CA6C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4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2BDB884-CD7B-4D94-968C-7D397CF03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800" dirty="0"/>
              <a:t>Adaptive LiDAR Odometry &amp; Mapping</a:t>
            </a:r>
          </a:p>
        </p:txBody>
      </p:sp>
      <p:pic>
        <p:nvPicPr>
          <p:cNvPr id="5" name="Picture 4" descr="A diagram of a map&#10;&#10;Description automatically generated">
            <a:extLst>
              <a:ext uri="{FF2B5EF4-FFF2-40B4-BE49-F238E27FC236}">
                <a16:creationId xmlns:a16="http://schemas.microsoft.com/office/drawing/2014/main" id="{A4507A78-B809-4AA2-9EA1-0062DF2FB2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39867"/>
            <a:ext cx="5364975" cy="352901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D86247A-992D-40C5-952D-4CA56543A13A}"/>
              </a:ext>
            </a:extLst>
          </p:cNvPr>
          <p:cNvSpPr/>
          <p:nvPr/>
        </p:nvSpPr>
        <p:spPr>
          <a:xfrm>
            <a:off x="3864077" y="1641987"/>
            <a:ext cx="1179871" cy="934065"/>
          </a:xfrm>
          <a:prstGeom prst="rect">
            <a:avLst/>
          </a:prstGeom>
          <a:solidFill>
            <a:srgbClr val="FFC000">
              <a:alpha val="15000"/>
            </a:srgbClr>
          </a:solidFill>
          <a:ln>
            <a:solidFill>
              <a:srgbClr val="AE76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8E31B9-FDA2-4045-8A72-9EE64D181936}"/>
              </a:ext>
            </a:extLst>
          </p:cNvPr>
          <p:cNvSpPr/>
          <p:nvPr/>
        </p:nvSpPr>
        <p:spPr>
          <a:xfrm>
            <a:off x="6046837" y="1059679"/>
            <a:ext cx="3068764" cy="2508859"/>
          </a:xfrm>
          <a:prstGeom prst="rect">
            <a:avLst/>
          </a:prstGeom>
          <a:solidFill>
            <a:srgbClr val="FFC000">
              <a:alpha val="1000"/>
            </a:srgbClr>
          </a:solidFill>
          <a:ln>
            <a:solidFill>
              <a:srgbClr val="AE76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623613-DB79-422E-A38A-024AC8F3F87A}"/>
              </a:ext>
            </a:extLst>
          </p:cNvPr>
          <p:cNvCxnSpPr>
            <a:cxnSpLocks/>
          </p:cNvCxnSpPr>
          <p:nvPr/>
        </p:nvCxnSpPr>
        <p:spPr>
          <a:xfrm flipV="1">
            <a:off x="5043948" y="1059679"/>
            <a:ext cx="1002889" cy="582309"/>
          </a:xfrm>
          <a:prstGeom prst="line">
            <a:avLst/>
          </a:prstGeom>
          <a:ln>
            <a:solidFill>
              <a:srgbClr val="AE761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53851E8-B8DC-4477-87A3-5A3A665F62E1}"/>
              </a:ext>
            </a:extLst>
          </p:cNvPr>
          <p:cNvCxnSpPr>
            <a:cxnSpLocks/>
          </p:cNvCxnSpPr>
          <p:nvPr/>
        </p:nvCxnSpPr>
        <p:spPr>
          <a:xfrm>
            <a:off x="5043948" y="2576052"/>
            <a:ext cx="999881" cy="991143"/>
          </a:xfrm>
          <a:prstGeom prst="line">
            <a:avLst/>
          </a:prstGeom>
          <a:ln>
            <a:solidFill>
              <a:srgbClr val="AE761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55488A5B-F532-4BD4-8CEF-D2B8D5F8638B}"/>
              </a:ext>
            </a:extLst>
          </p:cNvPr>
          <p:cNvSpPr/>
          <p:nvPr/>
        </p:nvSpPr>
        <p:spPr>
          <a:xfrm>
            <a:off x="2812026" y="1641986"/>
            <a:ext cx="990599" cy="934065"/>
          </a:xfrm>
          <a:prstGeom prst="rect">
            <a:avLst/>
          </a:prstGeom>
          <a:solidFill>
            <a:srgbClr val="D16584">
              <a:alpha val="15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A500C6B-3C3B-4A33-83E2-7E7BBBC70097}"/>
              </a:ext>
            </a:extLst>
          </p:cNvPr>
          <p:cNvCxnSpPr>
            <a:cxnSpLocks/>
          </p:cNvCxnSpPr>
          <p:nvPr/>
        </p:nvCxnSpPr>
        <p:spPr>
          <a:xfrm>
            <a:off x="3802625" y="2576051"/>
            <a:ext cx="2241204" cy="110653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608585-F7B0-4E33-A588-557ECF21C9E6}"/>
              </a:ext>
            </a:extLst>
          </p:cNvPr>
          <p:cNvCxnSpPr>
            <a:cxnSpLocks/>
          </p:cNvCxnSpPr>
          <p:nvPr/>
        </p:nvCxnSpPr>
        <p:spPr>
          <a:xfrm>
            <a:off x="2812026" y="2576050"/>
            <a:ext cx="3231803" cy="377598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B01B74F6-F202-4338-913A-6DACF47A7264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Teng, Wang, Chatziparaschis &amp; Karydis, Elsevier Comp. Electron. Agri. 2025</a:t>
            </a:r>
          </a:p>
        </p:txBody>
      </p:sp>
    </p:spTree>
    <p:extLst>
      <p:ext uri="{BB962C8B-B14F-4D97-AF65-F5344CB8AC3E}">
        <p14:creationId xmlns:p14="http://schemas.microsoft.com/office/powerpoint/2010/main" val="282193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8" grpId="0" animBg="1"/>
      <p:bldP spid="9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16782-C048-424F-A7FA-8EECF86B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2F22AD-8621-43B4-A507-91E26273FD10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Teng, Wang, Chatziparaschis &amp; Karydis, Elsevier Comp. Electron. Agri. 2025</a:t>
            </a:r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76EB22B4-4817-4725-87BB-F06E758F0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144000" cy="622852"/>
          </a:xfrm>
        </p:spPr>
        <p:txBody>
          <a:bodyPr/>
          <a:lstStyle/>
          <a:p>
            <a:r>
              <a:rPr lang="en-US" sz="3800" dirty="0"/>
              <a:t>Adaptive LiDAR Odometry &amp; Mapping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0A9B134-4E7B-436B-8110-2208212234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2" y="1020418"/>
            <a:ext cx="5878287" cy="2800468"/>
          </a:xfrm>
        </p:spPr>
        <p:txBody>
          <a:bodyPr/>
          <a:lstStyle/>
          <a:p>
            <a:r>
              <a:rPr lang="en-US" dirty="0"/>
              <a:t>Testing at UCR’s agricultural fields</a:t>
            </a:r>
          </a:p>
          <a:p>
            <a:pPr lvl="1"/>
            <a:r>
              <a:rPr lang="en-US" dirty="0"/>
              <a:t>A: Simple trajectories across fields</a:t>
            </a:r>
          </a:p>
          <a:p>
            <a:pPr lvl="1"/>
            <a:r>
              <a:rPr lang="en-US" dirty="0"/>
              <a:t>B: Variable challenging trajectories</a:t>
            </a:r>
          </a:p>
          <a:p>
            <a:pPr lvl="1"/>
            <a:r>
              <a:rPr lang="en-US" dirty="0"/>
              <a:t>C: Various trajectories to benchmark absolute translation error</a:t>
            </a:r>
          </a:p>
        </p:txBody>
      </p:sp>
      <p:pic>
        <p:nvPicPr>
          <p:cNvPr id="11" name="Picture 10" descr="A group of rows of trees&#10;&#10;Description automatically generated">
            <a:extLst>
              <a:ext uri="{FF2B5EF4-FFF2-40B4-BE49-F238E27FC236}">
                <a16:creationId xmlns:a16="http://schemas.microsoft.com/office/drawing/2014/main" id="{BDF9289D-A915-41D3-9D14-4CC0EB25E8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257" y="1086205"/>
            <a:ext cx="3548743" cy="2684680"/>
          </a:xfrm>
          <a:prstGeom prst="rect">
            <a:avLst/>
          </a:prstGeom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7AA9C720-A0E4-4B4B-8A43-7FC273724F94}"/>
              </a:ext>
            </a:extLst>
          </p:cNvPr>
          <p:cNvSpPr txBox="1">
            <a:spLocks/>
          </p:cNvSpPr>
          <p:nvPr/>
        </p:nvSpPr>
        <p:spPr>
          <a:xfrm>
            <a:off x="152399" y="1172817"/>
            <a:ext cx="9033938" cy="4063211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064F450-7AC1-4D9C-AD8C-34C210C22447}"/>
              </a:ext>
            </a:extLst>
          </p:cNvPr>
          <p:cNvGraphicFramePr>
            <a:graphicFrameLocks noGrp="1"/>
          </p:cNvGraphicFramePr>
          <p:nvPr/>
        </p:nvGraphicFramePr>
        <p:xfrm>
          <a:off x="380397" y="5644251"/>
          <a:ext cx="865354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8203">
                  <a:extLst>
                    <a:ext uri="{9D8B030D-6E8A-4147-A177-3AD203B41FA5}">
                      <a16:colId xmlns:a16="http://schemas.microsoft.com/office/drawing/2014/main" val="1273910446"/>
                    </a:ext>
                  </a:extLst>
                </a:gridCol>
                <a:gridCol w="4995337">
                  <a:extLst>
                    <a:ext uri="{9D8B030D-6E8A-4147-A177-3AD203B41FA5}">
                      <a16:colId xmlns:a16="http://schemas.microsoft.com/office/drawing/2014/main" val="30162233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Feature-based: </a:t>
                      </a:r>
                      <a:r>
                        <a:rPr lang="en-US" sz="1700" b="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LeGO</a:t>
                      </a:r>
                      <a:r>
                        <a:rPr lang="en-US" sz="17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-LOAM</a:t>
                      </a:r>
                      <a:r>
                        <a:rPr lang="en-US" sz="1700" b="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[2]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ICP-based: KISS-ICP</a:t>
                      </a:r>
                      <a:r>
                        <a:rPr lang="en-US" sz="1700" b="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[4]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90268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Continuous-time: CT-ICP</a:t>
                      </a:r>
                      <a:r>
                        <a:rPr lang="en-US" sz="1700" b="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[3]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GICP-based: HDL-Graph-SLAM,</a:t>
                      </a:r>
                      <a:r>
                        <a:rPr lang="en-US" sz="1700" b="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[5]</a:t>
                      </a:r>
                      <a:r>
                        <a:rPr lang="en-US" sz="1700" b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LOCUS</a:t>
                      </a:r>
                      <a:r>
                        <a:rPr lang="en-US" sz="1700" b="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[6]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8628938"/>
                  </a:ext>
                </a:extLst>
              </a:tr>
            </a:tbl>
          </a:graphicData>
        </a:graphic>
      </p:graphicFrame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B083EF35-8B2D-4E0E-973E-8004D38F1042}"/>
              </a:ext>
            </a:extLst>
          </p:cNvPr>
          <p:cNvSpPr txBox="1">
            <a:spLocks/>
          </p:cNvSpPr>
          <p:nvPr/>
        </p:nvSpPr>
        <p:spPr>
          <a:xfrm>
            <a:off x="-1" y="3683834"/>
            <a:ext cx="9033938" cy="1508654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Evaluation with the </a:t>
            </a:r>
            <a:r>
              <a:rPr lang="en-US" dirty="0" err="1"/>
              <a:t>Treescope</a:t>
            </a:r>
            <a:r>
              <a:rPr lang="en-US" baseline="30000" dirty="0"/>
              <a:t>[1]</a:t>
            </a:r>
            <a:r>
              <a:rPr lang="en-US" dirty="0"/>
              <a:t> dataset</a:t>
            </a:r>
          </a:p>
          <a:p>
            <a:pPr lvl="1"/>
            <a:r>
              <a:rPr lang="en-US" dirty="0"/>
              <a:t>Sequence UCM-0523M (mobile platform)</a:t>
            </a:r>
          </a:p>
          <a:p>
            <a:pPr lvl="1"/>
            <a:r>
              <a:rPr lang="en-US" dirty="0"/>
              <a:t>Sequence UCM-0523U (UAV platform)</a:t>
            </a:r>
            <a:endParaRPr lang="en-US" sz="1800" dirty="0"/>
          </a:p>
          <a:p>
            <a:r>
              <a:rPr lang="en-US" dirty="0"/>
              <a:t>Comparisons with various different methods</a:t>
            </a:r>
          </a:p>
        </p:txBody>
      </p:sp>
      <p:pic>
        <p:nvPicPr>
          <p:cNvPr id="17" name="Picture 16" descr="A two images of a robot&#10;&#10;Description automatically generated">
            <a:extLst>
              <a:ext uri="{FF2B5EF4-FFF2-40B4-BE49-F238E27FC236}">
                <a16:creationId xmlns:a16="http://schemas.microsoft.com/office/drawing/2014/main" id="{D833460D-602C-4B83-BD0A-D98C76A510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51" t="4638" r="3704" b="10532"/>
          <a:stretch/>
        </p:blipFill>
        <p:spPr>
          <a:xfrm>
            <a:off x="5200502" y="2349428"/>
            <a:ext cx="954512" cy="1508654"/>
          </a:xfrm>
          <a:prstGeom prst="rect">
            <a:avLst/>
          </a:prstGeom>
        </p:spPr>
      </p:pic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CE5C1DD1-A033-4571-9D79-E33BB568AC9A}"/>
              </a:ext>
            </a:extLst>
          </p:cNvPr>
          <p:cNvSpPr txBox="1">
            <a:spLocks/>
          </p:cNvSpPr>
          <p:nvPr/>
        </p:nvSpPr>
        <p:spPr>
          <a:xfrm>
            <a:off x="249165" y="3058884"/>
            <a:ext cx="5075663" cy="816450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1" indent="0">
              <a:buNone/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&gt;&gt; Data &amp; Code Available! </a:t>
            </a:r>
            <a:r>
              <a:rPr lang="en-US" sz="1400" b="1" dirty="0">
                <a:solidFill>
                  <a:schemeClr val="accent4">
                    <a:lumMod val="75000"/>
                  </a:schemeClr>
                </a:solidFill>
              </a:rPr>
              <a:t>(github.com/UCR-Robotics/AG-LOAM)</a:t>
            </a:r>
          </a:p>
          <a:p>
            <a:pPr marL="228600" lvl="1" indent="0">
              <a:buFont typeface="Arial" panose="020B0604020202020204" pitchFamily="34" charset="0"/>
              <a:buNone/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en-US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78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16782-C048-424F-A7FA-8EECF86B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2F22AD-8621-43B4-A507-91E26273FD10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Teng, Wang, Chatziparaschis &amp; Karydis, Elsevier Comp. Electron. Agri. 2025</a:t>
            </a:r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76EB22B4-4817-4725-87BB-F06E758F0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144000" cy="622852"/>
          </a:xfrm>
        </p:spPr>
        <p:txBody>
          <a:bodyPr/>
          <a:lstStyle/>
          <a:p>
            <a:r>
              <a:rPr lang="en-US" sz="3800" dirty="0"/>
              <a:t>Adaptive LiDAR Odometry &amp; Mapping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0A9B134-4E7B-436B-8110-2208212234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2" y="1020418"/>
            <a:ext cx="7652659" cy="2800468"/>
          </a:xfrm>
        </p:spPr>
        <p:txBody>
          <a:bodyPr/>
          <a:lstStyle/>
          <a:p>
            <a:r>
              <a:rPr lang="en-US" dirty="0"/>
              <a:t>Our method performs well across cases</a:t>
            </a:r>
            <a:endParaRPr lang="en-US" b="1" dirty="0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7AA9C720-A0E4-4B4B-8A43-7FC273724F94}"/>
              </a:ext>
            </a:extLst>
          </p:cNvPr>
          <p:cNvSpPr txBox="1">
            <a:spLocks/>
          </p:cNvSpPr>
          <p:nvPr/>
        </p:nvSpPr>
        <p:spPr>
          <a:xfrm>
            <a:off x="152399" y="1172817"/>
            <a:ext cx="9033938" cy="4063211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9793D3B-4F2A-46D2-99D5-91D036ED3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6860" y="1931785"/>
            <a:ext cx="6165797" cy="1873355"/>
          </a:xfrm>
          <a:prstGeom prst="rect">
            <a:avLst/>
          </a:prstGeom>
        </p:spPr>
      </p:pic>
      <p:pic>
        <p:nvPicPr>
          <p:cNvPr id="16" name="Picture 15" descr="A group of fingers with colored lines&#10;&#10;Description automatically generated">
            <a:extLst>
              <a:ext uri="{FF2B5EF4-FFF2-40B4-BE49-F238E27FC236}">
                <a16:creationId xmlns:a16="http://schemas.microsoft.com/office/drawing/2014/main" id="{B50E3B25-0187-456C-8349-3EC3291A1C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68" y="3772864"/>
            <a:ext cx="9078532" cy="252390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324E4F2-FE4A-4BBD-89E3-0FA90F022AC6}"/>
              </a:ext>
            </a:extLst>
          </p:cNvPr>
          <p:cNvSpPr txBox="1"/>
          <p:nvPr/>
        </p:nvSpPr>
        <p:spPr>
          <a:xfrm>
            <a:off x="1910921" y="1640053"/>
            <a:ext cx="540427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Quantitative metric: absolute translation errors (RMSE, meter)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49DD7C8D-AADB-4B06-9E85-E5F73994DC37}"/>
              </a:ext>
            </a:extLst>
          </p:cNvPr>
          <p:cNvSpPr txBox="1">
            <a:spLocks/>
          </p:cNvSpPr>
          <p:nvPr/>
        </p:nvSpPr>
        <p:spPr>
          <a:xfrm>
            <a:off x="6967959" y="997268"/>
            <a:ext cx="2176041" cy="590870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b="1" dirty="0">
                <a:solidFill>
                  <a:schemeClr val="accent4">
                    <a:lumMod val="75000"/>
                  </a:schemeClr>
                </a:solidFill>
              </a:rPr>
              <a:t>UCR Dataset, Case C </a:t>
            </a:r>
          </a:p>
        </p:txBody>
      </p:sp>
    </p:spTree>
    <p:extLst>
      <p:ext uri="{BB962C8B-B14F-4D97-AF65-F5344CB8AC3E}">
        <p14:creationId xmlns:p14="http://schemas.microsoft.com/office/powerpoint/2010/main" val="2030396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16782-C048-424F-A7FA-8EECF86B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2F22AD-8621-43B4-A507-91E26273FD10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Teng, Wang, Chatziparaschis &amp; Karydis, Elsevier Comp. Electron. Agri. 2025</a:t>
            </a:r>
          </a:p>
        </p:txBody>
      </p:sp>
      <p:pic>
        <p:nvPicPr>
          <p:cNvPr id="6" name="Online Media 5" title="Adaptive LiDAR Odometry and Mapping for Autonomous Agricultural Mobile Robots in Unmanned Farms">
            <a:hlinkClick r:id="" action="ppaction://media"/>
            <a:extLst>
              <a:ext uri="{FF2B5EF4-FFF2-40B4-BE49-F238E27FC236}">
                <a16:creationId xmlns:a16="http://schemas.microsoft.com/office/drawing/2014/main" id="{C5712D25-AC4E-4841-9314-CC5EFB9A800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1203960"/>
            <a:ext cx="9154391" cy="5172230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76EB22B4-4817-4725-87BB-F06E758F0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144000" cy="622852"/>
          </a:xfrm>
        </p:spPr>
        <p:txBody>
          <a:bodyPr/>
          <a:lstStyle/>
          <a:p>
            <a:r>
              <a:rPr lang="en-US" sz="3800" dirty="0"/>
              <a:t>Adaptive LiDAR Odometry &amp; Mapping</a:t>
            </a:r>
          </a:p>
        </p:txBody>
      </p:sp>
    </p:spTree>
    <p:extLst>
      <p:ext uri="{BB962C8B-B14F-4D97-AF65-F5344CB8AC3E}">
        <p14:creationId xmlns:p14="http://schemas.microsoft.com/office/powerpoint/2010/main" val="145127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86A52BCB-E851-402C-9B64-11FE85C8BA85}"/>
              </a:ext>
            </a:extLst>
          </p:cNvPr>
          <p:cNvSpPr txBox="1">
            <a:spLocks/>
          </p:cNvSpPr>
          <p:nvPr/>
        </p:nvSpPr>
        <p:spPr>
          <a:xfrm>
            <a:off x="-1" y="4879109"/>
            <a:ext cx="9143999" cy="1528252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488" indent="-344488">
              <a:spcBef>
                <a:spcPts val="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" panose="05000000000000000000" pitchFamily="2" charset="2"/>
              <a:buChar char="ü"/>
            </a:pPr>
            <a:endParaRPr lang="en-US" sz="1800" dirty="0">
              <a:latin typeface="Century Gothic" panose="020B0502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92708A5-8D44-4E63-AEE0-BC151CA6C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8</a:t>
            </a:fld>
            <a:endParaRPr lang="en-US" dirty="0"/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7D37044E-7120-47C6-B485-C7E2D0CD1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144000" cy="622852"/>
          </a:xfrm>
        </p:spPr>
        <p:txBody>
          <a:bodyPr/>
          <a:lstStyle/>
          <a:p>
            <a:r>
              <a:rPr lang="en-US" sz="3000" dirty="0"/>
              <a:t>Multimodal Sensor Fusion for Landmark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44278F56-C0E8-45F5-A4C5-22A8CEACD7EC}"/>
                  </a:ext>
                </a:extLst>
              </p:cNvPr>
              <p:cNvSpPr txBox="1"/>
              <p:nvPr/>
            </p:nvSpPr>
            <p:spPr>
              <a:xfrm>
                <a:off x="0" y="1183950"/>
                <a:ext cx="3533369" cy="196367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l">
                  <a:buFont typeface="Wingdings" panose="05000000000000000000" pitchFamily="2" charset="2"/>
                  <a:buChar char="Ø"/>
                </a:pPr>
                <a:r>
                  <a:rPr lang="en-US" altLang="zh-CN" sz="2000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j-ea"/>
                    <a:cs typeface="Times New Roman" panose="02020603050405020304" pitchFamily="18" charset="0"/>
                  </a:rPr>
                  <a:t>Main objective</a:t>
                </a:r>
                <a:r>
                  <a:rPr lang="en-US" altLang="zh-CN" sz="20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j-ea"/>
                    <a:cs typeface="Times New Roman" panose="02020603050405020304" pitchFamily="18" charset="0"/>
                  </a:rPr>
                  <a:t>: Match the detected tree candidates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R" sz="2000" i="1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𝒞</m:t>
                        </m:r>
                      </m:e>
                      <m:sub>
                        <m:r>
                          <a:rPr lang="en-US" altLang="zh-CN" sz="2000" b="0" i="1" smtClean="0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𝑘</m:t>
                        </m:r>
                      </m:sub>
                    </m:sSub>
                  </m:oMath>
                </a14:m>
                <a:r>
                  <a:rPr lang="en-US" altLang="zh-CN" sz="20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j-ea"/>
                    <a:cs typeface="Times New Roman" panose="02020603050405020304" pitchFamily="18" charset="0"/>
                  </a:rPr>
                  <a:t> in </a:t>
                </a:r>
                <a14:m>
                  <m:oMath xmlns:m="http://schemas.openxmlformats.org/officeDocument/2006/math">
                    <m:r>
                      <a:rPr lang="en-US" altLang="zh-CN" sz="2000" i="1" smtClea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𝒫</m:t>
                    </m:r>
                  </m:oMath>
                </a14:m>
                <a:r>
                  <a:rPr lang="en-US" altLang="zh-CN" sz="20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j-ea"/>
                    <a:cs typeface="Times New Roman" panose="02020603050405020304" pitchFamily="18" charset="0"/>
                  </a:rPr>
                  <a:t> with the local tree landmarks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altLang="zh-CN" sz="2000" i="1" smtClean="0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𝒯</m:t>
                        </m:r>
                      </m:e>
                      <m:sub>
                        <m:r>
                          <a:rPr lang="en-US" altLang="zh-CN" sz="2000" b="0" i="1" smtClean="0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𝑗</m:t>
                        </m:r>
                      </m:sub>
                    </m:sSub>
                  </m:oMath>
                </a14:m>
                <a:r>
                  <a:rPr lang="en-US" altLang="zh-CN" sz="20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j-ea"/>
                    <a:cs typeface="Times New Roman" panose="02020603050405020304" pitchFamily="18" charset="0"/>
                  </a:rPr>
                  <a:t> and their global representations </a:t>
                </a:r>
                <a14:m>
                  <m:oMath xmlns:m="http://schemas.openxmlformats.org/officeDocument/2006/math">
                    <m:r>
                      <a:rPr lang="en-US" altLang="zh-CN" sz="2000" i="1" smtClea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𝒢</m:t>
                    </m:r>
                    <m:sSub>
                      <m:sSubPr>
                        <m:ctrlPr>
                          <a:rPr lang="en-US" altLang="zh-CN" sz="2000" i="1" smtClean="0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altLang="zh-CN" sz="2000" i="1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𝒯</m:t>
                        </m:r>
                      </m:e>
                      <m:sub>
                        <m:r>
                          <a:rPr lang="en-US" altLang="zh-CN" sz="2000" b="0" i="1" smtClean="0">
                            <a:solidFill>
                              <a:schemeClr val="tx1">
                                <a:lumMod val="75000"/>
                                <a:lumOff val="2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h</m:t>
                        </m:r>
                      </m:sub>
                    </m:sSub>
                  </m:oMath>
                </a14:m>
                <a:endParaRPr lang="en-US" altLang="zh-CN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entury Gothic" panose="020B050202020202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44278F56-C0E8-45F5-A4C5-22A8CEACD7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183950"/>
                <a:ext cx="3533369" cy="1963679"/>
              </a:xfrm>
              <a:prstGeom prst="rect">
                <a:avLst/>
              </a:prstGeom>
              <a:blipFill>
                <a:blip r:embed="rId3"/>
                <a:stretch>
                  <a:fillRect l="-1552" t="-1553" r="-2931" b="-46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Subtitle 4">
                <a:extLst>
                  <a:ext uri="{FF2B5EF4-FFF2-40B4-BE49-F238E27FC236}">
                    <a16:creationId xmlns:a16="http://schemas.microsoft.com/office/drawing/2014/main" id="{1396321F-30E2-47D4-9EA9-64D54343812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" y="3147629"/>
                <a:ext cx="4433104" cy="105298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342900" indent="-342900">
                  <a:buFont typeface="Wingdings" panose="05000000000000000000" pitchFamily="2" charset="2"/>
                  <a:buChar char="Ø"/>
                  <a:defRPr sz="2000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j-ea"/>
                    <a:cs typeface="Times New Roman" panose="02020603050405020304" pitchFamily="18" charset="0"/>
                  </a:defRPr>
                </a:lvl1pPr>
                <a:lvl2pPr marL="384048" indent="-182880" algn="l" defTabSz="914400" rtl="0" eaLnBrk="1" latinLnBrk="0" hangingPunct="1">
                  <a:lnSpc>
                    <a:spcPct val="90000"/>
                  </a:lnSpc>
                  <a:spcBef>
                    <a:spcPts val="200"/>
                  </a:spcBef>
                  <a:spcAft>
                    <a:spcPts val="400"/>
                  </a:spcAft>
                  <a:buClr>
                    <a:schemeClr val="accent1"/>
                  </a:buClr>
                  <a:buFont typeface="Calibri" pitchFamily="34" charset="0"/>
                  <a:buChar char="◦"/>
                  <a:defRPr sz="1800" kern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566928" indent="-182880" algn="l" defTabSz="914400" rtl="0" eaLnBrk="1" latinLnBrk="0" hangingPunct="1">
                  <a:lnSpc>
                    <a:spcPct val="90000"/>
                  </a:lnSpc>
                  <a:spcBef>
                    <a:spcPts val="200"/>
                  </a:spcBef>
                  <a:spcAft>
                    <a:spcPts val="400"/>
                  </a:spcAft>
                  <a:buClr>
                    <a:schemeClr val="accent1"/>
                  </a:buClr>
                  <a:buFont typeface="Calibri" pitchFamily="34" charset="0"/>
                  <a:buChar char="◦"/>
                  <a:defRPr sz="1400" kern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749808" indent="-182880" algn="l" defTabSz="914400" rtl="0" eaLnBrk="1" latinLnBrk="0" hangingPunct="1">
                  <a:lnSpc>
                    <a:spcPct val="90000"/>
                  </a:lnSpc>
                  <a:spcBef>
                    <a:spcPts val="200"/>
                  </a:spcBef>
                  <a:spcAft>
                    <a:spcPts val="400"/>
                  </a:spcAft>
                  <a:buClr>
                    <a:schemeClr val="accent1"/>
                  </a:buClr>
                  <a:buFont typeface="Calibri" pitchFamily="34" charset="0"/>
                  <a:buChar char="◦"/>
                  <a:defRPr sz="1400" kern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932688" indent="-182880" algn="l" defTabSz="914400" rtl="0" eaLnBrk="1" latinLnBrk="0" hangingPunct="1">
                  <a:lnSpc>
                    <a:spcPct val="90000"/>
                  </a:lnSpc>
                  <a:spcBef>
                    <a:spcPts val="200"/>
                  </a:spcBef>
                  <a:spcAft>
                    <a:spcPts val="400"/>
                  </a:spcAft>
                  <a:buClr>
                    <a:schemeClr val="accent1"/>
                  </a:buClr>
                  <a:buFont typeface="Calibri" pitchFamily="34" charset="0"/>
                  <a:buChar char="◦"/>
                  <a:defRPr sz="1400" kern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1100000" indent="-228600" algn="l" defTabSz="914400" rtl="0" eaLnBrk="1" latinLnBrk="0" hangingPunct="1">
                  <a:lnSpc>
                    <a:spcPct val="90000"/>
                  </a:lnSpc>
                  <a:spcBef>
                    <a:spcPts val="200"/>
                  </a:spcBef>
                  <a:spcAft>
                    <a:spcPts val="400"/>
                  </a:spcAft>
                  <a:buClr>
                    <a:schemeClr val="accent1"/>
                  </a:buClr>
                  <a:buFont typeface="Calibri" pitchFamily="34" charset="0"/>
                  <a:buChar char="◦"/>
                  <a:defRPr sz="1400" kern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1300000" indent="-228600" algn="l" defTabSz="914400" rtl="0" eaLnBrk="1" latinLnBrk="0" hangingPunct="1">
                  <a:lnSpc>
                    <a:spcPct val="90000"/>
                  </a:lnSpc>
                  <a:spcBef>
                    <a:spcPts val="200"/>
                  </a:spcBef>
                  <a:spcAft>
                    <a:spcPts val="400"/>
                  </a:spcAft>
                  <a:buClr>
                    <a:schemeClr val="accent1"/>
                  </a:buClr>
                  <a:buFont typeface="Calibri" pitchFamily="34" charset="0"/>
                  <a:buChar char="◦"/>
                  <a:defRPr sz="1400" kern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1500000" indent="-228600" algn="l" defTabSz="914400" rtl="0" eaLnBrk="1" latinLnBrk="0" hangingPunct="1">
                  <a:lnSpc>
                    <a:spcPct val="90000"/>
                  </a:lnSpc>
                  <a:spcBef>
                    <a:spcPts val="200"/>
                  </a:spcBef>
                  <a:spcAft>
                    <a:spcPts val="400"/>
                  </a:spcAft>
                  <a:buClr>
                    <a:schemeClr val="accent1"/>
                  </a:buClr>
                  <a:buFont typeface="Calibri" pitchFamily="34" charset="0"/>
                  <a:buChar char="◦"/>
                  <a:defRPr sz="1400" kern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1700000" indent="-228600" algn="l" defTabSz="914400" rtl="0" eaLnBrk="1" latinLnBrk="0" hangingPunct="1">
                  <a:lnSpc>
                    <a:spcPct val="90000"/>
                  </a:lnSpc>
                  <a:spcBef>
                    <a:spcPts val="200"/>
                  </a:spcBef>
                  <a:spcAft>
                    <a:spcPts val="400"/>
                  </a:spcAft>
                  <a:buClr>
                    <a:schemeClr val="accent1"/>
                  </a:buClr>
                  <a:buFont typeface="Calibri" pitchFamily="34" charset="0"/>
                  <a:buChar char="◦"/>
                  <a:defRPr sz="1400" kern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0" dirty="0"/>
                  <a:t>Landmark updates when maximum matching probability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en-US" altLang="zh-CN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PrePr>
                      <m:sub>
                        <m:r>
                          <a:rPr lang="en-US" altLang="zh-CN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  <m:sup>
                        <m:r>
                          <a:rPr lang="en-US" b="0" i="1">
                            <a:latin typeface="Cambria Math" panose="02040503050406030204" pitchFamily="18" charset="0"/>
                          </a:rPr>
                          <m:t>𝑘</m:t>
                        </m:r>
                      </m:sup>
                      <m:e>
                        <m:sSub>
                          <m:sSubPr>
                            <m:ctrlPr>
                              <a:rPr lang="en-US" b="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US" b="0" i="1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</m:sSub>
                      </m:e>
                    </m:sPre>
                  </m:oMath>
                </a14:m>
                <a:r>
                  <a:rPr lang="en-US" altLang="zh-CN" b="0" dirty="0"/>
                  <a:t> and decreased entropy </a:t>
                </a:r>
                <a14:m>
                  <m:oMath xmlns:m="http://schemas.openxmlformats.org/officeDocument/2006/math">
                    <m:r>
                      <a:rPr lang="en-US" altLang="zh-C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ℋ</m:t>
                    </m:r>
                  </m:oMath>
                </a14:m>
                <a:endParaRPr lang="en-US" altLang="zh-CN" b="0" dirty="0"/>
              </a:p>
            </p:txBody>
          </p:sp>
        </mc:Choice>
        <mc:Fallback xmlns="">
          <p:sp>
            <p:nvSpPr>
              <p:cNvPr id="42" name="Subtitle 4">
                <a:extLst>
                  <a:ext uri="{FF2B5EF4-FFF2-40B4-BE49-F238E27FC236}">
                    <a16:creationId xmlns:a16="http://schemas.microsoft.com/office/drawing/2014/main" id="{1396321F-30E2-47D4-9EA9-64D5434381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" y="3147629"/>
                <a:ext cx="4433104" cy="1052981"/>
              </a:xfrm>
              <a:prstGeom prst="rect">
                <a:avLst/>
              </a:prstGeom>
              <a:blipFill>
                <a:blip r:embed="rId4"/>
                <a:stretch>
                  <a:fillRect l="-1238" t="-2890" r="-1926" b="-63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3" name="Group 42">
            <a:extLst>
              <a:ext uri="{FF2B5EF4-FFF2-40B4-BE49-F238E27FC236}">
                <a16:creationId xmlns:a16="http://schemas.microsoft.com/office/drawing/2014/main" id="{A5BEA0DF-C9AA-4E90-8203-3F39931C0719}"/>
              </a:ext>
            </a:extLst>
          </p:cNvPr>
          <p:cNvGrpSpPr/>
          <p:nvPr/>
        </p:nvGrpSpPr>
        <p:grpSpPr>
          <a:xfrm>
            <a:off x="67170" y="4940368"/>
            <a:ext cx="5597677" cy="1467363"/>
            <a:chOff x="2181186" y="3889254"/>
            <a:chExt cx="5597677" cy="1467363"/>
          </a:xfrm>
        </p:grpSpPr>
        <p:pic>
          <p:nvPicPr>
            <p:cNvPr id="44" name="Picture 43" descr="A purple tree in a field&#10;&#10;Description automatically generated">
              <a:extLst>
                <a:ext uri="{FF2B5EF4-FFF2-40B4-BE49-F238E27FC236}">
                  <a16:creationId xmlns:a16="http://schemas.microsoft.com/office/drawing/2014/main" id="{07E81A48-E3D1-46A5-9A47-6BC4FD6D32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335"/>
            <a:stretch/>
          </p:blipFill>
          <p:spPr>
            <a:xfrm>
              <a:off x="2181186" y="3889254"/>
              <a:ext cx="2777151" cy="1463040"/>
            </a:xfrm>
            <a:prstGeom prst="rect">
              <a:avLst/>
            </a:prstGeom>
          </p:spPr>
        </p:pic>
        <p:pic>
          <p:nvPicPr>
            <p:cNvPr id="45" name="Picture 44" descr="A colorful lines on a black background&#10;&#10;Description automatically generated">
              <a:extLst>
                <a:ext uri="{FF2B5EF4-FFF2-40B4-BE49-F238E27FC236}">
                  <a16:creationId xmlns:a16="http://schemas.microsoft.com/office/drawing/2014/main" id="{C6A7A718-EDDB-49E6-8AAE-3953F5561E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067"/>
            <a:stretch/>
          </p:blipFill>
          <p:spPr>
            <a:xfrm>
              <a:off x="5066354" y="3893577"/>
              <a:ext cx="2712508" cy="1463040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6" name="TextBox 45">
                  <a:extLst>
                    <a:ext uri="{FF2B5EF4-FFF2-40B4-BE49-F238E27FC236}">
                      <a16:creationId xmlns:a16="http://schemas.microsoft.com/office/drawing/2014/main" id="{D1D8FB9B-EBEB-4296-A68A-4DE063961D71}"/>
                    </a:ext>
                  </a:extLst>
                </p:cNvPr>
                <p:cNvSpPr txBox="1"/>
                <p:nvPr/>
              </p:nvSpPr>
              <p:spPr>
                <a:xfrm>
                  <a:off x="2181186" y="5038989"/>
                  <a:ext cx="2777151" cy="307777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altLang="zh-CN" sz="1400" dirty="0">
                      <a:solidFill>
                        <a:schemeClr val="bg1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RGN frame </a:t>
                  </a:r>
                  <a14:m>
                    <m:oMath xmlns:m="http://schemas.openxmlformats.org/officeDocument/2006/math">
                      <m:r>
                        <a:rPr lang="en-US" altLang="zh-CN" sz="1400" b="1" i="0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altLang="zh-CN" sz="14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𝚷</m:t>
                      </m:r>
                      <m:r>
                        <a:rPr lang="en-US" altLang="zh-CN" sz="1400" b="1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a14:m>
                  <a:endParaRPr lang="en-US" altLang="zh-CN" sz="1400" dirty="0">
                    <a:solidFill>
                      <a:schemeClr val="bg1"/>
                    </a:solidFill>
                    <a:latin typeface="Century Gothic" panose="020B0502020202020204" pitchFamily="34" charset="0"/>
                    <a:ea typeface="+mj-ea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46" name="TextBox 45">
                  <a:extLst>
                    <a:ext uri="{FF2B5EF4-FFF2-40B4-BE49-F238E27FC236}">
                      <a16:creationId xmlns:a16="http://schemas.microsoft.com/office/drawing/2014/main" id="{D1D8FB9B-EBEB-4296-A68A-4DE063961D71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81186" y="5038989"/>
                  <a:ext cx="2777151" cy="307777"/>
                </a:xfrm>
                <a:prstGeom prst="rect">
                  <a:avLst/>
                </a:prstGeom>
                <a:blipFill>
                  <a:blip r:embed="rId7"/>
                  <a:stretch>
                    <a:fillRect t="-3922" b="-19608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414464F5-1BDC-4A1B-80F3-1DF475B1BC25}"/>
                </a:ext>
              </a:extLst>
            </p:cNvPr>
            <p:cNvSpPr txBox="1"/>
            <p:nvPr/>
          </p:nvSpPr>
          <p:spPr>
            <a:xfrm>
              <a:off x="5066354" y="5029835"/>
              <a:ext cx="2712509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1400" dirty="0">
                  <a:solidFill>
                    <a:schemeClr val="bg1"/>
                  </a:solidFill>
                  <a:highlight>
                    <a:srgbClr val="000000"/>
                  </a:highlight>
                  <a:latin typeface="Century Gothic" panose="020B0502020202020204" pitchFamily="34" charset="0"/>
                  <a:ea typeface="+mj-ea"/>
                  <a:cs typeface="Times New Roman" panose="02020603050405020304" pitchFamily="18" charset="0"/>
                </a:rPr>
                <a:t>Binary Mask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F5380C57-AA69-4254-90E8-21DC23E5BA01}"/>
              </a:ext>
            </a:extLst>
          </p:cNvPr>
          <p:cNvGrpSpPr/>
          <p:nvPr/>
        </p:nvGrpSpPr>
        <p:grpSpPr>
          <a:xfrm>
            <a:off x="-627042" y="4363358"/>
            <a:ext cx="8643315" cy="1840055"/>
            <a:chOff x="4594304" y="2743854"/>
            <a:chExt cx="8643315" cy="184005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9" name="TextBox 48">
                  <a:extLst>
                    <a:ext uri="{FF2B5EF4-FFF2-40B4-BE49-F238E27FC236}">
                      <a16:creationId xmlns:a16="http://schemas.microsoft.com/office/drawing/2014/main" id="{5DC8C6E0-DAF7-4C86-B0E3-822DF0D1C469}"/>
                    </a:ext>
                  </a:extLst>
                </p:cNvPr>
                <p:cNvSpPr txBox="1"/>
                <p:nvPr/>
              </p:nvSpPr>
              <p:spPr>
                <a:xfrm>
                  <a:off x="11018006" y="4060689"/>
                  <a:ext cx="2219613" cy="52322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altLang="zh-CN" sz="1400" b="1" dirty="0">
                      <a:solidFill>
                        <a:schemeClr val="accent2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Projected LiDAR</a:t>
                  </a:r>
                  <a:r>
                    <a:rPr lang="el-GR" altLang="zh-CN" sz="1400" b="1" dirty="0">
                      <a:solidFill>
                        <a:schemeClr val="accent2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 </a:t>
                  </a:r>
                  <a:r>
                    <a:rPr lang="en-US" altLang="zh-CN" sz="1400" b="1" dirty="0">
                      <a:solidFill>
                        <a:schemeClr val="accent2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points</a:t>
                  </a:r>
                </a:p>
                <a:p>
                  <a:pPr algn="ctr"/>
                  <a:r>
                    <a:rPr lang="en-US" altLang="zh-CN" sz="1400" b="1" dirty="0">
                      <a:solidFill>
                        <a:schemeClr val="accent2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 on the </a:t>
                  </a:r>
                  <a14:m>
                    <m:oMath xmlns:m="http://schemas.openxmlformats.org/officeDocument/2006/math">
                      <m:r>
                        <a:rPr lang="en-US" altLang="zh-CN" sz="1400" b="1" i="1" smtClean="0">
                          <a:solidFill>
                            <a:schemeClr val="accent2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𝚷</m:t>
                      </m:r>
                      <m:r>
                        <a:rPr lang="en-US" altLang="zh-CN" sz="1400" b="1" i="1" smtClean="0">
                          <a:solidFill>
                            <a:schemeClr val="accent2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</m:oMath>
                  </a14:m>
                  <a:r>
                    <a:rPr lang="en-US" altLang="zh-CN" sz="1400" b="1" dirty="0">
                      <a:solidFill>
                        <a:schemeClr val="accent2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frame</a:t>
                  </a:r>
                </a:p>
              </p:txBody>
            </p:sp>
          </mc:Choice>
          <mc:Fallback xmlns="">
            <p:sp>
              <p:nvSpPr>
                <p:cNvPr id="49" name="TextBox 48">
                  <a:extLst>
                    <a:ext uri="{FF2B5EF4-FFF2-40B4-BE49-F238E27FC236}">
                      <a16:creationId xmlns:a16="http://schemas.microsoft.com/office/drawing/2014/main" id="{5DC8C6E0-DAF7-4C86-B0E3-822DF0D1C46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018006" y="4060689"/>
                  <a:ext cx="2219613" cy="523220"/>
                </a:xfrm>
                <a:prstGeom prst="rect">
                  <a:avLst/>
                </a:prstGeom>
                <a:blipFill>
                  <a:blip r:embed="rId8"/>
                  <a:stretch>
                    <a:fillRect t="-2326" b="-1046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0" name="TextBox 49">
                  <a:extLst>
                    <a:ext uri="{FF2B5EF4-FFF2-40B4-BE49-F238E27FC236}">
                      <a16:creationId xmlns:a16="http://schemas.microsoft.com/office/drawing/2014/main" id="{45BE828F-5EC5-4F28-8759-EE48DDBE8A60}"/>
                    </a:ext>
                  </a:extLst>
                </p:cNvPr>
                <p:cNvSpPr txBox="1"/>
                <p:nvPr/>
              </p:nvSpPr>
              <p:spPr>
                <a:xfrm>
                  <a:off x="4594304" y="2743854"/>
                  <a:ext cx="3549983" cy="58477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altLang="zh-CN" sz="1600" b="1" dirty="0">
                      <a:solidFill>
                        <a:schemeClr val="accent2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Obtaining points with </a:t>
                  </a:r>
                </a:p>
                <a:p>
                  <a:pPr algn="ctr"/>
                  <a:r>
                    <a:rPr lang="en-US" altLang="zh-CN" sz="1600" b="1" dirty="0">
                      <a:solidFill>
                        <a:schemeClr val="accent2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NDVI value </a:t>
                  </a:r>
                  <a14:m>
                    <m:oMath xmlns:m="http://schemas.openxmlformats.org/officeDocument/2006/math">
                      <m:r>
                        <a:rPr lang="en-US" altLang="zh-CN" sz="1600" b="1">
                          <a:solidFill>
                            <a:schemeClr val="accent2"/>
                          </a:solidFill>
                          <a:latin typeface="Cambria Math" panose="02040503050406030204" pitchFamily="18" charset="0"/>
                          <a:ea typeface="+mj-ea"/>
                        </a:rPr>
                        <m:t>≥ </m:t>
                      </m:r>
                    </m:oMath>
                  </a14:m>
                  <a:r>
                    <a:rPr lang="en-US" altLang="zh-CN" sz="1600" b="1" dirty="0">
                      <a:solidFill>
                        <a:schemeClr val="accent2"/>
                      </a:solidFill>
                      <a:latin typeface="Century Gothic" panose="020B0502020202020204" pitchFamily="34" charset="0"/>
                      <a:ea typeface="+mj-ea"/>
                      <a:cs typeface="Times New Roman" panose="02020603050405020304" pitchFamily="18" charset="0"/>
                    </a:rPr>
                    <a:t>-0.3</a:t>
                  </a:r>
                </a:p>
              </p:txBody>
            </p:sp>
          </mc:Choice>
          <mc:Fallback xmlns="">
            <p:sp>
              <p:nvSpPr>
                <p:cNvPr id="50" name="TextBox 49">
                  <a:extLst>
                    <a:ext uri="{FF2B5EF4-FFF2-40B4-BE49-F238E27FC236}">
                      <a16:creationId xmlns:a16="http://schemas.microsoft.com/office/drawing/2014/main" id="{45BE828F-5EC5-4F28-8759-EE48DDBE8A6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94304" y="2743854"/>
                  <a:ext cx="3549983" cy="584775"/>
                </a:xfrm>
                <a:prstGeom prst="rect">
                  <a:avLst/>
                </a:prstGeom>
                <a:blipFill>
                  <a:blip r:embed="rId9"/>
                  <a:stretch>
                    <a:fillRect t="-3125" b="-1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27C42AD5-C1C8-4A20-B191-E83590BB59AA}"/>
                </a:ext>
              </a:extLst>
            </p:cNvPr>
            <p:cNvCxnSpPr>
              <a:cxnSpLocks/>
              <a:stCxn id="49" idx="1"/>
            </p:cNvCxnSpPr>
            <p:nvPr/>
          </p:nvCxnSpPr>
          <p:spPr>
            <a:xfrm flipH="1" flipV="1">
              <a:off x="9292516" y="4060691"/>
              <a:ext cx="1725490" cy="261608"/>
            </a:xfrm>
            <a:prstGeom prst="straightConnector1">
              <a:avLst/>
            </a:prstGeom>
            <a:ln w="28575">
              <a:solidFill>
                <a:schemeClr val="accent1">
                  <a:lumMod val="75000"/>
                </a:schemeClr>
              </a:solidFill>
              <a:headEnd type="none" w="med" len="med"/>
              <a:tailEnd type="arrow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60E706DC-D66C-4D22-BD28-0E8154C06D5F}"/>
                </a:ext>
              </a:extLst>
            </p:cNvPr>
            <p:cNvCxnSpPr>
              <a:cxnSpLocks/>
              <a:stCxn id="49" idx="1"/>
            </p:cNvCxnSpPr>
            <p:nvPr/>
          </p:nvCxnSpPr>
          <p:spPr>
            <a:xfrm flipH="1">
              <a:off x="10565730" y="4322299"/>
              <a:ext cx="452276" cy="116844"/>
            </a:xfrm>
            <a:prstGeom prst="straightConnector1">
              <a:avLst/>
            </a:prstGeom>
            <a:ln w="28575">
              <a:solidFill>
                <a:schemeClr val="accent1">
                  <a:lumMod val="75000"/>
                </a:schemeClr>
              </a:solidFill>
              <a:headEnd type="none" w="med" len="med"/>
              <a:tailEnd type="arrow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986EAEDC-D325-4A4A-8105-BC84A70AD77D}"/>
                </a:ext>
              </a:extLst>
            </p:cNvPr>
            <p:cNvCxnSpPr>
              <a:cxnSpLocks/>
              <a:stCxn id="50" idx="2"/>
            </p:cNvCxnSpPr>
            <p:nvPr/>
          </p:nvCxnSpPr>
          <p:spPr>
            <a:xfrm flipH="1">
              <a:off x="5881816" y="3328629"/>
              <a:ext cx="487480" cy="384578"/>
            </a:xfrm>
            <a:prstGeom prst="straightConnector1">
              <a:avLst/>
            </a:prstGeom>
            <a:ln w="28575">
              <a:solidFill>
                <a:schemeClr val="accent1">
                  <a:lumMod val="75000"/>
                </a:schemeClr>
              </a:solidFill>
              <a:headEnd type="none" w="med" len="med"/>
              <a:tailEnd type="arrow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id="{A35C9FFF-6ED8-46FA-958A-3669C66F79FE}"/>
                </a:ext>
              </a:extLst>
            </p:cNvPr>
            <p:cNvCxnSpPr>
              <a:cxnSpLocks/>
              <a:stCxn id="50" idx="2"/>
            </p:cNvCxnSpPr>
            <p:nvPr/>
          </p:nvCxnSpPr>
          <p:spPr>
            <a:xfrm>
              <a:off x="6369296" y="3328629"/>
              <a:ext cx="2650323" cy="415926"/>
            </a:xfrm>
            <a:prstGeom prst="straightConnector1">
              <a:avLst/>
            </a:prstGeom>
            <a:ln w="28575">
              <a:solidFill>
                <a:schemeClr val="accent1">
                  <a:lumMod val="75000"/>
                </a:schemeClr>
              </a:solidFill>
              <a:headEnd type="none" w="med" len="med"/>
              <a:tailEnd type="arrow" w="med" len="me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D7898DCD-261A-4C00-9F44-14E10A50C904}"/>
              </a:ext>
            </a:extLst>
          </p:cNvPr>
          <p:cNvSpPr/>
          <p:nvPr/>
        </p:nvSpPr>
        <p:spPr>
          <a:xfrm>
            <a:off x="5166360" y="4726145"/>
            <a:ext cx="1097280" cy="4159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6123440-F67A-46C7-8253-296A153896D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33369" y="986524"/>
            <a:ext cx="5610631" cy="4215674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01BE7148-A9FA-4DBA-8B56-759A3D072D95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Chatziparaschis, Teng, Wang, Peiris, Scudiero &amp; Karydis, IEEE ICRA 2024 </a:t>
            </a:r>
          </a:p>
        </p:txBody>
      </p:sp>
    </p:spTree>
    <p:extLst>
      <p:ext uri="{BB962C8B-B14F-4D97-AF65-F5344CB8AC3E}">
        <p14:creationId xmlns:p14="http://schemas.microsoft.com/office/powerpoint/2010/main" val="1027143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16782-C048-424F-A7FA-8EECF86B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9</a:t>
            </a:fld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0A9B134-4E7B-436B-8110-2208212234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3" y="1020418"/>
            <a:ext cx="6141723" cy="2491431"/>
          </a:xfrm>
        </p:spPr>
        <p:txBody>
          <a:bodyPr/>
          <a:lstStyle/>
          <a:p>
            <a:r>
              <a:rPr lang="en-US" sz="2000" dirty="0"/>
              <a:t>Testing in a custom 2×3 citrus tree farm simulated in Gazebo </a:t>
            </a:r>
          </a:p>
          <a:p>
            <a:pPr lvl="1"/>
            <a:r>
              <a:rPr lang="en-US" sz="1800" dirty="0"/>
              <a:t>Different tree placement densities (d)</a:t>
            </a:r>
          </a:p>
          <a:p>
            <a:pPr lvl="1"/>
            <a:r>
              <a:rPr lang="en-US" sz="1800" dirty="0"/>
              <a:t>4𝑚×4𝑚, 5𝑚×5𝑚 and 6𝑚×6𝑚 configurations</a:t>
            </a:r>
          </a:p>
          <a:p>
            <a:pPr lvl="1"/>
            <a:r>
              <a:rPr lang="en-US" sz="1800" dirty="0"/>
              <a:t>Different paths followed: Straight-line, N-Type, and S-Type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7AA9C720-A0E4-4B4B-8A43-7FC273724F94}"/>
              </a:ext>
            </a:extLst>
          </p:cNvPr>
          <p:cNvSpPr txBox="1">
            <a:spLocks/>
          </p:cNvSpPr>
          <p:nvPr/>
        </p:nvSpPr>
        <p:spPr>
          <a:xfrm>
            <a:off x="152399" y="1172817"/>
            <a:ext cx="9033938" cy="4063211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575813EE-484D-49B5-8EED-B7E2D9D641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76" b="4101"/>
          <a:stretch/>
        </p:blipFill>
        <p:spPr>
          <a:xfrm>
            <a:off x="5833467" y="1135117"/>
            <a:ext cx="3237257" cy="186533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15D55AC0-368F-446D-BE98-A42AA019C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0" y="3038147"/>
            <a:ext cx="2236897" cy="2191592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ABF5570-270F-46ED-ADEF-BA28A9105670}"/>
              </a:ext>
            </a:extLst>
          </p:cNvPr>
          <p:cNvCxnSpPr>
            <a:cxnSpLocks/>
          </p:cNvCxnSpPr>
          <p:nvPr/>
        </p:nvCxnSpPr>
        <p:spPr>
          <a:xfrm>
            <a:off x="3300248" y="3282711"/>
            <a:ext cx="3984472" cy="466329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F17C1517-D23F-499E-8636-3A368973F04F}"/>
              </a:ext>
            </a:extLst>
          </p:cNvPr>
          <p:cNvSpPr txBox="1">
            <a:spLocks/>
          </p:cNvSpPr>
          <p:nvPr/>
        </p:nvSpPr>
        <p:spPr>
          <a:xfrm>
            <a:off x="-36426" y="4652958"/>
            <a:ext cx="3915106" cy="681861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en-US" sz="2000" dirty="0"/>
              <a:t>Comparison against </a:t>
            </a:r>
            <a:r>
              <a:rPr lang="en-US" altLang="zh-CN" sz="2000" dirty="0">
                <a:cs typeface="Times New Roman" panose="02020603050405020304" pitchFamily="18" charset="0"/>
              </a:rPr>
              <a:t>Robotic Precision Harvesting (RPH)</a:t>
            </a:r>
            <a:r>
              <a:rPr lang="en-US" altLang="zh-CN" sz="2000" baseline="30000" dirty="0">
                <a:cs typeface="Times New Roman" panose="02020603050405020304" pitchFamily="18" charset="0"/>
              </a:rPr>
              <a:t>[8]</a:t>
            </a:r>
            <a:r>
              <a:rPr lang="en-US" altLang="zh-CN" sz="2000" dirty="0">
                <a:cs typeface="Times New Roman" panose="02020603050405020304" pitchFamily="18" charset="0"/>
              </a:rPr>
              <a:t> </a:t>
            </a:r>
            <a:endParaRPr lang="en-US" altLang="zh-CN" sz="2000" i="1" dirty="0">
              <a:cs typeface="Times New Roman" panose="02020603050405020304" pitchFamily="18" charset="0"/>
            </a:endParaRP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96417211-1F12-45AB-AD72-62F52D02DF46}"/>
              </a:ext>
            </a:extLst>
          </p:cNvPr>
          <p:cNvSpPr txBox="1">
            <a:spLocks/>
          </p:cNvSpPr>
          <p:nvPr/>
        </p:nvSpPr>
        <p:spPr>
          <a:xfrm>
            <a:off x="-1" y="3429000"/>
            <a:ext cx="6458607" cy="2191593"/>
          </a:xfrm>
          <a:prstGeom prst="rect">
            <a:avLst/>
          </a:prstGeom>
        </p:spPr>
        <p:txBody>
          <a:bodyPr lIns="182880" tIns="182880" rIns="182880"/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SzPct val="100000"/>
              <a:buFont typeface="Wingdings" panose="05000000000000000000" pitchFamily="2" charset="2"/>
              <a:buChar char="Ø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tx1">
                  <a:lumMod val="75000"/>
                  <a:lumOff val="25000"/>
                </a:schemeClr>
              </a:buClr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Bef>
                <a:spcPts val="1800"/>
              </a:spcBef>
            </a:pPr>
            <a:r>
              <a:rPr lang="en-US" sz="2000" dirty="0"/>
              <a:t>Evaluation with our dataset </a:t>
            </a:r>
            <a:r>
              <a:rPr lang="en-US" sz="2000" dirty="0" err="1"/>
              <a:t>CitrusFarm</a:t>
            </a:r>
            <a:r>
              <a:rPr lang="en-US" sz="2000" baseline="30000" dirty="0"/>
              <a:t>[7]</a:t>
            </a:r>
            <a:r>
              <a:rPr lang="en-US" sz="2000" dirty="0"/>
              <a:t> and at UCR’s agricultural fields </a:t>
            </a:r>
          </a:p>
        </p:txBody>
      </p:sp>
      <p:sp>
        <p:nvSpPr>
          <p:cNvPr id="58" name="Title 2">
            <a:extLst>
              <a:ext uri="{FF2B5EF4-FFF2-40B4-BE49-F238E27FC236}">
                <a16:creationId xmlns:a16="http://schemas.microsoft.com/office/drawing/2014/main" id="{1ED3A108-FABB-4271-BBF1-B52C3594B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144000" cy="622852"/>
          </a:xfrm>
        </p:spPr>
        <p:txBody>
          <a:bodyPr/>
          <a:lstStyle/>
          <a:p>
            <a:r>
              <a:rPr lang="en-US" sz="3000" dirty="0"/>
              <a:t>Multimodal Sensor Fusion for Landmark Detection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902F8A8-479A-4824-B2A5-361D73125091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Chatziparaschis, Teng, Wang, Peiris, Scudiero &amp; Karydis, IEEE ICRA 2024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00C16E-13F7-4FC0-9DE1-413F0BB439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302" y="4855631"/>
            <a:ext cx="3669834" cy="1278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96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16782-C048-424F-A7FA-8EECF86B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10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F678952-275F-4D3E-A92F-978C7318A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000" dirty="0"/>
              <a:t>Multimodal Sensor Fusion for Landmark Detection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2F22AD-8621-43B4-A507-91E26273FD10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Chatziparaschis, Teng, Wang, Peiris, Scudiero &amp; Karydis, IEEE ICRA 2024 </a:t>
            </a:r>
          </a:p>
        </p:txBody>
      </p:sp>
      <p:pic>
        <p:nvPicPr>
          <p:cNvPr id="8" name="Online Media 7" title="On-the-Go Tree Detection and Geometric Traits Estimation with Ground Mobile Robots in Tree Groves">
            <a:hlinkClick r:id="" action="ppaction://media"/>
            <a:extLst>
              <a:ext uri="{FF2B5EF4-FFF2-40B4-BE49-F238E27FC236}">
                <a16:creationId xmlns:a16="http://schemas.microsoft.com/office/drawing/2014/main" id="{B895893D-A7C0-4110-8E6C-C5C4B4190B3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17267" y="1082040"/>
            <a:ext cx="9154389" cy="5172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06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16782-C048-424F-A7FA-8EECF86B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11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F678952-275F-4D3E-A92F-978C7318A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000" dirty="0"/>
              <a:t>Multimodal Sensor Fusion for Landmark Detection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2F22AD-8621-43B4-A507-91E26273FD10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Chatziparaschis, Scudiero, </a:t>
            </a:r>
            <a:r>
              <a:rPr lang="en-US" sz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Sams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 &amp; Karydis, IEEE ICRA 2026 (To Appear)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B1BCD0-35A8-4644-A2AF-15041676A5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03"/>
          <a:stretch/>
        </p:blipFill>
        <p:spPr>
          <a:xfrm>
            <a:off x="3410262" y="1956093"/>
            <a:ext cx="5748727" cy="43596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E8D584-69F9-40FB-B870-7DC81520EB3F}"/>
              </a:ext>
            </a:extLst>
          </p:cNvPr>
          <p:cNvSpPr txBox="1"/>
          <p:nvPr/>
        </p:nvSpPr>
        <p:spPr>
          <a:xfrm>
            <a:off x="0" y="1183950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CN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Main objective</a:t>
            </a:r>
            <a:r>
              <a: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: Develop a lightweight annotation-to-detection framework for real-time multimodal detection</a:t>
            </a: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Subtitle 4">
            <a:extLst>
              <a:ext uri="{FF2B5EF4-FFF2-40B4-BE49-F238E27FC236}">
                <a16:creationId xmlns:a16="http://schemas.microsoft.com/office/drawing/2014/main" id="{0CAFC63D-1344-4573-8C66-6A2386F276F7}"/>
              </a:ext>
            </a:extLst>
          </p:cNvPr>
          <p:cNvSpPr txBox="1">
            <a:spLocks/>
          </p:cNvSpPr>
          <p:nvPr/>
        </p:nvSpPr>
        <p:spPr>
          <a:xfrm>
            <a:off x="1" y="2089236"/>
            <a:ext cx="3876695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buFont typeface="Wingdings" panose="05000000000000000000" pitchFamily="2" charset="2"/>
              <a:buChar char="Ø"/>
              <a:defRPr sz="2000" b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zh-CN" b="0" dirty="0"/>
              <a:t>Early-fusion cross-modal annotation pipeline to generate ROI masks</a:t>
            </a:r>
          </a:p>
          <a:p>
            <a:pPr>
              <a:spcAft>
                <a:spcPts val="1200"/>
              </a:spcAft>
            </a:pPr>
            <a:r>
              <a:rPr lang="en-US" altLang="zh-CN" b="0" dirty="0"/>
              <a:t>Incremental detection leveraging prior knowledge to refine detection</a:t>
            </a:r>
          </a:p>
          <a:p>
            <a:r>
              <a:rPr lang="en-US" altLang="zh-CN" b="0" dirty="0"/>
              <a:t>Accurate in-field vine localization, integrating earlier LOAM and landmark detection algorithms</a:t>
            </a:r>
          </a:p>
        </p:txBody>
      </p:sp>
    </p:spTree>
    <p:extLst>
      <p:ext uri="{BB962C8B-B14F-4D97-AF65-F5344CB8AC3E}">
        <p14:creationId xmlns:p14="http://schemas.microsoft.com/office/powerpoint/2010/main" val="4247716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16782-C048-424F-A7FA-8EECF86B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2F22AD-8621-43B4-A507-91E26273FD10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Chatziparaschis, Scudiero, </a:t>
            </a:r>
            <a:r>
              <a:rPr lang="en-US" sz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Sams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 &amp; Karydis, IEEE ICRA 2026 (To Appear)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316A9ED-2237-44C4-B0E1-03E87EA178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841"/>
          <a:stretch>
            <a:fillRect/>
          </a:stretch>
        </p:blipFill>
        <p:spPr>
          <a:xfrm>
            <a:off x="20954" y="2423783"/>
            <a:ext cx="9102092" cy="2875463"/>
          </a:xfrm>
          <a:prstGeom prst="rect">
            <a:avLst/>
          </a:prstGeom>
        </p:spPr>
      </p:pic>
      <p:sp>
        <p:nvSpPr>
          <p:cNvPr id="11" name="Rounded Rectangle 6">
            <a:extLst>
              <a:ext uri="{FF2B5EF4-FFF2-40B4-BE49-F238E27FC236}">
                <a16:creationId xmlns:a16="http://schemas.microsoft.com/office/drawing/2014/main" id="{DE7DCFB9-5DE4-4865-B9FD-3AA293153651}"/>
              </a:ext>
            </a:extLst>
          </p:cNvPr>
          <p:cNvSpPr/>
          <p:nvPr/>
        </p:nvSpPr>
        <p:spPr>
          <a:xfrm>
            <a:off x="1539319" y="1884720"/>
            <a:ext cx="989939" cy="42544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b="1" dirty="0">
                <a:solidFill>
                  <a:srgbClr val="FF0000"/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Multimodal Raw Input</a:t>
            </a:r>
            <a:endParaRPr lang="en-GR" sz="1050" b="1" dirty="0">
              <a:solidFill>
                <a:srgbClr val="FF0000"/>
              </a:solidFill>
              <a:latin typeface="Century Gothic" panose="020B0502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99F1FB-97DD-48AF-BB85-0A938D4A64AE}"/>
              </a:ext>
            </a:extLst>
          </p:cNvPr>
          <p:cNvSpPr txBox="1"/>
          <p:nvPr/>
        </p:nvSpPr>
        <p:spPr>
          <a:xfrm>
            <a:off x="5987196" y="5485453"/>
            <a:ext cx="1471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R" sz="1350" dirty="0"/>
          </a:p>
        </p:txBody>
      </p:sp>
      <p:sp>
        <p:nvSpPr>
          <p:cNvPr id="13" name="Rounded Rectangle 11">
            <a:extLst>
              <a:ext uri="{FF2B5EF4-FFF2-40B4-BE49-F238E27FC236}">
                <a16:creationId xmlns:a16="http://schemas.microsoft.com/office/drawing/2014/main" id="{F5AA83DA-3D23-4B7E-A71C-51BEAE063A86}"/>
              </a:ext>
            </a:extLst>
          </p:cNvPr>
          <p:cNvSpPr/>
          <p:nvPr/>
        </p:nvSpPr>
        <p:spPr>
          <a:xfrm>
            <a:off x="5987196" y="5405618"/>
            <a:ext cx="2226627" cy="4344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R" sz="1050" b="1" dirty="0">
                <a:solidFill>
                  <a:srgbClr val="FF0000"/>
                </a:solidFill>
                <a:latin typeface="Century Gothic" panose="020B0502020202020204" pitchFamily="34" charset="0"/>
              </a:rPr>
              <a:t>Minimal Dataset Refinement &amp; Model Training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5A8A288-71F9-4B5E-BE81-1A3E50422BEE}"/>
              </a:ext>
            </a:extLst>
          </p:cNvPr>
          <p:cNvCxnSpPr>
            <a:cxnSpLocks/>
            <a:stCxn id="11" idx="2"/>
          </p:cNvCxnSpPr>
          <p:nvPr/>
        </p:nvCxnSpPr>
        <p:spPr>
          <a:xfrm flipH="1">
            <a:off x="1539319" y="2310161"/>
            <a:ext cx="494970" cy="478009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ounded Rectangle 18">
                <a:extLst>
                  <a:ext uri="{FF2B5EF4-FFF2-40B4-BE49-F238E27FC236}">
                    <a16:creationId xmlns:a16="http://schemas.microsoft.com/office/drawing/2014/main" id="{4A86F033-C2E8-4734-B480-30AB365E7E3D}"/>
                  </a:ext>
                </a:extLst>
              </p:cNvPr>
              <p:cNvSpPr/>
              <p:nvPr/>
            </p:nvSpPr>
            <p:spPr>
              <a:xfrm>
                <a:off x="1738859" y="5414609"/>
                <a:ext cx="1580923" cy="425441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050" b="1" dirty="0">
                    <a:solidFill>
                      <a:srgbClr val="FF0000"/>
                    </a:solidFill>
                    <a:latin typeface="Century Gothic" panose="020B0502020202020204" pitchFamily="34" charset="0"/>
                    <a:cs typeface="Times New Roman" panose="02020603050405020304" pitchFamily="18" charset="0"/>
                  </a:rPr>
                  <a:t>Initiation of Semantic Masks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sz="1050" b="1" i="1" dirty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SupPr>
                      <m:e>
                        <m:r>
                          <a:rPr lang="en-US" sz="1050" b="1" i="1" dirty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𝑴</m:t>
                        </m:r>
                      </m:e>
                      <m:sub>
                        <m:r>
                          <a:rPr lang="en-US" sz="1050" b="1" i="1" dirty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𝒕</m:t>
                        </m:r>
                      </m:sub>
                      <m:sup>
                        <m:r>
                          <a:rPr lang="en-US" sz="1050" b="1" i="1" dirty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𝒎</m:t>
                        </m:r>
                      </m:sup>
                    </m:sSubSup>
                  </m:oMath>
                </a14:m>
                <a:endParaRPr lang="en-US" sz="1050" b="1" dirty="0">
                  <a:solidFill>
                    <a:srgbClr val="FF0000"/>
                  </a:solidFill>
                  <a:latin typeface="Century Gothic" panose="020B050202020202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Rounded Rectangle 18">
                <a:extLst>
                  <a:ext uri="{FF2B5EF4-FFF2-40B4-BE49-F238E27FC236}">
                    <a16:creationId xmlns:a16="http://schemas.microsoft.com/office/drawing/2014/main" id="{4A86F033-C2E8-4734-B480-30AB365E7E3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8859" y="5414609"/>
                <a:ext cx="1580923" cy="425441"/>
              </a:xfrm>
              <a:prstGeom prst="roundRect">
                <a:avLst/>
              </a:prstGeom>
              <a:blipFill>
                <a:blip r:embed="rId3"/>
                <a:stretch>
                  <a:fillRect b="-4110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42E49C6-DF68-43A0-8DA6-D29B3E4A8E20}"/>
              </a:ext>
            </a:extLst>
          </p:cNvPr>
          <p:cNvCxnSpPr>
            <a:cxnSpLocks/>
            <a:stCxn id="15" idx="0"/>
          </p:cNvCxnSpPr>
          <p:nvPr/>
        </p:nvCxnSpPr>
        <p:spPr>
          <a:xfrm flipV="1">
            <a:off x="2529321" y="5086709"/>
            <a:ext cx="231135" cy="327900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22">
            <a:extLst>
              <a:ext uri="{FF2B5EF4-FFF2-40B4-BE49-F238E27FC236}">
                <a16:creationId xmlns:a16="http://schemas.microsoft.com/office/drawing/2014/main" id="{C1C433FB-A71A-4616-A07A-87F6ED7D977D}"/>
              </a:ext>
            </a:extLst>
          </p:cNvPr>
          <p:cNvSpPr/>
          <p:nvPr/>
        </p:nvSpPr>
        <p:spPr>
          <a:xfrm>
            <a:off x="3526079" y="1884720"/>
            <a:ext cx="1862350" cy="42544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b="1" dirty="0">
                <a:solidFill>
                  <a:srgbClr val="FF0000"/>
                </a:solidFill>
                <a:latin typeface="Century Gothic" panose="020B0502020202020204" pitchFamily="34" charset="0"/>
                <a:cs typeface="Times New Roman" panose="02020603050405020304" pitchFamily="18" charset="0"/>
              </a:rPr>
              <a:t>Spatial Association and Dataset Generation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9ED0DDE-90E4-4B19-8F50-1054878979C3}"/>
              </a:ext>
            </a:extLst>
          </p:cNvPr>
          <p:cNvCxnSpPr>
            <a:cxnSpLocks/>
          </p:cNvCxnSpPr>
          <p:nvPr/>
        </p:nvCxnSpPr>
        <p:spPr>
          <a:xfrm>
            <a:off x="4317176" y="2310160"/>
            <a:ext cx="203146" cy="327404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82601F8-A477-4FD2-ADB6-8948578B61AB}"/>
              </a:ext>
            </a:extLst>
          </p:cNvPr>
          <p:cNvCxnSpPr>
            <a:cxnSpLocks/>
            <a:stCxn id="13" idx="0"/>
          </p:cNvCxnSpPr>
          <p:nvPr/>
        </p:nvCxnSpPr>
        <p:spPr>
          <a:xfrm flipV="1">
            <a:off x="7100509" y="5137393"/>
            <a:ext cx="144812" cy="268224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D6F42B82-70ED-456E-BF49-DCB8833687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8983" y="2172764"/>
            <a:ext cx="3654445" cy="207267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BBC4AE6-2E5E-4EE4-98E3-48FB676D3153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5989030" y="5224897"/>
            <a:ext cx="1111480" cy="180720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itle 2">
            <a:extLst>
              <a:ext uri="{FF2B5EF4-FFF2-40B4-BE49-F238E27FC236}">
                <a16:creationId xmlns:a16="http://schemas.microsoft.com/office/drawing/2014/main" id="{B662CEF6-027F-4B87-9F9F-8F6B963E4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144000" cy="622852"/>
          </a:xfrm>
        </p:spPr>
        <p:txBody>
          <a:bodyPr/>
          <a:lstStyle/>
          <a:p>
            <a:r>
              <a:rPr lang="en-US" sz="3000" dirty="0"/>
              <a:t>Multimodal Sensor Fusion for Landmark Detection</a:t>
            </a:r>
          </a:p>
        </p:txBody>
      </p:sp>
    </p:spTree>
    <p:extLst>
      <p:ext uri="{BB962C8B-B14F-4D97-AF65-F5344CB8AC3E}">
        <p14:creationId xmlns:p14="http://schemas.microsoft.com/office/powerpoint/2010/main" val="15634607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16782-C048-424F-A7FA-8EECF86B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13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2F22AD-8621-43B4-A507-91E26273FD10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Chatziparaschis, Scudiero, </a:t>
            </a:r>
            <a:r>
              <a:rPr lang="en-US" sz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Sams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 &amp; Karydis, IEEE ICRA 2026 (To Appear)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E8D584-69F9-40FB-B870-7DC81520EB3F}"/>
              </a:ext>
            </a:extLst>
          </p:cNvPr>
          <p:cNvSpPr txBox="1"/>
          <p:nvPr/>
        </p:nvSpPr>
        <p:spPr>
          <a:xfrm>
            <a:off x="0" y="1183950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CN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Field experiments</a:t>
            </a:r>
            <a:r>
              <a: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: Two settings, one single row (10 trees) and a double row (each row with 7 trees)</a:t>
            </a: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Subtitle 4">
            <a:extLst>
              <a:ext uri="{FF2B5EF4-FFF2-40B4-BE49-F238E27FC236}">
                <a16:creationId xmlns:a16="http://schemas.microsoft.com/office/drawing/2014/main" id="{0CAFC63D-1344-4573-8C66-6A2386F276F7}"/>
              </a:ext>
            </a:extLst>
          </p:cNvPr>
          <p:cNvSpPr txBox="1">
            <a:spLocks/>
          </p:cNvSpPr>
          <p:nvPr/>
        </p:nvSpPr>
        <p:spPr>
          <a:xfrm>
            <a:off x="1" y="2089236"/>
            <a:ext cx="4220522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buFont typeface="Wingdings" panose="05000000000000000000" pitchFamily="2" charset="2"/>
              <a:buChar char="Ø"/>
              <a:defRPr sz="2000" b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GB" b="0" dirty="0"/>
              <a:t>Low errors (&lt;0.32m in single row, &lt;0.37 in double row)</a:t>
            </a:r>
          </a:p>
          <a:p>
            <a:pPr>
              <a:spcAft>
                <a:spcPts val="1200"/>
              </a:spcAft>
            </a:pPr>
            <a:r>
              <a:rPr lang="en-GB" b="0" dirty="0"/>
              <a:t>High vine detention rates (&lt;80% in single row, &gt;70% in double row)</a:t>
            </a:r>
          </a:p>
          <a:p>
            <a:pPr>
              <a:spcAft>
                <a:spcPts val="1200"/>
              </a:spcAft>
            </a:pPr>
            <a:r>
              <a:rPr lang="en-GB" b="0" dirty="0"/>
              <a:t>Single-row: High recall rates across the two vine groups</a:t>
            </a:r>
          </a:p>
          <a:p>
            <a:pPr>
              <a:spcAft>
                <a:spcPts val="1200"/>
              </a:spcAft>
            </a:pPr>
            <a:r>
              <a:rPr lang="en-GB" b="0" dirty="0"/>
              <a:t>Double-row: </a:t>
            </a:r>
            <a:r>
              <a:rPr lang="en-US" b="0" dirty="0"/>
              <a:t>Stable performance in both row detection, despite diverse sunlight and vine occlusions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le 7">
                <a:extLst>
                  <a:ext uri="{FF2B5EF4-FFF2-40B4-BE49-F238E27FC236}">
                    <a16:creationId xmlns:a16="http://schemas.microsoft.com/office/drawing/2014/main" id="{4AC7DAB8-31D8-479D-8997-A2574452A2C6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75966690"/>
                  </p:ext>
                </p:extLst>
              </p:nvPr>
            </p:nvGraphicFramePr>
            <p:xfrm>
              <a:off x="4044344" y="4308300"/>
              <a:ext cx="5025394" cy="1948365"/>
            </p:xfrm>
            <a:graphic>
              <a:graphicData uri="http://schemas.openxmlformats.org/drawingml/2006/table">
                <a:tbl>
                  <a:tblPr firstRow="1" bandRow="1">
                    <a:tableStyleId>{7DF18680-E054-41AD-8BC1-D1AEF772440D}</a:tableStyleId>
                  </a:tblPr>
                  <a:tblGrid>
                    <a:gridCol w="1005840">
                      <a:extLst>
                        <a:ext uri="{9D8B030D-6E8A-4147-A177-3AD203B41FA5}">
                          <a16:colId xmlns:a16="http://schemas.microsoft.com/office/drawing/2014/main" val="1346523608"/>
                        </a:ext>
                      </a:extLst>
                    </a:gridCol>
                    <a:gridCol w="1005840">
                      <a:extLst>
                        <a:ext uri="{9D8B030D-6E8A-4147-A177-3AD203B41FA5}">
                          <a16:colId xmlns:a16="http://schemas.microsoft.com/office/drawing/2014/main" val="3118650066"/>
                        </a:ext>
                      </a:extLst>
                    </a:gridCol>
                    <a:gridCol w="1005840">
                      <a:extLst>
                        <a:ext uri="{9D8B030D-6E8A-4147-A177-3AD203B41FA5}">
                          <a16:colId xmlns:a16="http://schemas.microsoft.com/office/drawing/2014/main" val="393666250"/>
                        </a:ext>
                      </a:extLst>
                    </a:gridCol>
                    <a:gridCol w="910594">
                      <a:extLst>
                        <a:ext uri="{9D8B030D-6E8A-4147-A177-3AD203B41FA5}">
                          <a16:colId xmlns:a16="http://schemas.microsoft.com/office/drawing/2014/main" val="3898267842"/>
                        </a:ext>
                      </a:extLst>
                    </a:gridCol>
                    <a:gridCol w="1097280">
                      <a:extLst>
                        <a:ext uri="{9D8B030D-6E8A-4147-A177-3AD203B41FA5}">
                          <a16:colId xmlns:a16="http://schemas.microsoft.com/office/drawing/2014/main" val="3777500997"/>
                        </a:ext>
                      </a:extLst>
                    </a:gridCol>
                  </a:tblGrid>
                  <a:tr h="214616">
                    <a:tc rowSpan="2">
                      <a:txBody>
                        <a:bodyPr/>
                        <a:lstStyle/>
                        <a:p>
                          <a:pPr algn="ctr"/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Experiment</a:t>
                          </a:r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DB5A7"/>
                        </a:solidFill>
                      </a:tcPr>
                    </a:tc>
                    <a:tc gridSpan="3"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1" i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Single</a:t>
                          </a:r>
                          <a:r>
                            <a:rPr lang="en-US" sz="1100" b="1" i="1" baseline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:r>
                            <a:rPr lang="en-GR" sz="1100" b="1" i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Ro</a:t>
                          </a:r>
                          <a:r>
                            <a:rPr lang="en-GR" sz="1100" b="1" i="1" baseline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w</a:t>
                          </a:r>
                          <a:r>
                            <a:rPr lang="en-GR" sz="1100" b="0" i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r>
                                <a:rPr lang="en-US" sz="1100" b="0" i="1" dirty="0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10</m:t>
                              </m:r>
                            </m:oMath>
                          </a14:m>
                          <a:r>
                            <a:rPr lang="en-GR" sz="1100" b="0" i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-</a:t>
                          </a:r>
                          <a:r>
                            <a:rPr lang="en-US" sz="1100" b="0" i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vine</a:t>
                          </a:r>
                          <a:r>
                            <a:rPr lang="en-GR" sz="1100" b="0" i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s</a:t>
                          </a:r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accent6"/>
                        </a:solid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 hMerge="1"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R" sz="1400" b="1" i="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 rowSpan="2">
                      <a:txBody>
                        <a:bodyPr/>
                        <a:lstStyle/>
                        <a:p>
                          <a:pPr algn="ctr"/>
                          <a:r>
                            <a:rPr lang="en-GR" sz="1100" b="1" i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Dual</a:t>
                          </a:r>
                          <a:r>
                            <a:rPr lang="en-US" sz="1100" b="1" i="1" baseline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:r>
                            <a:rPr lang="en-GR" sz="1100" b="1" i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Row     </a:t>
                          </a:r>
                          <a14:m>
                            <m:oMath xmlns:m="http://schemas.openxmlformats.org/officeDocument/2006/math">
                              <m:r>
                                <a:rPr lang="en-US" sz="1100" b="0" i="1" dirty="0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7×7</m:t>
                              </m:r>
                            </m:oMath>
                          </a14:m>
                          <a:r>
                            <a:rPr lang="en-GR" sz="1100" b="0" i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-</a:t>
                          </a:r>
                          <a:r>
                            <a:rPr lang="en-US" sz="1100" b="0" i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vine</a:t>
                          </a:r>
                          <a:r>
                            <a:rPr lang="en-GR" sz="1100" b="0" i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s</a:t>
                          </a:r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4026585285"/>
                      </a:ext>
                    </a:extLst>
                  </a:tr>
                  <a:tr h="363405">
                    <a:tc vMerge="1">
                      <a:txBody>
                        <a:bodyPr/>
                        <a:lstStyle/>
                        <a:p>
                          <a:endParaRPr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100" b="0" i="0" dirty="0">
                              <a:solidFill>
                                <a:schemeClr val="bg1"/>
                              </a:solidFill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Vines 1—5</a:t>
                          </a:r>
                          <a:endParaRPr lang="en-US" sz="1100" b="1" i="0" dirty="0">
                            <a:solidFill>
                              <a:schemeClr val="bg1"/>
                            </a:solidFill>
                            <a:latin typeface="Century Gothic" panose="020B0502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34290" marB="34290" anchor="ctr">
                        <a:lnL w="38100" cmpd="sng">
                          <a:noFill/>
                        </a:lnL>
                        <a:lnR w="12700" cmpd="sng">
                          <a:noFill/>
                        </a:lnR>
                        <a:lnT w="38100" cmpd="sng">
                          <a:noFill/>
                        </a:lnT>
                        <a:lnB w="12700" cmpd="sng">
                          <a:noFill/>
                        </a:lnB>
                        <a:solidFill>
                          <a:schemeClr val="accent6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100" b="0" i="0" dirty="0">
                              <a:solidFill>
                                <a:schemeClr val="bg1"/>
                              </a:solidFill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Vines 5—10 </a:t>
                          </a:r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38100" cmpd="sng">
                          <a:noFill/>
                        </a:lnT>
                        <a:lnB w="12700" cmpd="sng">
                          <a:noFill/>
                        </a:lnB>
                        <a:solidFill>
                          <a:schemeClr val="accent6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0" i="0" dirty="0">
                              <a:solidFill>
                                <a:schemeClr val="bg1"/>
                              </a:solidFill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Total</a:t>
                          </a:r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38100" cmpd="sng">
                          <a:noFill/>
                        </a:lnR>
                        <a:lnT w="38100" cmpd="sng">
                          <a:noFill/>
                        </a:lnT>
                        <a:lnB w="12700" cmpd="sng">
                          <a:noFill/>
                        </a:lnB>
                        <a:solidFill>
                          <a:schemeClr val="accent6"/>
                        </a:solidFill>
                      </a:tcPr>
                    </a:tc>
                    <a:tc vMerge="1">
                      <a:txBody>
                        <a:bodyPr/>
                        <a:lstStyle/>
                        <a:p>
                          <a:endParaRPr dirty="0"/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4200687228"/>
                      </a:ext>
                    </a:extLst>
                  </a:tr>
                  <a:tr h="21461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L2 Error</a:t>
                          </a:r>
                        </a:p>
                      </a:txBody>
                      <a:tcPr marL="68580" marR="68580" marT="34290" marB="34290" anchor="ctr">
                        <a:lnT w="38100" cmpd="sng">
                          <a:noFill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0.32m</a:t>
                          </a:r>
                        </a:p>
                      </a:txBody>
                      <a:tcPr marL="68580" marR="68580" marT="34290" marB="34290" anchor="ctr">
                        <a:lnT w="12700" cmpd="sng">
                          <a:noFill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0.24m</a:t>
                          </a:r>
                        </a:p>
                      </a:txBody>
                      <a:tcPr marL="68580" marR="68580" marT="34290" marB="34290" anchor="ctr">
                        <a:lnT w="12700" cmpd="sng">
                          <a:noFill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0.28m</a:t>
                          </a:r>
                        </a:p>
                      </a:txBody>
                      <a:tcPr marL="68580" marR="68580" marT="34290" marB="34290" anchor="ctr">
                        <a:lnT w="12700" cmpd="sng">
                          <a:noFill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0.37m</a:t>
                          </a:r>
                        </a:p>
                      </a:txBody>
                      <a:tcPr marL="68580" marR="68580" marT="34290" marB="34290" anchor="ctr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322757845"/>
                      </a:ext>
                    </a:extLst>
                  </a:tr>
                  <a:tr h="21461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  <m:t>MAE</m:t>
                                    </m:r>
                                  </m:e>
                                  <m:sub>
                                    <m: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  <m:t>&lt;0.5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1100" b="0" i="1" dirty="0">
                            <a:latin typeface="Century Gothic" panose="020B0502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0.05m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0.11m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0.09m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0.06m</a:t>
                          </a:r>
                        </a:p>
                      </a:txBody>
                      <a:tcPr marL="68580" marR="68580" marT="34290" marB="34290" anchor="ctr"/>
                    </a:tc>
                    <a:extLst>
                      <a:ext uri="{0D108BD9-81ED-4DB2-BD59-A6C34878D82A}">
                        <a16:rowId xmlns:a16="http://schemas.microsoft.com/office/drawing/2014/main" val="1230740750"/>
                      </a:ext>
                    </a:extLst>
                  </a:tr>
                  <a:tr h="21461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  <m:t>RMSE</m:t>
                                    </m:r>
                                  </m:e>
                                  <m:sub>
                                    <m: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  <m:t>&lt;0.5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1100" b="0" i="1" dirty="0">
                            <a:latin typeface="Century Gothic" panose="020B0502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0.05m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0.12m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0.1m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302748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0.07m</a:t>
                          </a:r>
                        </a:p>
                      </a:txBody>
                      <a:tcPr marL="68580" marR="68580" marT="34290" marB="34290" anchor="ctr"/>
                    </a:tc>
                    <a:extLst>
                      <a:ext uri="{0D108BD9-81ED-4DB2-BD59-A6C34878D82A}">
                        <a16:rowId xmlns:a16="http://schemas.microsoft.com/office/drawing/2014/main" val="1376146030"/>
                      </a:ext>
                    </a:extLst>
                  </a:tr>
                  <a:tr h="21461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  <m:t>Recall</m:t>
                                    </m:r>
                                  </m:e>
                                  <m:sub>
                                    <m:r>
                                      <a:rPr lang="en-US" sz="1100" b="0" i="1" dirty="0" smtClean="0">
                                        <a:latin typeface="Cambria Math" panose="02040503050406030204" pitchFamily="18" charset="0"/>
                                        <a:cs typeface="Arial" panose="020B0604020202020204" pitchFamily="34" charset="0"/>
                                      </a:rPr>
                                      <m:t>&lt;0.5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sz="1100" b="0" i="1" dirty="0">
                            <a:latin typeface="Century Gothic" panose="020B0502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60%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80%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80%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71%</a:t>
                          </a:r>
                        </a:p>
                      </a:txBody>
                      <a:tcPr marL="68580" marR="68580" marT="34290" marB="34290" anchor="ctr"/>
                    </a:tc>
                    <a:extLst>
                      <a:ext uri="{0D108BD9-81ED-4DB2-BD59-A6C34878D82A}">
                        <a16:rowId xmlns:a16="http://schemas.microsoft.com/office/drawing/2014/main" val="359448650"/>
                      </a:ext>
                    </a:extLst>
                  </a:tr>
                  <a:tr h="36692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100" b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Vine </a:t>
                          </a:r>
                          <a:r>
                            <a:rPr lang="en-GR" sz="1100" b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Detections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4 out of 5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302748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4 out of 5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302748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8 out of 10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302748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10 out of 14</a:t>
                          </a:r>
                        </a:p>
                      </a:txBody>
                      <a:tcPr marL="68580" marR="68580" marT="34290" marB="34290" anchor="ctr"/>
                    </a:tc>
                    <a:extLst>
                      <a:ext uri="{0D108BD9-81ED-4DB2-BD59-A6C34878D82A}">
                        <a16:rowId xmlns:a16="http://schemas.microsoft.com/office/drawing/2014/main" val="378467343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le 7">
                <a:extLst>
                  <a:ext uri="{FF2B5EF4-FFF2-40B4-BE49-F238E27FC236}">
                    <a16:creationId xmlns:a16="http://schemas.microsoft.com/office/drawing/2014/main" id="{4AC7DAB8-31D8-479D-8997-A2574452A2C6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75966690"/>
                  </p:ext>
                </p:extLst>
              </p:nvPr>
            </p:nvGraphicFramePr>
            <p:xfrm>
              <a:off x="4044344" y="4308300"/>
              <a:ext cx="5025394" cy="1948365"/>
            </p:xfrm>
            <a:graphic>
              <a:graphicData uri="http://schemas.openxmlformats.org/drawingml/2006/table">
                <a:tbl>
                  <a:tblPr firstRow="1" bandRow="1">
                    <a:tableStyleId>{7DF18680-E054-41AD-8BC1-D1AEF772440D}</a:tableStyleId>
                  </a:tblPr>
                  <a:tblGrid>
                    <a:gridCol w="1005840">
                      <a:extLst>
                        <a:ext uri="{9D8B030D-6E8A-4147-A177-3AD203B41FA5}">
                          <a16:colId xmlns:a16="http://schemas.microsoft.com/office/drawing/2014/main" val="1346523608"/>
                        </a:ext>
                      </a:extLst>
                    </a:gridCol>
                    <a:gridCol w="1005840">
                      <a:extLst>
                        <a:ext uri="{9D8B030D-6E8A-4147-A177-3AD203B41FA5}">
                          <a16:colId xmlns:a16="http://schemas.microsoft.com/office/drawing/2014/main" val="3118650066"/>
                        </a:ext>
                      </a:extLst>
                    </a:gridCol>
                    <a:gridCol w="1005840">
                      <a:extLst>
                        <a:ext uri="{9D8B030D-6E8A-4147-A177-3AD203B41FA5}">
                          <a16:colId xmlns:a16="http://schemas.microsoft.com/office/drawing/2014/main" val="393666250"/>
                        </a:ext>
                      </a:extLst>
                    </a:gridCol>
                    <a:gridCol w="910594">
                      <a:extLst>
                        <a:ext uri="{9D8B030D-6E8A-4147-A177-3AD203B41FA5}">
                          <a16:colId xmlns:a16="http://schemas.microsoft.com/office/drawing/2014/main" val="3898267842"/>
                        </a:ext>
                      </a:extLst>
                    </a:gridCol>
                    <a:gridCol w="1097280">
                      <a:extLst>
                        <a:ext uri="{9D8B030D-6E8A-4147-A177-3AD203B41FA5}">
                          <a16:colId xmlns:a16="http://schemas.microsoft.com/office/drawing/2014/main" val="3777500997"/>
                        </a:ext>
                      </a:extLst>
                    </a:gridCol>
                  </a:tblGrid>
                  <a:tr h="236220">
                    <a:tc rowSpan="2">
                      <a:txBody>
                        <a:bodyPr/>
                        <a:lstStyle/>
                        <a:p>
                          <a:pPr algn="ctr"/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Experiment</a:t>
                          </a:r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DB5A7"/>
                        </a:solidFill>
                      </a:tcPr>
                    </a:tc>
                    <a:tc gridSpan="3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4583" t="-5128" r="-37917" b="-743590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sz="14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 hMerge="1"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R" sz="1400" b="1" i="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/>
                    </a:tc>
                    <a:tc row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58889" t="-2020" r="-1111" b="-23232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26585285"/>
                      </a:ext>
                    </a:extLst>
                  </a:tr>
                  <a:tr h="363405">
                    <a:tc vMerge="1">
                      <a:txBody>
                        <a:bodyPr/>
                        <a:lstStyle/>
                        <a:p>
                          <a:endParaRPr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100" b="0" i="0" dirty="0">
                              <a:solidFill>
                                <a:schemeClr val="bg1"/>
                              </a:solidFill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Vines 1—5</a:t>
                          </a:r>
                          <a:endParaRPr lang="en-US" sz="1100" b="1" i="0" dirty="0">
                            <a:solidFill>
                              <a:schemeClr val="bg1"/>
                            </a:solidFill>
                            <a:latin typeface="Century Gothic" panose="020B0502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marL="68580" marR="68580" marT="34290" marB="34290" anchor="ctr">
                        <a:lnL w="38100" cmpd="sng">
                          <a:noFill/>
                        </a:lnL>
                        <a:lnR w="12700" cmpd="sng">
                          <a:noFill/>
                        </a:lnR>
                        <a:lnT w="38100" cmpd="sng">
                          <a:noFill/>
                        </a:lnT>
                        <a:lnB w="12700" cmpd="sng">
                          <a:noFill/>
                        </a:lnB>
                        <a:solidFill>
                          <a:schemeClr val="accent6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100" b="0" i="0" dirty="0">
                              <a:solidFill>
                                <a:schemeClr val="bg1"/>
                              </a:solidFill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Vines 5—10 </a:t>
                          </a:r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38100" cmpd="sng">
                          <a:noFill/>
                        </a:lnT>
                        <a:lnB w="12700" cmpd="sng">
                          <a:noFill/>
                        </a:lnB>
                        <a:solidFill>
                          <a:schemeClr val="accent6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0" i="0" dirty="0">
                              <a:solidFill>
                                <a:schemeClr val="bg1"/>
                              </a:solidFill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Total</a:t>
                          </a:r>
                        </a:p>
                      </a:txBody>
                      <a:tcPr marL="68580" marR="68580" marT="34290" marB="34290" anchor="ctr">
                        <a:lnL w="12700" cmpd="sng">
                          <a:noFill/>
                        </a:lnL>
                        <a:lnR w="38100" cmpd="sng">
                          <a:noFill/>
                        </a:lnR>
                        <a:lnT w="38100" cmpd="sng">
                          <a:noFill/>
                        </a:lnT>
                        <a:lnB w="12700" cmpd="sng">
                          <a:noFill/>
                        </a:lnB>
                        <a:solidFill>
                          <a:schemeClr val="accent6"/>
                        </a:solidFill>
                      </a:tcPr>
                    </a:tc>
                    <a:tc vMerge="1">
                      <a:txBody>
                        <a:bodyPr/>
                        <a:lstStyle/>
                        <a:p>
                          <a:endParaRPr dirty="0"/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4200687228"/>
                      </a:ext>
                    </a:extLst>
                  </a:tr>
                  <a:tr h="2362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L2 Error</a:t>
                          </a:r>
                        </a:p>
                      </a:txBody>
                      <a:tcPr marL="68580" marR="68580" marT="34290" marB="34290" anchor="ctr">
                        <a:lnT w="38100" cmpd="sng">
                          <a:noFill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0.32m</a:t>
                          </a:r>
                        </a:p>
                      </a:txBody>
                      <a:tcPr marL="68580" marR="68580" marT="34290" marB="34290" anchor="ctr">
                        <a:lnT w="12700" cmpd="sng">
                          <a:noFill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0.24m</a:t>
                          </a:r>
                        </a:p>
                      </a:txBody>
                      <a:tcPr marL="68580" marR="68580" marT="34290" marB="34290" anchor="ctr">
                        <a:lnT w="12700" cmpd="sng">
                          <a:noFill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0.28m</a:t>
                          </a:r>
                        </a:p>
                      </a:txBody>
                      <a:tcPr marL="68580" marR="68580" marT="34290" marB="34290" anchor="ctr">
                        <a:lnT w="12700" cmpd="sng">
                          <a:noFill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0.37m</a:t>
                          </a:r>
                        </a:p>
                      </a:txBody>
                      <a:tcPr marL="68580" marR="68580" marT="34290" marB="34290" anchor="ctr">
                        <a:lnT w="38100" cmpd="sng">
                          <a:noFill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322757845"/>
                      </a:ext>
                    </a:extLst>
                  </a:tr>
                  <a:tr h="23622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34290" marB="34290" anchor="ctr">
                        <a:blipFill>
                          <a:blip r:embed="rId2"/>
                          <a:stretch>
                            <a:fillRect l="-606" t="-358974" r="-401212" b="-38974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0.05m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0.11m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0.09m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0.06m</a:t>
                          </a:r>
                        </a:p>
                      </a:txBody>
                      <a:tcPr marL="68580" marR="68580" marT="34290" marB="34290" anchor="ctr"/>
                    </a:tc>
                    <a:extLst>
                      <a:ext uri="{0D108BD9-81ED-4DB2-BD59-A6C34878D82A}">
                        <a16:rowId xmlns:a16="http://schemas.microsoft.com/office/drawing/2014/main" val="1230740750"/>
                      </a:ext>
                    </a:extLst>
                  </a:tr>
                  <a:tr h="23622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34290" marB="34290" anchor="ctr">
                        <a:blipFill>
                          <a:blip r:embed="rId2"/>
                          <a:stretch>
                            <a:fillRect l="-606" t="-458974" r="-401212" b="-28974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0.05m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0.12m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0.1m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302748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0.07m</a:t>
                          </a:r>
                        </a:p>
                      </a:txBody>
                      <a:tcPr marL="68580" marR="68580" marT="34290" marB="34290" anchor="ctr"/>
                    </a:tc>
                    <a:extLst>
                      <a:ext uri="{0D108BD9-81ED-4DB2-BD59-A6C34878D82A}">
                        <a16:rowId xmlns:a16="http://schemas.microsoft.com/office/drawing/2014/main" val="1376146030"/>
                      </a:ext>
                    </a:extLst>
                  </a:tr>
                  <a:tr h="23622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34290" marB="34290" anchor="ctr">
                        <a:blipFill>
                          <a:blip r:embed="rId2"/>
                          <a:stretch>
                            <a:fillRect l="-606" t="-573684" r="-401212" b="-19736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60%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80%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80%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71%</a:t>
                          </a:r>
                        </a:p>
                      </a:txBody>
                      <a:tcPr marL="68580" marR="68580" marT="34290" marB="34290" anchor="ctr"/>
                    </a:tc>
                    <a:extLst>
                      <a:ext uri="{0D108BD9-81ED-4DB2-BD59-A6C34878D82A}">
                        <a16:rowId xmlns:a16="http://schemas.microsoft.com/office/drawing/2014/main" val="359448650"/>
                      </a:ext>
                    </a:extLst>
                  </a:tr>
                  <a:tr h="4038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1100" b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Vine </a:t>
                          </a:r>
                          <a:r>
                            <a:rPr lang="en-GR" sz="1100" b="0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Detections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4 out of 5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302748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4 out of 5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302748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8 out of 10</a:t>
                          </a:r>
                        </a:p>
                      </a:txBody>
                      <a:tcPr marL="68580" marR="68580" marT="34290" marB="34290"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3027487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R" sz="1100" b="1" dirty="0">
                              <a:latin typeface="Century Gothic" panose="020B0502020202020204" pitchFamily="34" charset="0"/>
                              <a:cs typeface="Arial" panose="020B0604020202020204" pitchFamily="34" charset="0"/>
                            </a:rPr>
                            <a:t>10 out of 14</a:t>
                          </a:r>
                        </a:p>
                      </a:txBody>
                      <a:tcPr marL="68580" marR="68580" marT="34290" marB="34290" anchor="ctr"/>
                    </a:tc>
                    <a:extLst>
                      <a:ext uri="{0D108BD9-81ED-4DB2-BD59-A6C34878D82A}">
                        <a16:rowId xmlns:a16="http://schemas.microsoft.com/office/drawing/2014/main" val="3784673432"/>
                      </a:ext>
                    </a:extLst>
                  </a:tr>
                </a:tbl>
              </a:graphicData>
            </a:graphic>
          </p:graphicFrame>
        </mc:Fallback>
      </mc:AlternateContent>
      <p:grpSp>
        <p:nvGrpSpPr>
          <p:cNvPr id="10" name="Group 9">
            <a:extLst>
              <a:ext uri="{FF2B5EF4-FFF2-40B4-BE49-F238E27FC236}">
                <a16:creationId xmlns:a16="http://schemas.microsoft.com/office/drawing/2014/main" id="{3FE0A4A1-50BE-4D90-B08E-ACE1D5B1799D}"/>
              </a:ext>
            </a:extLst>
          </p:cNvPr>
          <p:cNvGrpSpPr/>
          <p:nvPr/>
        </p:nvGrpSpPr>
        <p:grpSpPr>
          <a:xfrm>
            <a:off x="4223660" y="1891836"/>
            <a:ext cx="4810277" cy="2209677"/>
            <a:chOff x="5183808" y="673241"/>
            <a:chExt cx="6413702" cy="294623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BA00426-C69F-44CD-B34F-D44FBEB2E6A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5822"/>
            <a:stretch>
              <a:fillRect/>
            </a:stretch>
          </p:blipFill>
          <p:spPr>
            <a:xfrm>
              <a:off x="5187991" y="948955"/>
              <a:ext cx="3521041" cy="2670522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40FD668-06AC-4CC8-9F88-3893353A063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822"/>
            <a:stretch>
              <a:fillRect/>
            </a:stretch>
          </p:blipFill>
          <p:spPr>
            <a:xfrm>
              <a:off x="8076469" y="948955"/>
              <a:ext cx="3521041" cy="2670522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D0A6D0D-25AB-4825-84D7-3C14ECB92914}"/>
                </a:ext>
              </a:extLst>
            </p:cNvPr>
            <p:cNvSpPr txBox="1"/>
            <p:nvPr/>
          </p:nvSpPr>
          <p:spPr>
            <a:xfrm>
              <a:off x="5183808" y="673241"/>
              <a:ext cx="289266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algn="ctr">
                <a:defRPr/>
              </a:pPr>
              <a:r>
                <a:rPr lang="en-GR" sz="1200" b="1" i="1" dirty="0">
                  <a:latin typeface="Century Gothic" panose="020B0502020202020204" pitchFamily="34" charset="0"/>
                  <a:cs typeface="Arial" panose="020B0604020202020204" pitchFamily="34" charset="0"/>
                </a:rPr>
                <a:t>Single</a:t>
              </a:r>
              <a:r>
                <a:rPr lang="en-US" sz="1200" b="1" i="1" dirty="0">
                  <a:latin typeface="Century Gothic" panose="020B0502020202020204" pitchFamily="34" charset="0"/>
                  <a:cs typeface="Arial" panose="020B0604020202020204" pitchFamily="34" charset="0"/>
                </a:rPr>
                <a:t> r</a:t>
              </a:r>
              <a:r>
                <a:rPr lang="en-GR" sz="1200" b="1" i="1" dirty="0">
                  <a:latin typeface="Century Gothic" panose="020B0502020202020204" pitchFamily="34" charset="0"/>
                  <a:cs typeface="Arial" panose="020B0604020202020204" pitchFamily="34" charset="0"/>
                </a:rPr>
                <a:t>ow</a:t>
              </a:r>
              <a:endParaRPr lang="en-GR" sz="1200" dirty="0">
                <a:latin typeface="Century Gothic" panose="020B0502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6EC1A45-610D-44F0-9C5F-5F96AF2967D6}"/>
                </a:ext>
              </a:extLst>
            </p:cNvPr>
            <p:cNvSpPr txBox="1"/>
            <p:nvPr/>
          </p:nvSpPr>
          <p:spPr>
            <a:xfrm>
              <a:off x="8072286" y="673241"/>
              <a:ext cx="352104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R" sz="1200" b="1" i="1" dirty="0">
                  <a:latin typeface="Century Gothic" panose="020B0502020202020204" pitchFamily="34" charset="0"/>
                  <a:cs typeface="Arial" panose="020B0604020202020204" pitchFamily="34" charset="0"/>
                </a:rPr>
                <a:t>Dual</a:t>
              </a:r>
              <a:r>
                <a:rPr lang="en-US" sz="1200" b="1" i="1" dirty="0">
                  <a:latin typeface="Century Gothic" panose="020B0502020202020204" pitchFamily="34" charset="0"/>
                  <a:cs typeface="Arial" panose="020B0604020202020204" pitchFamily="34" charset="0"/>
                </a:rPr>
                <a:t> r</a:t>
              </a:r>
              <a:r>
                <a:rPr lang="en-GR" sz="1200" b="1" i="1" dirty="0">
                  <a:latin typeface="Century Gothic" panose="020B0502020202020204" pitchFamily="34" charset="0"/>
                  <a:cs typeface="Arial" panose="020B0604020202020204" pitchFamily="34" charset="0"/>
                </a:rPr>
                <a:t>ow</a:t>
              </a:r>
              <a:endParaRPr lang="en-GR" sz="1200" dirty="0">
                <a:latin typeface="Century Gothic" panose="020B0502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6" name="Title 2">
            <a:extLst>
              <a:ext uri="{FF2B5EF4-FFF2-40B4-BE49-F238E27FC236}">
                <a16:creationId xmlns:a16="http://schemas.microsoft.com/office/drawing/2014/main" id="{519E127A-8EB7-4F3A-811E-D7EF92446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144000" cy="622852"/>
          </a:xfrm>
        </p:spPr>
        <p:txBody>
          <a:bodyPr/>
          <a:lstStyle/>
          <a:p>
            <a:r>
              <a:rPr lang="en-US" sz="3000" dirty="0"/>
              <a:t>Multimodal Sensor Fusion for Landmark Detection</a:t>
            </a:r>
          </a:p>
        </p:txBody>
      </p:sp>
    </p:spTree>
    <p:extLst>
      <p:ext uri="{BB962C8B-B14F-4D97-AF65-F5344CB8AC3E}">
        <p14:creationId xmlns:p14="http://schemas.microsoft.com/office/powerpoint/2010/main" val="20712864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F40C238-0970-4FCF-A228-DF9CE1E0D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14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6497E16-95BE-4214-8E1C-3F388556E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548"/>
            <a:ext cx="9219304" cy="622852"/>
          </a:xfrm>
        </p:spPr>
        <p:txBody>
          <a:bodyPr/>
          <a:lstStyle/>
          <a:p>
            <a:r>
              <a:rPr lang="en-US" sz="3200" dirty="0"/>
              <a:t>Today: Automated Data Collection &amp; Analysis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5C29ABE-C945-4A98-B52F-078FF9BC379B}"/>
              </a:ext>
            </a:extLst>
          </p:cNvPr>
          <p:cNvSpPr txBox="1">
            <a:spLocks/>
          </p:cNvSpPr>
          <p:nvPr/>
        </p:nvSpPr>
        <p:spPr>
          <a:xfrm>
            <a:off x="1331378" y="2319265"/>
            <a:ext cx="4486096" cy="191242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Calibri" panose="020F0502020204030204" pitchFamily="34" charset="0"/>
              <a:buNone/>
            </a:pPr>
            <a:r>
              <a:rPr lang="en-US" sz="2400" dirty="0">
                <a:latin typeface="Century Gothic" panose="020B0502020202020204" pitchFamily="34" charset="0"/>
              </a:rPr>
              <a:t>Necessary algorithms for robot-assisted data retrieval</a:t>
            </a:r>
          </a:p>
          <a:p>
            <a:pPr marL="344488" indent="-344488">
              <a:buClrTx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Century Gothic" panose="020B0502020202020204" pitchFamily="34" charset="0"/>
              </a:rPr>
              <a:t>LiDAR-based odometry estimation and mapping</a:t>
            </a:r>
            <a:endParaRPr lang="en-US" dirty="0">
              <a:latin typeface="Century Gothic" panose="020B0502020202020204" pitchFamily="34" charset="0"/>
            </a:endParaRPr>
          </a:p>
          <a:p>
            <a:pPr marL="344488" indent="-344488">
              <a:buClrTx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Century Gothic" panose="020B0502020202020204" pitchFamily="34" charset="0"/>
              </a:rPr>
              <a:t>Multimodal sensor fusion for scene understanding</a:t>
            </a:r>
          </a:p>
        </p:txBody>
      </p:sp>
      <p:sp>
        <p:nvSpPr>
          <p:cNvPr id="7" name="Arrow: Bent-Up 6">
            <a:extLst>
              <a:ext uri="{FF2B5EF4-FFF2-40B4-BE49-F238E27FC236}">
                <a16:creationId xmlns:a16="http://schemas.microsoft.com/office/drawing/2014/main" id="{A383EE3C-BBAA-4831-A058-D49E41E92073}"/>
              </a:ext>
            </a:extLst>
          </p:cNvPr>
          <p:cNvSpPr/>
          <p:nvPr/>
        </p:nvSpPr>
        <p:spPr>
          <a:xfrm rot="5400000">
            <a:off x="536535" y="2110442"/>
            <a:ext cx="517038" cy="731520"/>
          </a:xfrm>
          <a:prstGeom prst="bentUpArrow">
            <a:avLst>
              <a:gd name="adj1" fmla="val 24637"/>
              <a:gd name="adj2" fmla="val 25000"/>
              <a:gd name="adj3" fmla="val 35870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6ACFCAC-9C32-4F94-8AF8-52874FB80286}"/>
              </a:ext>
            </a:extLst>
          </p:cNvPr>
          <p:cNvSpPr txBox="1">
            <a:spLocks/>
          </p:cNvSpPr>
          <p:nvPr/>
        </p:nvSpPr>
        <p:spPr>
          <a:xfrm>
            <a:off x="1331377" y="4546036"/>
            <a:ext cx="4486098" cy="20795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dirty="0">
                <a:latin typeface="Century Gothic" panose="020B0502020202020204" pitchFamily="34" charset="0"/>
              </a:rPr>
              <a:t>Sample downstream tasks</a:t>
            </a:r>
          </a:p>
          <a:p>
            <a:pPr marL="344488" indent="-344488">
              <a:buFont typeface="Wingdings" panose="05000000000000000000" pitchFamily="2" charset="2"/>
              <a:buChar char="ü"/>
            </a:pPr>
            <a:r>
              <a:rPr lang="en-US" sz="2000" dirty="0">
                <a:latin typeface="Century Gothic" panose="020B0502020202020204" pitchFamily="34" charset="0"/>
              </a:rPr>
              <a:t>Digital twin creation (multimodal dataset)</a:t>
            </a:r>
          </a:p>
          <a:p>
            <a:pPr marL="344488" indent="-344488">
              <a:buFont typeface="Wingdings" panose="05000000000000000000" pitchFamily="2" charset="2"/>
              <a:buChar char="ü"/>
            </a:pPr>
            <a:r>
              <a:rPr lang="en-US" sz="2000" dirty="0">
                <a:latin typeface="Century Gothic" panose="020B0502020202020204" pitchFamily="34" charset="0"/>
              </a:rPr>
              <a:t>Field-scale autonomy (soil </a:t>
            </a:r>
            <a:r>
              <a:rPr lang="en-US" sz="2000" dirty="0" err="1">
                <a:latin typeface="Century Gothic" panose="020B0502020202020204" pitchFamily="34" charset="0"/>
              </a:rPr>
              <a:t>ECa</a:t>
            </a:r>
            <a:r>
              <a:rPr lang="en-US" sz="2000" dirty="0">
                <a:latin typeface="Century Gothic" panose="020B0502020202020204" pitchFamily="34" charset="0"/>
              </a:rPr>
              <a:t> mapping)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6B8B151-8AE6-4E71-B6DE-F82B43E158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1" y="1020418"/>
            <a:ext cx="9144001" cy="1044865"/>
          </a:xfrm>
        </p:spPr>
        <p:txBody>
          <a:bodyPr/>
          <a:lstStyle/>
          <a:p>
            <a:r>
              <a:rPr lang="en-US" dirty="0"/>
              <a:t>Deploy (semi-)autonomous robots to collect multi-modal field data and use them for various downstream tasks!</a:t>
            </a:r>
          </a:p>
          <a:p>
            <a:pPr marL="228600" lvl="1" indent="0">
              <a:buNone/>
            </a:pPr>
            <a:endParaRPr lang="en-US" dirty="0"/>
          </a:p>
        </p:txBody>
      </p:sp>
      <p:pic>
        <p:nvPicPr>
          <p:cNvPr id="5122" name="Picture 2" descr="A robot on wheels with text&#10;&#10;Description automatically generated">
            <a:extLst>
              <a:ext uri="{FF2B5EF4-FFF2-40B4-BE49-F238E27FC236}">
                <a16:creationId xmlns:a16="http://schemas.microsoft.com/office/drawing/2014/main" id="{230A2C05-2906-4739-B0AB-20C96D50AD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86" t="23536" r="13688" b="8319"/>
          <a:stretch/>
        </p:blipFill>
        <p:spPr bwMode="auto">
          <a:xfrm>
            <a:off x="5817476" y="4526437"/>
            <a:ext cx="3269374" cy="183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rrow: Bent-Up 9">
            <a:extLst>
              <a:ext uri="{FF2B5EF4-FFF2-40B4-BE49-F238E27FC236}">
                <a16:creationId xmlns:a16="http://schemas.microsoft.com/office/drawing/2014/main" id="{C3E1EFFE-BBF3-4913-A89D-BDF4C57EB75A}"/>
              </a:ext>
            </a:extLst>
          </p:cNvPr>
          <p:cNvSpPr/>
          <p:nvPr/>
        </p:nvSpPr>
        <p:spPr>
          <a:xfrm rot="5400000">
            <a:off x="536535" y="4435623"/>
            <a:ext cx="517038" cy="731520"/>
          </a:xfrm>
          <a:prstGeom prst="bentUpArrow">
            <a:avLst>
              <a:gd name="adj1" fmla="val 24637"/>
              <a:gd name="adj2" fmla="val 25000"/>
              <a:gd name="adj3" fmla="val 35870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20DCC2A-888A-41B4-9436-A511D0880E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5" t="10282"/>
          <a:stretch/>
        </p:blipFill>
        <p:spPr>
          <a:xfrm>
            <a:off x="5817474" y="2181465"/>
            <a:ext cx="3269375" cy="22608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2460519-86C2-4EC1-A2D2-576F159DD34D}"/>
              </a:ext>
            </a:extLst>
          </p:cNvPr>
          <p:cNvSpPr/>
          <p:nvPr/>
        </p:nvSpPr>
        <p:spPr>
          <a:xfrm>
            <a:off x="214869" y="2129624"/>
            <a:ext cx="5501149" cy="2361399"/>
          </a:xfrm>
          <a:prstGeom prst="rect">
            <a:avLst/>
          </a:pr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589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0F4A36-1070-4316-A696-B8FAC818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15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5A51A9E-828D-4A3E-910E-79B7724E5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CitrusFarm</a:t>
            </a:r>
            <a:r>
              <a:rPr lang="en-US" dirty="0"/>
              <a:t> Dataset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2EAB93-6CCF-4A55-AA03-DD9588AFFAB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1020418"/>
            <a:ext cx="6400800" cy="5355772"/>
          </a:xfrm>
        </p:spPr>
        <p:txBody>
          <a:bodyPr/>
          <a:lstStyle/>
          <a:p>
            <a:r>
              <a:rPr lang="en-US" dirty="0"/>
              <a:t>Multimodal dataset for robot localization and mapping, and     crop monitoring in citrus tree farms</a:t>
            </a:r>
          </a:p>
          <a:p>
            <a:r>
              <a:rPr lang="en-US" dirty="0"/>
              <a:t>Nine sensing modalities</a:t>
            </a:r>
          </a:p>
          <a:p>
            <a:pPr lvl="1"/>
            <a:r>
              <a:rPr lang="en-US" dirty="0"/>
              <a:t>Stereo RGB, depth, monochrome, near-infrared and thermal images</a:t>
            </a:r>
          </a:p>
          <a:p>
            <a:pPr lvl="1"/>
            <a:r>
              <a:rPr lang="en-US" dirty="0"/>
              <a:t>Wheel odometry, LiDAR, IMU, RTK-GPS</a:t>
            </a:r>
          </a:p>
          <a:p>
            <a:r>
              <a:rPr lang="en-US" dirty="0"/>
              <a:t>Three different fields</a:t>
            </a:r>
          </a:p>
          <a:p>
            <a:r>
              <a:rPr lang="en-US" dirty="0"/>
              <a:t>Data collected over the span of Summer 2023</a:t>
            </a:r>
          </a:p>
          <a:p>
            <a:r>
              <a:rPr lang="en-US" sz="2400" dirty="0">
                <a:cs typeface="Arial" panose="020B0604020202020204" pitchFamily="34" charset="0"/>
              </a:rPr>
              <a:t>Total operation time: 1.7 </a:t>
            </a:r>
            <a:r>
              <a:rPr lang="en-US" dirty="0" err="1">
                <a:cs typeface="Arial" panose="020B0604020202020204" pitchFamily="34" charset="0"/>
              </a:rPr>
              <a:t>h</a:t>
            </a:r>
            <a:r>
              <a:rPr lang="en-US" sz="2400" dirty="0" err="1">
                <a:cs typeface="Arial" panose="020B0604020202020204" pitchFamily="34" charset="0"/>
              </a:rPr>
              <a:t>rs</a:t>
            </a:r>
            <a:r>
              <a:rPr lang="en-US" sz="2400" dirty="0">
                <a:cs typeface="Arial" panose="020B0604020202020204" pitchFamily="34" charset="0"/>
              </a:rPr>
              <a:t>; total distance: 7.5 km; total data size: 1.3 TB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DA7036-4D0F-4418-9D01-F1C73B7349C1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Teng, Wang, Song &amp; Karydis, ISVC 2023</a:t>
            </a:r>
          </a:p>
        </p:txBody>
      </p:sp>
      <p:pic>
        <p:nvPicPr>
          <p:cNvPr id="6" name="Picture 5" descr="A machine with a camera on it&#10;&#10;Description automatically generated with medium confidence">
            <a:extLst>
              <a:ext uri="{FF2B5EF4-FFF2-40B4-BE49-F238E27FC236}">
                <a16:creationId xmlns:a16="http://schemas.microsoft.com/office/drawing/2014/main" id="{BEFA5208-1055-4845-8644-D3517FC7E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7232" y="1146674"/>
            <a:ext cx="3254794" cy="433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666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0F4A36-1070-4316-A696-B8FAC818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16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5A51A9E-828D-4A3E-910E-79B7724E5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CitrusFarm</a:t>
            </a:r>
            <a:r>
              <a:rPr lang="en-US" dirty="0"/>
              <a:t> Dataset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DA7036-4D0F-4418-9D01-F1C73B7349C1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Teng, Wang, Song &amp; Karydis, ISVC 2023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03064C0-7775-4E65-9557-81C50C977B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436E32-9DDB-4585-B2BF-49A3951F8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839" y="1020418"/>
            <a:ext cx="8417632" cy="3255806"/>
          </a:xfrm>
          <a:prstGeom prst="rect">
            <a:avLst/>
          </a:prstGeom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5A299728-C0DF-42C3-9F48-A7470EDD6A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12" t="26426" r="2955" b="25805"/>
          <a:stretch/>
        </p:blipFill>
        <p:spPr bwMode="auto">
          <a:xfrm>
            <a:off x="126470" y="4535190"/>
            <a:ext cx="338269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9B00A86-CA3F-45E9-BE0E-E3271D259D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33" r="22516" b="6082"/>
          <a:stretch/>
        </p:blipFill>
        <p:spPr bwMode="auto">
          <a:xfrm>
            <a:off x="3685588" y="4531404"/>
            <a:ext cx="2103771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5713BE9F-7383-4F4F-AA87-C56D4E0AC5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8" t="11501" r="19495" b="11242"/>
          <a:stretch/>
        </p:blipFill>
        <p:spPr bwMode="auto">
          <a:xfrm>
            <a:off x="5965783" y="4531404"/>
            <a:ext cx="306815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29596AA-DAE4-47BD-99A7-BB030499DAD1}"/>
              </a:ext>
            </a:extLst>
          </p:cNvPr>
          <p:cNvSpPr txBox="1"/>
          <p:nvPr/>
        </p:nvSpPr>
        <p:spPr>
          <a:xfrm>
            <a:off x="1488894" y="4164832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Century Gothic" panose="020B0502020202020204" pitchFamily="34" charset="0"/>
              </a:rPr>
              <a:t>Field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9D87C97-BF9D-4B00-8E13-22EF798D3B10}"/>
              </a:ext>
            </a:extLst>
          </p:cNvPr>
          <p:cNvSpPr txBox="1"/>
          <p:nvPr/>
        </p:nvSpPr>
        <p:spPr>
          <a:xfrm>
            <a:off x="4354906" y="4167609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Century Gothic" panose="020B0502020202020204" pitchFamily="34" charset="0"/>
              </a:rPr>
              <a:t>Field 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3AB665-6B98-4550-B898-79177C16E892}"/>
              </a:ext>
            </a:extLst>
          </p:cNvPr>
          <p:cNvSpPr txBox="1"/>
          <p:nvPr/>
        </p:nvSpPr>
        <p:spPr>
          <a:xfrm>
            <a:off x="7049255" y="4164832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Century Gothic" panose="020B0502020202020204" pitchFamily="34" charset="0"/>
              </a:rPr>
              <a:t>Field 3</a:t>
            </a:r>
          </a:p>
        </p:txBody>
      </p:sp>
    </p:spTree>
    <p:extLst>
      <p:ext uri="{BB962C8B-B14F-4D97-AF65-F5344CB8AC3E}">
        <p14:creationId xmlns:p14="http://schemas.microsoft.com/office/powerpoint/2010/main" val="32472841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0F4A36-1070-4316-A696-B8FAC818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17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5A51A9E-828D-4A3E-910E-79B7724E5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CitrusFarm</a:t>
            </a:r>
            <a:r>
              <a:rPr lang="en-US" dirty="0"/>
              <a:t> Dataset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DA7036-4D0F-4418-9D01-F1C73B7349C1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Teng, Wang, Song &amp; Karydis, ISVC 2023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03064C0-7775-4E65-9557-81C50C977B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594B54-B53C-4BBD-B151-0CD2EE9204A8}"/>
              </a:ext>
            </a:extLst>
          </p:cNvPr>
          <p:cNvSpPr txBox="1"/>
          <p:nvPr/>
        </p:nvSpPr>
        <p:spPr>
          <a:xfrm>
            <a:off x="7513635" y="1020418"/>
            <a:ext cx="16328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Century Gothic" panose="020B0502020202020204" pitchFamily="34" charset="0"/>
              </a:rPr>
              <a:t>Dataset Website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1BAD59-2975-4145-9BF5-1E2E764661CE}"/>
              </a:ext>
            </a:extLst>
          </p:cNvPr>
          <p:cNvSpPr txBox="1"/>
          <p:nvPr/>
        </p:nvSpPr>
        <p:spPr>
          <a:xfrm>
            <a:off x="7513635" y="2985571"/>
            <a:ext cx="16328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Century Gothic" panose="020B0502020202020204" pitchFamily="34" charset="0"/>
              </a:rPr>
              <a:t>Dataset Repo</a:t>
            </a:r>
          </a:p>
        </p:txBody>
      </p:sp>
      <p:pic>
        <p:nvPicPr>
          <p:cNvPr id="19" name="Picture 18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344289A8-18B3-4A25-B5C2-35EDBC5CC8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0555"/>
          <a:stretch/>
        </p:blipFill>
        <p:spPr>
          <a:xfrm>
            <a:off x="7812847" y="1722157"/>
            <a:ext cx="1097280" cy="1097280"/>
          </a:xfrm>
          <a:prstGeom prst="rect">
            <a:avLst/>
          </a:prstGeom>
        </p:spPr>
      </p:pic>
      <p:pic>
        <p:nvPicPr>
          <p:cNvPr id="20" name="Picture 19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EA5F710-0835-4BE0-A449-56198FB4F8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4" r="-534" b="30556"/>
          <a:stretch/>
        </p:blipFill>
        <p:spPr>
          <a:xfrm>
            <a:off x="7812847" y="3684911"/>
            <a:ext cx="1097280" cy="1097280"/>
          </a:xfrm>
          <a:prstGeom prst="rect">
            <a:avLst/>
          </a:prstGeom>
        </p:spPr>
      </p:pic>
      <p:pic>
        <p:nvPicPr>
          <p:cNvPr id="21" name="Picture 20" descr="A collage of a plantation&#10;&#10;Description automatically generated">
            <a:extLst>
              <a:ext uri="{FF2B5EF4-FFF2-40B4-BE49-F238E27FC236}">
                <a16:creationId xmlns:a16="http://schemas.microsoft.com/office/drawing/2014/main" id="{CB115765-4476-4424-94EC-F53998E70B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62"/>
          <a:stretch/>
        </p:blipFill>
        <p:spPr>
          <a:xfrm>
            <a:off x="85956" y="1046414"/>
            <a:ext cx="7599038" cy="530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484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0F4A36-1070-4316-A696-B8FAC818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18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5A51A9E-828D-4A3E-910E-79B7724E5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CitrusFarm</a:t>
            </a:r>
            <a:r>
              <a:rPr lang="en-US" dirty="0"/>
              <a:t> Dataset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DA7036-4D0F-4418-9D01-F1C73B7349C1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Teng, Wang, Song &amp; Karydis, ISVC 2023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03064C0-7775-4E65-9557-81C50C977B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1020418"/>
            <a:ext cx="1998258" cy="5355772"/>
          </a:xfrm>
        </p:spPr>
        <p:txBody>
          <a:bodyPr/>
          <a:lstStyle/>
          <a:p>
            <a:r>
              <a:rPr lang="en-US" b="1" dirty="0"/>
              <a:t>Open-source!</a:t>
            </a:r>
          </a:p>
        </p:txBody>
      </p:sp>
      <p:pic>
        <p:nvPicPr>
          <p:cNvPr id="16" name="Picture 15" descr="A collage of images of a road&#10;&#10;Description automatically generated">
            <a:extLst>
              <a:ext uri="{FF2B5EF4-FFF2-40B4-BE49-F238E27FC236}">
                <a16:creationId xmlns:a16="http://schemas.microsoft.com/office/drawing/2014/main" id="{FDFED917-DF3D-44A2-8000-488C736A2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8258" y="949917"/>
            <a:ext cx="5364019" cy="544837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7594B54-B53C-4BBD-B151-0CD2EE9204A8}"/>
              </a:ext>
            </a:extLst>
          </p:cNvPr>
          <p:cNvSpPr txBox="1"/>
          <p:nvPr/>
        </p:nvSpPr>
        <p:spPr>
          <a:xfrm>
            <a:off x="7513635" y="1020418"/>
            <a:ext cx="16328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Century Gothic" panose="020B0502020202020204" pitchFamily="34" charset="0"/>
              </a:rPr>
              <a:t>Dataset Website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1BAD59-2975-4145-9BF5-1E2E764661CE}"/>
              </a:ext>
            </a:extLst>
          </p:cNvPr>
          <p:cNvSpPr txBox="1"/>
          <p:nvPr/>
        </p:nvSpPr>
        <p:spPr>
          <a:xfrm>
            <a:off x="7513635" y="2985571"/>
            <a:ext cx="16328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Century Gothic" panose="020B0502020202020204" pitchFamily="34" charset="0"/>
              </a:rPr>
              <a:t>Dataset Repo</a:t>
            </a:r>
          </a:p>
        </p:txBody>
      </p:sp>
      <p:pic>
        <p:nvPicPr>
          <p:cNvPr id="19" name="Picture 18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344289A8-18B3-4A25-B5C2-35EDBC5CC8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0555"/>
          <a:stretch/>
        </p:blipFill>
        <p:spPr>
          <a:xfrm>
            <a:off x="7812847" y="1722157"/>
            <a:ext cx="1097280" cy="1097280"/>
          </a:xfrm>
          <a:prstGeom prst="rect">
            <a:avLst/>
          </a:prstGeom>
        </p:spPr>
      </p:pic>
      <p:pic>
        <p:nvPicPr>
          <p:cNvPr id="20" name="Picture 19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EA5F710-0835-4BE0-A449-56198FB4F8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4" r="-534" b="30556"/>
          <a:stretch/>
        </p:blipFill>
        <p:spPr>
          <a:xfrm>
            <a:off x="7812847" y="3684911"/>
            <a:ext cx="1097280" cy="109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3116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00E9C2F-536C-462F-A597-6CBA078D6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19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5D42BCC-6592-456E-8FF5-6D53720A6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Field-scale Autonomy: Soil </a:t>
            </a:r>
            <a:r>
              <a:rPr lang="en-US" sz="3600" dirty="0" err="1"/>
              <a:t>ECa</a:t>
            </a:r>
            <a:r>
              <a:rPr lang="en-US" sz="3600" dirty="0"/>
              <a:t>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600990-25C3-4FB8-A750-EC7AC8013356}"/>
              </a:ext>
            </a:extLst>
          </p:cNvPr>
          <p:cNvSpPr txBox="1"/>
          <p:nvPr/>
        </p:nvSpPr>
        <p:spPr>
          <a:xfrm>
            <a:off x="1142999" y="6480544"/>
            <a:ext cx="7325025" cy="33855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Kan, Thayer, Carpin &amp; Karydis, RA-L + ICRA 2021; </a:t>
            </a:r>
          </a:p>
          <a:p>
            <a:pPr marL="400050" lvl="1" indent="-400050">
              <a:tabLst>
                <a:tab pos="400050" algn="l"/>
              </a:tabLst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Samanta, Acharya, Chatziparaschis, Scudiero &amp; Karydis, ECPA 2025; Prec. Agri 2026 (In Press)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7C20CD-6417-45D0-B4AC-11BC5CC72F00}"/>
              </a:ext>
            </a:extLst>
          </p:cNvPr>
          <p:cNvSpPr txBox="1"/>
          <p:nvPr/>
        </p:nvSpPr>
        <p:spPr>
          <a:xfrm>
            <a:off x="0" y="1183950"/>
            <a:ext cx="9144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CN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Main objective</a:t>
            </a:r>
            <a:r>
              <a: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: Develop a fully-autonomous navigation pipeline for field traversal and agronomic data collection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Focus: Soil apparent electrical conductivity (</a:t>
            </a:r>
            <a:r>
              <a:rPr lang="en-US" altLang="zh-CN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ECa</a:t>
            </a:r>
            <a:r>
              <a:rPr lang="en-US" altLang="zh-CN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rPr>
              <a:t>)</a:t>
            </a:r>
            <a:endParaRPr lang="en-US" altLang="zh-CN" sz="20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3D549AC5-8A58-432B-980F-0F9F65C4A0C8}"/>
              </a:ext>
            </a:extLst>
          </p:cNvPr>
          <p:cNvSpPr txBox="1">
            <a:spLocks/>
          </p:cNvSpPr>
          <p:nvPr/>
        </p:nvSpPr>
        <p:spPr>
          <a:xfrm>
            <a:off x="2" y="2285620"/>
            <a:ext cx="3925188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buFont typeface="Wingdings" panose="05000000000000000000" pitchFamily="2" charset="2"/>
              <a:buChar char="Ø"/>
              <a:defRPr sz="2000" b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ea typeface="+mj-ea"/>
                <a:cs typeface="Times New Roman" panose="02020603050405020304" pitchFamily="18" charset="0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zh-CN" b="0" dirty="0"/>
              <a:t>Long, continuous  operation to capture a field in its entirety</a:t>
            </a:r>
          </a:p>
          <a:p>
            <a:pPr>
              <a:spcAft>
                <a:spcPts val="1200"/>
              </a:spcAft>
            </a:pPr>
            <a:r>
              <a:rPr lang="en-US" altLang="zh-CN" b="0" dirty="0"/>
              <a:t>Use of prioritize locations   to drive motion planning and improve efficiency</a:t>
            </a:r>
          </a:p>
          <a:p>
            <a:pPr>
              <a:spcAft>
                <a:spcPts val="1200"/>
              </a:spcAft>
            </a:pPr>
            <a:r>
              <a:rPr lang="en-US" altLang="zh-CN" b="0" dirty="0"/>
              <a:t>Simplify field representation using graphs</a:t>
            </a:r>
          </a:p>
          <a:p>
            <a:r>
              <a:rPr lang="en-US" altLang="zh-CN" b="0" dirty="0"/>
              <a:t>Fusion of informed planning, odometry estimation and mapping</a:t>
            </a:r>
          </a:p>
        </p:txBody>
      </p:sp>
      <p:pic>
        <p:nvPicPr>
          <p:cNvPr id="68" name="Picture 67">
            <a:extLst>
              <a:ext uri="{FF2B5EF4-FFF2-40B4-BE49-F238E27FC236}">
                <a16:creationId xmlns:a16="http://schemas.microsoft.com/office/drawing/2014/main" id="{E2B14370-93DE-4DD9-B585-5391713B7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7844" y="2050290"/>
            <a:ext cx="5474126" cy="1916853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637BEC98-70B2-4E27-A6CF-32A4EFA86E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7867" y="4073855"/>
            <a:ext cx="4245828" cy="238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5656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A2F8919-D6AE-4628-AA9D-41ED0D6D79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33"/>
          <a:stretch/>
        </p:blipFill>
        <p:spPr>
          <a:xfrm>
            <a:off x="0" y="967447"/>
            <a:ext cx="9144000" cy="541494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00E9C2F-536C-462F-A597-6CBA078D6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20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5D42BCC-6592-456E-8FF5-6D53720A6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Field-scale Autonomy: Soil </a:t>
            </a:r>
            <a:r>
              <a:rPr lang="en-US" sz="3600" dirty="0" err="1"/>
              <a:t>ECa</a:t>
            </a:r>
            <a:r>
              <a:rPr lang="en-US" sz="3600" dirty="0"/>
              <a:t>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600990-25C3-4FB8-A750-EC7AC8013356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Samanta, Acharya, Chatziparaschis, Scudiero &amp; Karydis, Prec. Agri 2026 (In Press) </a:t>
            </a:r>
          </a:p>
        </p:txBody>
      </p:sp>
    </p:spTree>
    <p:extLst>
      <p:ext uri="{BB962C8B-B14F-4D97-AF65-F5344CB8AC3E}">
        <p14:creationId xmlns:p14="http://schemas.microsoft.com/office/powerpoint/2010/main" val="35714087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97A899-0F9D-4B2A-A744-9B3642FDA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21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E1E2B6-AD4D-4A51-9E96-DEE4D214E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91548"/>
            <a:ext cx="9297383" cy="622852"/>
          </a:xfrm>
        </p:spPr>
        <p:txBody>
          <a:bodyPr/>
          <a:lstStyle/>
          <a:p>
            <a:r>
              <a:rPr lang="en-US" sz="3300" dirty="0"/>
              <a:t>Outlook: Mobile Manipulation For Harvesting</a:t>
            </a:r>
          </a:p>
        </p:txBody>
      </p:sp>
      <p:pic>
        <p:nvPicPr>
          <p:cNvPr id="11" name="ICRA_video_2024">
            <a:hlinkClick r:id="" action="ppaction://media"/>
            <a:extLst>
              <a:ext uri="{FF2B5EF4-FFF2-40B4-BE49-F238E27FC236}">
                <a16:creationId xmlns:a16="http://schemas.microsoft.com/office/drawing/2014/main" id="{58500448-554D-49A3-9AB8-65D2EAB1097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998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7144" y="1033925"/>
            <a:ext cx="9144000" cy="5143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D80D7D-82ED-4AD8-97D6-79D24F394454}"/>
              </a:ext>
            </a:extLst>
          </p:cNvPr>
          <p:cNvSpPr txBox="1"/>
          <p:nvPr/>
        </p:nvSpPr>
        <p:spPr>
          <a:xfrm>
            <a:off x="1142999" y="6560325"/>
            <a:ext cx="7325025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400050" lvl="1" indent="-400050">
              <a:tabLst>
                <a:tab pos="400050" algn="l"/>
              </a:tabLst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Liu et al., ICRA 2025;  gripper design: Zhou et al., AIM 2024; UAV deployment: Liu et al., ARR 2025</a:t>
            </a:r>
          </a:p>
        </p:txBody>
      </p:sp>
    </p:spTree>
    <p:extLst>
      <p:ext uri="{BB962C8B-B14F-4D97-AF65-F5344CB8AC3E}">
        <p14:creationId xmlns:p14="http://schemas.microsoft.com/office/powerpoint/2010/main" val="350360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0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repeatCount="indefinite" fill="remove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22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Acknowledgements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62EB38-3963-4B6C-A78B-FD553188C73C}"/>
              </a:ext>
            </a:extLst>
          </p:cNvPr>
          <p:cNvSpPr txBox="1"/>
          <p:nvPr/>
        </p:nvSpPr>
        <p:spPr>
          <a:xfrm>
            <a:off x="756707" y="6070943"/>
            <a:ext cx="76305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400" b="1" dirty="0">
                <a:latin typeface="Century Gothic" panose="020B0502020202020204" pitchFamily="34" charset="0"/>
              </a:rPr>
              <a:t>Lab videos and paper presentations:  </a:t>
            </a:r>
            <a:r>
              <a:rPr lang="en-US" sz="1400" b="1" dirty="0">
                <a:latin typeface="Century Gothic" panose="020B0502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https://www.youtube.com/@arcslab/videos</a:t>
            </a:r>
            <a:endParaRPr lang="en-US" sz="1400" b="1" dirty="0">
              <a:latin typeface="Century Gothic" panose="020B0502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25CD688-7336-4006-97A2-FF124E461924}"/>
              </a:ext>
            </a:extLst>
          </p:cNvPr>
          <p:cNvSpPr txBox="1"/>
          <p:nvPr/>
        </p:nvSpPr>
        <p:spPr>
          <a:xfrm>
            <a:off x="170097" y="1093664"/>
            <a:ext cx="6607899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latin typeface="Century Gothic" panose="020B0502020202020204" pitchFamily="34" charset="0"/>
              </a:rPr>
              <a:t>Collaborators (across discussed and/or ongoing projects)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Elia Scudiero (UCR Env. Science)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Peggy Mauk (UCR / UC ANR)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Amit Roy-Chowdhury (UCR ECE)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Kerry Mauck (UCR Entomology)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4EF7BFD-71F9-45F9-AA69-449B7F271978}"/>
              </a:ext>
            </a:extLst>
          </p:cNvPr>
          <p:cNvSpPr txBox="1"/>
          <p:nvPr/>
        </p:nvSpPr>
        <p:spPr>
          <a:xfrm>
            <a:off x="170098" y="2983356"/>
            <a:ext cx="91004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latin typeface="Century Gothic" panose="020B0502020202020204" pitchFamily="34" charset="0"/>
              </a:rPr>
              <a:t>ARCS Lab Group Members (current members contributing to discussed projects)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Dimitris Chatziparaschis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Aritra Samanta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92003D-6B16-4D71-9EB8-C1FD8819535A}"/>
              </a:ext>
            </a:extLst>
          </p:cNvPr>
          <p:cNvSpPr txBox="1"/>
          <p:nvPr/>
        </p:nvSpPr>
        <p:spPr>
          <a:xfrm>
            <a:off x="4853153" y="1093664"/>
            <a:ext cx="4290847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latin typeface="Century Gothic" panose="020B0502020202020204" pitchFamily="34" charset="0"/>
              </a:rPr>
              <a:t>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Stefano Carpin (UCM EECS)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Thomas Harmon (UCM Civil &amp; Env. Eng.)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Daniele Zaccaria (UCD LAWR)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Anne Visser (UCD Human Ecology)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1" dirty="0">
                <a:latin typeface="Century Gothic" panose="020B0502020202020204" pitchFamily="34" charset="0"/>
              </a:rPr>
              <a:t>… and more in ongoing projects!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8BBD96-4376-4CCE-A58C-A7E5C0BB8D39}"/>
              </a:ext>
            </a:extLst>
          </p:cNvPr>
          <p:cNvSpPr txBox="1"/>
          <p:nvPr/>
        </p:nvSpPr>
        <p:spPr>
          <a:xfrm>
            <a:off x="170097" y="4076551"/>
            <a:ext cx="8381556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latin typeface="Century Gothic" panose="020B0502020202020204" pitchFamily="34" charset="0"/>
              </a:rPr>
              <a:t>ARCS Lab Group Members (alumni who contributed to discussed projects)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Dr. Hanzhe Teng (PhD grad Su’24)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Dr. Zhichao Liu (PhD grad Sp’23, postdoc F’24)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Dr. Xinyue Kan(PhD grad Sp’21)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8153E0-2492-487D-B608-29A8BFF413C0}"/>
              </a:ext>
            </a:extLst>
          </p:cNvPr>
          <p:cNvSpPr txBox="1"/>
          <p:nvPr/>
        </p:nvSpPr>
        <p:spPr>
          <a:xfrm>
            <a:off x="4853153" y="2983356"/>
            <a:ext cx="33313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latin typeface="Century Gothic" panose="020B0502020202020204" pitchFamily="34" charset="0"/>
              </a:rPr>
              <a:t> </a:t>
            </a:r>
            <a:endParaRPr lang="en-US" sz="1400" dirty="0">
              <a:latin typeface="Century Gothic" panose="020B0502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Jingzong Zhou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1" dirty="0">
                <a:latin typeface="Century Gothic" panose="020B0502020202020204" pitchFamily="34" charset="0"/>
              </a:rPr>
              <a:t>… and more in ongoing projects!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58CC87-56B8-4F92-B13F-FAD3B33B210F}"/>
              </a:ext>
            </a:extLst>
          </p:cNvPr>
          <p:cNvSpPr txBox="1"/>
          <p:nvPr/>
        </p:nvSpPr>
        <p:spPr>
          <a:xfrm>
            <a:off x="4853153" y="4076551"/>
            <a:ext cx="418078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latin typeface="Century Gothic" panose="020B0502020202020204" pitchFamily="34" charset="0"/>
              </a:rPr>
              <a:t> </a:t>
            </a:r>
            <a:endParaRPr lang="en-US" sz="1400" dirty="0">
              <a:latin typeface="Century Gothic" panose="020B0502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Pamodya Peiris (MS grad W’26)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Yipeng Wang (MS grad Su’23)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Century Gothic" panose="020B0502020202020204" pitchFamily="34" charset="0"/>
              </a:rPr>
              <a:t>Joy Banik (MS grad Su’24; w/ E. Scudiero)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95E3ED-07A8-4C27-80AC-1D9A2CD3A7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529"/>
          <a:stretch/>
        </p:blipFill>
        <p:spPr>
          <a:xfrm>
            <a:off x="8203501" y="5533158"/>
            <a:ext cx="914400" cy="84556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0537538-B603-41A5-89C0-6626DA8E187A}"/>
              </a:ext>
            </a:extLst>
          </p:cNvPr>
          <p:cNvSpPr txBox="1"/>
          <p:nvPr/>
        </p:nvSpPr>
        <p:spPr>
          <a:xfrm>
            <a:off x="461897" y="5486248"/>
            <a:ext cx="5161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  <a:latin typeface="Century Gothic" panose="020B0502020202020204" pitchFamily="34" charset="0"/>
              </a:rPr>
              <a:t>Recent technical presentation at IEEE RAS </a:t>
            </a:r>
            <a:r>
              <a:rPr lang="en-US" sz="1400" dirty="0" err="1">
                <a:solidFill>
                  <a:srgbClr val="002060"/>
                </a:solidFill>
                <a:latin typeface="Century Gothic" panose="020B0502020202020204" pitchFamily="34" charset="0"/>
              </a:rPr>
              <a:t>AgRa</a:t>
            </a:r>
            <a:r>
              <a:rPr lang="en-US" sz="1400" dirty="0">
                <a:solidFill>
                  <a:srgbClr val="002060"/>
                </a:solidFill>
                <a:latin typeface="Century Gothic" panose="020B0502020202020204" pitchFamily="34" charset="0"/>
              </a:rPr>
              <a:t> TC: </a:t>
            </a:r>
            <a:r>
              <a:rPr lang="en-US" sz="1400" dirty="0">
                <a:solidFill>
                  <a:srgbClr val="002060"/>
                </a:solidFill>
                <a:latin typeface="Century Gothic" panose="020B0502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https://youtu.be/ZZlb7OKko_M?si=puV1YB6uzybZAuYA</a:t>
            </a:r>
            <a:endParaRPr lang="en-US" sz="1400" dirty="0">
              <a:solidFill>
                <a:srgbClr val="00206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050" name="Picture 2" descr="QR Code Image">
            <a:extLst>
              <a:ext uri="{FF2B5EF4-FFF2-40B4-BE49-F238E27FC236}">
                <a16:creationId xmlns:a16="http://schemas.microsoft.com/office/drawing/2014/main" id="{77A5765D-526D-4463-8D73-3789BE43B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178" y="5377977"/>
            <a:ext cx="684862" cy="68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9770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63CB11A3-A412-42A4-9E84-4F7D8A1024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435" b="15430"/>
          <a:stretch/>
        </p:blipFill>
        <p:spPr>
          <a:xfrm>
            <a:off x="265866" y="1919156"/>
            <a:ext cx="2011680" cy="967645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E54FAA0D-F553-4FDB-96CF-30906DAE92A5}"/>
              </a:ext>
            </a:extLst>
          </p:cNvPr>
          <p:cNvGrpSpPr/>
          <p:nvPr/>
        </p:nvGrpSpPr>
        <p:grpSpPr>
          <a:xfrm>
            <a:off x="-8878" y="5835936"/>
            <a:ext cx="5405130" cy="1011362"/>
            <a:chOff x="-33723" y="5631917"/>
            <a:chExt cx="5405130" cy="1011362"/>
          </a:xfrm>
        </p:grpSpPr>
        <p:sp>
          <p:nvSpPr>
            <p:cNvPr id="28" name="TextBox 27"/>
            <p:cNvSpPr txBox="1"/>
            <p:nvPr/>
          </p:nvSpPr>
          <p:spPr>
            <a:xfrm>
              <a:off x="-33723" y="5631917"/>
              <a:ext cx="5405130" cy="369332"/>
            </a:xfrm>
            <a:prstGeom prst="rect">
              <a:avLst/>
            </a:prstGeom>
            <a:noFill/>
          </p:spPr>
          <p:txBody>
            <a:bodyPr wrap="square" lIns="182880" rIns="182880" rtlCol="0"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entury Gothic" panose="020B0502020202020204" pitchFamily="34" charset="0"/>
                </a:rPr>
                <a:t>Gracefully acknowledging support from:</a:t>
              </a:r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801496C2-C561-4D26-AC27-A129357A09D2}"/>
                </a:ext>
              </a:extLst>
            </p:cNvPr>
            <p:cNvGrpSpPr/>
            <p:nvPr/>
          </p:nvGrpSpPr>
          <p:grpSpPr>
            <a:xfrm>
              <a:off x="105115" y="5957478"/>
              <a:ext cx="4902860" cy="685801"/>
              <a:chOff x="4329599" y="4964615"/>
              <a:chExt cx="4756608" cy="685801"/>
            </a:xfrm>
          </p:grpSpPr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05297E91-6561-479C-9E66-2518086C6844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329599" y="4964615"/>
                <a:ext cx="4756608" cy="685801"/>
                <a:chOff x="5127123" y="4756824"/>
                <a:chExt cx="5646296" cy="891539"/>
              </a:xfrm>
            </p:grpSpPr>
            <p:pic>
              <p:nvPicPr>
                <p:cNvPr id="25" name="Picture 24"/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580930" y="4882203"/>
                  <a:ext cx="1321038" cy="594360"/>
                </a:xfrm>
                <a:prstGeom prst="rect">
                  <a:avLst/>
                </a:prstGeom>
              </p:spPr>
            </p:pic>
            <p:pic>
              <p:nvPicPr>
                <p:cNvPr id="26" name="Picture 25"/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060186" y="4822766"/>
                  <a:ext cx="713233" cy="713231"/>
                </a:xfrm>
                <a:prstGeom prst="rect">
                  <a:avLst/>
                </a:prstGeom>
              </p:spPr>
            </p:pic>
            <p:pic>
              <p:nvPicPr>
                <p:cNvPr id="37" name="Picture 36">
                  <a:extLst>
                    <a:ext uri="{FF2B5EF4-FFF2-40B4-BE49-F238E27FC236}">
                      <a16:creationId xmlns:a16="http://schemas.microsoft.com/office/drawing/2014/main" id="{DA939FC5-46C0-4E8F-8D90-B2E60F9B7DC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127123" y="4756824"/>
                  <a:ext cx="842443" cy="891539"/>
                </a:xfrm>
                <a:prstGeom prst="rect">
                  <a:avLst/>
                </a:prstGeom>
              </p:spPr>
            </p:pic>
            <p:pic>
              <p:nvPicPr>
                <p:cNvPr id="38" name="Picture 4" descr="USDA National Institute of Food and Agriculture | LinkedIn">
                  <a:extLst>
                    <a:ext uri="{FF2B5EF4-FFF2-40B4-BE49-F238E27FC236}">
                      <a16:creationId xmlns:a16="http://schemas.microsoft.com/office/drawing/2014/main" id="{59FB8E35-44B3-4B2A-B81D-7AB0D3246929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04993" y="4793566"/>
                  <a:ext cx="832104" cy="832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1026" name="Picture 2" descr="University of California | Office of The President">
                <a:extLst>
                  <a:ext uri="{FF2B5EF4-FFF2-40B4-BE49-F238E27FC236}">
                    <a16:creationId xmlns:a16="http://schemas.microsoft.com/office/drawing/2014/main" id="{4D93B026-9807-4579-A3C1-BEBAB59BFDF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9978" y="5128955"/>
                <a:ext cx="1369406" cy="36576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pic>
        <p:nvPicPr>
          <p:cNvPr id="36" name="Picture 35">
            <a:extLst>
              <a:ext uri="{FF2B5EF4-FFF2-40B4-BE49-F238E27FC236}">
                <a16:creationId xmlns:a16="http://schemas.microsoft.com/office/drawing/2014/main" id="{E1A1ED0F-7EB5-4CA5-84B6-D648014F8B0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6173" r="4518"/>
          <a:stretch/>
        </p:blipFill>
        <p:spPr>
          <a:xfrm>
            <a:off x="2478256" y="4633323"/>
            <a:ext cx="3357389" cy="1005840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AAAB673-2476-427C-8BC5-B07D39BD858A}"/>
              </a:ext>
            </a:extLst>
          </p:cNvPr>
          <p:cNvSpPr txBox="1"/>
          <p:nvPr/>
        </p:nvSpPr>
        <p:spPr>
          <a:xfrm>
            <a:off x="6096861" y="6417178"/>
            <a:ext cx="1737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Century Gothic" panose="020B0502020202020204" pitchFamily="34" charset="0"/>
              </a:rPr>
              <a:t>arcslab.org</a:t>
            </a:r>
          </a:p>
        </p:txBody>
      </p:sp>
      <p:pic>
        <p:nvPicPr>
          <p:cNvPr id="34" name="Picture 33" descr="A blue and yellow text on a black background&#10;&#10;Description automatically generated">
            <a:extLst>
              <a:ext uri="{FF2B5EF4-FFF2-40B4-BE49-F238E27FC236}">
                <a16:creationId xmlns:a16="http://schemas.microsoft.com/office/drawing/2014/main" id="{08D06771-6E17-4927-9698-A9A604431DF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b="12820"/>
          <a:stretch/>
        </p:blipFill>
        <p:spPr>
          <a:xfrm>
            <a:off x="5593941" y="5934663"/>
            <a:ext cx="2743200" cy="57428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68DAC7C6-2926-4610-9799-A8D9CDA86FDE}"/>
              </a:ext>
            </a:extLst>
          </p:cNvPr>
          <p:cNvSpPr txBox="1"/>
          <p:nvPr/>
        </p:nvSpPr>
        <p:spPr>
          <a:xfrm>
            <a:off x="7953906" y="4693058"/>
            <a:ext cx="1149837" cy="89255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lIns="45720" tIns="45720" rIns="45720" bIns="45720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6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Thank you!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35F3C1-2799-4823-AEA2-64262B9D9DD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29600" y="5943600"/>
            <a:ext cx="914400" cy="91440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9EBDDEA6-BAC5-4DFE-A73F-818E3265E927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5095" t="4554" b="20088"/>
          <a:stretch/>
        </p:blipFill>
        <p:spPr>
          <a:xfrm>
            <a:off x="6459472" y="3221284"/>
            <a:ext cx="2408986" cy="1051560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1DD3FE8E-88F3-4D67-9B0F-345CB1F4A6BA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190" t="44116" r="6045" b="6634"/>
          <a:stretch/>
        </p:blipFill>
        <p:spPr>
          <a:xfrm>
            <a:off x="6459472" y="1919156"/>
            <a:ext cx="2408987" cy="1051560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C52CA43D-594E-4AAD-AF65-70B8DBDF2A80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t="25828"/>
          <a:stretch/>
        </p:blipFill>
        <p:spPr>
          <a:xfrm>
            <a:off x="2478256" y="1894346"/>
            <a:ext cx="1718171" cy="2377440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6A277428-C769-476D-AA29-D368B95C3ADF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38372" t="29489" b="11281"/>
          <a:stretch/>
        </p:blipFill>
        <p:spPr>
          <a:xfrm>
            <a:off x="4400331" y="1894346"/>
            <a:ext cx="1855237" cy="2377440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4CD312B8-AC66-42BA-8ADB-966535742715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8883" t="8172" r="52323" b="38772"/>
          <a:stretch/>
        </p:blipFill>
        <p:spPr>
          <a:xfrm>
            <a:off x="262233" y="3221284"/>
            <a:ext cx="2011680" cy="1050502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6" name="图片 7" descr="Robot03">
            <a:extLst>
              <a:ext uri="{FF2B5EF4-FFF2-40B4-BE49-F238E27FC236}">
                <a16:creationId xmlns:a16="http://schemas.microsoft.com/office/drawing/2014/main" id="{F22F03E3-3632-4974-8326-D9F6CD197F8D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7518" t="30447" r="5810" b="20406"/>
          <a:stretch/>
        </p:blipFill>
        <p:spPr>
          <a:xfrm>
            <a:off x="266839" y="4634074"/>
            <a:ext cx="2002468" cy="1005840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10BBE49-DFDF-4C61-93C1-C4D6DB6A9D89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1889" r="1251" b="21051"/>
          <a:stretch/>
        </p:blipFill>
        <p:spPr>
          <a:xfrm>
            <a:off x="6044594" y="4628907"/>
            <a:ext cx="1765539" cy="1005840"/>
          </a:xfrm>
          <a:prstGeom prst="roundRect">
            <a:avLst>
              <a:gd name="adj" fmla="val 3153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7" name="Title 4">
            <a:extLst>
              <a:ext uri="{FF2B5EF4-FFF2-40B4-BE49-F238E27FC236}">
                <a16:creationId xmlns:a16="http://schemas.microsoft.com/office/drawing/2014/main" id="{148B4E73-0374-4734-B0BF-BC84DD2EEF9D}"/>
              </a:ext>
            </a:extLst>
          </p:cNvPr>
          <p:cNvSpPr txBox="1">
            <a:spLocks/>
          </p:cNvSpPr>
          <p:nvPr/>
        </p:nvSpPr>
        <p:spPr>
          <a:xfrm>
            <a:off x="1" y="18561"/>
            <a:ext cx="9144000" cy="2126505"/>
          </a:xfrm>
          <a:prstGeom prst="rect">
            <a:avLst/>
          </a:prstGeom>
        </p:spPr>
        <p:txBody>
          <a:bodyPr lIns="274320" tIns="91440" rIns="182880" bIns="91440" anchor="ctr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000" b="1" kern="1200" spc="-50" baseline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r>
              <a:rPr lang="en-US" sz="3500" dirty="0"/>
              <a:t>Agricultural Mobile Robots for Automated Field Data Collection and Analysis</a:t>
            </a:r>
          </a:p>
        </p:txBody>
      </p:sp>
    </p:spTree>
    <p:extLst>
      <p:ext uri="{BB962C8B-B14F-4D97-AF65-F5344CB8AC3E}">
        <p14:creationId xmlns:p14="http://schemas.microsoft.com/office/powerpoint/2010/main" val="161354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DFB7F1-CC8F-4019-BB0B-3B9E8F2D0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4CE482DC-2269-4F26-9D2A-7E44B1A4CD85}" type="slidenum">
              <a:rPr lang="en-US" smtClean="0"/>
              <a:pPr algn="l"/>
              <a:t>24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F8B783E-EB39-4985-9AF6-BEFD22C7C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0CD3CD-3A53-434E-92BF-C1D914291C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spcAft>
                <a:spcPts val="200"/>
              </a:spcAft>
              <a:buNone/>
            </a:pPr>
            <a:r>
              <a:rPr lang="en-US" sz="1400" dirty="0"/>
              <a:t>[1] D. Cheng et al., “</a:t>
            </a:r>
            <a:r>
              <a:rPr lang="en-US" sz="1400" dirty="0" err="1"/>
              <a:t>TreeScope</a:t>
            </a:r>
            <a:r>
              <a:rPr lang="en-US" sz="1400" dirty="0"/>
              <a:t>: An Agricultural Robotics Dataset for LiDAR-Based Mapping of Trees in Forests and Orchards.” In IEEE International Conference on Robotics and Automation (ICRA), 2024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1400" dirty="0"/>
              <a:t>[2] T. Shan &amp; B. </a:t>
            </a:r>
            <a:r>
              <a:rPr lang="en-US" sz="1400" dirty="0" err="1"/>
              <a:t>Englot</a:t>
            </a:r>
            <a:r>
              <a:rPr lang="en-US" sz="1400" dirty="0"/>
              <a:t>, “</a:t>
            </a:r>
            <a:r>
              <a:rPr lang="en-US" sz="1400" dirty="0" err="1"/>
              <a:t>LeGO</a:t>
            </a:r>
            <a:r>
              <a:rPr lang="en-US" sz="1400" dirty="0"/>
              <a:t>-LOAM: Lightweight and Ground-Optimized Lidar Odometry and Mapping on Variable Terrain.” In IEEE/RSJ International Conference on Intelligence Robots and Systems (IROS), 2018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1400" dirty="0"/>
              <a:t>[3] P. </a:t>
            </a:r>
            <a:r>
              <a:rPr lang="en-US" sz="1400" dirty="0" err="1"/>
              <a:t>Dellenbach</a:t>
            </a:r>
            <a:r>
              <a:rPr lang="en-US" sz="1400" dirty="0"/>
              <a:t> et al., “CT-ICP: Real-time Elastic LiDAR Odometry with Loop Closure.” In IEEE International Conference on Robotics and Automation (ICRA), 2022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1400" dirty="0"/>
              <a:t>[4] I. </a:t>
            </a:r>
            <a:r>
              <a:rPr lang="en-US" sz="1400" dirty="0" err="1"/>
              <a:t>Vizzo</a:t>
            </a:r>
            <a:r>
              <a:rPr lang="en-US" sz="1400" dirty="0"/>
              <a:t> et al., “KISS-ICP: In Defense of Point-to-Point ICP Simple, Accurate, and Robust Registration If Done the Right Way.” IEEE Robotics and Automation Letters, 2023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1400" dirty="0"/>
              <a:t>[5] K. Koide et al., “A portable three-dimensional lidar-based system for long-term and wide-area people behavior measurement.” International Journal of Advanced Robotic Systems, 2019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1400" dirty="0"/>
              <a:t>[6] M. </a:t>
            </a:r>
            <a:r>
              <a:rPr lang="en-US" sz="1400" dirty="0" err="1"/>
              <a:t>Palieri</a:t>
            </a:r>
            <a:r>
              <a:rPr lang="en-US" sz="1400" dirty="0"/>
              <a:t> et al., “LOCUS: A Multi-Sensor Lidar-Centric Solution for High-Precision Odometry and 3D Mapping in Real-Time.” IEEE Robotics and Automation Letters, 2020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1400" dirty="0"/>
              <a:t>[7] H. Teng et al., “Multimodal Dataset for Localization, Mapping and Crop Monitoring in Citrus Tree Farms,” in Advances in Visual Computing: 18th International Symposium (ISVC), 2023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1400" dirty="0"/>
              <a:t>[8] E. Jelavic et al., “Robotic precision harvesting: Mapping, localization, planning and control for a legged tree harvester”, Field Robotics, 2022. </a:t>
            </a:r>
          </a:p>
          <a:p>
            <a:pPr marL="0" indent="0">
              <a:buNone/>
            </a:pPr>
            <a:endParaRPr lang="en-US" sz="14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7418101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55431</TotalTime>
  <Words>1843</Words>
  <Application>Microsoft Office PowerPoint</Application>
  <PresentationFormat>On-screen Show (4:3)</PresentationFormat>
  <Paragraphs>250</Paragraphs>
  <Slides>24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Cambria Math</vt:lpstr>
      <vt:lpstr>Wingdings</vt:lpstr>
      <vt:lpstr>Arial</vt:lpstr>
      <vt:lpstr>Century Gothic</vt:lpstr>
      <vt:lpstr>Calibri</vt:lpstr>
      <vt:lpstr>Retrospect</vt:lpstr>
      <vt:lpstr>PowerPoint Presentation</vt:lpstr>
      <vt:lpstr>Summary of Ongoing Ag Robotics Research</vt:lpstr>
      <vt:lpstr>Today: Automated Data Collection &amp; Analysis</vt:lpstr>
      <vt:lpstr>Adaptive LiDAR Odometry &amp; Mapping</vt:lpstr>
      <vt:lpstr>Adaptive LiDAR Odometry &amp; Mapping</vt:lpstr>
      <vt:lpstr>Adaptive LiDAR Odometry &amp; Mapping</vt:lpstr>
      <vt:lpstr>Adaptive LiDAR Odometry &amp; Mapping</vt:lpstr>
      <vt:lpstr>Multimodal Sensor Fusion for Landmark Detection</vt:lpstr>
      <vt:lpstr>Multimodal Sensor Fusion for Landmark Detection</vt:lpstr>
      <vt:lpstr>Multimodal Sensor Fusion for Landmark Detection</vt:lpstr>
      <vt:lpstr>Multimodal Sensor Fusion for Landmark Detection</vt:lpstr>
      <vt:lpstr>Multimodal Sensor Fusion for Landmark Detection</vt:lpstr>
      <vt:lpstr>Multimodal Sensor Fusion for Landmark Detection</vt:lpstr>
      <vt:lpstr>Today: Automated Data Collection &amp; Analysis</vt:lpstr>
      <vt:lpstr>The CitrusFarm Dataset</vt:lpstr>
      <vt:lpstr>The CitrusFarm Dataset</vt:lpstr>
      <vt:lpstr>The CitrusFarm Dataset</vt:lpstr>
      <vt:lpstr>The CitrusFarm Dataset</vt:lpstr>
      <vt:lpstr>Field-scale Autonomy: Soil ECa Mapping</vt:lpstr>
      <vt:lpstr>Field-scale Autonomy: Soil ECa Mapping</vt:lpstr>
      <vt:lpstr>Outlook: Mobile Manipulation For Harvesting</vt:lpstr>
      <vt:lpstr>Acknowledgements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Konstantinos Karydis</dc:creator>
  <cp:lastModifiedBy>Kostas Karydis</cp:lastModifiedBy>
  <cp:revision>1372</cp:revision>
  <dcterms:created xsi:type="dcterms:W3CDTF">2015-04-07T19:08:07Z</dcterms:created>
  <dcterms:modified xsi:type="dcterms:W3CDTF">2026-05-22T18:08:55Z</dcterms:modified>
</cp:coreProperties>
</file>