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146849347" r:id="rId3"/>
    <p:sldId id="260" r:id="rId4"/>
    <p:sldId id="261" r:id="rId5"/>
    <p:sldId id="262" r:id="rId6"/>
    <p:sldId id="263" r:id="rId7"/>
    <p:sldId id="278" r:id="rId8"/>
    <p:sldId id="986" r:id="rId9"/>
    <p:sldId id="987" r:id="rId10"/>
    <p:sldId id="984" r:id="rId11"/>
    <p:sldId id="2146849400" r:id="rId12"/>
    <p:sldId id="989" r:id="rId13"/>
    <p:sldId id="990" r:id="rId14"/>
    <p:sldId id="991" r:id="rId15"/>
    <p:sldId id="269" r:id="rId16"/>
    <p:sldId id="2146849336" r:id="rId17"/>
    <p:sldId id="2146849391" r:id="rId18"/>
    <p:sldId id="2146849339" r:id="rId19"/>
    <p:sldId id="268" r:id="rId20"/>
    <p:sldId id="2088198318" r:id="rId21"/>
    <p:sldId id="2146849340" r:id="rId22"/>
    <p:sldId id="259" r:id="rId23"/>
    <p:sldId id="2146849338" r:id="rId24"/>
    <p:sldId id="2146849349" r:id="rId25"/>
    <p:sldId id="270" r:id="rId26"/>
    <p:sldId id="271" r:id="rId27"/>
    <p:sldId id="2146849342" r:id="rId28"/>
    <p:sldId id="2146849343" r:id="rId29"/>
    <p:sldId id="2146849348" r:id="rId30"/>
    <p:sldId id="2146849394" r:id="rId31"/>
    <p:sldId id="2146849393" r:id="rId32"/>
    <p:sldId id="2146849395" r:id="rId33"/>
    <p:sldId id="2146849396" r:id="rId34"/>
    <p:sldId id="2146849397" r:id="rId35"/>
    <p:sldId id="2146849398" r:id="rId36"/>
    <p:sldId id="2146849345" r:id="rId37"/>
    <p:sldId id="2146849346" r:id="rId38"/>
    <p:sldId id="2146849399" r:id="rId39"/>
    <p:sldId id="275" r:id="rId40"/>
    <p:sldId id="2146849392" r:id="rId41"/>
    <p:sldId id="276" r:id="rId42"/>
  </p:sldIdLst>
  <p:sldSz cx="12192000" cy="6858000"/>
  <p:notesSz cx="7251700" cy="9537700"/>
  <p:embeddedFontLs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Helvetica Neue" panose="02000503000000020004" pitchFamily="2" charset="0"/>
      <p:regular r:id="rId48"/>
      <p:bold r:id="rId49"/>
      <p:italic r:id="rId50"/>
      <p:boldItalic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  <p:embeddedFont>
      <p:font typeface="Teko SemiBold" panose="020F050202020403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h0C+82Gi3WeR+FFoiT9V4hsJU2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BB35F4-4685-411B-B10B-C6A71FB3B926}">
  <a:tblStyle styleId="{35BB35F4-4685-411B-B10B-C6A71FB3B92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CD7CF2A5-E79B-4693-9250-318E6F72A61E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body" idx="1"/>
          </p:nvPr>
        </p:nvSpPr>
        <p:spPr>
          <a:xfrm>
            <a:off x="966788" y="4529138"/>
            <a:ext cx="5318125" cy="42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0" tIns="46475" rIns="94600" bIns="464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447675" y="715963"/>
            <a:ext cx="6356350" cy="3576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e606889233_1_150:notes"/>
          <p:cNvSpPr txBox="1">
            <a:spLocks noGrp="1"/>
          </p:cNvSpPr>
          <p:nvPr>
            <p:ph type="body" idx="1"/>
          </p:nvPr>
        </p:nvSpPr>
        <p:spPr>
          <a:xfrm>
            <a:off x="966788" y="4529138"/>
            <a:ext cx="5318100" cy="42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0" tIns="46475" rIns="94600" bIns="46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6" name="Google Shape;46;g2e606889233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7675" y="715963"/>
            <a:ext cx="6356350" cy="3576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:notes"/>
          <p:cNvSpPr txBox="1">
            <a:spLocks noGrp="1"/>
          </p:cNvSpPr>
          <p:nvPr>
            <p:ph type="body" idx="1"/>
          </p:nvPr>
        </p:nvSpPr>
        <p:spPr>
          <a:xfrm>
            <a:off x="966788" y="4529138"/>
            <a:ext cx="5318125" cy="4292600"/>
          </a:xfrm>
          <a:prstGeom prst="rect">
            <a:avLst/>
          </a:prstGeom>
        </p:spPr>
        <p:txBody>
          <a:bodyPr spcFirstLastPara="1" wrap="square" lIns="94600" tIns="46475" rIns="9460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7675" y="715963"/>
            <a:ext cx="6356350" cy="3576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966788" y="4529138"/>
            <a:ext cx="5318125" cy="4292600"/>
          </a:xfrm>
          <a:prstGeom prst="rect">
            <a:avLst/>
          </a:prstGeom>
        </p:spPr>
        <p:txBody>
          <a:bodyPr spcFirstLastPara="1" wrap="square" lIns="94600" tIns="46475" rIns="9460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7675" y="715963"/>
            <a:ext cx="6356350" cy="3576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:notes"/>
          <p:cNvSpPr txBox="1">
            <a:spLocks noGrp="1"/>
          </p:cNvSpPr>
          <p:nvPr>
            <p:ph type="body" idx="1"/>
          </p:nvPr>
        </p:nvSpPr>
        <p:spPr>
          <a:xfrm>
            <a:off x="966788" y="4529138"/>
            <a:ext cx="5318125" cy="42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0" tIns="46475" rIns="94600" bIns="46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7675" y="715963"/>
            <a:ext cx="6356350" cy="3576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e6c069ba45_0_0:notes"/>
          <p:cNvSpPr txBox="1">
            <a:spLocks noGrp="1"/>
          </p:cNvSpPr>
          <p:nvPr>
            <p:ph type="body" idx="1"/>
          </p:nvPr>
        </p:nvSpPr>
        <p:spPr>
          <a:xfrm>
            <a:off x="966788" y="4529138"/>
            <a:ext cx="5318100" cy="42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0" tIns="46475" rIns="94600" bIns="46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g2e6c069ba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7675" y="715963"/>
            <a:ext cx="6356400" cy="3576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5:notes"/>
          <p:cNvSpPr txBox="1">
            <a:spLocks noGrp="1"/>
          </p:cNvSpPr>
          <p:nvPr>
            <p:ph type="body" idx="1"/>
          </p:nvPr>
        </p:nvSpPr>
        <p:spPr>
          <a:xfrm>
            <a:off x="966788" y="4529138"/>
            <a:ext cx="5318125" cy="42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0" tIns="46475" rIns="94600" bIns="46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3" name="Google Shape;7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7675" y="715963"/>
            <a:ext cx="6356350" cy="3576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6:notes"/>
          <p:cNvSpPr txBox="1">
            <a:spLocks noGrp="1"/>
          </p:cNvSpPr>
          <p:nvPr>
            <p:ph type="body" idx="1"/>
          </p:nvPr>
        </p:nvSpPr>
        <p:spPr>
          <a:xfrm>
            <a:off x="966788" y="4529138"/>
            <a:ext cx="5318125" cy="42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0" tIns="46475" rIns="94600" bIns="46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1" name="Google Shape;8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7675" y="715963"/>
            <a:ext cx="6356350" cy="3576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:notes"/>
          <p:cNvSpPr txBox="1">
            <a:spLocks noGrp="1"/>
          </p:cNvSpPr>
          <p:nvPr>
            <p:ph type="body" idx="1"/>
          </p:nvPr>
        </p:nvSpPr>
        <p:spPr>
          <a:xfrm>
            <a:off x="966788" y="4529138"/>
            <a:ext cx="5318125" cy="42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0" tIns="46475" rIns="94600" bIns="46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9" name="Google Shape;8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7675" y="715963"/>
            <a:ext cx="6356350" cy="3576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:notes"/>
          <p:cNvSpPr txBox="1">
            <a:spLocks noGrp="1"/>
          </p:cNvSpPr>
          <p:nvPr>
            <p:ph type="body" idx="1"/>
          </p:nvPr>
        </p:nvSpPr>
        <p:spPr>
          <a:xfrm>
            <a:off x="966788" y="4529138"/>
            <a:ext cx="5318125" cy="42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0" tIns="46475" rIns="94600" bIns="46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7675" y="715963"/>
            <a:ext cx="6356350" cy="3576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2:notes"/>
          <p:cNvSpPr txBox="1">
            <a:spLocks noGrp="1"/>
          </p:cNvSpPr>
          <p:nvPr>
            <p:ph type="body" idx="1"/>
          </p:nvPr>
        </p:nvSpPr>
        <p:spPr>
          <a:xfrm>
            <a:off x="966788" y="4529138"/>
            <a:ext cx="5318125" cy="42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0" tIns="46475" rIns="94600" bIns="46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7675" y="715963"/>
            <a:ext cx="6356350" cy="3576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3ECA5-C63C-4648-BD1D-06EB9507F0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08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69670ba90a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69670ba90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ee0832fd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ee0832fd3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ee0832fd3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920644" y="6285895"/>
            <a:ext cx="2539759" cy="418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214053" y="6285895"/>
            <a:ext cx="3762444" cy="418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243" y="5800914"/>
            <a:ext cx="2539757" cy="418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C2CC96-9B76-C74A-BA9F-BBDA2466ED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113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Blocks + Picture">
  <p:cSld name="Two Content Blocks + Pictur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526470" y="365126"/>
            <a:ext cx="11139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entury Gothic"/>
              <a:buNone/>
              <a:defRPr sz="36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762000" y="2284267"/>
            <a:ext cx="5232300" cy="14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762000" y="4365771"/>
            <a:ext cx="5232300" cy="1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3"/>
          </p:nvPr>
        </p:nvSpPr>
        <p:spPr>
          <a:xfrm>
            <a:off x="762000" y="3906838"/>
            <a:ext cx="52323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488C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3A488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4"/>
          </p:nvPr>
        </p:nvSpPr>
        <p:spPr>
          <a:xfrm>
            <a:off x="762000" y="1825481"/>
            <a:ext cx="52323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488C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3A488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5"/>
          </p:nvPr>
        </p:nvSpPr>
        <p:spPr>
          <a:xfrm>
            <a:off x="6221073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902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 type="twoObj">
  <p:cSld name="Two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526470" y="365126"/>
            <a:ext cx="11139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entury Gothic"/>
              <a:buNone/>
              <a:defRPr sz="36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762000" y="1825625"/>
            <a:ext cx="5232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6197600" y="1825625"/>
            <a:ext cx="52254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111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7" y="273422"/>
            <a:ext cx="10971684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2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7" y="1603963"/>
            <a:ext cx="10971684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659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5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None/>
              <a:defRPr sz="2400"/>
            </a:lvl1pPr>
            <a:lvl2pPr lvl="1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None/>
              <a:defRPr sz="2000"/>
            </a:lvl2pPr>
            <a:lvl3pPr lvl="2" algn="ctr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None/>
              <a:defRPr sz="2400" b="1"/>
            </a:lvl1pPr>
            <a:lvl2pPr marL="914400" lvl="1" indent="-2286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None/>
              <a:defRPr sz="2000" b="1"/>
            </a:lvl2pPr>
            <a:lvl3pPr marL="1371600" lvl="2" indent="-2286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None/>
              <a:defRPr sz="2400" b="1"/>
            </a:lvl1pPr>
            <a:lvl2pPr marL="914400" lvl="1" indent="-2286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Calibri"/>
              <a:buNone/>
              <a:defRPr sz="2000" b="1"/>
            </a:lvl2pPr>
            <a:lvl3pPr marL="1371600" lvl="2" indent="-2286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alibri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5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Calibri"/>
              <a:buChar char="•"/>
              <a:defRPr sz="3200"/>
            </a:lvl1pPr>
            <a:lvl2pPr marL="914400" lvl="1" indent="-406400" algn="l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Calibri"/>
              <a:buChar char="•"/>
              <a:defRPr sz="2800"/>
            </a:lvl2pPr>
            <a:lvl3pPr marL="1371600" lvl="2" indent="-381000" algn="l">
              <a:lnSpc>
                <a:spcPct val="95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5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Calibri"/>
              <a:buNone/>
              <a:defRPr sz="1400"/>
            </a:lvl2pPr>
            <a:lvl3pPr marL="1371600" lvl="2" indent="-228600" algn="l">
              <a:lnSpc>
                <a:spcPct val="95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5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Calibri"/>
              <a:buNone/>
              <a:defRPr sz="1400"/>
            </a:lvl2pPr>
            <a:lvl3pPr marL="1371600" lvl="2" indent="-228600" algn="l">
              <a:lnSpc>
                <a:spcPct val="95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2"/>
          <p:cNvSpPr/>
          <p:nvPr/>
        </p:nvSpPr>
        <p:spPr>
          <a:xfrm>
            <a:off x="1" y="6154220"/>
            <a:ext cx="12192000" cy="703780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1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Google Shape;12;p1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27708" y="6340068"/>
            <a:ext cx="2372156" cy="27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2"/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0" y="6340375"/>
            <a:ext cx="1651000" cy="33147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ces.ed.gov/ipeds/collegemap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ndsweneed.org/" TargetMode="Externa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g2e606889233_1_15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696"/>
            <a:ext cx="12192002" cy="604150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g2e606889233_1_150"/>
          <p:cNvSpPr txBox="1"/>
          <p:nvPr/>
        </p:nvSpPr>
        <p:spPr>
          <a:xfrm>
            <a:off x="118533" y="1229545"/>
            <a:ext cx="11955000" cy="149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Status of the National Research Platform (NRP)</a:t>
            </a:r>
            <a:endParaRPr lang="en-US" sz="3200" b="1" dirty="0">
              <a:solidFill>
                <a:srgbClr val="F2F2F2"/>
              </a:solidFill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US" sz="3200" b="1" i="0" u="none" strike="noStrike" cap="none" dirty="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F2F2F2"/>
                </a:solidFill>
              </a:rPr>
              <a:t>6NRP Meeting, January 29</a:t>
            </a:r>
            <a:r>
              <a:rPr lang="en-US" sz="3200" b="1" baseline="30000" dirty="0">
                <a:solidFill>
                  <a:srgbClr val="F2F2F2"/>
                </a:solidFill>
              </a:rPr>
              <a:t>th</a:t>
            </a:r>
            <a:r>
              <a:rPr lang="en-US" sz="3200" b="1" dirty="0">
                <a:solidFill>
                  <a:srgbClr val="F2F2F2"/>
                </a:solidFill>
              </a:rPr>
              <a:t> , 2025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g2e606889233_1_150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1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51;g2e606889233_1_150"/>
          <p:cNvSpPr txBox="1"/>
          <p:nvPr/>
        </p:nvSpPr>
        <p:spPr>
          <a:xfrm>
            <a:off x="160867" y="4953000"/>
            <a:ext cx="57150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Frank Wuerthwein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Director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San Diego Supercomputer Center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ACB84-D020-A0AE-C903-3382F618A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Flexible Architecture to build on horizontally &amp; vertically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39144-7EC3-4B74-203F-C9F1EC2AE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167" y="2009034"/>
            <a:ext cx="10515600" cy="1174488"/>
          </a:xfrm>
        </p:spPr>
        <p:txBody>
          <a:bodyPr/>
          <a:lstStyle/>
          <a:p>
            <a:r>
              <a:rPr lang="en-US" dirty="0"/>
              <a:t>Depending on effort available and control desired, you can built on NRP both vertically and horizontally at different layers of the stack.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C086ED-2583-EE00-493D-0BA175889513}"/>
              </a:ext>
            </a:extLst>
          </p:cNvPr>
          <p:cNvSpPr/>
          <p:nvPr/>
        </p:nvSpPr>
        <p:spPr bwMode="auto">
          <a:xfrm>
            <a:off x="-5" y="3896746"/>
            <a:ext cx="2569033" cy="707886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OSG/</a:t>
            </a:r>
            <a:r>
              <a:rPr lang="en-US" dirty="0" err="1">
                <a:solidFill>
                  <a:schemeClr val="bg1"/>
                </a:solidFill>
              </a:rPr>
              <a:t>PATh</a:t>
            </a:r>
            <a:endParaRPr lang="en-US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E2D390-9C35-4E3F-C411-8697BB4E5F23}"/>
              </a:ext>
            </a:extLst>
          </p:cNvPr>
          <p:cNvSpPr/>
          <p:nvPr/>
        </p:nvSpPr>
        <p:spPr bwMode="auto">
          <a:xfrm>
            <a:off x="0" y="5703780"/>
            <a:ext cx="4572000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Hardware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90644-4583-606A-4A4A-2A3EFBD730CB}"/>
              </a:ext>
            </a:extLst>
          </p:cNvPr>
          <p:cNvSpPr/>
          <p:nvPr/>
        </p:nvSpPr>
        <p:spPr bwMode="auto">
          <a:xfrm>
            <a:off x="0" y="5290124"/>
            <a:ext cx="4572000" cy="40011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IPMI, Firmware, BIOS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66B240-C270-CD06-0C5C-B4EA424982CD}"/>
              </a:ext>
            </a:extLst>
          </p:cNvPr>
          <p:cNvSpPr/>
          <p:nvPr/>
        </p:nvSpPr>
        <p:spPr bwMode="auto">
          <a:xfrm>
            <a:off x="10885" y="4876464"/>
            <a:ext cx="45720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Kubernetes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97B9F1-FA74-96B0-3CC1-9F783DBAFB85}"/>
              </a:ext>
            </a:extLst>
          </p:cNvPr>
          <p:cNvSpPr/>
          <p:nvPr/>
        </p:nvSpPr>
        <p:spPr bwMode="auto">
          <a:xfrm>
            <a:off x="1600193" y="4473692"/>
            <a:ext cx="1360715" cy="40011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Admiralty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E23BE5-C9E7-89E9-DB51-4C78E5DF6A66}"/>
              </a:ext>
            </a:extLst>
          </p:cNvPr>
          <p:cNvSpPr/>
          <p:nvPr/>
        </p:nvSpPr>
        <p:spPr bwMode="auto">
          <a:xfrm>
            <a:off x="10878" y="4473688"/>
            <a:ext cx="1589318" cy="40011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C2D6AE-0755-BC45-0863-D1E88F50CD7C}"/>
              </a:ext>
            </a:extLst>
          </p:cNvPr>
          <p:cNvSpPr/>
          <p:nvPr/>
        </p:nvSpPr>
        <p:spPr bwMode="auto">
          <a:xfrm>
            <a:off x="-1" y="4299519"/>
            <a:ext cx="2111829" cy="171503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660066"/>
              </a:solidFill>
              <a:effectLst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8CB30-5B83-E048-4007-E0F0DC563C59}"/>
              </a:ext>
            </a:extLst>
          </p:cNvPr>
          <p:cNvSpPr txBox="1"/>
          <p:nvPr/>
        </p:nvSpPr>
        <p:spPr>
          <a:xfrm rot="20962010">
            <a:off x="366061" y="4303278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</a:rPr>
              <a:t>HTCondor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SLURM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C7AFFE-784B-14C2-B0DC-4A2AF1C4CA80}"/>
              </a:ext>
            </a:extLst>
          </p:cNvPr>
          <p:cNvSpPr txBox="1"/>
          <p:nvPr/>
        </p:nvSpPr>
        <p:spPr>
          <a:xfrm>
            <a:off x="3124200" y="3284491"/>
            <a:ext cx="5949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Federate your existing batch and storage cluster via OSG/</a:t>
            </a:r>
            <a:r>
              <a:rPr lang="en-US" err="1"/>
              <a:t>PATh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FBD8A5-B478-FC2A-BD77-D91CA6B6E954}"/>
              </a:ext>
            </a:extLst>
          </p:cNvPr>
          <p:cNvSpPr txBox="1"/>
          <p:nvPr/>
        </p:nvSpPr>
        <p:spPr>
          <a:xfrm>
            <a:off x="3840520" y="4013379"/>
            <a:ext cx="7151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Federate your existing Kubernetes infrastructure, including commercial cloud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DC7901-C4CC-9101-4958-23DF26AF57D1}"/>
              </a:ext>
            </a:extLst>
          </p:cNvPr>
          <p:cNvSpPr txBox="1"/>
          <p:nvPr/>
        </p:nvSpPr>
        <p:spPr>
          <a:xfrm>
            <a:off x="5528159" y="4637587"/>
            <a:ext cx="5470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Join &amp; build on the existing NRP Kubernetes infrastructure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B3CB40-1EB1-1E1C-8563-957E63B44798}"/>
              </a:ext>
            </a:extLst>
          </p:cNvPr>
          <p:cNvSpPr txBox="1"/>
          <p:nvPr/>
        </p:nvSpPr>
        <p:spPr>
          <a:xfrm>
            <a:off x="5622235" y="5339767"/>
            <a:ext cx="6315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Have the NSF funded PNRP project operate your hardware via IPMI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30E972-FAAA-2718-C76A-395634CC4A2F}"/>
              </a:ext>
            </a:extLst>
          </p:cNvPr>
          <p:cNvCxnSpPr>
            <a:stCxn id="12" idx="1"/>
          </p:cNvCxnSpPr>
          <p:nvPr/>
        </p:nvCxnSpPr>
        <p:spPr>
          <a:xfrm flipH="1">
            <a:off x="2569028" y="3453768"/>
            <a:ext cx="555172" cy="44297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430D41B-06F6-3659-2DE7-A88C16B63899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2960908" y="4182656"/>
            <a:ext cx="879612" cy="33562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28DA07-8F67-F663-C1E6-32157B30CD1F}"/>
              </a:ext>
            </a:extLst>
          </p:cNvPr>
          <p:cNvCxnSpPr>
            <a:cxnSpLocks/>
            <a:stCxn id="14" idx="1"/>
            <a:endCxn id="7" idx="3"/>
          </p:cNvCxnSpPr>
          <p:nvPr/>
        </p:nvCxnSpPr>
        <p:spPr>
          <a:xfrm flipH="1">
            <a:off x="4582885" y="4806864"/>
            <a:ext cx="945274" cy="26965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C4194FC-7854-F24A-D8E9-ADEC5FE4D4C6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4572000" y="5488027"/>
            <a:ext cx="1050235" cy="215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094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D5667-67FB-4F0E-083B-F8686B8B0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74"/>
            <a:ext cx="10515600" cy="1061323"/>
          </a:xfrm>
        </p:spPr>
        <p:txBody>
          <a:bodyPr/>
          <a:lstStyle/>
          <a:p>
            <a:r>
              <a:rPr lang="en-US" dirty="0"/>
              <a:t>Example Vertical Extensions of NRP</a:t>
            </a: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498FD257-9A78-6012-7749-7F80C91307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061546"/>
            <a:ext cx="6318509" cy="3584028"/>
          </a:xfrm>
          <a:prstGeom prst="rect">
            <a:avLst/>
          </a:prstGeom>
        </p:spPr>
      </p:pic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955E942C-2611-51BC-483C-0F006D6366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135" y="1073320"/>
            <a:ext cx="4401665" cy="2891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D13F8A-78AA-ED27-97DD-0E8A84A05DD1}"/>
              </a:ext>
            </a:extLst>
          </p:cNvPr>
          <p:cNvSpPr txBox="1"/>
          <p:nvPr/>
        </p:nvSpPr>
        <p:spPr>
          <a:xfrm>
            <a:off x="2057805" y="3934967"/>
            <a:ext cx="27382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Open Science Data Federation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is a Data Access Network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“Any Data, Anytime, Anywhere”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DBDCEF-8D1B-8606-39A6-CA3EC70450D3}"/>
              </a:ext>
            </a:extLst>
          </p:cNvPr>
          <p:cNvSpPr txBox="1"/>
          <p:nvPr/>
        </p:nvSpPr>
        <p:spPr>
          <a:xfrm>
            <a:off x="199696" y="4782207"/>
            <a:ext cx="3935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 caches at 28 institutions across 4 continents</a:t>
            </a:r>
          </a:p>
          <a:p>
            <a:r>
              <a:rPr lang="en-US" dirty="0"/>
              <a:t>20 data repositories across 18 institutions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DFAE6D-FD46-A3E8-C020-BD9FBEB5E53D}"/>
              </a:ext>
            </a:extLst>
          </p:cNvPr>
          <p:cNvSpPr txBox="1"/>
          <p:nvPr/>
        </p:nvSpPr>
        <p:spPr>
          <a:xfrm>
            <a:off x="7106573" y="3996522"/>
            <a:ext cx="4092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Federated Metadata Cataloguing on top of OSDF</a:t>
            </a:r>
          </a:p>
          <a:p>
            <a:pPr algn="ctr"/>
            <a:r>
              <a:rPr lang="en-US" b="1" dirty="0"/>
              <a:t>See more details tomorrow 3:30-4pm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7757F9-68C5-AC6C-7653-DB5D47C9A446}"/>
              </a:ext>
            </a:extLst>
          </p:cNvPr>
          <p:cNvSpPr txBox="1"/>
          <p:nvPr/>
        </p:nvSpPr>
        <p:spPr>
          <a:xfrm>
            <a:off x="664635" y="5545457"/>
            <a:ext cx="2877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162PB of data accessed in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6C68A5-4CEE-27E7-17D5-D690F9659FB0}"/>
              </a:ext>
            </a:extLst>
          </p:cNvPr>
          <p:cNvSpPr txBox="1"/>
          <p:nvPr/>
        </p:nvSpPr>
        <p:spPr>
          <a:xfrm>
            <a:off x="4162097" y="5370786"/>
            <a:ext cx="2470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More details at 11am today</a:t>
            </a:r>
          </a:p>
        </p:txBody>
      </p:sp>
    </p:spTree>
    <p:extLst>
      <p:ext uri="{BB962C8B-B14F-4D97-AF65-F5344CB8AC3E}">
        <p14:creationId xmlns:p14="http://schemas.microsoft.com/office/powerpoint/2010/main" val="2102529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82E7A-299C-D66C-72B1-3F4BC3847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/>
          <a:lstStyle/>
          <a:p>
            <a:r>
              <a:rPr lang="en-US" dirty="0"/>
              <a:t>Status of NRP in January 2025</a:t>
            </a:r>
          </a:p>
        </p:txBody>
      </p:sp>
    </p:spTree>
    <p:extLst>
      <p:ext uri="{BB962C8B-B14F-4D97-AF65-F5344CB8AC3E}">
        <p14:creationId xmlns:p14="http://schemas.microsoft.com/office/powerpoint/2010/main" val="3757373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with blue and green circles&#10;&#10;Description automatically generated">
            <a:extLst>
              <a:ext uri="{FF2B5EF4-FFF2-40B4-BE49-F238E27FC236}">
                <a16:creationId xmlns:a16="http://schemas.microsoft.com/office/drawing/2014/main" id="{FFD552D3-A6C4-C1C2-E694-DD534BEA7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06600" cy="3699641"/>
          </a:xfrm>
          <a:prstGeom prst="rect">
            <a:avLst/>
          </a:prstGeom>
        </p:spPr>
      </p:pic>
      <p:pic>
        <p:nvPicPr>
          <p:cNvPr id="5" name="Picture 4" descr="A map of the united states with blue points&#10;&#10;Description automatically generated">
            <a:extLst>
              <a:ext uri="{FF2B5EF4-FFF2-40B4-BE49-F238E27FC236}">
                <a16:creationId xmlns:a16="http://schemas.microsoft.com/office/drawing/2014/main" id="{61186AFE-42B6-C317-077A-06E15F7528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260" y="2517356"/>
            <a:ext cx="7464740" cy="4340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DEF019-D386-F88C-1D0A-29ECDB7B3ECD}"/>
              </a:ext>
            </a:extLst>
          </p:cNvPr>
          <p:cNvSpPr txBox="1"/>
          <p:nvPr/>
        </p:nvSpPr>
        <p:spPr>
          <a:xfrm>
            <a:off x="84084" y="3762705"/>
            <a:ext cx="454162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425 Nodes of hardware at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72 organizations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	6 international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	21 network POPs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	45 US colleges</a:t>
            </a:r>
          </a:p>
        </p:txBody>
      </p:sp>
    </p:spTree>
    <p:extLst>
      <p:ext uri="{BB962C8B-B14F-4D97-AF65-F5344CB8AC3E}">
        <p14:creationId xmlns:p14="http://schemas.microsoft.com/office/powerpoint/2010/main" val="1506458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tate of missouri with different colored letters&#10;&#10;Description automatically generated">
            <a:extLst>
              <a:ext uri="{FF2B5EF4-FFF2-40B4-BE49-F238E27FC236}">
                <a16:creationId xmlns:a16="http://schemas.microsoft.com/office/drawing/2014/main" id="{97423BD0-F85D-8E72-C643-2311534A7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516872" cy="6169572"/>
          </a:xfrm>
          <a:prstGeom prst="rect">
            <a:avLst/>
          </a:prstGeom>
        </p:spPr>
      </p:pic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C0B32F2C-FAF4-9EC1-EEB9-D6BE9651A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597" y="0"/>
            <a:ext cx="5516873" cy="5976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69BC91-0329-65C4-702B-69E7E1ACE4F5}"/>
              </a:ext>
            </a:extLst>
          </p:cNvPr>
          <p:cNvSpPr txBox="1"/>
          <p:nvPr/>
        </p:nvSpPr>
        <p:spPr>
          <a:xfrm>
            <a:off x="4819352" y="1114099"/>
            <a:ext cx="34179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NRP includes hardware at 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a dozen colleges in the 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Great Plains Network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E97C5-0751-B11B-504E-6ED637F0E9B8}"/>
              </a:ext>
            </a:extLst>
          </p:cNvPr>
          <p:cNvSpPr txBox="1"/>
          <p:nvPr/>
        </p:nvSpPr>
        <p:spPr>
          <a:xfrm>
            <a:off x="5943597" y="3899298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More details this afternoon </a:t>
            </a:r>
          </a:p>
        </p:txBody>
      </p:sp>
    </p:spTree>
    <p:extLst>
      <p:ext uri="{BB962C8B-B14F-4D97-AF65-F5344CB8AC3E}">
        <p14:creationId xmlns:p14="http://schemas.microsoft.com/office/powerpoint/2010/main" val="196683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46E5978A-16DB-3CE8-6CB8-7D12A4682C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540" y="1344546"/>
            <a:ext cx="4673119" cy="3665981"/>
          </a:xfrm>
          <a:prstGeom prst="rect">
            <a:avLst/>
          </a:prstGeom>
        </p:spPr>
      </p:pic>
      <p:sp>
        <p:nvSpPr>
          <p:cNvPr id="166" name="Google Shape;166;p32"/>
          <p:cNvSpPr txBox="1">
            <a:spLocks noGrp="1"/>
          </p:cNvSpPr>
          <p:nvPr>
            <p:ph type="title"/>
          </p:nvPr>
        </p:nvSpPr>
        <p:spPr>
          <a:xfrm>
            <a:off x="52557" y="0"/>
            <a:ext cx="12139443" cy="1180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en-US" dirty="0"/>
              <a:t>The Resources Available on NRP</a:t>
            </a:r>
            <a:endParaRPr dirty="0"/>
          </a:p>
        </p:txBody>
      </p:sp>
      <p:graphicFrame>
        <p:nvGraphicFramePr>
          <p:cNvPr id="167" name="Google Shape;167;p32"/>
          <p:cNvGraphicFramePr/>
          <p:nvPr>
            <p:extLst>
              <p:ext uri="{D42A27DB-BD31-4B8C-83A1-F6EECF244321}">
                <p14:modId xmlns:p14="http://schemas.microsoft.com/office/powerpoint/2010/main" val="3730681569"/>
              </p:ext>
            </p:extLst>
          </p:nvPr>
        </p:nvGraphicFramePr>
        <p:xfrm>
          <a:off x="52557" y="1460060"/>
          <a:ext cx="3048000" cy="3484970"/>
        </p:xfrm>
        <a:graphic>
          <a:graphicData uri="http://schemas.openxmlformats.org/drawingml/2006/table">
            <a:tbl>
              <a:tblPr firstRow="1" bandRow="1">
                <a:noFill/>
                <a:tableStyleId>{CD7CF2A5-E79B-4693-9250-318E6F72A61E}</a:tableStyleId>
              </a:tblPr>
              <a:tblGrid>
                <a:gridCol w="1576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Type of Accelerator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# of that type in NRP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A10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288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3090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258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2080TI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180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1080TI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132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A100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148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L4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96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L40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68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A6000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49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416599055"/>
                  </a:ext>
                </a:extLst>
              </a:tr>
            </a:tbl>
          </a:graphicData>
        </a:graphic>
      </p:graphicFrame>
      <p:graphicFrame>
        <p:nvGraphicFramePr>
          <p:cNvPr id="168" name="Google Shape;168;p32"/>
          <p:cNvGraphicFramePr/>
          <p:nvPr>
            <p:extLst>
              <p:ext uri="{D42A27DB-BD31-4B8C-83A1-F6EECF244321}">
                <p14:modId xmlns:p14="http://schemas.microsoft.com/office/powerpoint/2010/main" val="2720830219"/>
              </p:ext>
            </p:extLst>
          </p:nvPr>
        </p:nvGraphicFramePr>
        <p:xfrm>
          <a:off x="3235549" y="1460060"/>
          <a:ext cx="3048000" cy="3484970"/>
        </p:xfrm>
        <a:graphic>
          <a:graphicData uri="http://schemas.openxmlformats.org/drawingml/2006/table">
            <a:tbl>
              <a:tblPr firstRow="1" bandRow="1">
                <a:noFill/>
                <a:tableStyleId>{CD7CF2A5-E79B-4693-9250-318E6F72A61E}</a:tableStyleId>
              </a:tblPr>
              <a:tblGrid>
                <a:gridCol w="1693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Type of Accelerator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# of that type in NRP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V100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42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A4000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32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4090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26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Other GPUs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148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/>
                        <a:t>Total GPUs</a:t>
                      </a:r>
                      <a:endParaRPr sz="1400" b="1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/>
                        <a:t>1466</a:t>
                      </a:r>
                      <a:endParaRPr sz="1400" b="1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 dirty="0"/>
                        <a:t>Xilinx U55C</a:t>
                      </a:r>
                      <a:endParaRPr sz="1400" b="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 dirty="0"/>
                        <a:t>32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 dirty="0"/>
                        <a:t>Intel Stratix 10MX</a:t>
                      </a:r>
                      <a:endParaRPr sz="1400" b="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 dirty="0"/>
                        <a:t>24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88041857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 dirty="0" err="1"/>
                        <a:t>Qualcom</a:t>
                      </a:r>
                      <a:r>
                        <a:rPr lang="en-US" sz="1400" b="0" u="none" strike="noStrike" cap="none" dirty="0"/>
                        <a:t> AI100</a:t>
                      </a:r>
                      <a:endParaRPr sz="1400" b="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 dirty="0"/>
                        <a:t>8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4088765611"/>
                  </a:ext>
                </a:extLst>
              </a:tr>
            </a:tbl>
          </a:graphicData>
        </a:graphic>
      </p:graphicFrame>
      <p:sp>
        <p:nvSpPr>
          <p:cNvPr id="169" name="Google Shape;169;p32"/>
          <p:cNvSpPr txBox="1"/>
          <p:nvPr/>
        </p:nvSpPr>
        <p:spPr>
          <a:xfrm>
            <a:off x="336300" y="5207864"/>
            <a:ext cx="57597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In addition, there are </a:t>
            </a:r>
            <a:r>
              <a:rPr lang="en-US" sz="2000" b="1" dirty="0">
                <a:solidFill>
                  <a:srgbClr val="0070C0"/>
                </a:solidFill>
              </a:rPr>
              <a:t>11,057</a:t>
            </a:r>
            <a:r>
              <a:rPr lang="en-US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x86 CPU cores,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in nodes that have no accelerators.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2"/>
          <p:cNvSpPr txBox="1"/>
          <p:nvPr/>
        </p:nvSpPr>
        <p:spPr>
          <a:xfrm>
            <a:off x="7738916" y="1868107"/>
            <a:ext cx="26132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0070C0"/>
                </a:solidFill>
              </a:rPr>
              <a:t>22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PB of storage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6F5A-2089-41B2-9010-6BF2C814F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65200"/>
          </a:xfrm>
        </p:spPr>
        <p:txBody>
          <a:bodyPr/>
          <a:lstStyle/>
          <a:p>
            <a:pPr algn="ctr"/>
            <a:r>
              <a:rPr lang="en-US" sz="2400" dirty="0"/>
              <a:t>In 2024, 285 NRP Namespaces across 35 colleges</a:t>
            </a:r>
            <a:br>
              <a:rPr lang="en-US" sz="2400" dirty="0"/>
            </a:br>
            <a:r>
              <a:rPr lang="en-US" sz="2400" dirty="0"/>
              <a:t>Used More Than 100 GPU-Hours &amp; 100 CPU-core hours [2 GPU-</a:t>
            </a:r>
            <a:r>
              <a:rPr lang="en-US" sz="2400" dirty="0" err="1"/>
              <a:t>Hrs</a:t>
            </a:r>
            <a:r>
              <a:rPr lang="en-US" sz="2400" dirty="0"/>
              <a:t>/Week]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78C1414-CC2D-ECC7-6DBC-DFE634BDA675}"/>
              </a:ext>
            </a:extLst>
          </p:cNvPr>
          <p:cNvGrpSpPr/>
          <p:nvPr/>
        </p:nvGrpSpPr>
        <p:grpSpPr>
          <a:xfrm>
            <a:off x="10288953" y="2555632"/>
            <a:ext cx="1920132" cy="707695"/>
            <a:chOff x="7716715" y="1916723"/>
            <a:chExt cx="1440099" cy="53077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AA7CD8-83D3-42EB-32D3-9B48AA829737}"/>
                </a:ext>
              </a:extLst>
            </p:cNvPr>
            <p:cNvSpPr txBox="1"/>
            <p:nvPr/>
          </p:nvSpPr>
          <p:spPr>
            <a:xfrm>
              <a:off x="7828085" y="1916723"/>
              <a:ext cx="1328729" cy="530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/>
                <a:t>AI/ML Researcher</a:t>
              </a:r>
            </a:p>
            <a:p>
              <a:r>
                <a:rPr lang="en-US" sz="1333" dirty="0"/>
                <a:t>Observatory</a:t>
              </a:r>
            </a:p>
            <a:p>
              <a:r>
                <a:rPr lang="en-US" sz="1333" dirty="0"/>
                <a:t>Community Software</a:t>
              </a:r>
            </a:p>
          </p:txBody>
        </p:sp>
        <p:sp>
          <p:nvSpPr>
            <p:cNvPr id="5" name="Star: 5 Points 4">
              <a:extLst>
                <a:ext uri="{FF2B5EF4-FFF2-40B4-BE49-F238E27FC236}">
                  <a16:creationId xmlns:a16="http://schemas.microsoft.com/office/drawing/2014/main" id="{5F6BC2A5-74CD-E84C-739D-5912A3A4B656}"/>
                </a:ext>
              </a:extLst>
            </p:cNvPr>
            <p:cNvSpPr/>
            <p:nvPr/>
          </p:nvSpPr>
          <p:spPr bwMode="auto">
            <a:xfrm>
              <a:off x="7716716" y="1963615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id="{9164CCFB-07FE-DB33-F3D3-C8127452524C}"/>
                </a:ext>
              </a:extLst>
            </p:cNvPr>
            <p:cNvSpPr/>
            <p:nvPr/>
          </p:nvSpPr>
          <p:spPr bwMode="auto">
            <a:xfrm>
              <a:off x="7716715" y="2127737"/>
              <a:ext cx="111369" cy="117230"/>
            </a:xfrm>
            <a:prstGeom prst="star5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0A07A711-53AA-69AF-D87B-62093B86EE44}"/>
                </a:ext>
              </a:extLst>
            </p:cNvPr>
            <p:cNvSpPr/>
            <p:nvPr/>
          </p:nvSpPr>
          <p:spPr bwMode="auto">
            <a:xfrm>
              <a:off x="7716716" y="2294792"/>
              <a:ext cx="111369" cy="117230"/>
            </a:xfrm>
            <a:prstGeom prst="star5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D178950-648C-F2E2-5705-EE47CD91A804}"/>
              </a:ext>
            </a:extLst>
          </p:cNvPr>
          <p:cNvGrpSpPr/>
          <p:nvPr/>
        </p:nvGrpSpPr>
        <p:grpSpPr>
          <a:xfrm>
            <a:off x="2086122" y="1019587"/>
            <a:ext cx="8019757" cy="5299932"/>
            <a:chOff x="1564591" y="764690"/>
            <a:chExt cx="6014818" cy="39749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D360EA-3D5B-0D40-ABB8-7F71AFF5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4591" y="764690"/>
              <a:ext cx="6014818" cy="3974949"/>
            </a:xfrm>
            <a:prstGeom prst="rect">
              <a:avLst/>
            </a:prstGeom>
          </p:spPr>
        </p:pic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7B370761-332C-FE4C-6196-4BBCCC155762}"/>
                </a:ext>
              </a:extLst>
            </p:cNvPr>
            <p:cNvSpPr/>
            <p:nvPr/>
          </p:nvSpPr>
          <p:spPr bwMode="auto">
            <a:xfrm>
              <a:off x="6386147" y="1436160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45E4371D-06AE-407B-0D00-89C85A725B0C}"/>
                </a:ext>
              </a:extLst>
            </p:cNvPr>
            <p:cNvSpPr/>
            <p:nvPr/>
          </p:nvSpPr>
          <p:spPr bwMode="auto">
            <a:xfrm>
              <a:off x="5539154" y="1450731"/>
              <a:ext cx="111369" cy="117230"/>
            </a:xfrm>
            <a:prstGeom prst="star5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5F6687E7-8606-A2BE-8220-91D23D0F308B}"/>
                </a:ext>
              </a:extLst>
            </p:cNvPr>
            <p:cNvSpPr/>
            <p:nvPr/>
          </p:nvSpPr>
          <p:spPr bwMode="auto">
            <a:xfrm>
              <a:off x="5931878" y="1749669"/>
              <a:ext cx="111369" cy="117230"/>
            </a:xfrm>
            <a:prstGeom prst="star5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C83C8126-170C-6FCC-45AA-1782D3AA3E5D}"/>
                </a:ext>
              </a:extLst>
            </p:cNvPr>
            <p:cNvSpPr/>
            <p:nvPr/>
          </p:nvSpPr>
          <p:spPr bwMode="auto">
            <a:xfrm>
              <a:off x="5811716" y="2070631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1187E464-FA1D-1667-BE0E-E8AC779E40B5}"/>
                </a:ext>
              </a:extLst>
            </p:cNvPr>
            <p:cNvSpPr/>
            <p:nvPr/>
          </p:nvSpPr>
          <p:spPr bwMode="auto">
            <a:xfrm>
              <a:off x="6151685" y="2863361"/>
              <a:ext cx="111369" cy="117230"/>
            </a:xfrm>
            <a:prstGeom prst="star5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7A88B74A-16FE-B2BB-3B74-2B7555D3FDBF}"/>
                </a:ext>
              </a:extLst>
            </p:cNvPr>
            <p:cNvSpPr/>
            <p:nvPr/>
          </p:nvSpPr>
          <p:spPr bwMode="auto">
            <a:xfrm>
              <a:off x="5603850" y="1840522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8D8D12C1-AADC-C50E-8AB6-8943C62C8DA0}"/>
                </a:ext>
              </a:extLst>
            </p:cNvPr>
            <p:cNvSpPr/>
            <p:nvPr/>
          </p:nvSpPr>
          <p:spPr bwMode="auto">
            <a:xfrm>
              <a:off x="5574763" y="1746738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063ABFFB-71C6-759D-A88B-88AB979EEF7B}"/>
                </a:ext>
              </a:extLst>
            </p:cNvPr>
            <p:cNvSpPr/>
            <p:nvPr/>
          </p:nvSpPr>
          <p:spPr bwMode="auto">
            <a:xfrm>
              <a:off x="5627517" y="1717431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3632E77E-6B18-192E-ED9F-32300D83C58D}"/>
                </a:ext>
              </a:extLst>
            </p:cNvPr>
            <p:cNvSpPr/>
            <p:nvPr/>
          </p:nvSpPr>
          <p:spPr bwMode="auto">
            <a:xfrm>
              <a:off x="5081953" y="1667609"/>
              <a:ext cx="111369" cy="117230"/>
            </a:xfrm>
            <a:prstGeom prst="star5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76CCE7ED-C4E5-1EAB-A4A2-A612C05178B7}"/>
                </a:ext>
              </a:extLst>
            </p:cNvPr>
            <p:cNvSpPr/>
            <p:nvPr/>
          </p:nvSpPr>
          <p:spPr bwMode="auto">
            <a:xfrm>
              <a:off x="5011725" y="1746738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B13306CA-F551-8EF5-D5EE-29B34F60D70B}"/>
                </a:ext>
              </a:extLst>
            </p:cNvPr>
            <p:cNvSpPr/>
            <p:nvPr/>
          </p:nvSpPr>
          <p:spPr bwMode="auto">
            <a:xfrm>
              <a:off x="5272563" y="1735015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id="{C9BD22BA-EB78-18A5-4B93-E20312CAD0C0}"/>
                </a:ext>
              </a:extLst>
            </p:cNvPr>
            <p:cNvSpPr/>
            <p:nvPr/>
          </p:nvSpPr>
          <p:spPr bwMode="auto">
            <a:xfrm>
              <a:off x="5199296" y="1909395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id="{C8DF1D59-C10E-013F-09C7-067D992F9CAB}"/>
                </a:ext>
              </a:extLst>
            </p:cNvPr>
            <p:cNvSpPr/>
            <p:nvPr/>
          </p:nvSpPr>
          <p:spPr bwMode="auto">
            <a:xfrm>
              <a:off x="5184532" y="1861039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C534C26C-C5BC-AFCC-2372-D81641174278}"/>
                </a:ext>
              </a:extLst>
            </p:cNvPr>
            <p:cNvSpPr/>
            <p:nvPr/>
          </p:nvSpPr>
          <p:spPr bwMode="auto">
            <a:xfrm>
              <a:off x="5133190" y="1968010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42AA33E5-7D7C-9E76-6AC4-69BA72A0CB1E}"/>
                </a:ext>
              </a:extLst>
            </p:cNvPr>
            <p:cNvSpPr/>
            <p:nvPr/>
          </p:nvSpPr>
          <p:spPr bwMode="auto">
            <a:xfrm>
              <a:off x="5594838" y="2001711"/>
              <a:ext cx="111369" cy="117230"/>
            </a:xfrm>
            <a:prstGeom prst="star5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3" name="Star: 5 Points 22">
              <a:extLst>
                <a:ext uri="{FF2B5EF4-FFF2-40B4-BE49-F238E27FC236}">
                  <a16:creationId xmlns:a16="http://schemas.microsoft.com/office/drawing/2014/main" id="{847635B4-960C-7497-7148-897A85B3F6E1}"/>
                </a:ext>
              </a:extLst>
            </p:cNvPr>
            <p:cNvSpPr/>
            <p:nvPr/>
          </p:nvSpPr>
          <p:spPr bwMode="auto">
            <a:xfrm>
              <a:off x="5603850" y="2036880"/>
              <a:ext cx="111369" cy="117230"/>
            </a:xfrm>
            <a:prstGeom prst="star5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787837FC-A339-E56B-287E-A43015E2EB32}"/>
                </a:ext>
              </a:extLst>
            </p:cNvPr>
            <p:cNvSpPr/>
            <p:nvPr/>
          </p:nvSpPr>
          <p:spPr bwMode="auto">
            <a:xfrm>
              <a:off x="5261063" y="2048686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159213A4-6674-5550-15CA-9E8DF1A975B0}"/>
                </a:ext>
              </a:extLst>
            </p:cNvPr>
            <p:cNvSpPr/>
            <p:nvPr/>
          </p:nvSpPr>
          <p:spPr bwMode="auto">
            <a:xfrm>
              <a:off x="5061001" y="2045673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id="{99AC9E25-0E54-B33A-DA51-0C870F5502E2}"/>
                </a:ext>
              </a:extLst>
            </p:cNvPr>
            <p:cNvSpPr/>
            <p:nvPr/>
          </p:nvSpPr>
          <p:spPr bwMode="auto">
            <a:xfrm>
              <a:off x="5574763" y="2136772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id="{A1410841-6371-048B-00DC-D660D631EB3F}"/>
                </a:ext>
              </a:extLst>
            </p:cNvPr>
            <p:cNvSpPr/>
            <p:nvPr/>
          </p:nvSpPr>
          <p:spPr bwMode="auto">
            <a:xfrm>
              <a:off x="5449179" y="2127737"/>
              <a:ext cx="111369" cy="117230"/>
            </a:xfrm>
            <a:prstGeom prst="star5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EE757EC7-53C2-1559-8BBA-CC9C487D8395}"/>
                </a:ext>
              </a:extLst>
            </p:cNvPr>
            <p:cNvSpPr/>
            <p:nvPr/>
          </p:nvSpPr>
          <p:spPr bwMode="auto">
            <a:xfrm>
              <a:off x="5407709" y="2085240"/>
              <a:ext cx="111369" cy="117230"/>
            </a:xfrm>
            <a:prstGeom prst="star5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1F1A26D9-4062-7A44-113F-77F6F12ADF1B}"/>
                </a:ext>
              </a:extLst>
            </p:cNvPr>
            <p:cNvSpPr/>
            <p:nvPr/>
          </p:nvSpPr>
          <p:spPr bwMode="auto">
            <a:xfrm>
              <a:off x="5303776" y="2116015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B05152A0-470E-0015-5C22-9BD0DEBB481D}"/>
                </a:ext>
              </a:extLst>
            </p:cNvPr>
            <p:cNvSpPr/>
            <p:nvPr/>
          </p:nvSpPr>
          <p:spPr bwMode="auto">
            <a:xfrm>
              <a:off x="5312093" y="2162903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1" name="Star: 5 Points 30">
              <a:extLst>
                <a:ext uri="{FF2B5EF4-FFF2-40B4-BE49-F238E27FC236}">
                  <a16:creationId xmlns:a16="http://schemas.microsoft.com/office/drawing/2014/main" id="{91217505-A965-0808-3028-F4B670EC4CC7}"/>
                </a:ext>
              </a:extLst>
            </p:cNvPr>
            <p:cNvSpPr/>
            <p:nvPr/>
          </p:nvSpPr>
          <p:spPr bwMode="auto">
            <a:xfrm>
              <a:off x="5375324" y="2136772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2" name="Star: 5 Points 31">
              <a:extLst>
                <a:ext uri="{FF2B5EF4-FFF2-40B4-BE49-F238E27FC236}">
                  <a16:creationId xmlns:a16="http://schemas.microsoft.com/office/drawing/2014/main" id="{B6AC5EF5-549A-4110-6320-0026156CE673}"/>
                </a:ext>
              </a:extLst>
            </p:cNvPr>
            <p:cNvSpPr/>
            <p:nvPr/>
          </p:nvSpPr>
          <p:spPr bwMode="auto">
            <a:xfrm>
              <a:off x="5103348" y="2165916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3" name="Star: 5 Points 32">
              <a:extLst>
                <a:ext uri="{FF2B5EF4-FFF2-40B4-BE49-F238E27FC236}">
                  <a16:creationId xmlns:a16="http://schemas.microsoft.com/office/drawing/2014/main" id="{9B943CAA-59B8-2F68-B310-E38981CBE521}"/>
                </a:ext>
              </a:extLst>
            </p:cNvPr>
            <p:cNvSpPr/>
            <p:nvPr/>
          </p:nvSpPr>
          <p:spPr bwMode="auto">
            <a:xfrm>
              <a:off x="5094176" y="2107301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4" name="Star: 5 Points 33">
              <a:extLst>
                <a:ext uri="{FF2B5EF4-FFF2-40B4-BE49-F238E27FC236}">
                  <a16:creationId xmlns:a16="http://schemas.microsoft.com/office/drawing/2014/main" id="{7E06650F-DF9C-DF60-4A31-B11D7AAA4F8E}"/>
                </a:ext>
              </a:extLst>
            </p:cNvPr>
            <p:cNvSpPr/>
            <p:nvPr/>
          </p:nvSpPr>
          <p:spPr bwMode="auto">
            <a:xfrm>
              <a:off x="4894317" y="2162906"/>
              <a:ext cx="111369" cy="117230"/>
            </a:xfrm>
            <a:prstGeom prst="star5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DDFB2F1B-1815-B1ED-6421-B6AA04D7BFFD}"/>
                </a:ext>
              </a:extLst>
            </p:cNvPr>
            <p:cNvSpPr/>
            <p:nvPr/>
          </p:nvSpPr>
          <p:spPr bwMode="auto">
            <a:xfrm>
              <a:off x="4920544" y="2118941"/>
              <a:ext cx="111369" cy="117230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2400" b="1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94077CB-A017-32E4-8BD3-A85CFC9811BC}"/>
              </a:ext>
            </a:extLst>
          </p:cNvPr>
          <p:cNvSpPr txBox="1"/>
          <p:nvPr/>
        </p:nvSpPr>
        <p:spPr>
          <a:xfrm>
            <a:off x="277049" y="1929807"/>
            <a:ext cx="4499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For discussion of science done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See Larry </a:t>
            </a:r>
            <a:r>
              <a:rPr lang="en-US" sz="2000" b="1" dirty="0" err="1">
                <a:solidFill>
                  <a:srgbClr val="0070C0"/>
                </a:solidFill>
              </a:rPr>
              <a:t>Smarr’s</a:t>
            </a:r>
            <a:r>
              <a:rPr lang="en-US" sz="2000" b="1" dirty="0">
                <a:solidFill>
                  <a:srgbClr val="0070C0"/>
                </a:solidFill>
              </a:rPr>
              <a:t> talk on Thursday</a:t>
            </a:r>
          </a:p>
        </p:txBody>
      </p:sp>
    </p:spTree>
    <p:extLst>
      <p:ext uri="{BB962C8B-B14F-4D97-AF65-F5344CB8AC3E}">
        <p14:creationId xmlns:p14="http://schemas.microsoft.com/office/powerpoint/2010/main" val="51928457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E93BF-9F4B-6FB2-14B0-C481BFF0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958335"/>
          </a:xfrm>
        </p:spPr>
        <p:txBody>
          <a:bodyPr/>
          <a:lstStyle/>
          <a:p>
            <a:r>
              <a:rPr lang="en-US" sz="2400" dirty="0"/>
              <a:t>35 Campuses Used Hundreds to Millions of NRP GPU-</a:t>
            </a:r>
            <a:r>
              <a:rPr lang="en-US" sz="2400" dirty="0" err="1"/>
              <a:t>Hrs</a:t>
            </a:r>
            <a:r>
              <a:rPr lang="en-US" sz="2400" dirty="0"/>
              <a:t> &amp; CPU Core-</a:t>
            </a:r>
            <a:r>
              <a:rPr lang="en-US" sz="2400" dirty="0" err="1"/>
              <a:t>Hrs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in Calendar 2024, Including 16 MSIs and 4 in </a:t>
            </a:r>
            <a:r>
              <a:rPr lang="en-US" sz="2400" dirty="0" err="1"/>
              <a:t>EPSCoR</a:t>
            </a:r>
            <a:r>
              <a:rPr lang="en-US" sz="2400" dirty="0"/>
              <a:t> States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449C8D-727A-9DBF-40D0-DEA5DD7740D7}"/>
              </a:ext>
            </a:extLst>
          </p:cNvPr>
          <p:cNvGrpSpPr/>
          <p:nvPr/>
        </p:nvGrpSpPr>
        <p:grpSpPr>
          <a:xfrm>
            <a:off x="3516911" y="966624"/>
            <a:ext cx="8451136" cy="5891377"/>
            <a:chOff x="1402824" y="724967"/>
            <a:chExt cx="6338352" cy="441853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5F91CA9-9866-F4AD-79BB-5AEE55CB5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2824" y="724967"/>
              <a:ext cx="6338352" cy="44185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E1F39E-CBB3-4FB1-C3E4-7C62034BC1B3}"/>
                </a:ext>
              </a:extLst>
            </p:cNvPr>
            <p:cNvSpPr txBox="1"/>
            <p:nvPr/>
          </p:nvSpPr>
          <p:spPr>
            <a:xfrm>
              <a:off x="6879719" y="1141709"/>
              <a:ext cx="567704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UC San Diego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68964F-487C-28E0-19EB-EE3DE09D1B27}"/>
                </a:ext>
              </a:extLst>
            </p:cNvPr>
            <p:cNvSpPr txBox="1"/>
            <p:nvPr/>
          </p:nvSpPr>
          <p:spPr>
            <a:xfrm>
              <a:off x="5661370" y="2150746"/>
              <a:ext cx="715580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San Diego State U.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F02D6A-D31C-B603-2B93-F30CC085BD4E}"/>
                </a:ext>
              </a:extLst>
            </p:cNvPr>
            <p:cNvSpPr txBox="1"/>
            <p:nvPr/>
          </p:nvSpPr>
          <p:spPr>
            <a:xfrm>
              <a:off x="6012555" y="1786233"/>
              <a:ext cx="589345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UC Santa Cruz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F3F26D-9ABB-16FA-4592-95C495A5FB1A}"/>
                </a:ext>
              </a:extLst>
            </p:cNvPr>
            <p:cNvSpPr txBox="1"/>
            <p:nvPr/>
          </p:nvSpPr>
          <p:spPr>
            <a:xfrm>
              <a:off x="5755914" y="2213590"/>
              <a:ext cx="322445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USRA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7E431B-CB0F-4F53-C081-10DD5EAD0740}"/>
                </a:ext>
              </a:extLst>
            </p:cNvPr>
            <p:cNvSpPr txBox="1"/>
            <p:nvPr/>
          </p:nvSpPr>
          <p:spPr>
            <a:xfrm>
              <a:off x="5800120" y="2372247"/>
              <a:ext cx="776896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CSU San Bernardino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90EBB8-61C1-0BDD-4D81-18298A69F81D}"/>
                </a:ext>
              </a:extLst>
            </p:cNvPr>
            <p:cNvSpPr txBox="1"/>
            <p:nvPr/>
          </p:nvSpPr>
          <p:spPr>
            <a:xfrm>
              <a:off x="6004100" y="2079224"/>
              <a:ext cx="803345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U. Missouri-Columbia</a:t>
              </a:r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76513C32-E11A-0A3E-FDF7-03272FB0A04E}"/>
                </a:ext>
              </a:extLst>
            </p:cNvPr>
            <p:cNvSpPr/>
            <p:nvPr/>
          </p:nvSpPr>
          <p:spPr bwMode="auto">
            <a:xfrm>
              <a:off x="6012555" y="1825400"/>
              <a:ext cx="92356" cy="74634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667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F45DD1F8-33CE-155C-2230-AFAC1640AA6A}"/>
                </a:ext>
              </a:extLst>
            </p:cNvPr>
            <p:cNvSpPr/>
            <p:nvPr/>
          </p:nvSpPr>
          <p:spPr bwMode="auto">
            <a:xfrm>
              <a:off x="6864855" y="1189031"/>
              <a:ext cx="92356" cy="74634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667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288D468F-2F4B-677A-2534-50D584EB8320}"/>
                </a:ext>
              </a:extLst>
            </p:cNvPr>
            <p:cNvSpPr/>
            <p:nvPr/>
          </p:nvSpPr>
          <p:spPr bwMode="auto">
            <a:xfrm>
              <a:off x="5800907" y="2417340"/>
              <a:ext cx="92356" cy="74634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667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05AF356B-BB99-7C4A-9D81-1CA1FE13C746}"/>
                </a:ext>
              </a:extLst>
            </p:cNvPr>
            <p:cNvSpPr/>
            <p:nvPr/>
          </p:nvSpPr>
          <p:spPr bwMode="auto">
            <a:xfrm>
              <a:off x="5666601" y="2221443"/>
              <a:ext cx="92356" cy="74634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667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D16F557C-F712-0982-9EDC-A324BE494247}"/>
                </a:ext>
              </a:extLst>
            </p:cNvPr>
            <p:cNvSpPr/>
            <p:nvPr/>
          </p:nvSpPr>
          <p:spPr bwMode="auto">
            <a:xfrm>
              <a:off x="5421866" y="2249040"/>
              <a:ext cx="92356" cy="74634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667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87E236-CFE1-7B66-C3A7-DAB40C61F68A}"/>
                </a:ext>
              </a:extLst>
            </p:cNvPr>
            <p:cNvSpPr txBox="1"/>
            <p:nvPr/>
          </p:nvSpPr>
          <p:spPr>
            <a:xfrm>
              <a:off x="5328859" y="2022334"/>
              <a:ext cx="488355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Stanford U.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5EEE6C-EC16-7CE0-0B64-D2624838EBFC}"/>
                </a:ext>
              </a:extLst>
            </p:cNvPr>
            <p:cNvSpPr txBox="1"/>
            <p:nvPr/>
          </p:nvSpPr>
          <p:spPr>
            <a:xfrm>
              <a:off x="4418047" y="2029237"/>
              <a:ext cx="743233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MSK Cancer Center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E0226B-A44B-7A2A-01A8-77E00A04BED7}"/>
                </a:ext>
              </a:extLst>
            </p:cNvPr>
            <p:cNvSpPr txBox="1"/>
            <p:nvPr/>
          </p:nvSpPr>
          <p:spPr>
            <a:xfrm>
              <a:off x="5813892" y="2963103"/>
              <a:ext cx="542456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UC Riverside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E0D22E-5B71-26E0-0279-B20DEB6FC1E0}"/>
                </a:ext>
              </a:extLst>
            </p:cNvPr>
            <p:cNvSpPr txBox="1"/>
            <p:nvPr/>
          </p:nvSpPr>
          <p:spPr>
            <a:xfrm>
              <a:off x="4716692" y="2614078"/>
              <a:ext cx="275556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CSU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C073BE-2E34-8C7D-84BA-9D7876CC5903}"/>
                </a:ext>
              </a:extLst>
            </p:cNvPr>
            <p:cNvSpPr txBox="1"/>
            <p:nvPr/>
          </p:nvSpPr>
          <p:spPr>
            <a:xfrm>
              <a:off x="5425870" y="2909257"/>
              <a:ext cx="459501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U. Virginia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276D397-7222-B92E-1461-4118857151F0}"/>
                </a:ext>
              </a:extLst>
            </p:cNvPr>
            <p:cNvSpPr txBox="1"/>
            <p:nvPr/>
          </p:nvSpPr>
          <p:spPr>
            <a:xfrm>
              <a:off x="5059429" y="3032605"/>
              <a:ext cx="520816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UC Berkeley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C61883-8FD1-E573-2A22-E64E8202FB6C}"/>
                </a:ext>
              </a:extLst>
            </p:cNvPr>
            <p:cNvSpPr txBox="1"/>
            <p:nvPr/>
          </p:nvSpPr>
          <p:spPr>
            <a:xfrm>
              <a:off x="5218948" y="2220478"/>
              <a:ext cx="250310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UIC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F443F1-912E-3703-52A0-EC8990A453D4}"/>
                </a:ext>
              </a:extLst>
            </p:cNvPr>
            <p:cNvSpPr txBox="1"/>
            <p:nvPr/>
          </p:nvSpPr>
          <p:spPr>
            <a:xfrm>
              <a:off x="5567617" y="2480882"/>
              <a:ext cx="332063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AMNH</a:t>
              </a:r>
            </a:p>
          </p:txBody>
        </p: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15C633FA-96D7-D8DC-696F-39CB366AA2E6}"/>
                </a:ext>
              </a:extLst>
            </p:cNvPr>
            <p:cNvSpPr/>
            <p:nvPr/>
          </p:nvSpPr>
          <p:spPr bwMode="auto">
            <a:xfrm>
              <a:off x="5823153" y="3000807"/>
              <a:ext cx="92356" cy="74634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667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624E92B8-4498-FAC6-AC46-CD01F1574FC4}"/>
                </a:ext>
              </a:extLst>
            </p:cNvPr>
            <p:cNvSpPr/>
            <p:nvPr/>
          </p:nvSpPr>
          <p:spPr bwMode="auto">
            <a:xfrm>
              <a:off x="5059258" y="3079386"/>
              <a:ext cx="92356" cy="74634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667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id="{4BE66BF0-5C9B-D07A-9A31-935EF9DC9308}"/>
                </a:ext>
              </a:extLst>
            </p:cNvPr>
            <p:cNvSpPr/>
            <p:nvPr/>
          </p:nvSpPr>
          <p:spPr bwMode="auto">
            <a:xfrm>
              <a:off x="5375687" y="2953513"/>
              <a:ext cx="92356" cy="74634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667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id="{818201EC-C2D5-50A0-D30F-EC86D6CBB45D}"/>
                </a:ext>
              </a:extLst>
            </p:cNvPr>
            <p:cNvSpPr/>
            <p:nvPr/>
          </p:nvSpPr>
          <p:spPr bwMode="auto">
            <a:xfrm>
              <a:off x="4837285" y="3249876"/>
              <a:ext cx="92356" cy="74634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667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7616116-504A-A91D-A3A5-8A82308A383D}"/>
                </a:ext>
              </a:extLst>
            </p:cNvPr>
            <p:cNvSpPr txBox="1"/>
            <p:nvPr/>
          </p:nvSpPr>
          <p:spPr>
            <a:xfrm>
              <a:off x="4873963" y="2945174"/>
              <a:ext cx="271950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UNL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A6495A2-E69C-D0CD-E68F-CDC9921867E0}"/>
                </a:ext>
              </a:extLst>
            </p:cNvPr>
            <p:cNvSpPr txBox="1"/>
            <p:nvPr/>
          </p:nvSpPr>
          <p:spPr>
            <a:xfrm>
              <a:off x="5297859" y="2836472"/>
              <a:ext cx="423434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UC Irvine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EC3FF9-40D6-CE8E-C4BE-96A0223AED6A}"/>
                </a:ext>
              </a:extLst>
            </p:cNvPr>
            <p:cNvSpPr txBox="1"/>
            <p:nvPr/>
          </p:nvSpPr>
          <p:spPr>
            <a:xfrm>
              <a:off x="4928065" y="4008831"/>
              <a:ext cx="380153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U. Penn</a:t>
              </a:r>
            </a:p>
          </p:txBody>
        </p:sp>
        <p:sp>
          <p:nvSpPr>
            <p:cNvPr id="31" name="Star: 5 Points 30">
              <a:extLst>
                <a:ext uri="{FF2B5EF4-FFF2-40B4-BE49-F238E27FC236}">
                  <a16:creationId xmlns:a16="http://schemas.microsoft.com/office/drawing/2014/main" id="{6150E8D1-F4B4-EA45-0BAB-DC75CF3731C4}"/>
                </a:ext>
              </a:extLst>
            </p:cNvPr>
            <p:cNvSpPr/>
            <p:nvPr/>
          </p:nvSpPr>
          <p:spPr bwMode="auto">
            <a:xfrm>
              <a:off x="4599860" y="2941533"/>
              <a:ext cx="92356" cy="74634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667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2" name="Star: 5 Points 31">
              <a:extLst>
                <a:ext uri="{FF2B5EF4-FFF2-40B4-BE49-F238E27FC236}">
                  <a16:creationId xmlns:a16="http://schemas.microsoft.com/office/drawing/2014/main" id="{761CCAA9-A245-0B86-2DD9-EB9C09369EC3}"/>
                </a:ext>
              </a:extLst>
            </p:cNvPr>
            <p:cNvSpPr/>
            <p:nvPr/>
          </p:nvSpPr>
          <p:spPr bwMode="auto">
            <a:xfrm>
              <a:off x="4572000" y="2850866"/>
              <a:ext cx="92356" cy="74634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667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3" name="Star: 5 Points 32">
              <a:extLst>
                <a:ext uri="{FF2B5EF4-FFF2-40B4-BE49-F238E27FC236}">
                  <a16:creationId xmlns:a16="http://schemas.microsoft.com/office/drawing/2014/main" id="{62EAAAE0-37FD-49DB-F9CF-FEF6BBC81E70}"/>
                </a:ext>
              </a:extLst>
            </p:cNvPr>
            <p:cNvSpPr/>
            <p:nvPr/>
          </p:nvSpPr>
          <p:spPr bwMode="auto">
            <a:xfrm>
              <a:off x="4018229" y="3167084"/>
              <a:ext cx="92356" cy="74634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667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7837C96-B162-0291-4E74-A87D5C20C227}"/>
                </a:ext>
              </a:extLst>
            </p:cNvPr>
            <p:cNvSpPr txBox="1"/>
            <p:nvPr/>
          </p:nvSpPr>
          <p:spPr>
            <a:xfrm>
              <a:off x="4765734" y="3268028"/>
              <a:ext cx="571310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CSU Fullerton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6F46829-5FC3-1736-56D4-CC864AED41E1}"/>
                </a:ext>
              </a:extLst>
            </p:cNvPr>
            <p:cNvSpPr txBox="1"/>
            <p:nvPr/>
          </p:nvSpPr>
          <p:spPr>
            <a:xfrm>
              <a:off x="4402343" y="3024427"/>
              <a:ext cx="591749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U. Washington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6F19496-B5D7-4951-B576-55E8280CEE9E}"/>
                </a:ext>
              </a:extLst>
            </p:cNvPr>
            <p:cNvSpPr txBox="1"/>
            <p:nvPr/>
          </p:nvSpPr>
          <p:spPr>
            <a:xfrm>
              <a:off x="4599272" y="2891498"/>
              <a:ext cx="596558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U. North Texas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0F2B469-29F2-D3AB-C031-43FC8E0CA7B3}"/>
                </a:ext>
              </a:extLst>
            </p:cNvPr>
            <p:cNvSpPr txBox="1"/>
            <p:nvPr/>
          </p:nvSpPr>
          <p:spPr>
            <a:xfrm>
              <a:off x="5172372" y="2642930"/>
              <a:ext cx="1064714" cy="14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7" b="1" dirty="0"/>
                <a:t>CSU Northridge</a:t>
              </a:r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:a16="http://schemas.microsoft.com/office/drawing/2014/main" id="{111BDCD9-6AAF-DCD5-E363-43F9AAC1475F}"/>
                </a:ext>
              </a:extLst>
            </p:cNvPr>
            <p:cNvSpPr/>
            <p:nvPr/>
          </p:nvSpPr>
          <p:spPr bwMode="auto">
            <a:xfrm>
              <a:off x="3958342" y="3343206"/>
              <a:ext cx="92356" cy="74634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667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id="{CB05FCAE-6F0A-56B3-68DE-296585B011E6}"/>
                </a:ext>
              </a:extLst>
            </p:cNvPr>
            <p:cNvSpPr/>
            <p:nvPr/>
          </p:nvSpPr>
          <p:spPr bwMode="auto">
            <a:xfrm>
              <a:off x="5167964" y="2689324"/>
              <a:ext cx="92356" cy="74634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667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506377-FD96-240A-10DD-38F0D299B88E}"/>
                </a:ext>
              </a:extLst>
            </p:cNvPr>
            <p:cNvSpPr txBox="1"/>
            <p:nvPr/>
          </p:nvSpPr>
          <p:spPr>
            <a:xfrm>
              <a:off x="3440699" y="2971623"/>
              <a:ext cx="754052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U. Nebraska-Omaha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366B296-816D-22E8-0214-C00090D06872}"/>
                </a:ext>
              </a:extLst>
            </p:cNvPr>
            <p:cNvSpPr txBox="1"/>
            <p:nvPr/>
          </p:nvSpPr>
          <p:spPr>
            <a:xfrm>
              <a:off x="3388911" y="3124386"/>
              <a:ext cx="690334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UC Santa Barbara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17DEF7-2517-2B88-F7BA-BDA707478991}"/>
                </a:ext>
              </a:extLst>
            </p:cNvPr>
            <p:cNvSpPr txBox="1"/>
            <p:nvPr/>
          </p:nvSpPr>
          <p:spPr>
            <a:xfrm>
              <a:off x="3382468" y="3303358"/>
              <a:ext cx="636232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UC Los Angeles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AFD8A61-9AC5-8FEC-D557-779F35318BE7}"/>
                </a:ext>
              </a:extLst>
            </p:cNvPr>
            <p:cNvSpPr txBox="1"/>
            <p:nvPr/>
          </p:nvSpPr>
          <p:spPr>
            <a:xfrm>
              <a:off x="5065839" y="3185837"/>
              <a:ext cx="419827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Drexel U.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E964D29-7780-1452-8B15-74524A3E0A61}"/>
                </a:ext>
              </a:extLst>
            </p:cNvPr>
            <p:cNvSpPr txBox="1"/>
            <p:nvPr/>
          </p:nvSpPr>
          <p:spPr>
            <a:xfrm>
              <a:off x="4270688" y="3325048"/>
              <a:ext cx="369332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SDCCD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394A163-AF09-A8F7-9B08-C8794DBE0B59}"/>
                </a:ext>
              </a:extLst>
            </p:cNvPr>
            <p:cNvSpPr txBox="1"/>
            <p:nvPr/>
          </p:nvSpPr>
          <p:spPr>
            <a:xfrm>
              <a:off x="4197232" y="3462953"/>
              <a:ext cx="883896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Washington U. St. Louis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8ED4F1C-DFF3-D9CD-985B-48E134953FF7}"/>
                </a:ext>
              </a:extLst>
            </p:cNvPr>
            <p:cNvSpPr txBox="1"/>
            <p:nvPr/>
          </p:nvSpPr>
          <p:spPr>
            <a:xfrm>
              <a:off x="3469427" y="3792190"/>
              <a:ext cx="629018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Kansas State U.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BC74A14-EAA0-7089-450A-E9AF9BC04DE0}"/>
                </a:ext>
              </a:extLst>
            </p:cNvPr>
            <p:cNvSpPr txBox="1"/>
            <p:nvPr/>
          </p:nvSpPr>
          <p:spPr>
            <a:xfrm>
              <a:off x="4563696" y="2806952"/>
              <a:ext cx="679513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U. Central Florida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66F0D55-F2DE-37A0-1286-16110D48589F}"/>
                </a:ext>
              </a:extLst>
            </p:cNvPr>
            <p:cNvSpPr txBox="1"/>
            <p:nvPr/>
          </p:nvSpPr>
          <p:spPr>
            <a:xfrm>
              <a:off x="2685533" y="3756742"/>
              <a:ext cx="629018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Oregon State U.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4166403-4F23-AB73-60CB-2F0B4EFAAAE0}"/>
                </a:ext>
              </a:extLst>
            </p:cNvPr>
            <p:cNvSpPr txBox="1"/>
            <p:nvPr/>
          </p:nvSpPr>
          <p:spPr>
            <a:xfrm>
              <a:off x="3397148" y="3891275"/>
              <a:ext cx="445074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Purdue U.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F766828-9AD1-D286-C76F-6437796F0100}"/>
                </a:ext>
              </a:extLst>
            </p:cNvPr>
            <p:cNvSpPr txBox="1"/>
            <p:nvPr/>
          </p:nvSpPr>
          <p:spPr>
            <a:xfrm>
              <a:off x="2724174" y="3918121"/>
              <a:ext cx="710771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Oklahoma State U.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502547B-1D53-9CE8-C803-B17BAB3AEFD8}"/>
                </a:ext>
              </a:extLst>
            </p:cNvPr>
            <p:cNvSpPr txBox="1"/>
            <p:nvPr/>
          </p:nvSpPr>
          <p:spPr>
            <a:xfrm>
              <a:off x="2730374" y="4524388"/>
              <a:ext cx="602569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Florida A&amp;M U.</a:t>
              </a:r>
            </a:p>
          </p:txBody>
        </p:sp>
        <p:sp>
          <p:nvSpPr>
            <p:cNvPr id="52" name="Star: 5 Points 51">
              <a:extLst>
                <a:ext uri="{FF2B5EF4-FFF2-40B4-BE49-F238E27FC236}">
                  <a16:creationId xmlns:a16="http://schemas.microsoft.com/office/drawing/2014/main" id="{5686217E-8C35-5EAB-7D34-D70145AF8B58}"/>
                </a:ext>
              </a:extLst>
            </p:cNvPr>
            <p:cNvSpPr/>
            <p:nvPr/>
          </p:nvSpPr>
          <p:spPr bwMode="auto">
            <a:xfrm>
              <a:off x="2728748" y="4569714"/>
              <a:ext cx="92356" cy="74634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667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5E2643D-E531-80C9-17F9-BE7270D4ABC8}"/>
                </a:ext>
              </a:extLst>
            </p:cNvPr>
            <p:cNvSpPr txBox="1"/>
            <p:nvPr/>
          </p:nvSpPr>
          <p:spPr>
            <a:xfrm>
              <a:off x="5115874" y="2729871"/>
              <a:ext cx="1197724" cy="14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7" b="1" dirty="0"/>
                <a:t>Yonsei U., S. Korea</a:t>
              </a:r>
            </a:p>
          </p:txBody>
        </p:sp>
        <p:sp>
          <p:nvSpPr>
            <p:cNvPr id="57" name="Star: 5 Points 56">
              <a:extLst>
                <a:ext uri="{FF2B5EF4-FFF2-40B4-BE49-F238E27FC236}">
                  <a16:creationId xmlns:a16="http://schemas.microsoft.com/office/drawing/2014/main" id="{8BA3416D-A756-401D-9F7E-497C1997954A}"/>
                </a:ext>
              </a:extLst>
            </p:cNvPr>
            <p:cNvSpPr/>
            <p:nvPr/>
          </p:nvSpPr>
          <p:spPr bwMode="auto">
            <a:xfrm>
              <a:off x="4916425" y="2746258"/>
              <a:ext cx="92356" cy="74634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3349" tIns="65616" rIns="133349" bIns="65616" numCol="1" rtlCol="0" anchor="ctr" anchorCtr="0" compatLnSpc="1">
              <a:prstTxWarp prst="textNoShape">
                <a:avLst/>
              </a:prstTxWarp>
            </a:bodyPr>
            <a:lstStyle/>
            <a:p>
              <a:pPr defTabSz="1217054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667" b="1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F2C1BF1-847C-B081-7F98-B87E0C9E76F6}"/>
                </a:ext>
              </a:extLst>
            </p:cNvPr>
            <p:cNvSpPr txBox="1"/>
            <p:nvPr/>
          </p:nvSpPr>
          <p:spPr>
            <a:xfrm>
              <a:off x="3637193" y="2805607"/>
              <a:ext cx="903132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U. Louisiana at Lafayette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FEE6AF1-0B2A-865E-F21A-6D19A0A1140D}"/>
                </a:ext>
              </a:extLst>
            </p:cNvPr>
            <p:cNvSpPr txBox="1"/>
            <p:nvPr/>
          </p:nvSpPr>
          <p:spPr>
            <a:xfrm>
              <a:off x="4113745" y="2898110"/>
              <a:ext cx="437861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U. Florida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A876850-0A94-0BD6-8AAC-7131725DFD01}"/>
                </a:ext>
              </a:extLst>
            </p:cNvPr>
            <p:cNvSpPr txBox="1"/>
            <p:nvPr/>
          </p:nvSpPr>
          <p:spPr>
            <a:xfrm>
              <a:off x="4139394" y="3222797"/>
              <a:ext cx="249107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MIT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DAD98D5-ABAF-BC1E-5508-D8F864CF5EC0}"/>
                </a:ext>
              </a:extLst>
            </p:cNvPr>
            <p:cNvSpPr txBox="1"/>
            <p:nvPr/>
          </p:nvSpPr>
          <p:spPr>
            <a:xfrm>
              <a:off x="4173575" y="3771430"/>
              <a:ext cx="1115931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7" b="1" dirty="0"/>
                <a:t>Georgia Institute of Technology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2DD3504-8BB9-4B5F-25DA-43ACDA3A16CC}"/>
                </a:ext>
              </a:extLst>
            </p:cNvPr>
            <p:cNvGrpSpPr/>
            <p:nvPr/>
          </p:nvGrpSpPr>
          <p:grpSpPr>
            <a:xfrm>
              <a:off x="6613163" y="4008831"/>
              <a:ext cx="506941" cy="284742"/>
              <a:chOff x="8032880" y="2454657"/>
              <a:chExt cx="506941" cy="284742"/>
            </a:xfrm>
          </p:grpSpPr>
          <p:sp>
            <p:nvSpPr>
              <p:cNvPr id="56" name="Star: 5 Points 55">
                <a:extLst>
                  <a:ext uri="{FF2B5EF4-FFF2-40B4-BE49-F238E27FC236}">
                    <a16:creationId xmlns:a16="http://schemas.microsoft.com/office/drawing/2014/main" id="{B038BB86-03EA-B1E6-32BA-686B8CD00FF9}"/>
                  </a:ext>
                </a:extLst>
              </p:cNvPr>
              <p:cNvSpPr/>
              <p:nvPr/>
            </p:nvSpPr>
            <p:spPr bwMode="auto">
              <a:xfrm>
                <a:off x="8032880" y="2615556"/>
                <a:ext cx="103541" cy="86879"/>
              </a:xfrm>
              <a:prstGeom prst="star5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3349" tIns="65616" rIns="133349" bIns="65616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1217054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667" b="1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A5C6184-E82C-372A-2478-B92D2F5E6C03}"/>
                  </a:ext>
                </a:extLst>
              </p:cNvPr>
              <p:cNvSpPr txBox="1"/>
              <p:nvPr/>
            </p:nvSpPr>
            <p:spPr>
              <a:xfrm>
                <a:off x="8033432" y="2454657"/>
                <a:ext cx="506389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b="1" dirty="0">
                    <a:solidFill>
                      <a:srgbClr val="C00000"/>
                    </a:solidFill>
                  </a:rPr>
                  <a:t> MSI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22FB620-C318-5FAA-BF62-A5B56C32832F}"/>
              </a:ext>
            </a:extLst>
          </p:cNvPr>
          <p:cNvSpPr txBox="1"/>
          <p:nvPr/>
        </p:nvSpPr>
        <p:spPr>
          <a:xfrm>
            <a:off x="147145" y="1717271"/>
            <a:ext cx="36583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additional 20 colleges consumed </a:t>
            </a:r>
          </a:p>
          <a:p>
            <a:r>
              <a:rPr lang="en-US" dirty="0"/>
              <a:t>&gt;100 CPU-core hours &amp;&amp; &lt;100 GPU-hours</a:t>
            </a:r>
          </a:p>
          <a:p>
            <a:endParaRPr lang="en-US" dirty="0"/>
          </a:p>
          <a:p>
            <a:r>
              <a:rPr lang="en-US" dirty="0"/>
              <a:t>and a further 8 colleges consumed</a:t>
            </a:r>
          </a:p>
          <a:p>
            <a:r>
              <a:rPr lang="en-US" dirty="0"/>
              <a:t>&lt; 100 CPU-core hours &amp;&amp; &lt;100 GPU-hours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1EE8158-EE69-E709-C3EB-B8B054F13C1B}"/>
              </a:ext>
            </a:extLst>
          </p:cNvPr>
          <p:cNvSpPr txBox="1"/>
          <p:nvPr/>
        </p:nvSpPr>
        <p:spPr>
          <a:xfrm>
            <a:off x="213443" y="4560878"/>
            <a:ext cx="40398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In total, 63 campuses had active namespaces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out of which 23 are MSI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and 12 are in </a:t>
            </a:r>
            <a:r>
              <a:rPr lang="en-US" b="1" dirty="0" err="1">
                <a:solidFill>
                  <a:srgbClr val="0070C0"/>
                </a:solidFill>
              </a:rPr>
              <a:t>EPSCoR</a:t>
            </a:r>
            <a:r>
              <a:rPr lang="en-US" b="1" dirty="0">
                <a:solidFill>
                  <a:srgbClr val="0070C0"/>
                </a:solidFill>
              </a:rPr>
              <a:t> states but not MSI</a:t>
            </a:r>
          </a:p>
        </p:txBody>
      </p:sp>
    </p:spTree>
    <p:extLst>
      <p:ext uri="{BB962C8B-B14F-4D97-AF65-F5344CB8AC3E}">
        <p14:creationId xmlns:p14="http://schemas.microsoft.com/office/powerpoint/2010/main" val="56212705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8A799-1923-70A3-3AC3-0946462882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Educational Use of NRP</a:t>
            </a:r>
          </a:p>
        </p:txBody>
      </p:sp>
    </p:spTree>
    <p:extLst>
      <p:ext uri="{BB962C8B-B14F-4D97-AF65-F5344CB8AC3E}">
        <p14:creationId xmlns:p14="http://schemas.microsoft.com/office/powerpoint/2010/main" val="3224880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0" b="-1849"/>
          <a:stretch/>
        </p:blipFill>
        <p:spPr>
          <a:xfrm>
            <a:off x="5903699" y="1047025"/>
            <a:ext cx="5903700" cy="521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712600"/>
            <a:ext cx="6172200" cy="546004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526470" y="365126"/>
            <a:ext cx="11139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entury Gothic"/>
              <a:buNone/>
            </a:pPr>
            <a:r>
              <a:rPr lang="en-US" dirty="0">
                <a:solidFill>
                  <a:srgbClr val="3A488C"/>
                </a:solidFill>
              </a:rPr>
              <a:t>UC San Diego as an Example</a:t>
            </a:r>
            <a:endParaRPr dirty="0">
              <a:solidFill>
                <a:srgbClr val="3A488C"/>
              </a:solidFill>
            </a:endParaRPr>
          </a:p>
        </p:txBody>
      </p:sp>
      <p:sp>
        <p:nvSpPr>
          <p:cNvPr id="156" name="Google Shape;156;p22"/>
          <p:cNvSpPr txBox="1">
            <a:spLocks noGrp="1"/>
          </p:cNvSpPr>
          <p:nvPr>
            <p:ph type="body" idx="1"/>
          </p:nvPr>
        </p:nvSpPr>
        <p:spPr>
          <a:xfrm>
            <a:off x="762000" y="1903267"/>
            <a:ext cx="5232300" cy="14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Docker + Kubernetes + Helm </a:t>
            </a:r>
            <a:endParaRPr sz="2400"/>
          </a:p>
          <a:p>
            <a: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z2jh + JupyterHub + Jupyter</a:t>
            </a:r>
            <a:endParaRPr sz="2400"/>
          </a:p>
          <a:p>
            <a: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Nodes: Debian 12 + Puppet</a:t>
            </a:r>
            <a:endParaRPr sz="2400"/>
          </a:p>
          <a:p>
            <a: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Custom rostering/course mgmt</a:t>
            </a:r>
            <a:endParaRPr sz="240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body" idx="2"/>
          </p:nvPr>
        </p:nvSpPr>
        <p:spPr>
          <a:xfrm>
            <a:off x="762000" y="4518175"/>
            <a:ext cx="6580200" cy="1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23 nodes, 1024 CPU cores (Intel/AMD)</a:t>
            </a:r>
            <a:endParaRPr sz="2400"/>
          </a:p>
          <a:p>
            <a: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132 GPU (1080Ti/2080Ti/A30/A5000)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400"/>
              <a:buChar char="•"/>
            </a:pPr>
            <a:r>
              <a:rPr lang="en-US" sz="2400"/>
              <a:t>500TB storage via ZFS/NFS</a:t>
            </a:r>
            <a:endParaRPr sz="2400"/>
          </a:p>
        </p:txBody>
      </p:sp>
      <p:sp>
        <p:nvSpPr>
          <p:cNvPr id="158" name="Google Shape;158;p22"/>
          <p:cNvSpPr txBox="1">
            <a:spLocks noGrp="1"/>
          </p:cNvSpPr>
          <p:nvPr>
            <p:ph type="body" idx="3"/>
          </p:nvPr>
        </p:nvSpPr>
        <p:spPr>
          <a:xfrm>
            <a:off x="762000" y="4059238"/>
            <a:ext cx="52323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n-US" sz="2400">
                <a:solidFill>
                  <a:srgbClr val="4472C4"/>
                </a:solidFill>
              </a:rPr>
              <a:t>On-Premises Hardware</a:t>
            </a:r>
            <a:endParaRPr sz="2000" b="1" i="0" u="none" strike="noStrike" cap="none">
              <a:solidFill>
                <a:srgbClr val="E4B1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Google Shape;159;p22"/>
          <p:cNvSpPr txBox="1">
            <a:spLocks noGrp="1"/>
          </p:cNvSpPr>
          <p:nvPr>
            <p:ph type="body" idx="4"/>
          </p:nvPr>
        </p:nvSpPr>
        <p:spPr>
          <a:xfrm>
            <a:off x="762000" y="1444481"/>
            <a:ext cx="52323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n-US" sz="2400">
                <a:solidFill>
                  <a:srgbClr val="4472C4"/>
                </a:solidFill>
              </a:rPr>
              <a:t>Software &amp; OS</a:t>
            </a:r>
            <a:endParaRPr sz="2000" b="1" i="0" u="none" strike="noStrike" cap="none">
              <a:solidFill>
                <a:srgbClr val="E4B1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C44F-BCB0-BC07-E7F7-8B40D1625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6NRP has three themes this year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DF965-B20C-AF56-9ED8-4D834514B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 Education on NRP</a:t>
            </a:r>
          </a:p>
          <a:p>
            <a:r>
              <a:rPr lang="en-US" dirty="0"/>
              <a:t>Domain Specific architectures to address scaling beyond Moore’s Law </a:t>
            </a:r>
          </a:p>
          <a:p>
            <a:endParaRPr lang="en-US" dirty="0"/>
          </a:p>
          <a:p>
            <a:r>
              <a:rPr lang="en-US" dirty="0"/>
              <a:t>… and we are trying something new this year:</a:t>
            </a:r>
          </a:p>
          <a:p>
            <a:pPr lvl="1"/>
            <a:r>
              <a:rPr lang="en-US" dirty="0"/>
              <a:t>Facilitate a domain science to expand into the AI Education curriculum</a:t>
            </a:r>
          </a:p>
          <a:p>
            <a:pPr marL="571500" lvl="1" indent="0">
              <a:buNone/>
            </a:pPr>
            <a:r>
              <a:rPr lang="en-US" dirty="0"/>
              <a:t>=&gt; We chose “Fusion Energy” as the domain science for this year</a:t>
            </a:r>
          </a:p>
        </p:txBody>
      </p:sp>
    </p:spTree>
    <p:extLst>
      <p:ext uri="{BB962C8B-B14F-4D97-AF65-F5344CB8AC3E}">
        <p14:creationId xmlns:p14="http://schemas.microsoft.com/office/powerpoint/2010/main" val="373856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27E7-412D-3193-5223-9BB015A8D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327"/>
            <a:ext cx="11154103" cy="1325563"/>
          </a:xfrm>
        </p:spPr>
        <p:txBody>
          <a:bodyPr/>
          <a:lstStyle/>
          <a:p>
            <a:r>
              <a:rPr lang="en-US" dirty="0"/>
              <a:t>Student Enrollment by Quarter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4796E-CC0F-277B-2D10-0E0B63207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702" y="1099264"/>
            <a:ext cx="8649853" cy="53387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4FB1B8B-D5D0-4905-69C6-0F05DEBBBC48}"/>
              </a:ext>
            </a:extLst>
          </p:cNvPr>
          <p:cNvGrpSpPr/>
          <p:nvPr/>
        </p:nvGrpSpPr>
        <p:grpSpPr>
          <a:xfrm>
            <a:off x="10324123" y="5932149"/>
            <a:ext cx="1913197" cy="912100"/>
            <a:chOff x="7685073" y="4439586"/>
            <a:chExt cx="1434898" cy="6840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CF1326-D2C0-0F17-89D5-D07E31601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5073" y="4749946"/>
              <a:ext cx="1393571" cy="373715"/>
            </a:xfrm>
            <a:prstGeom prst="rect">
              <a:avLst/>
            </a:prstGeom>
          </p:spPr>
        </p:pic>
        <p:pic>
          <p:nvPicPr>
            <p:cNvPr id="6" name="Google Shape;170;p33">
              <a:extLst>
                <a:ext uri="{FF2B5EF4-FFF2-40B4-BE49-F238E27FC236}">
                  <a16:creationId xmlns:a16="http://schemas.microsoft.com/office/drawing/2014/main" id="{1D25465B-F068-1200-9193-02A6B6946BA5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43092" y="4439586"/>
              <a:ext cx="1376879" cy="333441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A050063-1FAC-08FC-0030-620F2ECE3D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589664"/>
              </p:ext>
            </p:extLst>
          </p:nvPr>
        </p:nvGraphicFramePr>
        <p:xfrm>
          <a:off x="0" y="2802633"/>
          <a:ext cx="2869324" cy="208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352">
                  <a:extLst>
                    <a:ext uri="{9D8B030D-6E8A-4147-A177-3AD203B41FA5}">
                      <a16:colId xmlns:a16="http://schemas.microsoft.com/office/drawing/2014/main" val="1852727689"/>
                    </a:ext>
                  </a:extLst>
                </a:gridCol>
                <a:gridCol w="987972">
                  <a:extLst>
                    <a:ext uri="{9D8B030D-6E8A-4147-A177-3AD203B41FA5}">
                      <a16:colId xmlns:a16="http://schemas.microsoft.com/office/drawing/2014/main" val="448547696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r>
                        <a:rPr lang="en-US" sz="1900" dirty="0"/>
                        <a:t>Total in AY24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9171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79760979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r>
                        <a:rPr lang="en-US" sz="1900" dirty="0"/>
                        <a:t>UG Students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7329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51334512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r>
                        <a:rPr lang="en-US" sz="1900" dirty="0"/>
                        <a:t>Grad/Prof Students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1842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2746294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93F82A6-B9D8-E433-7520-21A4EBA44587}"/>
              </a:ext>
            </a:extLst>
          </p:cNvPr>
          <p:cNvSpPr txBox="1"/>
          <p:nvPr/>
        </p:nvSpPr>
        <p:spPr>
          <a:xfrm>
            <a:off x="273269" y="4943950"/>
            <a:ext cx="22698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Some students take multiple courses/AY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B3464F-11DA-AD25-8B74-2B6F625D2161}"/>
              </a:ext>
            </a:extLst>
          </p:cNvPr>
          <p:cNvSpPr txBox="1"/>
          <p:nvPr/>
        </p:nvSpPr>
        <p:spPr>
          <a:xfrm>
            <a:off x="3741682" y="2024717"/>
            <a:ext cx="5104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Total course enrollment in AY24 = 16945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38F14-5E21-C6B9-5B42-CB0A0AC28954}"/>
              </a:ext>
            </a:extLst>
          </p:cNvPr>
          <p:cNvSpPr txBox="1"/>
          <p:nvPr/>
        </p:nvSpPr>
        <p:spPr>
          <a:xfrm>
            <a:off x="391750" y="5217911"/>
            <a:ext cx="2032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33,792 undergraduates</a:t>
            </a:r>
          </a:p>
          <a:p>
            <a:pPr algn="ctr"/>
            <a:r>
              <a:rPr lang="en-US" dirty="0"/>
              <a:t>enrolled in Fall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14C51A-74D6-38F3-45F6-22C2B3C6A0CA}"/>
              </a:ext>
            </a:extLst>
          </p:cNvPr>
          <p:cNvSpPr txBox="1"/>
          <p:nvPr/>
        </p:nvSpPr>
        <p:spPr>
          <a:xfrm>
            <a:off x="164686" y="1897537"/>
            <a:ext cx="2970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22% of all UCSD undergraduates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Used this infrastructure in AY24</a:t>
            </a:r>
          </a:p>
        </p:txBody>
      </p:sp>
    </p:spTree>
    <p:extLst>
      <p:ext uri="{BB962C8B-B14F-4D97-AF65-F5344CB8AC3E}">
        <p14:creationId xmlns:p14="http://schemas.microsoft.com/office/powerpoint/2010/main" val="332055120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89E94-8972-A38C-5CD0-A48F2185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 with some numbers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0B4CF-41F6-4647-0049-989D45093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504637"/>
          </a:xfrm>
        </p:spPr>
        <p:txBody>
          <a:bodyPr/>
          <a:lstStyle/>
          <a:p>
            <a:r>
              <a:rPr lang="en-US" dirty="0"/>
              <a:t>20M students attend college in the USA</a:t>
            </a:r>
          </a:p>
          <a:p>
            <a:r>
              <a:rPr lang="en-US" dirty="0"/>
              <a:t>50% of students at San Diego State University want some sort of formal training in AI (</a:t>
            </a:r>
            <a:r>
              <a:rPr lang="en-US" b="1" dirty="0"/>
              <a:t>see talk by David Goldberg on Thursday</a:t>
            </a:r>
            <a:r>
              <a:rPr lang="en-US" dirty="0"/>
              <a:t>)</a:t>
            </a:r>
          </a:p>
          <a:p>
            <a:r>
              <a:rPr lang="en-US" dirty="0"/>
              <a:t>22% of UC San Diego undergraduates have used data &amp; compute in their classroom in AY24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66BAB4-3084-7600-1750-B3DDFF976DC6}"/>
              </a:ext>
            </a:extLst>
          </p:cNvPr>
          <p:cNvSpPr txBox="1"/>
          <p:nvPr/>
        </p:nvSpPr>
        <p:spPr>
          <a:xfrm>
            <a:off x="0" y="459302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=&gt; There are 4-10M college students in the USA that need data &amp; compute resources for their classroom education</a:t>
            </a:r>
          </a:p>
        </p:txBody>
      </p:sp>
    </p:spTree>
    <p:extLst>
      <p:ext uri="{BB962C8B-B14F-4D97-AF65-F5344CB8AC3E}">
        <p14:creationId xmlns:p14="http://schemas.microsoft.com/office/powerpoint/2010/main" val="143412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200" y="728050"/>
            <a:ext cx="10087310" cy="5580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526470" y="365126"/>
            <a:ext cx="11139000" cy="59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Courses by Division, All Time</a:t>
            </a:r>
            <a:endParaRPr dirty="0"/>
          </a:p>
        </p:txBody>
      </p:sp>
      <p:sp>
        <p:nvSpPr>
          <p:cNvPr id="83" name="Google Shape;83;p13"/>
          <p:cNvSpPr/>
          <p:nvPr/>
        </p:nvSpPr>
        <p:spPr>
          <a:xfrm>
            <a:off x="824600" y="910350"/>
            <a:ext cx="4247700" cy="45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4B2FA9-0449-A37F-6640-A03DD752FA0D}"/>
              </a:ext>
            </a:extLst>
          </p:cNvPr>
          <p:cNvSpPr txBox="1"/>
          <p:nvPr/>
        </p:nvSpPr>
        <p:spPr>
          <a:xfrm>
            <a:off x="7945821" y="2322787"/>
            <a:ext cx="2082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School of Engineering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99955-C302-5DD1-2A91-DA8D803D68FF}"/>
              </a:ext>
            </a:extLst>
          </p:cNvPr>
          <p:cNvSpPr txBox="1"/>
          <p:nvPr/>
        </p:nvSpPr>
        <p:spPr>
          <a:xfrm>
            <a:off x="7751380" y="5312980"/>
            <a:ext cx="240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School of Social Sciences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FD3A9-3030-1D1A-4E27-03D3333CD253}"/>
              </a:ext>
            </a:extLst>
          </p:cNvPr>
          <p:cNvSpPr txBox="1"/>
          <p:nvPr/>
        </p:nvSpPr>
        <p:spPr>
          <a:xfrm>
            <a:off x="1649697" y="3962401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Data Science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BE966-DBB9-9C1F-B00E-7ACEA6D3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33"/>
            <a:ext cx="10515600" cy="1325563"/>
          </a:xfrm>
        </p:spPr>
        <p:txBody>
          <a:bodyPr/>
          <a:lstStyle/>
          <a:p>
            <a:r>
              <a:rPr lang="en-US" dirty="0"/>
              <a:t>Status of Classroom Activities on NRP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8D3A6F-42EF-50A6-6DE6-FB3F3FAA1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CC96-9B76-C74A-BA9F-BBDA2466EDC1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7997AED-45DE-6DA2-D9CA-9E3D5C71C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106371"/>
              </p:ext>
            </p:extLst>
          </p:nvPr>
        </p:nvGraphicFramePr>
        <p:xfrm>
          <a:off x="2032000" y="1371310"/>
          <a:ext cx="8128000" cy="3779520"/>
        </p:xfrm>
        <a:graphic>
          <a:graphicData uri="http://schemas.openxmlformats.org/drawingml/2006/table">
            <a:tbl>
              <a:tblPr firstRow="1" bandRow="1">
                <a:tableStyleId>{CD7CF2A5-E79B-4693-9250-318E6F72A61E}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656427940"/>
                    </a:ext>
                  </a:extLst>
                </a:gridCol>
                <a:gridCol w="2200166">
                  <a:extLst>
                    <a:ext uri="{9D8B030D-6E8A-4147-A177-3AD203B41FA5}">
                      <a16:colId xmlns:a16="http://schemas.microsoft.com/office/drawing/2014/main" val="1162703949"/>
                    </a:ext>
                  </a:extLst>
                </a:gridCol>
                <a:gridCol w="1863834">
                  <a:extLst>
                    <a:ext uri="{9D8B030D-6E8A-4147-A177-3AD203B41FA5}">
                      <a16:colId xmlns:a16="http://schemas.microsoft.com/office/drawing/2014/main" val="173021866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995475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Institution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of courses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of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233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San Diego State 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37, some multiple times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1064 over 2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959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CSU San Bernardino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14, some multiple times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461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CSU Fullerton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115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Drexel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 students per classroom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Failed to scale during peak use in exam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616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UC Berkeley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NAIRR Classroom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247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 of Oklahoma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(+6 carpentry)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9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Cal Poly Humboldt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class fell back to Cloud provider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008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U. of Missouri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class uses NRP directly, 4 use </a:t>
                      </a:r>
                      <a:r>
                        <a:rPr lang="en-US" dirty="0" err="1"/>
                        <a:t>jupyter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65763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DC4E014-6CDB-2F42-6A28-C248FDCBED4E}"/>
              </a:ext>
            </a:extLst>
          </p:cNvPr>
          <p:cNvSpPr txBox="1"/>
          <p:nvPr/>
        </p:nvSpPr>
        <p:spPr>
          <a:xfrm>
            <a:off x="0" y="539181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NRP has been used by more than 2,500 students across more than 50 courses at 8 colleges</a:t>
            </a:r>
          </a:p>
        </p:txBody>
      </p:sp>
    </p:spTree>
    <p:extLst>
      <p:ext uri="{BB962C8B-B14F-4D97-AF65-F5344CB8AC3E}">
        <p14:creationId xmlns:p14="http://schemas.microsoft.com/office/powerpoint/2010/main" val="241023633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D3F01-B3DC-87EC-CB7B-1EAF072C3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5"/>
            <a:ext cx="10515600" cy="1325563"/>
          </a:xfrm>
        </p:spPr>
        <p:txBody>
          <a:bodyPr/>
          <a:lstStyle/>
          <a:p>
            <a:r>
              <a:rPr lang="en-US" dirty="0"/>
              <a:t>Challenges &amp; Lessons learned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E62F8-2CD4-E093-B41F-8AD4D7106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04915"/>
            <a:ext cx="10515600" cy="4351338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NRP is not as robust as AWS, Azure, or Google</a:t>
            </a:r>
          </a:p>
          <a:p>
            <a:pPr lvl="1"/>
            <a:r>
              <a:rPr lang="en-US" dirty="0"/>
              <a:t>We need to strive for more redundancy of core services</a:t>
            </a:r>
          </a:p>
          <a:p>
            <a:pPr lvl="2"/>
            <a:r>
              <a:rPr lang="en-US" dirty="0"/>
              <a:t>One of the reasons why we have a dedicated panel on data today.</a:t>
            </a:r>
          </a:p>
          <a:p>
            <a:pPr lvl="1"/>
            <a:r>
              <a:rPr lang="en-US" dirty="0"/>
              <a:t>Learned some best practices on data pre-loading for scalability</a:t>
            </a:r>
          </a:p>
          <a:p>
            <a:pPr lvl="1"/>
            <a:r>
              <a:rPr lang="en-US" dirty="0"/>
              <a:t>There’s a limit of what level of support we can provide … </a:t>
            </a:r>
          </a:p>
          <a:p>
            <a:pPr lvl="3"/>
            <a:r>
              <a:rPr lang="en-US" dirty="0"/>
              <a:t>… NSF does not pay us to provide 24x7 support because research does not require it.</a:t>
            </a:r>
          </a:p>
          <a:p>
            <a:pPr lvl="3"/>
            <a:r>
              <a:rPr lang="en-US" dirty="0"/>
              <a:t>We need to define expectations better … </a:t>
            </a:r>
          </a:p>
          <a:p>
            <a:r>
              <a:rPr lang="en-US" b="1" dirty="0">
                <a:solidFill>
                  <a:srgbClr val="0070C0"/>
                </a:solidFill>
              </a:rPr>
              <a:t>People do best when they have full control over the scale of hardware they need.</a:t>
            </a:r>
          </a:p>
          <a:p>
            <a:pPr lvl="1"/>
            <a:r>
              <a:rPr lang="en-US" dirty="0"/>
              <a:t>Bring Your Own Hardware works better than Soup Kitchen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992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"/>
          <p:cNvSpPr txBox="1">
            <a:spLocks noGrp="1"/>
          </p:cNvSpPr>
          <p:nvPr>
            <p:ph type="ctrTitle"/>
          </p:nvPr>
        </p:nvSpPr>
        <p:spPr>
          <a:xfrm>
            <a:off x="1524000" y="22860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NRP brings CS R&amp;D and Domain R&amp;D onto the same platform</a:t>
            </a:r>
            <a:endParaRPr/>
          </a:p>
        </p:txBody>
      </p:sp>
      <p:sp>
        <p:nvSpPr>
          <p:cNvPr id="180" name="Google Shape;180;p1"/>
          <p:cNvSpPr txBox="1">
            <a:spLocks noGrp="1"/>
          </p:cNvSpPr>
          <p:nvPr>
            <p:ph type="subTitle" idx="1"/>
          </p:nvPr>
        </p:nvSpPr>
        <p:spPr>
          <a:xfrm>
            <a:off x="1524000" y="388620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ctr" rtl="0">
              <a:lnSpc>
                <a:spcPct val="95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alibri"/>
              <a:buNone/>
            </a:pPr>
            <a:r>
              <a:rPr lang="en-US"/>
              <a:t>NRP blurs the lines between ”testbed” and “production” CI</a:t>
            </a:r>
            <a:endParaRPr/>
          </a:p>
        </p:txBody>
      </p:sp>
      <p:sp>
        <p:nvSpPr>
          <p:cNvPr id="181" name="Google Shape;181;p1"/>
          <p:cNvSpPr txBox="1"/>
          <p:nvPr/>
        </p:nvSpPr>
        <p:spPr>
          <a:xfrm>
            <a:off x="1524000" y="4981904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Create social cohesion to accelerate domain science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adoption of new programming paradigms &amp; architectures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 b="1">
                <a:solidFill>
                  <a:srgbClr val="0070C0"/>
                </a:solidFill>
              </a:rPr>
              <a:t>“end of Moore’s law” motivates new architectures</a:t>
            </a:r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ldNum" idx="4294967295"/>
          </p:nvPr>
        </p:nvSpPr>
        <p:spPr>
          <a:xfrm>
            <a:off x="8724900" y="6400800"/>
            <a:ext cx="419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7972422" y="4197411"/>
            <a:ext cx="265008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PRISM, a Jump 2.0 project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funded by SRC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is early user of FPGAs@NRP</a:t>
            </a:r>
            <a:endParaRPr sz="14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5"/>
          <p:cNvSpPr txBox="1"/>
          <p:nvPr/>
        </p:nvSpPr>
        <p:spPr>
          <a:xfrm>
            <a:off x="5624476" y="4689880"/>
            <a:ext cx="16754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PI, Tajana Rosing</a:t>
            </a:r>
            <a:endParaRPr/>
          </a:p>
        </p:txBody>
      </p:sp>
      <p:cxnSp>
        <p:nvCxnSpPr>
          <p:cNvPr id="190" name="Google Shape;190;p5"/>
          <p:cNvCxnSpPr/>
          <p:nvPr/>
        </p:nvCxnSpPr>
        <p:spPr>
          <a:xfrm rot="10800000" flipH="1">
            <a:off x="7321429" y="4525445"/>
            <a:ext cx="650993" cy="34279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91" name="Google Shape;191;p5"/>
          <p:cNvSpPr txBox="1"/>
          <p:nvPr/>
        </p:nvSpPr>
        <p:spPr>
          <a:xfrm>
            <a:off x="0" y="5221600"/>
            <a:ext cx="12192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NRP supports FPGAs, P4 switches, NVIDIA DPUs &amp; DGXs</a:t>
            </a:r>
            <a:endParaRPr/>
          </a:p>
        </p:txBody>
      </p:sp>
      <p:sp>
        <p:nvSpPr>
          <p:cNvPr id="192" name="Google Shape;192;p5"/>
          <p:cNvSpPr txBox="1"/>
          <p:nvPr/>
        </p:nvSpPr>
        <p:spPr>
          <a:xfrm>
            <a:off x="0" y="5569768"/>
            <a:ext cx="121919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Committed to be a “Playground” of technologies, easily deployed &amp; operated via BYOR and BYOD.</a:t>
            </a:r>
            <a:endParaRPr/>
          </a:p>
        </p:txBody>
      </p:sp>
      <p:pic>
        <p:nvPicPr>
          <p:cNvPr id="193" name="Google Shape;193;p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503" y="1187993"/>
            <a:ext cx="5111303" cy="289808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"/>
          <p:cNvSpPr txBox="1"/>
          <p:nvPr/>
        </p:nvSpPr>
        <p:spPr>
          <a:xfrm>
            <a:off x="3690715" y="2281297"/>
            <a:ext cx="176202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John Shalf @ SC23</a:t>
            </a:r>
            <a:endParaRPr/>
          </a:p>
        </p:txBody>
      </p:sp>
      <p:sp>
        <p:nvSpPr>
          <p:cNvPr id="195" name="Google Shape;195;p5"/>
          <p:cNvSpPr txBox="1"/>
          <p:nvPr/>
        </p:nvSpPr>
        <p:spPr>
          <a:xfrm>
            <a:off x="2352426" y="4068369"/>
            <a:ext cx="32720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Performance improvements vs time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slowed down by O(100)</a:t>
            </a:r>
            <a:endParaRPr/>
          </a:p>
        </p:txBody>
      </p:sp>
      <p:pic>
        <p:nvPicPr>
          <p:cNvPr id="197" name="Google Shape;197;p5" descr="A diagram of a computer architectur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6350" y="1191628"/>
            <a:ext cx="5156200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5"/>
          <p:cNvSpPr txBox="1"/>
          <p:nvPr/>
        </p:nvSpPr>
        <p:spPr>
          <a:xfrm>
            <a:off x="6737955" y="3681260"/>
            <a:ext cx="43929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Mark Papermaster, CTO of AMD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B486C-417B-F50B-0CBD-BECDE33A3401}"/>
              </a:ext>
            </a:extLst>
          </p:cNvPr>
          <p:cNvSpPr txBox="1"/>
          <p:nvPr/>
        </p:nvSpPr>
        <p:spPr>
          <a:xfrm>
            <a:off x="366804" y="4761186"/>
            <a:ext cx="21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More details Thursday </a:t>
            </a:r>
          </a:p>
          <a:p>
            <a:pPr algn="ctr"/>
            <a:r>
              <a:rPr lang="en-US" b="1" dirty="0"/>
              <a:t>1:30-3:30pm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9E13B-79CD-906F-CEC9-804057C3D2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Aside on Cybersecurity</a:t>
            </a:r>
          </a:p>
        </p:txBody>
      </p:sp>
    </p:spTree>
    <p:extLst>
      <p:ext uri="{BB962C8B-B14F-4D97-AF65-F5344CB8AC3E}">
        <p14:creationId xmlns:p14="http://schemas.microsoft.com/office/powerpoint/2010/main" val="187088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BD0B4-4DDE-C0D6-3F61-65F5AF3F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04" y="102368"/>
            <a:ext cx="11280228" cy="1325563"/>
          </a:xfrm>
        </p:spPr>
        <p:txBody>
          <a:bodyPr/>
          <a:lstStyle/>
          <a:p>
            <a:r>
              <a:rPr lang="en-US" dirty="0"/>
              <a:t>Acceptable Use Policy (AUP) of NRP (I)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4C1E16-78FB-EC35-1671-DA2C8C1E3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04" y="1427931"/>
            <a:ext cx="10470930" cy="42619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58ABB5-83DB-B8BA-3D1A-0F3AFFBC523D}"/>
              </a:ext>
            </a:extLst>
          </p:cNvPr>
          <p:cNvSpPr/>
          <p:nvPr/>
        </p:nvSpPr>
        <p:spPr>
          <a:xfrm>
            <a:off x="638504" y="2575034"/>
            <a:ext cx="9756227" cy="72521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FA869F-A41D-2232-ACC8-46236EB3FFF0}"/>
              </a:ext>
            </a:extLst>
          </p:cNvPr>
          <p:cNvSpPr/>
          <p:nvPr/>
        </p:nvSpPr>
        <p:spPr>
          <a:xfrm>
            <a:off x="706824" y="4903070"/>
            <a:ext cx="10286997" cy="72521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08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5E109-A259-36E3-20F3-9FE74EF75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EC8BAB-D935-CFEF-C5BE-8DD272C33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625" y="1761359"/>
            <a:ext cx="6134100" cy="261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307B42-CE47-70F5-1C89-1CA307B67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18" y="1509107"/>
            <a:ext cx="5842437" cy="30774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D697C7-5FEA-BAA3-C7BF-D7330A094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04" y="102368"/>
            <a:ext cx="11280228" cy="1325563"/>
          </a:xfrm>
        </p:spPr>
        <p:txBody>
          <a:bodyPr/>
          <a:lstStyle/>
          <a:p>
            <a:r>
              <a:rPr lang="en-US" dirty="0"/>
              <a:t>Acceptable Use Policy (AUP) of NRP (II)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8DF8CB-3980-D7C0-D2B5-5F982ADA08E6}"/>
              </a:ext>
            </a:extLst>
          </p:cNvPr>
          <p:cNvSpPr/>
          <p:nvPr/>
        </p:nvSpPr>
        <p:spPr>
          <a:xfrm>
            <a:off x="106418" y="2816772"/>
            <a:ext cx="5348451" cy="48347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501123-B250-D441-170E-555976C82A7E}"/>
              </a:ext>
            </a:extLst>
          </p:cNvPr>
          <p:cNvSpPr/>
          <p:nvPr/>
        </p:nvSpPr>
        <p:spPr>
          <a:xfrm>
            <a:off x="106419" y="3300247"/>
            <a:ext cx="5684782" cy="141073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3C5320-D30E-9F9C-0E88-B1A75E68B5FD}"/>
              </a:ext>
            </a:extLst>
          </p:cNvPr>
          <p:cNvSpPr/>
          <p:nvPr/>
        </p:nvSpPr>
        <p:spPr>
          <a:xfrm>
            <a:off x="6031625" y="1650123"/>
            <a:ext cx="6053957" cy="63062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B78A6B-7EDB-72B1-A497-C51BD59F92B9}"/>
              </a:ext>
            </a:extLst>
          </p:cNvPr>
          <p:cNvSpPr txBox="1"/>
          <p:nvPr/>
        </p:nvSpPr>
        <p:spPr>
          <a:xfrm>
            <a:off x="2439537" y="5022393"/>
            <a:ext cx="8093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Violation of this AUP is not a joke !!! 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Violators may be reported to law enforcement.</a:t>
            </a:r>
          </a:p>
        </p:txBody>
      </p:sp>
    </p:spTree>
    <p:extLst>
      <p:ext uri="{BB962C8B-B14F-4D97-AF65-F5344CB8AC3E}">
        <p14:creationId xmlns:p14="http://schemas.microsoft.com/office/powerpoint/2010/main" val="3524767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25" descr="A map of the united states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530"/>
            <a:ext cx="12192000" cy="657446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5"/>
          <p:cNvSpPr txBox="1"/>
          <p:nvPr/>
        </p:nvSpPr>
        <p:spPr>
          <a:xfrm>
            <a:off x="-1" y="441434"/>
            <a:ext cx="121920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3900 accredited institutions of higher learning</a:t>
            </a:r>
            <a:endParaRPr dirty="0"/>
          </a:p>
        </p:txBody>
      </p:sp>
      <p:sp>
        <p:nvSpPr>
          <p:cNvPr id="77" name="Google Shape;77;p25"/>
          <p:cNvSpPr txBox="1"/>
          <p:nvPr/>
        </p:nvSpPr>
        <p:spPr>
          <a:xfrm>
            <a:off x="-1" y="4908337"/>
            <a:ext cx="1219200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Only 146 of these institutions are classified as R1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</a:rPr>
              <a:t>=&gt; for most institutions their primary focus is on education</a:t>
            </a:r>
            <a:endParaRPr dirty="0"/>
          </a:p>
        </p:txBody>
      </p:sp>
      <p:sp>
        <p:nvSpPr>
          <p:cNvPr id="78" name="Google Shape;78;p25"/>
          <p:cNvSpPr txBox="1"/>
          <p:nvPr/>
        </p:nvSpPr>
        <p:spPr>
          <a:xfrm>
            <a:off x="8818179" y="6229727"/>
            <a:ext cx="32897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https://nces.ed.gov/ipeds/collegemap/#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00940-4C07-DEFD-4BC3-184895A0E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</a:pPr>
            <a:r>
              <a:rPr lang="en-US" sz="1800" b="1" dirty="0">
                <a:solidFill>
                  <a:srgbClr val="FFC000"/>
                </a:solidFill>
                <a:latin typeface="Arial"/>
                <a:ea typeface="Source Sans Pro"/>
                <a:cs typeface="Arial"/>
              </a:rPr>
              <a:t>How We’re Securing NRP Nautilus:</a:t>
            </a:r>
            <a:endParaRPr lang="en-US" sz="1800" dirty="0">
              <a:latin typeface="Arial"/>
              <a:ea typeface="Source Sans Pro"/>
              <a:cs typeface="Arial"/>
            </a:endParaRPr>
          </a:p>
          <a:p>
            <a:pPr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en-US" sz="1600" b="1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Kubernetes: 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workload isolation, </a:t>
            </a:r>
            <a:r>
              <a:rPr lang="en-US" sz="1600" b="1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Falco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: runtime threat detection, </a:t>
            </a:r>
            <a:r>
              <a:rPr lang="en-US" sz="1600" b="1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Prometheus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: monitoring and alerts, </a:t>
            </a:r>
            <a:r>
              <a:rPr lang="en-US" sz="1600" b="1" dirty="0" err="1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CILogon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: federated identity management, </a:t>
            </a:r>
            <a:r>
              <a:rPr lang="en-US" sz="1600" b="1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live documentation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: up-to-date security policies, and </a:t>
            </a:r>
            <a:r>
              <a:rPr lang="en-US" sz="1600" b="1" i="1" u="sng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enhanced log collection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 for detailed auditing.</a:t>
            </a:r>
            <a:endParaRPr lang="en-US" sz="1600" dirty="0">
              <a:latin typeface="Arial"/>
              <a:ea typeface="Source Sans Pro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</a:pPr>
            <a:r>
              <a:rPr lang="en-US" sz="3600" b="1" dirty="0">
                <a:solidFill>
                  <a:srgbClr val="FFC000"/>
                </a:solidFill>
                <a:latin typeface="Arial"/>
                <a:ea typeface="Source Sans Pro"/>
                <a:cs typeface="Arial"/>
              </a:rPr>
              <a:t>Call to Action for Admins and PIs:</a:t>
            </a:r>
            <a:endParaRPr lang="en-US" sz="3600" dirty="0">
              <a:latin typeface="Arial"/>
              <a:ea typeface="Source Sans Pro"/>
              <a:cs typeface="Arial"/>
            </a:endParaRPr>
          </a:p>
          <a:p>
            <a:pPr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Implement </a:t>
            </a:r>
            <a:r>
              <a:rPr lang="en-US" sz="1600" b="1" i="1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onboarding 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processes to ensure </a:t>
            </a:r>
            <a:r>
              <a:rPr lang="en-US" sz="1600" b="1" i="1" u="sng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every 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user </a:t>
            </a:r>
            <a:r>
              <a:rPr lang="en-US" sz="1600" b="1" i="1" u="sng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understands 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and adheres to the policies in the </a:t>
            </a:r>
            <a:r>
              <a:rPr lang="en-US" sz="1600" b="1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AUP 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and documentation.</a:t>
            </a:r>
            <a:endParaRPr lang="en-US" sz="1600" dirty="0">
              <a:latin typeface="Arial"/>
              <a:ea typeface="Source Sans Pro"/>
              <a:cs typeface="Arial"/>
            </a:endParaRPr>
          </a:p>
          <a:p>
            <a:pPr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Establish an </a:t>
            </a:r>
            <a:r>
              <a:rPr lang="en-US" sz="1600" b="1" i="1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offboarding 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process for graduating students or departing group members:</a:t>
            </a:r>
            <a:endParaRPr lang="en-US" sz="1600" dirty="0">
              <a:solidFill>
                <a:srgbClr val="182B49"/>
              </a:solidFill>
              <a:latin typeface="Arial"/>
              <a:ea typeface="Source Sans Pro"/>
              <a:cs typeface="Arial"/>
            </a:endParaRPr>
          </a:p>
          <a:p>
            <a:pPr lvl="2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Remove unused resource reservations.</a:t>
            </a:r>
            <a:endParaRPr lang="en-US" sz="1600" dirty="0">
              <a:solidFill>
                <a:srgbClr val="182B49"/>
              </a:solidFill>
              <a:latin typeface="Arial"/>
              <a:ea typeface="Source Sans Pro"/>
              <a:cs typeface="Arial"/>
            </a:endParaRPr>
          </a:p>
          <a:p>
            <a:pPr lvl="2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Ensure users are properly removed from namespaces, and namespace rosters are up-to-date.</a:t>
            </a:r>
            <a:endParaRPr lang="en-US" sz="1600" dirty="0">
              <a:solidFill>
                <a:srgbClr val="182B49"/>
              </a:solidFill>
              <a:latin typeface="Arial"/>
              <a:ea typeface="Source Sans Pro"/>
              <a:cs typeface="Arial"/>
            </a:endParaRPr>
          </a:p>
          <a:p>
            <a:pPr lvl="2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Revoke access keys, tokens, and configurations, preventing credential sharing.</a:t>
            </a:r>
          </a:p>
          <a:p>
            <a:pPr lvl="1" indent="-285750">
              <a:buFont typeface="Courier New"/>
              <a:buChar char="o"/>
            </a:pP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Set default permissions for publicly-accessible services to </a:t>
            </a:r>
            <a:r>
              <a:rPr lang="en-US" sz="1600" b="1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default-deny</a:t>
            </a:r>
            <a:r>
              <a:rPr lang="en-US" sz="1600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 and add trusted institutions/users to an</a:t>
            </a:r>
            <a:r>
              <a:rPr lang="en-US" sz="1600" b="1" dirty="0">
                <a:solidFill>
                  <a:srgbClr val="002060"/>
                </a:solidFill>
                <a:latin typeface="Arial"/>
                <a:ea typeface="Source Sans Pro"/>
                <a:cs typeface="Arial"/>
              </a:rPr>
              <a:t> allow-list.</a:t>
            </a:r>
            <a:endParaRPr lang="en-US" sz="16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1600" dirty="0">
              <a:solidFill>
                <a:srgbClr val="182B49"/>
              </a:solidFill>
              <a:cs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967CC3-1490-C736-8AD8-A59C30D85552}"/>
              </a:ext>
            </a:extLst>
          </p:cNvPr>
          <p:cNvSpPr txBox="1">
            <a:spLocks/>
          </p:cNvSpPr>
          <p:nvPr/>
        </p:nvSpPr>
        <p:spPr>
          <a:xfrm>
            <a:off x="838200" y="781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ts val="1000"/>
              </a:spcBef>
              <a:buNone/>
              <a:defRPr sz="5400" b="1" kern="1200">
                <a:solidFill>
                  <a:schemeClr val="tx2"/>
                </a:solidFill>
                <a:latin typeface="Teko SemiBold" panose="02000000000000000000" pitchFamily="2" charset="0"/>
                <a:ea typeface="+mj-ea"/>
                <a:cs typeface="Teko SemiBold" panose="02000000000000000000" pitchFamily="2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i="0" dirty="0">
                <a:solidFill>
                  <a:srgbClr val="002060"/>
                </a:solidFill>
                <a:latin typeface="Teko SemiBold"/>
              </a:rPr>
              <a:t>Cybersecurity in </a:t>
            </a:r>
            <a:r>
              <a:rPr lang="en-US" i="0" dirty="0" err="1">
                <a:solidFill>
                  <a:srgbClr val="FFC000"/>
                </a:solidFill>
                <a:latin typeface="Teko SemiBold"/>
              </a:rPr>
              <a:t>Nautilus@NRP</a:t>
            </a:r>
            <a:endParaRPr lang="en-US" b="0" i="0" dirty="0">
              <a:solidFill>
                <a:srgbClr val="000000"/>
              </a:solidFill>
              <a:latin typeface="Tek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35141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B7B9B-F2A6-C346-28B8-6AFF8C481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99"/>
            <a:ext cx="10515600" cy="90983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eko SemiBold"/>
              </a:rPr>
              <a:t>Cybersecurity in </a:t>
            </a:r>
            <a:r>
              <a:rPr lang="en-US" dirty="0" err="1">
                <a:solidFill>
                  <a:srgbClr val="FFC000"/>
                </a:solidFill>
                <a:latin typeface="Teko SemiBold"/>
              </a:rPr>
              <a:t>Nautilus@NRP</a:t>
            </a:r>
            <a:endParaRPr lang="en-US" b="0" dirty="0">
              <a:solidFill>
                <a:srgbClr val="000000"/>
              </a:solidFill>
              <a:latin typeface="Teko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00940-4C07-DEFD-4BC3-184895A0E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07" y="1370404"/>
            <a:ext cx="11761076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C000"/>
                </a:solidFill>
                <a:latin typeface="Arial"/>
                <a:ea typeface="Source Sans Pro"/>
                <a:cs typeface="Arial"/>
              </a:rPr>
              <a:t>Security Violations (Over Past Year):</a:t>
            </a:r>
            <a:endParaRPr lang="en-US" sz="1600" dirty="0">
              <a:solidFill>
                <a:srgbClr val="FFC000"/>
              </a:solidFill>
              <a:latin typeface="Arial"/>
              <a:ea typeface="Source Sans Pro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Exposed IPMI Interfaces:</a:t>
            </a:r>
            <a:endParaRPr lang="en-US" sz="1300" dirty="0">
              <a:solidFill>
                <a:srgbClr val="003399"/>
              </a:solidFill>
              <a:latin typeface="Arial"/>
              <a:ea typeface="Source Sans Pro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 PI’s lab machine, used by approximately 2 dozen NRP users, was ransom-wared due to an exposed IPMI interface on the public internet.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Invalidated NRP user credentials =&gt; users required to reauthenticate securely to mitigate risks.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An NRP node at a different site became vulnerable after an ACL dropped in front of its IPMI interface. The issue was resolved by reinstalling the node and fixing the ACL.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Compromised Pod: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Exploited PostgreSQL pod (weak password) used for port scanning.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Pod terminated, namespace banned, PVCs deleted, admin privileges revoked.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Crypto-Mining (Case 1):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 err="1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Cryptomining</a:t>
            </a: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 caused by use of compromised Python ML library; credential sharing among users detected.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Namespace and user accounts banned, stricter credential policies enforced, PI informed.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Crypto-Mining (Case 2):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Two cases of crypto-mining by bad actors in a publicly-accessibly </a:t>
            </a:r>
            <a:r>
              <a:rPr lang="en-US" sz="1300" dirty="0" err="1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JupyterHub</a:t>
            </a: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 deployment.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Namespace temporarily restricted until admins banned the users and their institutions.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Publicly Shared Config File: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 user accidentally shared their config file (including credentials) in the Nautilus Support chat on Matrix, exposing credentials to thousands of users.</a:t>
            </a: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</a:t>
            </a:r>
            <a:r>
              <a:rPr lang="en-US" sz="1300" dirty="0" err="1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CILogon</a:t>
            </a: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 contacted to invalidate the user’s refresh token and issue a new one.</a:t>
            </a: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 marL="742950" indent="-285750">
              <a:buAutoNum type="arabicPeriod"/>
            </a:pP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 marL="28575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300" b="1" dirty="0">
              <a:solidFill>
                <a:srgbClr val="00339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8431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F0325-E8BE-7995-9CB2-AC252B59C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42C4F-B9C5-1A95-55E8-EF8987B27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99"/>
            <a:ext cx="10515600" cy="90983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eko SemiBold"/>
              </a:rPr>
              <a:t>Cybersecurity in </a:t>
            </a:r>
            <a:r>
              <a:rPr lang="en-US" dirty="0" err="1">
                <a:solidFill>
                  <a:srgbClr val="FFC000"/>
                </a:solidFill>
                <a:latin typeface="Teko SemiBold"/>
              </a:rPr>
              <a:t>Nautilus@NRP</a:t>
            </a:r>
            <a:endParaRPr lang="en-US" b="0" dirty="0">
              <a:solidFill>
                <a:srgbClr val="000000"/>
              </a:solidFill>
              <a:latin typeface="Teko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98AAD-429F-EB29-0F08-854B372F4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07" y="1370404"/>
            <a:ext cx="11761076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C000"/>
                </a:solidFill>
                <a:latin typeface="Arial"/>
                <a:ea typeface="Source Sans Pro"/>
                <a:cs typeface="Arial"/>
              </a:rPr>
              <a:t>Security Violations (Over Past Year):</a:t>
            </a:r>
            <a:endParaRPr lang="en-US" sz="1600" dirty="0">
              <a:solidFill>
                <a:srgbClr val="FFC000"/>
              </a:solidFill>
              <a:latin typeface="Arial"/>
              <a:ea typeface="Source Sans Pro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Exposed IPMI Interfaces:</a:t>
            </a:r>
            <a:endParaRPr lang="en-US" sz="1300" dirty="0">
              <a:solidFill>
                <a:srgbClr val="003399"/>
              </a:solidFill>
              <a:latin typeface="Arial"/>
              <a:ea typeface="Source Sans Pro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 PI’s lab machine, used by approximately 2 dozen NRP users, was ransom-wared due to an exposed IPMI interface on the public internet.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Invalidated NRP user credentials =&gt; users required to reauthenticate securely to mitigate risks.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An NRP node at a different site became vulnerable after an ACL dropped in front of its IPMI interface. The issue was resolved by reinstalling the node and fixing the ACL.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Compromised Pod: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Exploited PostgreSQL pod (weak password) used for port scanning.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Pod terminated, namespace banned, PVCs deleted, admin privileges revoked.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Crypto-Mining (Case 1):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 err="1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Cryptomining</a:t>
            </a: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 caused by use of compromised Python ML library; credential sharing among users detected.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Namespace and user accounts banned, stricter credential policies enforced, PI informed.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Crypto-Mining (Case 2):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Two cases of crypto-mining by bad actors in a publicly-accessibly </a:t>
            </a:r>
            <a:r>
              <a:rPr lang="en-US" sz="1300" dirty="0" err="1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JupyterHub</a:t>
            </a: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 deployment.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Namespace temporarily restricted until admins banned the users and their institutions.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Publicly Shared Config File: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 user accidentally shared their config file (including credentials) in the Nautilus Support chat on Matrix, exposing credentials to thousands of users.</a:t>
            </a: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</a:t>
            </a:r>
            <a:r>
              <a:rPr lang="en-US" sz="1300" dirty="0" err="1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CILogon</a:t>
            </a: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 contacted to invalidate the user’s refresh token and issue a new one.</a:t>
            </a: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 marL="742950" indent="-285750">
              <a:buAutoNum type="arabicPeriod"/>
            </a:pP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 marL="28575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300" b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1D745CF-9607-DE4D-C730-F4D24C0F967E}"/>
              </a:ext>
            </a:extLst>
          </p:cNvPr>
          <p:cNvSpPr/>
          <p:nvPr/>
        </p:nvSpPr>
        <p:spPr>
          <a:xfrm>
            <a:off x="7430809" y="1271752"/>
            <a:ext cx="4508938" cy="14136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Never Expose your IPMI interface to the public internet !!!</a:t>
            </a:r>
          </a:p>
        </p:txBody>
      </p:sp>
    </p:spTree>
    <p:extLst>
      <p:ext uri="{BB962C8B-B14F-4D97-AF65-F5344CB8AC3E}">
        <p14:creationId xmlns:p14="http://schemas.microsoft.com/office/powerpoint/2010/main" val="3071690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16233-06F6-92AA-D313-422FBA00B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8A789-F09E-3607-8AEC-D396504BE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99"/>
            <a:ext cx="10515600" cy="90983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eko SemiBold"/>
              </a:rPr>
              <a:t>Cybersecurity in </a:t>
            </a:r>
            <a:r>
              <a:rPr lang="en-US" dirty="0" err="1">
                <a:solidFill>
                  <a:srgbClr val="FFC000"/>
                </a:solidFill>
                <a:latin typeface="Teko SemiBold"/>
              </a:rPr>
              <a:t>Nautilus@NRP</a:t>
            </a:r>
            <a:endParaRPr lang="en-US" b="0" dirty="0">
              <a:solidFill>
                <a:srgbClr val="000000"/>
              </a:solidFill>
              <a:latin typeface="Teko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04036-DFF2-A032-BD2C-738C1D584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07" y="1370404"/>
            <a:ext cx="11761076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C000"/>
                </a:solidFill>
                <a:latin typeface="Arial"/>
                <a:ea typeface="Source Sans Pro"/>
                <a:cs typeface="Arial"/>
              </a:rPr>
              <a:t>Security Violations (Over Past Year):</a:t>
            </a:r>
            <a:endParaRPr lang="en-US" sz="1600" dirty="0">
              <a:solidFill>
                <a:srgbClr val="FFC000"/>
              </a:solidFill>
              <a:latin typeface="Arial"/>
              <a:ea typeface="Source Sans Pro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Exposed IPMI Interfaces:</a:t>
            </a:r>
            <a:endParaRPr lang="en-US" sz="1300" dirty="0">
              <a:solidFill>
                <a:srgbClr val="003399"/>
              </a:solidFill>
              <a:latin typeface="Arial"/>
              <a:ea typeface="Source Sans Pro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 PI’s lab machine, used by approximately 2 dozen NRP users, was ransom-wared due to an exposed IPMI interface on the public internet.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Invalidated NRP user credentials =&gt; users required to reauthenticate securely to mitigate risks.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An NRP node at a different site became vulnerable after an ACL dropped in front of its IPMI interface. The issue was resolved by reinstalling the node and fixing the ACL.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Compromised Pod: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Exploited PostgreSQL pod (weak password) used for port scanning.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Pod terminated, namespace banned, PVCs deleted, admin privileges revoked.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Crypto-Mining (Case 1):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 err="1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Cryptomining</a:t>
            </a: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 caused by use of compromised Python ML library; credential sharing among users detected.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Namespace and user accounts banned, stricter credential policies enforced, PI informed.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Crypto-Mining (Case 2):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Two cases of crypto-mining by bad actors in a publicly-accessibly </a:t>
            </a:r>
            <a:r>
              <a:rPr lang="en-US" sz="1300" dirty="0" err="1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JupyterHub</a:t>
            </a: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 deployment.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Namespace temporarily restricted until admins banned the users and their institutions.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Publicly Shared Config File: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 user accidentally shared their config file (including credentials) in the Nautilus Support chat on Matrix, exposing credentials to thousands of users.</a:t>
            </a: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</a:t>
            </a:r>
            <a:r>
              <a:rPr lang="en-US" sz="1300" dirty="0" err="1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CILogon</a:t>
            </a: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 contacted to invalidate the user’s refresh token and issue a new one.</a:t>
            </a: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 marL="742950" indent="-285750">
              <a:buAutoNum type="arabicPeriod"/>
            </a:pP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 marL="28575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300" b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063483F-B6A7-031F-7206-663756241749}"/>
              </a:ext>
            </a:extLst>
          </p:cNvPr>
          <p:cNvSpPr/>
          <p:nvPr/>
        </p:nvSpPr>
        <p:spPr>
          <a:xfrm>
            <a:off x="7430809" y="1271752"/>
            <a:ext cx="4508938" cy="14136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Never Expose your IPMI interface to the public internet !!!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62196DE-C472-7E7B-B28A-88DFA8F50BAF}"/>
              </a:ext>
            </a:extLst>
          </p:cNvPr>
          <p:cNvSpPr/>
          <p:nvPr/>
        </p:nvSpPr>
        <p:spPr>
          <a:xfrm>
            <a:off x="2128340" y="1844566"/>
            <a:ext cx="4508938" cy="14136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Always use strong passwords</a:t>
            </a:r>
          </a:p>
        </p:txBody>
      </p:sp>
    </p:spTree>
    <p:extLst>
      <p:ext uri="{BB962C8B-B14F-4D97-AF65-F5344CB8AC3E}">
        <p14:creationId xmlns:p14="http://schemas.microsoft.com/office/powerpoint/2010/main" val="3426405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C98F8-F83A-CB9E-E8F3-D26DEEA08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E6C79-A92C-2379-83CA-75BB0232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99"/>
            <a:ext cx="10515600" cy="90983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eko SemiBold"/>
              </a:rPr>
              <a:t>Cybersecurity in </a:t>
            </a:r>
            <a:r>
              <a:rPr lang="en-US" dirty="0" err="1">
                <a:solidFill>
                  <a:srgbClr val="FFC000"/>
                </a:solidFill>
                <a:latin typeface="Teko SemiBold"/>
              </a:rPr>
              <a:t>Nautilus@NRP</a:t>
            </a:r>
            <a:endParaRPr lang="en-US" b="0" dirty="0">
              <a:solidFill>
                <a:srgbClr val="000000"/>
              </a:solidFill>
              <a:latin typeface="Teko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72827-519A-47E4-6946-94DD97BFF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07" y="1370404"/>
            <a:ext cx="11761076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C000"/>
                </a:solidFill>
                <a:latin typeface="Arial"/>
                <a:ea typeface="Source Sans Pro"/>
                <a:cs typeface="Arial"/>
              </a:rPr>
              <a:t>Security Violations (Over Past Year):</a:t>
            </a:r>
            <a:endParaRPr lang="en-US" sz="1600" dirty="0">
              <a:solidFill>
                <a:srgbClr val="FFC000"/>
              </a:solidFill>
              <a:latin typeface="Arial"/>
              <a:ea typeface="Source Sans Pro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Exposed IPMI Interfaces:</a:t>
            </a:r>
            <a:endParaRPr lang="en-US" sz="1300" dirty="0">
              <a:solidFill>
                <a:srgbClr val="003399"/>
              </a:solidFill>
              <a:latin typeface="Arial"/>
              <a:ea typeface="Source Sans Pro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 PI’s lab machine, used by approximately 2 dozen NRP users, was ransom-wared due to an exposed IPMI interface on the public internet.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Invalidated NRP user credentials =&gt; users required to reauthenticate securely to mitigate risks.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An NRP node at a different site became vulnerable after an ACL dropped in front of its IPMI interface. The issue was resolved by reinstalling the node and fixing the ACL.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Compromised Pod: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Exploited PostgreSQL pod (weak password) used for port scanning.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Pod terminated, namespace banned, PVCs deleted, admin privileges revoked.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Crypto-Mining (Case 1):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 err="1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Cryptomining</a:t>
            </a: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 caused by use of compromised Python ML library; credential sharing among users detected.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Namespace and user accounts banned, stricter credential policies enforced, PI informed.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Crypto-Mining (Case 2):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Two cases of crypto-mining by bad actors in a publicly-accessibly </a:t>
            </a:r>
            <a:r>
              <a:rPr lang="en-US" sz="1300" dirty="0" err="1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JupyterHub</a:t>
            </a: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 deployment.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Namespace temporarily restricted until admins banned the users and their institutions.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Publicly Shared Config File: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 user accidentally shared their config file (including credentials) in the Nautilus Support chat on Matrix, exposing credentials to thousands of users.</a:t>
            </a: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</a:t>
            </a:r>
            <a:r>
              <a:rPr lang="en-US" sz="1300" dirty="0" err="1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CILogon</a:t>
            </a: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 contacted to invalidate the user’s refresh token and issue a new one.</a:t>
            </a: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 marL="742950" indent="-285750">
              <a:buAutoNum type="arabicPeriod"/>
            </a:pP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 marL="28575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300" b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BEA4836-C05F-B96B-52E3-90AEE2C42436}"/>
              </a:ext>
            </a:extLst>
          </p:cNvPr>
          <p:cNvSpPr/>
          <p:nvPr/>
        </p:nvSpPr>
        <p:spPr>
          <a:xfrm>
            <a:off x="7430809" y="1271752"/>
            <a:ext cx="4508938" cy="14136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Never Expose your IPMI interface to the public internet !!!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DB7C529-5FB6-247E-4507-B2B6EA45FB40}"/>
              </a:ext>
            </a:extLst>
          </p:cNvPr>
          <p:cNvSpPr/>
          <p:nvPr/>
        </p:nvSpPr>
        <p:spPr>
          <a:xfrm>
            <a:off x="2128340" y="1844566"/>
            <a:ext cx="4508938" cy="14136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Always use strong passwords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EFA7263-3FEA-D421-7704-50C64DA19A68}"/>
              </a:ext>
            </a:extLst>
          </p:cNvPr>
          <p:cNvSpPr/>
          <p:nvPr/>
        </p:nvSpPr>
        <p:spPr>
          <a:xfrm>
            <a:off x="6926312" y="3011212"/>
            <a:ext cx="4508938" cy="14136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We have automated crypto-mining detection and anybody we catch will be barred for life from NRP.</a:t>
            </a:r>
          </a:p>
        </p:txBody>
      </p:sp>
    </p:spTree>
    <p:extLst>
      <p:ext uri="{BB962C8B-B14F-4D97-AF65-F5344CB8AC3E}">
        <p14:creationId xmlns:p14="http://schemas.microsoft.com/office/powerpoint/2010/main" val="2582450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AF185-40BD-4064-D303-E833CEB6C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46B1-999D-3E43-E54F-D9639C24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99"/>
            <a:ext cx="10515600" cy="90983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eko SemiBold"/>
              </a:rPr>
              <a:t>Cybersecurity in </a:t>
            </a:r>
            <a:r>
              <a:rPr lang="en-US" dirty="0" err="1">
                <a:solidFill>
                  <a:srgbClr val="FFC000"/>
                </a:solidFill>
                <a:latin typeface="Teko SemiBold"/>
              </a:rPr>
              <a:t>Nautilus@NRP</a:t>
            </a:r>
            <a:endParaRPr lang="en-US" b="0" dirty="0">
              <a:solidFill>
                <a:srgbClr val="000000"/>
              </a:solidFill>
              <a:latin typeface="Teko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EF3C3-2ECD-9791-9B81-DCC6F3AF0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07" y="1370404"/>
            <a:ext cx="11761076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C000"/>
                </a:solidFill>
                <a:latin typeface="Arial"/>
                <a:ea typeface="Source Sans Pro"/>
                <a:cs typeface="Arial"/>
              </a:rPr>
              <a:t>Security Violations (Over Past Year):</a:t>
            </a:r>
            <a:endParaRPr lang="en-US" sz="1600" dirty="0">
              <a:solidFill>
                <a:srgbClr val="FFC000"/>
              </a:solidFill>
              <a:latin typeface="Arial"/>
              <a:ea typeface="Source Sans Pro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Exposed IPMI Interfaces:</a:t>
            </a:r>
            <a:endParaRPr lang="en-US" sz="1300" dirty="0">
              <a:solidFill>
                <a:srgbClr val="003399"/>
              </a:solidFill>
              <a:latin typeface="Arial"/>
              <a:ea typeface="Source Sans Pro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 PI’s lab machine, used by approximately 2 dozen NRP users, was ransom-wared due to an exposed IPMI interface on the public internet.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Invalidated NRP user credentials =&gt; users required to reauthenticate securely to mitigate risks.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An NRP node at a different site became vulnerable after an ACL dropped in front of its IPMI interface. The issue was resolved by reinstalling the node and fixing the ACL.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Compromised Pod: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Exploited PostgreSQL pod (weak password) used for port scanning.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Pod terminated, namespace banned, PVCs deleted, admin privileges revoked.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Crypto-Mining (Case 1):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 err="1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Cryptomining</a:t>
            </a: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 caused by use of compromised Python ML library; credential sharing among users detected.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Namespace and user accounts banned, stricter credential policies enforced, PI informed.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Crypto-Mining (Case 2):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Two cases of crypto-mining by bad actors in a publicly-accessibly </a:t>
            </a:r>
            <a:r>
              <a:rPr lang="en-US" sz="1300" dirty="0" err="1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JupyterHub</a:t>
            </a: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 deployment.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Namespace temporarily restricted until admins banned the users and their institutions.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300" b="1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Publicly Shared Config File:</a:t>
            </a: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 user accidentally shared their config file (including credentials) in the Nautilus Support chat on Matrix, exposing credentials to thousands of users.</a:t>
            </a: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 marL="8001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Action Taken: </a:t>
            </a:r>
            <a:r>
              <a:rPr lang="en-US" sz="1300" dirty="0" err="1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CILogon</a:t>
            </a:r>
            <a:r>
              <a:rPr lang="en-US" sz="1300" dirty="0">
                <a:solidFill>
                  <a:srgbClr val="003399"/>
                </a:solidFill>
                <a:latin typeface="Arial"/>
                <a:ea typeface="Source Sans Pro"/>
                <a:cs typeface="Arial"/>
              </a:rPr>
              <a:t> contacted to invalidate the user’s refresh token and issue a new one.</a:t>
            </a: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 marL="742950" indent="-285750">
              <a:buAutoNum type="arabicPeriod"/>
            </a:pP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 marL="28575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300" dirty="0">
              <a:solidFill>
                <a:srgbClr val="003399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300" b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DD74A2-3203-D679-9D9F-BA1FBD620B9F}"/>
              </a:ext>
            </a:extLst>
          </p:cNvPr>
          <p:cNvSpPr/>
          <p:nvPr/>
        </p:nvSpPr>
        <p:spPr>
          <a:xfrm>
            <a:off x="7430809" y="1271752"/>
            <a:ext cx="4508938" cy="14136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Never Expose your IPMI interface to the public internet !!!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D910A3C-4946-1C3A-34F9-C155DCD2E67B}"/>
              </a:ext>
            </a:extLst>
          </p:cNvPr>
          <p:cNvSpPr/>
          <p:nvPr/>
        </p:nvSpPr>
        <p:spPr>
          <a:xfrm>
            <a:off x="2128340" y="1844566"/>
            <a:ext cx="4508938" cy="14136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Always use strong passwords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A5D3895-F783-AD30-6C12-315C0F64D3BC}"/>
              </a:ext>
            </a:extLst>
          </p:cNvPr>
          <p:cNvSpPr/>
          <p:nvPr/>
        </p:nvSpPr>
        <p:spPr>
          <a:xfrm>
            <a:off x="6926312" y="3011212"/>
            <a:ext cx="4508938" cy="14136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We have automated crypto-mining detection and anybody we catch will be barred for life from NRP.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B97B33F-DCD2-CA90-47E0-173A982BAECF}"/>
              </a:ext>
            </a:extLst>
          </p:cNvPr>
          <p:cNvSpPr/>
          <p:nvPr/>
        </p:nvSpPr>
        <p:spPr>
          <a:xfrm>
            <a:off x="1581807" y="4529959"/>
            <a:ext cx="6364014" cy="14136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Don’t ever share your credentials with anybody.</a:t>
            </a:r>
          </a:p>
          <a:p>
            <a:pPr algn="ctr"/>
            <a:r>
              <a:rPr lang="en-US" sz="2000" dirty="0"/>
              <a:t>Don’t ever use somebody else’s credentials.</a:t>
            </a:r>
          </a:p>
          <a:p>
            <a:pPr algn="ctr"/>
            <a:r>
              <a:rPr lang="en-US" sz="2000" dirty="0"/>
              <a:t>If we catch you use somebody else’s credentials you will be barred for life from NRP.</a:t>
            </a:r>
          </a:p>
        </p:txBody>
      </p:sp>
    </p:spTree>
    <p:extLst>
      <p:ext uri="{BB962C8B-B14F-4D97-AF65-F5344CB8AC3E}">
        <p14:creationId xmlns:p14="http://schemas.microsoft.com/office/powerpoint/2010/main" val="1045614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29C17-A3F5-F29D-9CEF-EEFBCBB1B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9"/>
            <a:ext cx="10515600" cy="812034"/>
          </a:xfrm>
        </p:spPr>
        <p:txBody>
          <a:bodyPr/>
          <a:lstStyle/>
          <a:p>
            <a:r>
              <a:rPr lang="en-US" dirty="0"/>
              <a:t>Thank You to our Sponsors</a:t>
            </a:r>
          </a:p>
        </p:txBody>
      </p:sp>
      <p:pic>
        <p:nvPicPr>
          <p:cNvPr id="5" name="Picture 4" descr="A red and yellow text&#10;&#10;Description automatically generated">
            <a:extLst>
              <a:ext uri="{FF2B5EF4-FFF2-40B4-BE49-F238E27FC236}">
                <a16:creationId xmlns:a16="http://schemas.microsoft.com/office/drawing/2014/main" id="{8BF5DFF6-E2E6-258A-D53D-CDADB6AF23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28100"/>
            <a:ext cx="4981903" cy="3395828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9B284E51-42D3-FECF-E4F9-14A6C1D2FB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889" y="828100"/>
            <a:ext cx="5752661" cy="3353730"/>
          </a:xfrm>
          <a:prstGeom prst="rect">
            <a:avLst/>
          </a:prstGeom>
        </p:spPr>
      </p:pic>
      <p:pic>
        <p:nvPicPr>
          <p:cNvPr id="9" name="Picture 8" descr="A white background with brown text&#10;&#10;Description automatically generated">
            <a:extLst>
              <a:ext uri="{FF2B5EF4-FFF2-40B4-BE49-F238E27FC236}">
                <a16:creationId xmlns:a16="http://schemas.microsoft.com/office/drawing/2014/main" id="{92CC34E9-72A3-45F5-2C9E-8508C1AE8E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6" y="4005844"/>
            <a:ext cx="12126986" cy="267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75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7897" y="31551"/>
            <a:ext cx="10511097" cy="1322268"/>
          </a:xfrm>
          <a:prstGeom prst="rect">
            <a:avLst/>
          </a:prstGeom>
          <a:noFill/>
          <a:ln w="0"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1714"/>
              </a:spcBef>
            </a:pPr>
            <a:r>
              <a:rPr lang="en-US" sz="5805" spc="-1" dirty="0">
                <a:latin typeface="Open Sans"/>
              </a:rPr>
              <a:t>NSF-funded study on AI use</a:t>
            </a:r>
            <a:endParaRPr lang="en-US" sz="5805" spc="-1" dirty="0"/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421503" y="1508691"/>
            <a:ext cx="8180011" cy="3723414"/>
          </a:xfrm>
          <a:prstGeom prst="rect">
            <a:avLst/>
          </a:prstGeom>
          <a:noFill/>
          <a:ln w="0"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Aft>
                <a:spcPts val="1451"/>
              </a:spcAft>
            </a:pPr>
            <a:r>
              <a:rPr lang="en-US" sz="2419" b="0" spc="-1" dirty="0">
                <a:latin typeface="Open Sans"/>
              </a:rPr>
              <a:t>UCSD/SDSC’s AI Blueprint Factory is </a:t>
            </a:r>
            <a:r>
              <a:rPr lang="en-US" sz="2419" b="0" i="1" spc="-1" dirty="0">
                <a:latin typeface="Open Sans"/>
              </a:rPr>
              <a:t>seeking interview subjects </a:t>
            </a:r>
            <a:r>
              <a:rPr lang="en-US" sz="2419" b="0" spc="-1" dirty="0">
                <a:latin typeface="Open Sans"/>
              </a:rPr>
              <a:t>who are:</a:t>
            </a:r>
          </a:p>
          <a:p>
            <a:pPr marL="522461" indent="-391846">
              <a:lnSpc>
                <a:spcPct val="100000"/>
              </a:lnSpc>
              <a:spcAft>
                <a:spcPts val="145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19" b="0" spc="-1" dirty="0">
                <a:latin typeface="Open Sans"/>
              </a:rPr>
              <a:t>Graduate student, postdoc, faculty, or staff in any field </a:t>
            </a:r>
          </a:p>
          <a:p>
            <a:pPr marL="522461" indent="-391846">
              <a:lnSpc>
                <a:spcPct val="100000"/>
              </a:lnSpc>
              <a:spcAft>
                <a:spcPts val="145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19" b="0" spc="-1" dirty="0">
                <a:latin typeface="Open Sans"/>
              </a:rPr>
              <a:t>Engaged in research or teaching that utilizes AI methods</a:t>
            </a:r>
          </a:p>
          <a:p>
            <a:pPr marL="522461" indent="-391846">
              <a:lnSpc>
                <a:spcPct val="100000"/>
              </a:lnSpc>
              <a:spcAft>
                <a:spcPts val="145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19" b="0" spc="-1" dirty="0">
                <a:latin typeface="Open Sans"/>
              </a:rPr>
              <a:t>Creating or using tools, software, datasets, or cyberinfrastructure</a:t>
            </a:r>
            <a:endParaRPr lang="en-US" sz="2419" b="0" spc="-1" dirty="0"/>
          </a:p>
        </p:txBody>
      </p:sp>
      <p:sp>
        <p:nvSpPr>
          <p:cNvPr id="84" name="TextBox 83"/>
          <p:cNvSpPr txBox="1"/>
          <p:nvPr/>
        </p:nvSpPr>
        <p:spPr>
          <a:xfrm>
            <a:off x="1861092" y="5646008"/>
            <a:ext cx="5300829" cy="872079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US" sz="2661" spc="-1" dirty="0">
                <a:latin typeface="Courier New"/>
              </a:rPr>
              <a:t>help@sciencegateways.org</a:t>
            </a:r>
            <a:endParaRPr lang="en-US" sz="2661" spc="-1" dirty="0"/>
          </a:p>
          <a:p>
            <a:endParaRPr lang="en-US" sz="2661" spc="-1" dirty="0"/>
          </a:p>
        </p:txBody>
      </p:sp>
      <p:pic>
        <p:nvPicPr>
          <p:cNvPr id="85" name="Picture 8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453240" y="2196524"/>
            <a:ext cx="3428232" cy="3428232"/>
          </a:xfrm>
          <a:prstGeom prst="rect">
            <a:avLst/>
          </a:prstGeom>
          <a:ln w="0">
            <a:noFill/>
          </a:ln>
        </p:spPr>
      </p:pic>
      <p:sp>
        <p:nvSpPr>
          <p:cNvPr id="86" name="Rectangle 85"/>
          <p:cNvSpPr/>
          <p:nvPr/>
        </p:nvSpPr>
        <p:spPr>
          <a:xfrm>
            <a:off x="8665055" y="5434492"/>
            <a:ext cx="3004601" cy="9173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935" spc="-1" dirty="0">
                <a:solidFill>
                  <a:srgbClr val="404040"/>
                </a:solidFill>
                <a:latin typeface="Open Sans"/>
                <a:ea typeface="DejaVu Sans"/>
              </a:rPr>
              <a:t>AI Blueprint Factory, a project of SGX3 at SDSC</a:t>
            </a:r>
            <a:endParaRPr lang="en-US" sz="1935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en-US" sz="1935" spc="-1" dirty="0">
              <a:latin typeface="Arial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91478" y="5169044"/>
            <a:ext cx="6635288" cy="5529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935" spc="-1" dirty="0">
                <a:solidFill>
                  <a:srgbClr val="404040"/>
                </a:solidFill>
                <a:latin typeface="Open Sans"/>
                <a:ea typeface="DejaVu Sans"/>
              </a:rPr>
              <a:t>We want to talk with you! Contact Jeanette Sperhac:</a:t>
            </a:r>
            <a:endParaRPr lang="en-US" sz="1935" spc="-1" dirty="0">
              <a:latin typeface="Open Sans"/>
            </a:endParaRPr>
          </a:p>
          <a:p>
            <a:pPr algn="ctr">
              <a:lnSpc>
                <a:spcPct val="100000"/>
              </a:lnSpc>
              <a:buNone/>
            </a:pPr>
            <a:endParaRPr lang="en-US" sz="1935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B918D-4695-416A-A999-1DA375F297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6248" y="1683731"/>
            <a:ext cx="3013408" cy="54849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B94B2-5A8A-2B26-DB46-0477CDAB8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Fusion Energy?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372EC-4BCA-8EF4-1ACB-00CB81747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697" y="1229224"/>
            <a:ext cx="7504386" cy="48639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27CEC4-3E16-90A1-C453-A687DB7E3D35}"/>
              </a:ext>
            </a:extLst>
          </p:cNvPr>
          <p:cNvSpPr txBox="1"/>
          <p:nvPr/>
        </p:nvSpPr>
        <p:spPr>
          <a:xfrm>
            <a:off x="836746" y="1566041"/>
            <a:ext cx="33089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From SIA &amp; SRC publication in 2015:</a:t>
            </a:r>
          </a:p>
          <a:p>
            <a:pPr algn="ctr"/>
            <a:r>
              <a:rPr lang="en-US" b="1" dirty="0"/>
              <a:t>Rebooting the IT Revolution</a:t>
            </a:r>
          </a:p>
          <a:p>
            <a:pPr algn="ctr"/>
            <a:r>
              <a:rPr lang="en-US" b="1" dirty="0"/>
              <a:t>A Call To 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47CD9C-FD50-53C7-D6E8-80E46D523CFC}"/>
              </a:ext>
            </a:extLst>
          </p:cNvPr>
          <p:cNvSpPr txBox="1"/>
          <p:nvPr/>
        </p:nvSpPr>
        <p:spPr>
          <a:xfrm>
            <a:off x="-101" y="2974428"/>
            <a:ext cx="49503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They predict that at the rate at which computing</a:t>
            </a:r>
          </a:p>
          <a:p>
            <a:pPr algn="ctr"/>
            <a:r>
              <a:rPr lang="en-US" dirty="0"/>
              <a:t>grows vs time, it would consume the world’s energy</a:t>
            </a:r>
          </a:p>
          <a:p>
            <a:pPr algn="ctr"/>
            <a:r>
              <a:rPr lang="en-US" dirty="0"/>
              <a:t>supply sometime in the 2040’s.  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… unless something dramatic happens </a:t>
            </a:r>
          </a:p>
          <a:p>
            <a:pPr algn="ctr"/>
            <a:r>
              <a:rPr lang="en-US" b="1" dirty="0"/>
              <a:t>on either the supply or the demand side of the equation.</a:t>
            </a:r>
          </a:p>
        </p:txBody>
      </p:sp>
    </p:spTree>
    <p:extLst>
      <p:ext uri="{BB962C8B-B14F-4D97-AF65-F5344CB8AC3E}">
        <p14:creationId xmlns:p14="http://schemas.microsoft.com/office/powerpoint/2010/main" val="2269767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 txBox="1">
            <a:spLocks noGrp="1"/>
          </p:cNvSpPr>
          <p:nvPr>
            <p:ph type="title"/>
          </p:nvPr>
        </p:nvSpPr>
        <p:spPr>
          <a:xfrm>
            <a:off x="499533" y="252500"/>
            <a:ext cx="10515600" cy="65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en-US" sz="3200" dirty="0"/>
              <a:t>Summary &amp; Conclusions</a:t>
            </a:r>
            <a:endParaRPr sz="3200" dirty="0"/>
          </a:p>
        </p:txBody>
      </p:sp>
      <p:sp>
        <p:nvSpPr>
          <p:cNvPr id="263" name="Google Shape;263;p36"/>
          <p:cNvSpPr txBox="1">
            <a:spLocks noGrp="1"/>
          </p:cNvSpPr>
          <p:nvPr>
            <p:ph type="body" idx="1"/>
          </p:nvPr>
        </p:nvSpPr>
        <p:spPr>
          <a:xfrm>
            <a:off x="0" y="1151599"/>
            <a:ext cx="12191999" cy="47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692150" lvl="0" indent="-520699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127"/>
              <a:buChar char="•"/>
            </a:pPr>
            <a:r>
              <a:rPr lang="en-US" sz="2900" b="1" dirty="0">
                <a:solidFill>
                  <a:srgbClr val="0070C0"/>
                </a:solidFill>
              </a:rPr>
              <a:t>NRP addresses Two Core Challenges:</a:t>
            </a:r>
            <a:endParaRPr sz="2900" dirty="0"/>
          </a:p>
          <a:p>
            <a:pPr marL="1149350" lvl="1" indent="-520699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95"/>
              <a:buChar char="•"/>
            </a:pPr>
            <a:endParaRPr lang="en-US" sz="2500" dirty="0">
              <a:solidFill>
                <a:srgbClr val="0070C0"/>
              </a:solidFill>
            </a:endParaRPr>
          </a:p>
          <a:p>
            <a:pPr marL="1149350" lvl="1" indent="-520699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95"/>
              <a:buChar char="•"/>
            </a:pPr>
            <a:r>
              <a:rPr lang="en-US" sz="2500" dirty="0">
                <a:solidFill>
                  <a:srgbClr val="0070C0"/>
                </a:solidFill>
              </a:rPr>
              <a:t>Opportunity is a requirement for Social Mobility</a:t>
            </a:r>
          </a:p>
          <a:p>
            <a:pPr marL="1606550" lvl="2" indent="-520699">
              <a:spcBef>
                <a:spcPts val="0"/>
              </a:spcBef>
              <a:buSzPts val="2695"/>
            </a:pPr>
            <a:r>
              <a:rPr lang="en-US" sz="2100" dirty="0">
                <a:solidFill>
                  <a:srgbClr val="0070C0"/>
                </a:solidFill>
              </a:rPr>
              <a:t>Education is the most effective guarantor of social mobility</a:t>
            </a:r>
          </a:p>
          <a:p>
            <a:pPr marL="1606550" lvl="2" indent="-520699">
              <a:spcBef>
                <a:spcPts val="0"/>
              </a:spcBef>
              <a:buSzPts val="2695"/>
            </a:pPr>
            <a:r>
              <a:rPr lang="en-US" sz="2500" dirty="0">
                <a:solidFill>
                  <a:srgbClr val="0070C0"/>
                </a:solidFill>
              </a:rPr>
              <a:t>Data &amp; Compute is increasingly required for Education</a:t>
            </a:r>
          </a:p>
          <a:p>
            <a:pPr marL="1149350" lvl="1" indent="-520699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95"/>
              <a:buChar char="•"/>
            </a:pPr>
            <a:endParaRPr lang="en-US" sz="2500" dirty="0"/>
          </a:p>
          <a:p>
            <a:pPr marL="628651" lvl="1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95"/>
              <a:buNone/>
            </a:pPr>
            <a:r>
              <a:rPr lang="en-US" sz="2800" b="1" dirty="0"/>
              <a:t>We provide a Data &amp; Compute Platform for Higher Ed that is cost-effective </a:t>
            </a:r>
          </a:p>
          <a:p>
            <a:pPr marL="628651" lvl="1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95"/>
              <a:buNone/>
            </a:pPr>
            <a:r>
              <a:rPr lang="en-US" sz="2800" b="1" dirty="0"/>
              <a:t>and aspire to make it available to all colleges in the USA</a:t>
            </a:r>
          </a:p>
          <a:p>
            <a:pPr marL="1149350" lvl="1" indent="-520699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95"/>
              <a:buChar char="•"/>
            </a:pPr>
            <a:endParaRPr sz="2500" dirty="0"/>
          </a:p>
          <a:p>
            <a:pPr marL="1149350" lvl="1" indent="-520699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95"/>
              <a:buChar char="•"/>
            </a:pPr>
            <a:r>
              <a:rPr lang="en-US" sz="2500" dirty="0">
                <a:solidFill>
                  <a:srgbClr val="0070C0"/>
                </a:solidFill>
              </a:rPr>
              <a:t>The “end of Moore’s law” is leading to a proliferation of “architectures” … domain science adoption is at risk … </a:t>
            </a:r>
          </a:p>
          <a:p>
            <a:pPr marL="1149350" lvl="1" indent="-520699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95"/>
              <a:buChar char="•"/>
            </a:pPr>
            <a:endParaRPr lang="en-US" sz="2500" dirty="0">
              <a:solidFill>
                <a:srgbClr val="0070C0"/>
              </a:solidFill>
            </a:endParaRPr>
          </a:p>
          <a:p>
            <a:pPr marL="628651" lvl="1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95"/>
              <a:buNone/>
            </a:pPr>
            <a:r>
              <a:rPr lang="en-US" sz="2500" b="1" dirty="0">
                <a:solidFill>
                  <a:schemeClr val="tx1"/>
                </a:solidFill>
              </a:rPr>
              <a:t>We provide a “garden of architectures” for both domain, CS, and ECE research</a:t>
            </a:r>
            <a:endParaRPr sz="25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26" descr="Tex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4508" y="4052199"/>
            <a:ext cx="9144000" cy="195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6" descr="A picture containing person, person, indoor, clos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4508" y="903224"/>
            <a:ext cx="9144000" cy="315743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6"/>
          <p:cNvSpPr txBox="1"/>
          <p:nvPr/>
        </p:nvSpPr>
        <p:spPr>
          <a:xfrm>
            <a:off x="7582834" y="5631922"/>
            <a:ext cx="297549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https://mindsweneed.org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6"/>
          <p:cNvSpPr txBox="1"/>
          <p:nvPr/>
        </p:nvSpPr>
        <p:spPr>
          <a:xfrm>
            <a:off x="0" y="32497"/>
            <a:ext cx="1219199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Motivation for our Vision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164BE-F578-8CFE-E8D4-951E287F7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60775-3A84-8A0A-89F1-56642F499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6797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The NRP is supported by NSF grants OAC-1541349, OAC-1826967, OAC-2030508, OAC-1841530, OAC-2005369, OAC-21121167, CISE-1713149, CISE-2100237, CISE-2120019, &amp; OAC-2112167</a:t>
            </a:r>
            <a:br>
              <a:rPr lang="en-US" dirty="0"/>
            </a:b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114300" indent="0"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And by CENIC, Pacific Wave, MREN, GPN,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NYSERNet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FLR,  NEREN,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SunCorridor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OARnet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SCLR, the Albuquerque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GigaPoP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and Internet2</a:t>
            </a:r>
          </a:p>
          <a:p>
            <a:pPr marL="114300" indent="0">
              <a:buNone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114300" indent="0">
              <a:buNone/>
            </a:pPr>
            <a:r>
              <a:rPr lang="en-US" dirty="0"/>
              <a:t>As well as a long list of Universities and colleges that host hardware, and share their hardware with the community.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377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e6c069ba45_0_0"/>
          <p:cNvSpPr txBox="1">
            <a:spLocks noGrp="1"/>
          </p:cNvSpPr>
          <p:nvPr>
            <p:ph type="body" idx="1"/>
          </p:nvPr>
        </p:nvSpPr>
        <p:spPr>
          <a:xfrm>
            <a:off x="4767949" y="2471550"/>
            <a:ext cx="2319600" cy="10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0070C0"/>
                </a:solidFill>
              </a:rPr>
              <a:t>Q&amp;A</a:t>
            </a:r>
            <a:endParaRPr sz="6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en-US" sz="3600" dirty="0"/>
              <a:t>Long Term Vision</a:t>
            </a:r>
            <a:endParaRPr dirty="0"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1"/>
          </p:nvPr>
        </p:nvSpPr>
        <p:spPr>
          <a:xfrm>
            <a:off x="1524000" y="1170211"/>
            <a:ext cx="9144000" cy="46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Create an Open National Cyberinfrastructure that allows the federation of CI at all ~4,000 accredited, degree granting higher education institutions, non-profit research institutions, and national laboratories.</a:t>
            </a:r>
            <a:endParaRPr dirty="0"/>
          </a:p>
          <a:p>
            <a:pPr marL="1371600" lvl="2" indent="-342900" algn="l" rtl="0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Open Science</a:t>
            </a:r>
            <a:endParaRPr dirty="0"/>
          </a:p>
          <a:p>
            <a:pPr marL="1371600" lvl="2" indent="-342900" algn="l" rtl="0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Open Data</a:t>
            </a:r>
            <a:endParaRPr dirty="0"/>
          </a:p>
          <a:p>
            <a:pPr marL="1371600" lvl="2" indent="-342900" algn="l" rtl="0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Open Source </a:t>
            </a:r>
            <a:endParaRPr dirty="0"/>
          </a:p>
          <a:p>
            <a:pPr marL="1371600" lvl="2" indent="-342900" algn="l" rtl="0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 dirty="0">
                <a:solidFill>
                  <a:srgbClr val="FF0000"/>
                </a:solidFill>
              </a:rPr>
              <a:t>Open Infrastructure</a:t>
            </a:r>
            <a:endParaRPr dirty="0"/>
          </a:p>
          <a:p>
            <a:pPr marL="457200" lvl="0" indent="-228600" algn="l" rtl="0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93" name="Google Shape;93;p11"/>
          <p:cNvSpPr txBox="1">
            <a:spLocks noGrp="1"/>
          </p:cNvSpPr>
          <p:nvPr>
            <p:ph type="sldNum" idx="4294967295"/>
          </p:nvPr>
        </p:nvSpPr>
        <p:spPr>
          <a:xfrm>
            <a:off x="8724901" y="6400800"/>
            <a:ext cx="419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 dirty="0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1"/>
          <p:cNvSpPr/>
          <p:nvPr/>
        </p:nvSpPr>
        <p:spPr>
          <a:xfrm>
            <a:off x="1524000" y="5328400"/>
            <a:ext cx="9144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Openness for an Open Society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1"/>
          <p:cNvSpPr txBox="1"/>
          <p:nvPr/>
        </p:nvSpPr>
        <p:spPr>
          <a:xfrm>
            <a:off x="5899373" y="3980462"/>
            <a:ext cx="13981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Open Compute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1"/>
          <p:cNvSpPr txBox="1"/>
          <p:nvPr/>
        </p:nvSpPr>
        <p:spPr>
          <a:xfrm>
            <a:off x="6374593" y="4372905"/>
            <a:ext cx="190789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Open Storage &amp; CDN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1"/>
          <p:cNvSpPr txBox="1"/>
          <p:nvPr/>
        </p:nvSpPr>
        <p:spPr>
          <a:xfrm>
            <a:off x="5878550" y="4748861"/>
            <a:ext cx="29402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Open devices/instruments/IoT, …?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" name="Google Shape;98;p11"/>
          <p:cNvCxnSpPr>
            <a:stCxn id="95" idx="1"/>
          </p:cNvCxnSpPr>
          <p:nvPr/>
        </p:nvCxnSpPr>
        <p:spPr>
          <a:xfrm flipH="1">
            <a:off x="5177573" y="4134351"/>
            <a:ext cx="721800" cy="3525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9" name="Google Shape;99;p11"/>
          <p:cNvCxnSpPr/>
          <p:nvPr/>
        </p:nvCxnSpPr>
        <p:spPr>
          <a:xfrm rot="10800000">
            <a:off x="5535391" y="4526228"/>
            <a:ext cx="839203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0" name="Google Shape;100;p11"/>
          <p:cNvCxnSpPr>
            <a:stCxn id="97" idx="1"/>
          </p:cNvCxnSpPr>
          <p:nvPr/>
        </p:nvCxnSpPr>
        <p:spPr>
          <a:xfrm rot="10800000">
            <a:off x="5177450" y="4680750"/>
            <a:ext cx="701100" cy="2220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/>
          <p:nvPr/>
        </p:nvSpPr>
        <p:spPr>
          <a:xfrm rot="2617136" flipH="1">
            <a:off x="4152415" y="3973493"/>
            <a:ext cx="1904103" cy="562630"/>
          </a:xfrm>
          <a:prstGeom prst="ellipse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7"/>
          <p:cNvSpPr/>
          <p:nvPr/>
        </p:nvSpPr>
        <p:spPr>
          <a:xfrm rot="2617136" flipH="1">
            <a:off x="2071512" y="2012757"/>
            <a:ext cx="1904103" cy="562630"/>
          </a:xfrm>
          <a:prstGeom prst="ellipse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7"/>
          <p:cNvSpPr/>
          <p:nvPr/>
        </p:nvSpPr>
        <p:spPr>
          <a:xfrm rot="-2617136">
            <a:off x="2187925" y="4029768"/>
            <a:ext cx="1904103" cy="562630"/>
          </a:xfrm>
          <a:prstGeom prst="ellipse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7"/>
          <p:cNvSpPr/>
          <p:nvPr/>
        </p:nvSpPr>
        <p:spPr>
          <a:xfrm rot="-2617136">
            <a:off x="4118165" y="1983408"/>
            <a:ext cx="1904103" cy="562630"/>
          </a:xfrm>
          <a:prstGeom prst="ellipse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7"/>
          <p:cNvSpPr/>
          <p:nvPr/>
        </p:nvSpPr>
        <p:spPr>
          <a:xfrm>
            <a:off x="1587257" y="2896854"/>
            <a:ext cx="1904103" cy="562630"/>
          </a:xfrm>
          <a:prstGeom prst="ellipse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7"/>
          <p:cNvSpPr/>
          <p:nvPr/>
        </p:nvSpPr>
        <p:spPr>
          <a:xfrm rot="-5400000">
            <a:off x="3184762" y="4354242"/>
            <a:ext cx="1904103" cy="562630"/>
          </a:xfrm>
          <a:prstGeom prst="ellipse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7"/>
          <p:cNvSpPr/>
          <p:nvPr/>
        </p:nvSpPr>
        <p:spPr>
          <a:xfrm rot="-5400000">
            <a:off x="3118425" y="1652040"/>
            <a:ext cx="1904103" cy="562630"/>
          </a:xfrm>
          <a:prstGeom prst="ellipse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7"/>
          <p:cNvSpPr/>
          <p:nvPr/>
        </p:nvSpPr>
        <p:spPr>
          <a:xfrm>
            <a:off x="4629874" y="2905822"/>
            <a:ext cx="1904103" cy="562630"/>
          </a:xfrm>
          <a:prstGeom prst="ellipse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7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en-US" dirty="0"/>
              <a:t>Community vs Funded Projects </a:t>
            </a:r>
            <a:endParaRPr dirty="0"/>
          </a:p>
        </p:txBody>
      </p:sp>
      <p:sp>
        <p:nvSpPr>
          <p:cNvPr id="114" name="Google Shape;114;p27"/>
          <p:cNvSpPr txBox="1">
            <a:spLocks noGrp="1"/>
          </p:cNvSpPr>
          <p:nvPr>
            <p:ph type="sldNum" idx="4294967295"/>
          </p:nvPr>
        </p:nvSpPr>
        <p:spPr>
          <a:xfrm>
            <a:off x="8724900" y="6400800"/>
            <a:ext cx="419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FF8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 dirty="0">
              <a:solidFill>
                <a:srgbClr val="FF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7"/>
          <p:cNvSpPr/>
          <p:nvPr/>
        </p:nvSpPr>
        <p:spPr>
          <a:xfrm>
            <a:off x="2973195" y="2136691"/>
            <a:ext cx="2339786" cy="2071654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3140281" y="2864388"/>
            <a:ext cx="1980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Community with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Shared Vision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7549516" y="1584832"/>
            <a:ext cx="364394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Lot’s of funded projects that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contribute to this </a:t>
            </a:r>
            <a:r>
              <a:rPr lang="en-US" sz="20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shared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vision</a:t>
            </a:r>
            <a:r>
              <a:rPr lang="en-US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in different ways.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7"/>
          <p:cNvSpPr txBox="1"/>
          <p:nvPr/>
        </p:nvSpPr>
        <p:spPr>
          <a:xfrm>
            <a:off x="6865035" y="3247697"/>
            <a:ext cx="501291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PNRP provides core services for the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National Research Platform Community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7"/>
          <p:cNvSpPr txBox="1"/>
          <p:nvPr/>
        </p:nvSpPr>
        <p:spPr>
          <a:xfrm>
            <a:off x="6017827" y="4617707"/>
            <a:ext cx="61695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Open Infrastructure is “owned” and “built”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by the community for the community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7"/>
          <p:cNvSpPr txBox="1"/>
          <p:nvPr/>
        </p:nvSpPr>
        <p:spPr>
          <a:xfrm>
            <a:off x="68112" y="2127459"/>
            <a:ext cx="165462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Funded projects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" name="Google Shape;121;p27"/>
          <p:cNvCxnSpPr>
            <a:endCxn id="106" idx="5"/>
          </p:cNvCxnSpPr>
          <p:nvPr/>
        </p:nvCxnSpPr>
        <p:spPr>
          <a:xfrm rot="10800000" flipH="1">
            <a:off x="1587176" y="1973664"/>
            <a:ext cx="811800" cy="264900"/>
          </a:xfrm>
          <a:prstGeom prst="straightConnector1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2" name="Google Shape;122;p27"/>
          <p:cNvCxnSpPr>
            <a:endCxn id="109" idx="1"/>
          </p:cNvCxnSpPr>
          <p:nvPr/>
        </p:nvCxnSpPr>
        <p:spPr>
          <a:xfrm>
            <a:off x="1513606" y="2465949"/>
            <a:ext cx="352500" cy="513300"/>
          </a:xfrm>
          <a:prstGeom prst="straightConnector1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AD99A-0664-3039-CAD3-246D904B82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122363"/>
            <a:ext cx="12192000" cy="2387600"/>
          </a:xfrm>
        </p:spPr>
        <p:txBody>
          <a:bodyPr/>
          <a:lstStyle/>
          <a:p>
            <a:r>
              <a:rPr lang="en-US" dirty="0"/>
              <a:t>National Research Platform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CC139-D80C-E512-FB34-0805DDAEF7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do we execute on this vision?</a:t>
            </a:r>
          </a:p>
        </p:txBody>
      </p:sp>
    </p:spTree>
    <p:extLst>
      <p:ext uri="{BB962C8B-B14F-4D97-AF65-F5344CB8AC3E}">
        <p14:creationId xmlns:p14="http://schemas.microsoft.com/office/powerpoint/2010/main" val="749865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EB522-3E5A-B3B7-520A-2CAECCF0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55"/>
            <a:ext cx="10515600" cy="1325563"/>
          </a:xfrm>
        </p:spPr>
        <p:txBody>
          <a:bodyPr/>
          <a:lstStyle/>
          <a:p>
            <a:r>
              <a:rPr lang="en-US" dirty="0"/>
              <a:t>The NRP Strategy for growth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519BC-968A-FB26-1C87-1C1E14077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717" y="1436740"/>
            <a:ext cx="1176107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Exploit existing social networks to engage colleges</a:t>
            </a:r>
          </a:p>
          <a:p>
            <a:pPr lvl="1"/>
            <a:r>
              <a:rPr lang="en-US" dirty="0"/>
              <a:t>The Regional Research &amp; Education Networks play a crucial role in that they are already engaged with the colleges in their regions, and with each other via the Quilt</a:t>
            </a:r>
          </a:p>
          <a:p>
            <a:r>
              <a:rPr lang="en-US" b="1" dirty="0">
                <a:solidFill>
                  <a:srgbClr val="0070C0"/>
                </a:solidFill>
              </a:rPr>
              <a:t>Exploit an ongoing transformation of higher education </a:t>
            </a:r>
            <a:r>
              <a:rPr lang="en-US" dirty="0"/>
              <a:t>towards increasing use of data &amp; compute as essential part of classroom education.</a:t>
            </a:r>
          </a:p>
          <a:p>
            <a:pPr lvl="1"/>
            <a:r>
              <a:rPr lang="en-US" dirty="0"/>
              <a:t>AI is an accelerant of a transformation that preceded ChatGPT</a:t>
            </a:r>
          </a:p>
          <a:p>
            <a:r>
              <a:rPr lang="en-US" b="1" dirty="0">
                <a:solidFill>
                  <a:srgbClr val="0070C0"/>
                </a:solidFill>
              </a:rPr>
              <a:t>Reduce TCO of compute &amp; data infrastructure for colleges</a:t>
            </a:r>
          </a:p>
          <a:p>
            <a:pPr lvl="1"/>
            <a:r>
              <a:rPr lang="en-US" dirty="0"/>
              <a:t>We provide scalable remote system administration, user support, and training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Lean into the CC* program by the NSF to bring AI hardware to places that never had such capabilities before.</a:t>
            </a:r>
          </a:p>
          <a:p>
            <a:r>
              <a:rPr lang="en-US" b="1" dirty="0">
                <a:solidFill>
                  <a:srgbClr val="0070C0"/>
                </a:solidFill>
              </a:rPr>
              <a:t>As we solve the AI education TCO pain point for colleges, we advance their research capabilities as a desired side-effect</a:t>
            </a:r>
          </a:p>
        </p:txBody>
      </p:sp>
    </p:spTree>
    <p:extLst>
      <p:ext uri="{BB962C8B-B14F-4D97-AF65-F5344CB8AC3E}">
        <p14:creationId xmlns:p14="http://schemas.microsoft.com/office/powerpoint/2010/main" val="2694001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71D957-0EA9-F4F8-84CE-20BD81C4C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DF2DBD-0FD8-1B88-B6F8-7F532776D0B6}"/>
              </a:ext>
            </a:extLst>
          </p:cNvPr>
          <p:cNvSpPr txBox="1"/>
          <p:nvPr/>
        </p:nvSpPr>
        <p:spPr>
          <a:xfrm>
            <a:off x="4571581" y="2364828"/>
            <a:ext cx="2940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</a:rPr>
              <a:t>2M students enrolled </a:t>
            </a:r>
          </a:p>
          <a:p>
            <a:r>
              <a:rPr lang="en-US" sz="1600" dirty="0">
                <a:highlight>
                  <a:srgbClr val="FFFF00"/>
                </a:highlight>
              </a:rPr>
              <a:t> ~10% of US college students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DF4BBABF-24DF-4C44-6A0D-7BD7F3D8195B}"/>
              </a:ext>
            </a:extLst>
          </p:cNvPr>
          <p:cNvSpPr/>
          <p:nvPr/>
        </p:nvSpPr>
        <p:spPr>
          <a:xfrm rot="20306238">
            <a:off x="3802522" y="2647520"/>
            <a:ext cx="775276" cy="3048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C9FB05-9D3C-EA48-0222-5FFA77A6C74E}"/>
              </a:ext>
            </a:extLst>
          </p:cNvPr>
          <p:cNvSpPr txBox="1"/>
          <p:nvPr/>
        </p:nvSpPr>
        <p:spPr>
          <a:xfrm>
            <a:off x="4493835" y="4183116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See next talk for details on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CENIC AIR</a:t>
            </a:r>
          </a:p>
        </p:txBody>
      </p:sp>
    </p:spTree>
    <p:extLst>
      <p:ext uri="{BB962C8B-B14F-4D97-AF65-F5344CB8AC3E}">
        <p14:creationId xmlns:p14="http://schemas.microsoft.com/office/powerpoint/2010/main" val="1959176084"/>
      </p:ext>
    </p:extLst>
  </p:cSld>
  <p:clrMapOvr>
    <a:masterClrMapping/>
  </p:clrMapOvr>
</p:sld>
</file>

<file path=ppt/theme/theme1.xml><?xml version="1.0" encoding="utf-8"?>
<a:theme xmlns:a="http://schemas.openxmlformats.org/drawingml/2006/main" name="NPACI/SDSC (logo)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3293</Words>
  <Application>Microsoft Macintosh PowerPoint</Application>
  <PresentationFormat>Widescreen</PresentationFormat>
  <Paragraphs>443</Paragraphs>
  <Slides>41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Calibri</vt:lpstr>
      <vt:lpstr>Teko SemiBold</vt:lpstr>
      <vt:lpstr>Times</vt:lpstr>
      <vt:lpstr>Wingdings</vt:lpstr>
      <vt:lpstr>Courier New</vt:lpstr>
      <vt:lpstr>Arial</vt:lpstr>
      <vt:lpstr>Helvetica Neue</vt:lpstr>
      <vt:lpstr>Helvetica</vt:lpstr>
      <vt:lpstr>Century Gothic</vt:lpstr>
      <vt:lpstr>Open Sans</vt:lpstr>
      <vt:lpstr>NPACI/SDSC (logo) template</vt:lpstr>
      <vt:lpstr>PowerPoint Presentation</vt:lpstr>
      <vt:lpstr>6NRP has three themes this year</vt:lpstr>
      <vt:lpstr>PowerPoint Presentation</vt:lpstr>
      <vt:lpstr>PowerPoint Presentation</vt:lpstr>
      <vt:lpstr>Long Term Vision</vt:lpstr>
      <vt:lpstr>Community vs Funded Projects </vt:lpstr>
      <vt:lpstr>National Research Platform</vt:lpstr>
      <vt:lpstr>The NRP Strategy for growth</vt:lpstr>
      <vt:lpstr>PowerPoint Presentation</vt:lpstr>
      <vt:lpstr>Flexible Architecture to build on horizontally &amp; vertically</vt:lpstr>
      <vt:lpstr>Example Vertical Extensions of NRP</vt:lpstr>
      <vt:lpstr>Status of NRP in January 2025</vt:lpstr>
      <vt:lpstr>PowerPoint Presentation</vt:lpstr>
      <vt:lpstr>PowerPoint Presentation</vt:lpstr>
      <vt:lpstr>The Resources Available on NRP</vt:lpstr>
      <vt:lpstr>In 2024, 285 NRP Namespaces across 35 colleges Used More Than 100 GPU-Hours &amp; 100 CPU-core hours [2 GPU-Hrs/Week]</vt:lpstr>
      <vt:lpstr>35 Campuses Used Hundreds to Millions of NRP GPU-Hrs &amp; CPU Core-Hrs  in Calendar 2024, Including 16 MSIs and 4 in EPSCoR States</vt:lpstr>
      <vt:lpstr>Educational Use of NRP</vt:lpstr>
      <vt:lpstr>UC San Diego as an Example</vt:lpstr>
      <vt:lpstr>Student Enrollment by Quarter</vt:lpstr>
      <vt:lpstr>Let’s play with some numbers …</vt:lpstr>
      <vt:lpstr>Courses by Division, All Time</vt:lpstr>
      <vt:lpstr>Status of Classroom Activities on NRP</vt:lpstr>
      <vt:lpstr>Challenges &amp; Lessons learned</vt:lpstr>
      <vt:lpstr>NRP brings CS R&amp;D and Domain R&amp;D onto the same platform</vt:lpstr>
      <vt:lpstr>“end of Moore’s law” motivates new architectures</vt:lpstr>
      <vt:lpstr>Aside on Cybersecurity</vt:lpstr>
      <vt:lpstr>Acceptable Use Policy (AUP) of NRP (I)</vt:lpstr>
      <vt:lpstr>Acceptable Use Policy (AUP) of NRP (II)</vt:lpstr>
      <vt:lpstr>PowerPoint Presentation</vt:lpstr>
      <vt:lpstr>Cybersecurity in Nautilus@NRP</vt:lpstr>
      <vt:lpstr>Cybersecurity in Nautilus@NRP</vt:lpstr>
      <vt:lpstr>Cybersecurity in Nautilus@NRP</vt:lpstr>
      <vt:lpstr>Cybersecurity in Nautilus@NRP</vt:lpstr>
      <vt:lpstr>Cybersecurity in Nautilus@NRP</vt:lpstr>
      <vt:lpstr>Thank You to our Sponsors</vt:lpstr>
      <vt:lpstr>NSF-funded study on AI use</vt:lpstr>
      <vt:lpstr>Why Fusion Energy?</vt:lpstr>
      <vt:lpstr>Summary &amp; Conclusions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Strande, Shawn</dc:creator>
  <cp:lastModifiedBy>DeFanti, Tom</cp:lastModifiedBy>
  <cp:revision>13</cp:revision>
  <dcterms:created xsi:type="dcterms:W3CDTF">2019-11-16T14:25:55Z</dcterms:created>
  <dcterms:modified xsi:type="dcterms:W3CDTF">2025-02-05T18:12:15Z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0x010100CB86E99B5406FD4184B4B2BA2887782A</vt:lpwstr>
  </property>
</Properties>
</file>