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Mon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Mono-bold.fntdata"/><Relationship Id="rId16" Type="http://schemas.openxmlformats.org/officeDocument/2006/relationships/font" Target="fonts/RobotoMono-regular.fntdata"/><Relationship Id="rId5" Type="http://schemas.openxmlformats.org/officeDocument/2006/relationships/notesMaster" Target="notesMasters/notesMaster1.xml"/><Relationship Id="rId19" Type="http://schemas.openxmlformats.org/officeDocument/2006/relationships/font" Target="fonts/RobotoMono-boldItalic.fntdata"/><Relationship Id="rId6" Type="http://schemas.openxmlformats.org/officeDocument/2006/relationships/slide" Target="slides/slide1.xml"/><Relationship Id="rId18" Type="http://schemas.openxmlformats.org/officeDocument/2006/relationships/font" Target="fonts/RobotoMon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30e2aa168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30e2aa1687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1abb3731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31abb37318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e2aa1687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30e2aa1687c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f372a8e9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30f372a8e93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e2aa1687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0e2aa1687c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f372a8e9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30f372a8e93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f372a8e9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0f372a8e93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f372a8e9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0f372a8e93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17517187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1175171874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e2aa1687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0e2aa1687c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311760" y="744480"/>
            <a:ext cx="8520000" cy="20523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subTitle"/>
          </p:nvPr>
        </p:nvSpPr>
        <p:spPr>
          <a:xfrm>
            <a:off x="457200" y="1203480"/>
            <a:ext cx="8229300" cy="29829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800"/>
              <a:buNone/>
              <a:defRPr/>
            </a:lvl1pPr>
            <a:lvl2pPr lvl="1" rtl="0" algn="l">
              <a:spcBef>
                <a:spcPts val="1200"/>
              </a:spcBef>
              <a:spcAft>
                <a:spcPts val="0"/>
              </a:spcAft>
              <a:buSzPts val="1400"/>
              <a:buNone/>
              <a:defRPr/>
            </a:lvl2pPr>
            <a:lvl3pPr lvl="2" rtl="0" algn="l">
              <a:spcBef>
                <a:spcPts val="1200"/>
              </a:spcBef>
              <a:spcAft>
                <a:spcPts val="0"/>
              </a:spcAft>
              <a:buSzPts val="1400"/>
              <a:buNone/>
              <a:defRPr/>
            </a:lvl3pPr>
            <a:lvl4pPr lvl="3" rtl="0" algn="l">
              <a:spcBef>
                <a:spcPts val="1200"/>
              </a:spcBef>
              <a:spcAft>
                <a:spcPts val="0"/>
              </a:spcAft>
              <a:buSzPts val="1400"/>
              <a:buNone/>
              <a:defRPr/>
            </a:lvl4pPr>
            <a:lvl5pPr lvl="4" rtl="0" algn="l">
              <a:spcBef>
                <a:spcPts val="1200"/>
              </a:spcBef>
              <a:spcAft>
                <a:spcPts val="0"/>
              </a:spcAft>
              <a:buSzPts val="1400"/>
              <a:buNone/>
              <a:defRPr/>
            </a:lvl5pPr>
            <a:lvl6pPr lvl="5" rtl="0" algn="l">
              <a:spcBef>
                <a:spcPts val="1200"/>
              </a:spcBef>
              <a:spcAft>
                <a:spcPts val="0"/>
              </a:spcAft>
              <a:buSzPts val="1400"/>
              <a:buNone/>
              <a:defRPr/>
            </a:lvl6pPr>
            <a:lvl7pPr lvl="6" rtl="0" algn="l">
              <a:spcBef>
                <a:spcPts val="1200"/>
              </a:spcBef>
              <a:spcAft>
                <a:spcPts val="0"/>
              </a:spcAft>
              <a:buSzPts val="1400"/>
              <a:buNone/>
              <a:defRPr/>
            </a:lvl7pPr>
            <a:lvl8pPr lvl="7" rtl="0" algn="l">
              <a:spcBef>
                <a:spcPts val="1200"/>
              </a:spcBef>
              <a:spcAft>
                <a:spcPts val="0"/>
              </a:spcAft>
              <a:buSzPts val="1400"/>
              <a:buNone/>
              <a:defRPr/>
            </a:lvl8pPr>
            <a:lvl9pPr lvl="8" rtl="0" algn="l">
              <a:spcBef>
                <a:spcPts val="1200"/>
              </a:spcBef>
              <a:spcAft>
                <a:spcPts val="12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6.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hyperlink" Target="http://nvidia.com/gpu" TargetMode="External"/><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56" name="Shape 56"/>
        <p:cNvGrpSpPr/>
        <p:nvPr/>
      </p:nvGrpSpPr>
      <p:grpSpPr>
        <a:xfrm>
          <a:off x="0" y="0"/>
          <a:ext cx="0" cy="0"/>
          <a:chOff x="0" y="0"/>
          <a:chExt cx="0" cy="0"/>
        </a:xfrm>
      </p:grpSpPr>
      <p:sp>
        <p:nvSpPr>
          <p:cNvPr id="57" name="Google Shape;57;p14"/>
          <p:cNvSpPr/>
          <p:nvPr/>
        </p:nvSpPr>
        <p:spPr>
          <a:xfrm>
            <a:off x="469080" y="1336320"/>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924632">
            <a:off x="253345" y="1614713"/>
            <a:ext cx="8846461" cy="1655488"/>
          </a:xfrm>
          <a:prstGeom prst="wedgeRectCallout">
            <a:avLst>
              <a:gd fmla="val -25579" name="adj1"/>
              <a:gd fmla="val 69167" name="adj2"/>
            </a:avLst>
          </a:prstGeom>
          <a:solidFill>
            <a:srgbClr val="002B36"/>
          </a:solidFill>
          <a:ln cap="flat" cmpd="sng" w="9525">
            <a:solidFill>
              <a:srgbClr val="FDF6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nvSpPr>
        <p:spPr>
          <a:xfrm rot="-976790">
            <a:off x="-102970" y="916357"/>
            <a:ext cx="8443656" cy="874452"/>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lang="en" sz="5300">
                <a:solidFill>
                  <a:srgbClr val="93A1A1"/>
                </a:solidFill>
              </a:rPr>
              <a:t>Jupyter-AI &amp; Open LLMs </a:t>
            </a:r>
            <a:endParaRPr b="1" i="0" sz="5300" u="none" cap="none" strike="noStrike">
              <a:solidFill>
                <a:srgbClr val="93A1A1"/>
              </a:solidFill>
            </a:endParaRPr>
          </a:p>
        </p:txBody>
      </p:sp>
      <p:sp>
        <p:nvSpPr>
          <p:cNvPr id="60" name="Google Shape;60;p14"/>
          <p:cNvSpPr txBox="1"/>
          <p:nvPr/>
        </p:nvSpPr>
        <p:spPr>
          <a:xfrm rot="-976815">
            <a:off x="199092" y="1626944"/>
            <a:ext cx="8954977" cy="1396404"/>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lang="en" sz="5700">
                <a:solidFill>
                  <a:srgbClr val="657B83"/>
                </a:solidFill>
              </a:rPr>
              <a:t> in large science classes</a:t>
            </a:r>
            <a:endParaRPr b="0" i="0" sz="5700" u="none" cap="none" strike="noStrike">
              <a:solidFill>
                <a:srgbClr val="000000"/>
              </a:solidFill>
              <a:latin typeface="Arial"/>
              <a:ea typeface="Arial"/>
              <a:cs typeface="Arial"/>
              <a:sym typeface="Arial"/>
            </a:endParaRPr>
          </a:p>
        </p:txBody>
      </p:sp>
      <p:sp>
        <p:nvSpPr>
          <p:cNvPr id="61" name="Google Shape;61;p14"/>
          <p:cNvSpPr txBox="1"/>
          <p:nvPr/>
        </p:nvSpPr>
        <p:spPr>
          <a:xfrm rot="591">
            <a:off x="5679751" y="4188925"/>
            <a:ext cx="3489600" cy="1028100"/>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None/>
            </a:pPr>
            <a:r>
              <a:rPr b="1" i="0" lang="en" sz="3000" u="none" cap="none" strike="noStrike">
                <a:solidFill>
                  <a:srgbClr val="657B83"/>
                </a:solidFill>
                <a:latin typeface="Arial"/>
                <a:ea typeface="Arial"/>
                <a:cs typeface="Arial"/>
                <a:sym typeface="Arial"/>
              </a:rPr>
              <a:t>Carl Boettiger </a:t>
            </a:r>
            <a:endParaRPr b="1" i="0" sz="3000" u="none" cap="none" strike="noStrike">
              <a:solidFill>
                <a:srgbClr val="657B83"/>
              </a:solidFill>
              <a:latin typeface="Arial"/>
              <a:ea typeface="Arial"/>
              <a:cs typeface="Arial"/>
              <a:sym typeface="Arial"/>
            </a:endParaRPr>
          </a:p>
          <a:p>
            <a:pPr indent="0" lvl="0" marL="0" marR="0" rtl="0" algn="r">
              <a:lnSpc>
                <a:spcPct val="100000"/>
              </a:lnSpc>
              <a:spcBef>
                <a:spcPts val="0"/>
              </a:spcBef>
              <a:spcAft>
                <a:spcPts val="0"/>
              </a:spcAft>
              <a:buNone/>
            </a:pPr>
            <a:r>
              <a:rPr b="1" lang="en" sz="3000">
                <a:solidFill>
                  <a:srgbClr val="657B83"/>
                </a:solidFill>
              </a:rPr>
              <a:t>UC Berkeley</a:t>
            </a:r>
            <a:endParaRPr b="1" sz="3000">
              <a:solidFill>
                <a:srgbClr val="657B83"/>
              </a:solidFill>
            </a:endParaRPr>
          </a:p>
        </p:txBody>
      </p:sp>
      <p:pic>
        <p:nvPicPr>
          <p:cNvPr id="62" name="Google Shape;62;p14"/>
          <p:cNvPicPr preferRelativeResize="0"/>
          <p:nvPr/>
        </p:nvPicPr>
        <p:blipFill>
          <a:blip r:embed="rId3">
            <a:alphaModFix/>
          </a:blip>
          <a:stretch>
            <a:fillRect/>
          </a:stretch>
        </p:blipFill>
        <p:spPr>
          <a:xfrm>
            <a:off x="77275" y="4769657"/>
            <a:ext cx="838200" cy="295275"/>
          </a:xfrm>
          <a:prstGeom prst="rect">
            <a:avLst/>
          </a:prstGeom>
          <a:noFill/>
          <a:ln>
            <a:noFill/>
          </a:ln>
          <a:effectLst>
            <a:outerShdw blurRad="57150" rotWithShape="0" algn="bl" dir="5400000" dist="19050">
              <a:srgbClr val="000000">
                <a:alpha val="50000"/>
              </a:srgbClr>
            </a:outerShdw>
          </a:effectLst>
        </p:spPr>
      </p:pic>
      <p:pic>
        <p:nvPicPr>
          <p:cNvPr id="63" name="Google Shape;63;p14"/>
          <p:cNvPicPr preferRelativeResize="0"/>
          <p:nvPr/>
        </p:nvPicPr>
        <p:blipFill>
          <a:blip r:embed="rId4">
            <a:alphaModFix/>
          </a:blip>
          <a:stretch>
            <a:fillRect/>
          </a:stretch>
        </p:blipFill>
        <p:spPr>
          <a:xfrm>
            <a:off x="7550758" y="2395499"/>
            <a:ext cx="1517050" cy="175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159" name="Shape 159"/>
        <p:cNvGrpSpPr/>
        <p:nvPr/>
      </p:nvGrpSpPr>
      <p:grpSpPr>
        <a:xfrm>
          <a:off x="0" y="0"/>
          <a:ext cx="0" cy="0"/>
          <a:chOff x="0" y="0"/>
          <a:chExt cx="0" cy="0"/>
        </a:xfrm>
      </p:grpSpPr>
      <p:sp>
        <p:nvSpPr>
          <p:cNvPr id="160" name="Google Shape;160;p23"/>
          <p:cNvSpPr/>
          <p:nvPr/>
        </p:nvSpPr>
        <p:spPr>
          <a:xfrm>
            <a:off x="469080" y="1336320"/>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txBox="1"/>
          <p:nvPr>
            <p:ph idx="4294967295" type="ctrTitle"/>
          </p:nvPr>
        </p:nvSpPr>
        <p:spPr>
          <a:xfrm>
            <a:off x="389100" y="57200"/>
            <a:ext cx="8545800" cy="7515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100">
                <a:solidFill>
                  <a:srgbClr val="657B83"/>
                </a:solidFill>
              </a:rPr>
              <a:t>Project Contributions &amp;</a:t>
            </a:r>
            <a:endParaRPr sz="5100">
              <a:solidFill>
                <a:srgbClr val="657B83"/>
              </a:solidFill>
            </a:endParaRPr>
          </a:p>
          <a:p>
            <a:pPr indent="0" lvl="0" marL="0" rtl="0" algn="l">
              <a:spcBef>
                <a:spcPts val="0"/>
              </a:spcBef>
              <a:spcAft>
                <a:spcPts val="0"/>
              </a:spcAft>
              <a:buNone/>
            </a:pPr>
            <a:r>
              <a:rPr lang="en" sz="5100">
                <a:solidFill>
                  <a:srgbClr val="657B83"/>
                </a:solidFill>
              </a:rPr>
              <a:t> Future engagement </a:t>
            </a:r>
            <a:endParaRPr sz="5100">
              <a:solidFill>
                <a:srgbClr val="657B83"/>
              </a:solidFill>
            </a:endParaRPr>
          </a:p>
        </p:txBody>
      </p:sp>
      <p:sp>
        <p:nvSpPr>
          <p:cNvPr id="162" name="Google Shape;162;p23"/>
          <p:cNvSpPr txBox="1"/>
          <p:nvPr/>
        </p:nvSpPr>
        <p:spPr>
          <a:xfrm>
            <a:off x="0" y="1736225"/>
            <a:ext cx="8999400" cy="2185800"/>
          </a:xfrm>
          <a:prstGeom prst="rect">
            <a:avLst/>
          </a:prstGeom>
          <a:noFill/>
          <a:ln>
            <a:noFill/>
          </a:ln>
        </p:spPr>
        <p:txBody>
          <a:bodyPr anchorCtr="0" anchor="t" bIns="91425" lIns="91425" spcFirstLastPara="1" rIns="91425" wrap="square" tIns="91425">
            <a:spAutoFit/>
          </a:bodyPr>
          <a:lstStyle/>
          <a:p>
            <a:pPr indent="-393700" lvl="0" marL="914400" rtl="0" algn="l">
              <a:spcBef>
                <a:spcPts val="0"/>
              </a:spcBef>
              <a:spcAft>
                <a:spcPts val="0"/>
              </a:spcAft>
              <a:buClr>
                <a:srgbClr val="586E75"/>
              </a:buClr>
              <a:buSzPts val="2600"/>
              <a:buChar char="●"/>
            </a:pPr>
            <a:r>
              <a:rPr lang="en" sz="2600">
                <a:solidFill>
                  <a:srgbClr val="586E75"/>
                </a:solidFill>
              </a:rPr>
              <a:t>Teach </a:t>
            </a:r>
            <a:r>
              <a:rPr b="1" lang="en" sz="2600">
                <a:solidFill>
                  <a:srgbClr val="268BD2"/>
                </a:solidFill>
              </a:rPr>
              <a:t>safe</a:t>
            </a:r>
            <a:r>
              <a:rPr lang="en" sz="2600">
                <a:solidFill>
                  <a:srgbClr val="586E75"/>
                </a:solidFill>
              </a:rPr>
              <a:t> </a:t>
            </a:r>
            <a:r>
              <a:rPr b="1" lang="en" sz="2600">
                <a:solidFill>
                  <a:srgbClr val="268BD2"/>
                </a:solidFill>
              </a:rPr>
              <a:t>LLM</a:t>
            </a:r>
            <a:r>
              <a:rPr lang="en" sz="2600">
                <a:solidFill>
                  <a:srgbClr val="586E75"/>
                </a:solidFill>
              </a:rPr>
              <a:t> use, not </a:t>
            </a:r>
            <a:r>
              <a:rPr b="1" lang="en" sz="2600">
                <a:solidFill>
                  <a:srgbClr val="CB4B16"/>
                </a:solidFill>
              </a:rPr>
              <a:t>AI abstinence</a:t>
            </a:r>
            <a:endParaRPr b="1" sz="2600">
              <a:solidFill>
                <a:srgbClr val="CB4B16"/>
              </a:solidFill>
            </a:endParaRPr>
          </a:p>
          <a:p>
            <a:pPr indent="-393700" lvl="0" marL="914400" rtl="0" algn="l">
              <a:spcBef>
                <a:spcPts val="0"/>
              </a:spcBef>
              <a:spcAft>
                <a:spcPts val="0"/>
              </a:spcAft>
              <a:buClr>
                <a:srgbClr val="586E75"/>
              </a:buClr>
              <a:buSzPts val="2600"/>
              <a:buChar char="●"/>
            </a:pPr>
            <a:r>
              <a:rPr b="1" lang="en" sz="2600">
                <a:solidFill>
                  <a:srgbClr val="268BD2"/>
                </a:solidFill>
              </a:rPr>
              <a:t>Open models</a:t>
            </a:r>
            <a:r>
              <a:rPr lang="en" sz="2600">
                <a:solidFill>
                  <a:srgbClr val="268BD2"/>
                </a:solidFill>
              </a:rPr>
              <a:t> </a:t>
            </a:r>
            <a:r>
              <a:rPr lang="en" sz="2600">
                <a:solidFill>
                  <a:srgbClr val="586E75"/>
                </a:solidFill>
              </a:rPr>
              <a:t>mitigate some risks (energy, privacy)</a:t>
            </a:r>
            <a:endParaRPr sz="2600">
              <a:solidFill>
                <a:srgbClr val="586E75"/>
              </a:solidFill>
            </a:endParaRPr>
          </a:p>
          <a:p>
            <a:pPr indent="-393700" lvl="0" marL="914400" rtl="0" algn="l">
              <a:spcBef>
                <a:spcPts val="0"/>
              </a:spcBef>
              <a:spcAft>
                <a:spcPts val="0"/>
              </a:spcAft>
              <a:buClr>
                <a:srgbClr val="586E75"/>
              </a:buClr>
              <a:buSzPts val="2600"/>
              <a:buChar char="●"/>
            </a:pPr>
            <a:r>
              <a:rPr lang="en" sz="2600">
                <a:solidFill>
                  <a:srgbClr val="586E75"/>
                </a:solidFill>
              </a:rPr>
              <a:t>NRP as platform for collaborative innovation!</a:t>
            </a:r>
            <a:endParaRPr sz="2600">
              <a:solidFill>
                <a:srgbClr val="586E75"/>
              </a:solidFill>
            </a:endParaRPr>
          </a:p>
          <a:p>
            <a:pPr indent="-393700" lvl="1" marL="1371600" rtl="0" algn="l">
              <a:spcBef>
                <a:spcPts val="0"/>
              </a:spcBef>
              <a:spcAft>
                <a:spcPts val="0"/>
              </a:spcAft>
              <a:buClr>
                <a:srgbClr val="586E75"/>
              </a:buClr>
              <a:buSzPts val="2600"/>
              <a:buChar char="○"/>
            </a:pPr>
            <a:r>
              <a:rPr b="1" lang="en" sz="2600">
                <a:solidFill>
                  <a:srgbClr val="268BD2"/>
                </a:solidFill>
              </a:rPr>
              <a:t>Shared</a:t>
            </a:r>
            <a:r>
              <a:rPr lang="en" sz="2600">
                <a:solidFill>
                  <a:srgbClr val="586E75"/>
                </a:solidFill>
              </a:rPr>
              <a:t> hardware, software, models</a:t>
            </a:r>
            <a:endParaRPr sz="2600">
              <a:solidFill>
                <a:srgbClr val="586E75"/>
              </a:solidFill>
            </a:endParaRPr>
          </a:p>
          <a:p>
            <a:pPr indent="0" lvl="0" marL="914400" rtl="0" algn="l">
              <a:spcBef>
                <a:spcPts val="0"/>
              </a:spcBef>
              <a:spcAft>
                <a:spcPts val="0"/>
              </a:spcAft>
              <a:buNone/>
            </a:pPr>
            <a:r>
              <a:t/>
            </a:r>
            <a:endParaRPr sz="2600">
              <a:solidFill>
                <a:srgbClr val="586E7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6114349" y="1981215"/>
            <a:ext cx="3063629" cy="2026133"/>
          </a:xfrm>
          <a:prstGeom prst="rect">
            <a:avLst/>
          </a:prstGeom>
          <a:noFill/>
          <a:ln>
            <a:noFill/>
          </a:ln>
        </p:spPr>
      </p:pic>
      <p:pic>
        <p:nvPicPr>
          <p:cNvPr id="69" name="Google Shape;69;p15"/>
          <p:cNvPicPr preferRelativeResize="0"/>
          <p:nvPr/>
        </p:nvPicPr>
        <p:blipFill>
          <a:blip r:embed="rId4">
            <a:alphaModFix/>
          </a:blip>
          <a:stretch>
            <a:fillRect/>
          </a:stretch>
        </p:blipFill>
        <p:spPr>
          <a:xfrm>
            <a:off x="3155439" y="-5763"/>
            <a:ext cx="3013130" cy="1992741"/>
          </a:xfrm>
          <a:prstGeom prst="rect">
            <a:avLst/>
          </a:prstGeom>
          <a:noFill/>
          <a:ln>
            <a:noFill/>
          </a:ln>
        </p:spPr>
      </p:pic>
      <p:pic>
        <p:nvPicPr>
          <p:cNvPr id="70" name="Google Shape;70;p15"/>
          <p:cNvPicPr preferRelativeResize="0"/>
          <p:nvPr/>
        </p:nvPicPr>
        <p:blipFill rotWithShape="1">
          <a:blip r:embed="rId5">
            <a:alphaModFix/>
          </a:blip>
          <a:srcRect b="0" l="0" r="11855" t="11855"/>
          <a:stretch/>
        </p:blipFill>
        <p:spPr>
          <a:xfrm>
            <a:off x="6148324" y="11"/>
            <a:ext cx="2995681" cy="1981203"/>
          </a:xfrm>
          <a:prstGeom prst="rect">
            <a:avLst/>
          </a:prstGeom>
          <a:noFill/>
          <a:ln>
            <a:noFill/>
          </a:ln>
        </p:spPr>
      </p:pic>
      <p:pic>
        <p:nvPicPr>
          <p:cNvPr id="71" name="Google Shape;71;p15"/>
          <p:cNvPicPr preferRelativeResize="0"/>
          <p:nvPr/>
        </p:nvPicPr>
        <p:blipFill>
          <a:blip r:embed="rId6">
            <a:alphaModFix/>
          </a:blip>
          <a:stretch>
            <a:fillRect/>
          </a:stretch>
        </p:blipFill>
        <p:spPr>
          <a:xfrm>
            <a:off x="3101226" y="1997916"/>
            <a:ext cx="3013120" cy="1992737"/>
          </a:xfrm>
          <a:prstGeom prst="rect">
            <a:avLst/>
          </a:prstGeom>
          <a:noFill/>
          <a:ln>
            <a:noFill/>
          </a:ln>
        </p:spPr>
      </p:pic>
      <p:sp>
        <p:nvSpPr>
          <p:cNvPr id="72" name="Google Shape;72;p15"/>
          <p:cNvSpPr/>
          <p:nvPr/>
        </p:nvSpPr>
        <p:spPr>
          <a:xfrm>
            <a:off x="469080" y="1336320"/>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nvSpPr>
        <p:spPr>
          <a:xfrm>
            <a:off x="0" y="25800"/>
            <a:ext cx="3013200" cy="3355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rgbClr val="268BD2"/>
              </a:buClr>
              <a:buSzPts val="2800"/>
              <a:buChar char="●"/>
            </a:pPr>
            <a:r>
              <a:rPr b="1" lang="en" sz="2800">
                <a:solidFill>
                  <a:srgbClr val="268BD2"/>
                </a:solidFill>
              </a:rPr>
              <a:t>122</a:t>
            </a:r>
            <a:r>
              <a:rPr lang="en" sz="2800">
                <a:solidFill>
                  <a:srgbClr val="268BD2"/>
                </a:solidFill>
              </a:rPr>
              <a:t> students</a:t>
            </a:r>
            <a:endParaRPr sz="2800">
              <a:solidFill>
                <a:srgbClr val="268BD2"/>
              </a:solidFill>
            </a:endParaRPr>
          </a:p>
          <a:p>
            <a:pPr indent="-406400" lvl="0" marL="457200" rtl="0" algn="l">
              <a:spcBef>
                <a:spcPts val="0"/>
              </a:spcBef>
              <a:spcAft>
                <a:spcPts val="0"/>
              </a:spcAft>
              <a:buClr>
                <a:srgbClr val="586E75"/>
              </a:buClr>
              <a:buSzPts val="2800"/>
              <a:buChar char="●"/>
            </a:pPr>
            <a:r>
              <a:rPr lang="en" sz="2800">
                <a:solidFill>
                  <a:srgbClr val="586E75"/>
                </a:solidFill>
              </a:rPr>
              <a:t>~ </a:t>
            </a:r>
            <a:r>
              <a:rPr lang="en" sz="2800">
                <a:solidFill>
                  <a:srgbClr val="859900"/>
                </a:solidFill>
              </a:rPr>
              <a:t>2/3</a:t>
            </a:r>
            <a:r>
              <a:rPr lang="en" sz="2800">
                <a:solidFill>
                  <a:srgbClr val="586E75"/>
                </a:solidFill>
              </a:rPr>
              <a:t> bio sciences</a:t>
            </a:r>
            <a:endParaRPr sz="2800">
              <a:solidFill>
                <a:srgbClr val="586E75"/>
              </a:solidFill>
            </a:endParaRPr>
          </a:p>
          <a:p>
            <a:pPr indent="-406400" lvl="0" marL="457200" rtl="0" algn="l">
              <a:spcBef>
                <a:spcPts val="0"/>
              </a:spcBef>
              <a:spcAft>
                <a:spcPts val="0"/>
              </a:spcAft>
              <a:buClr>
                <a:srgbClr val="586E75"/>
              </a:buClr>
              <a:buSzPts val="2800"/>
              <a:buChar char="●"/>
            </a:pPr>
            <a:r>
              <a:rPr lang="en" sz="2800">
                <a:solidFill>
                  <a:srgbClr val="586E75"/>
                </a:solidFill>
              </a:rPr>
              <a:t> </a:t>
            </a:r>
            <a:r>
              <a:rPr lang="en" sz="2800">
                <a:solidFill>
                  <a:srgbClr val="CB4B16"/>
                </a:solidFill>
              </a:rPr>
              <a:t>1/3</a:t>
            </a:r>
            <a:r>
              <a:rPr lang="en" sz="2800">
                <a:solidFill>
                  <a:srgbClr val="586E75"/>
                </a:solidFill>
              </a:rPr>
              <a:t> data science</a:t>
            </a:r>
            <a:endParaRPr sz="2800">
              <a:solidFill>
                <a:srgbClr val="586E75"/>
              </a:solidFill>
            </a:endParaRPr>
          </a:p>
          <a:p>
            <a:pPr indent="-406400" lvl="0" marL="457200" rtl="0" algn="l">
              <a:spcBef>
                <a:spcPts val="0"/>
              </a:spcBef>
              <a:spcAft>
                <a:spcPts val="0"/>
              </a:spcAft>
              <a:buClr>
                <a:srgbClr val="586E75"/>
              </a:buClr>
              <a:buSzPts val="2800"/>
              <a:buChar char="●"/>
            </a:pPr>
            <a:r>
              <a:rPr lang="en" sz="2800">
                <a:solidFill>
                  <a:srgbClr val="586E75"/>
                </a:solidFill>
              </a:rPr>
              <a:t>Active learning classroom</a:t>
            </a:r>
            <a:endParaRPr sz="2800">
              <a:solidFill>
                <a:srgbClr val="586E75"/>
              </a:solidFill>
            </a:endParaRPr>
          </a:p>
          <a:p>
            <a:pPr indent="0" lvl="0" marL="457200" rtl="0" algn="l">
              <a:spcBef>
                <a:spcPts val="0"/>
              </a:spcBef>
              <a:spcAft>
                <a:spcPts val="0"/>
              </a:spcAft>
              <a:buNone/>
            </a:pPr>
            <a:r>
              <a:t/>
            </a:r>
            <a:endParaRPr sz="1000">
              <a:solidFill>
                <a:srgbClr val="586E75"/>
              </a:solidFill>
            </a:endParaRPr>
          </a:p>
        </p:txBody>
      </p:sp>
      <p:sp>
        <p:nvSpPr>
          <p:cNvPr id="74" name="Google Shape;74;p15"/>
          <p:cNvSpPr txBox="1"/>
          <p:nvPr>
            <p:ph idx="4294967295" type="ctrTitle"/>
          </p:nvPr>
        </p:nvSpPr>
        <p:spPr>
          <a:xfrm>
            <a:off x="307325" y="3803425"/>
            <a:ext cx="8525400" cy="15336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4090">
                <a:solidFill>
                  <a:srgbClr val="657B83"/>
                </a:solidFill>
              </a:rPr>
              <a:t>ESPM-157: Data Science for Global Change Ecology</a:t>
            </a:r>
            <a:endParaRPr b="1" sz="4090">
              <a:solidFill>
                <a:srgbClr val="657B83"/>
              </a:solidFill>
            </a:endParaRPr>
          </a:p>
        </p:txBody>
      </p:sp>
      <p:sp>
        <p:nvSpPr>
          <p:cNvPr id="75" name="Google Shape;75;p15"/>
          <p:cNvSpPr txBox="1"/>
          <p:nvPr/>
        </p:nvSpPr>
        <p:spPr>
          <a:xfrm>
            <a:off x="8540175" y="4623725"/>
            <a:ext cx="636000" cy="5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chemeClr val="dk2"/>
                </a:solidFill>
              </a:rPr>
              <a:t>Photo credits Mathew Burciaga / UC Berkeley</a:t>
            </a:r>
            <a:endParaRPr sz="6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79" name="Shape 79"/>
        <p:cNvGrpSpPr/>
        <p:nvPr/>
      </p:nvGrpSpPr>
      <p:grpSpPr>
        <a:xfrm>
          <a:off x="0" y="0"/>
          <a:ext cx="0" cy="0"/>
          <a:chOff x="0" y="0"/>
          <a:chExt cx="0" cy="0"/>
        </a:xfrm>
      </p:grpSpPr>
      <p:sp>
        <p:nvSpPr>
          <p:cNvPr id="80" name="Google Shape;80;p16"/>
          <p:cNvSpPr/>
          <p:nvPr/>
        </p:nvSpPr>
        <p:spPr>
          <a:xfrm>
            <a:off x="469080" y="1336320"/>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ph idx="4294967295" type="ctrTitle"/>
          </p:nvPr>
        </p:nvSpPr>
        <p:spPr>
          <a:xfrm>
            <a:off x="389100" y="57200"/>
            <a:ext cx="8545800" cy="7515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100">
                <a:solidFill>
                  <a:srgbClr val="657B83"/>
                </a:solidFill>
              </a:rPr>
              <a:t>Motivations</a:t>
            </a:r>
            <a:endParaRPr sz="5100">
              <a:solidFill>
                <a:srgbClr val="657B83"/>
              </a:solidFill>
            </a:endParaRPr>
          </a:p>
        </p:txBody>
      </p:sp>
      <p:sp>
        <p:nvSpPr>
          <p:cNvPr id="82" name="Google Shape;82;p16"/>
          <p:cNvSpPr txBox="1"/>
          <p:nvPr/>
        </p:nvSpPr>
        <p:spPr>
          <a:xfrm>
            <a:off x="109525" y="1228325"/>
            <a:ext cx="8052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600">
                <a:solidFill>
                  <a:srgbClr val="586E75"/>
                </a:solidFill>
                <a:latin typeface="Times New Roman"/>
                <a:ea typeface="Times New Roman"/>
                <a:cs typeface="Times New Roman"/>
                <a:sym typeface="Times New Roman"/>
              </a:rPr>
              <a:t>LLMs are here. Am I preparing my students for this future?</a:t>
            </a:r>
            <a:endParaRPr i="1" sz="2600">
              <a:solidFill>
                <a:srgbClr val="586E75"/>
              </a:solidFill>
              <a:latin typeface="Times New Roman"/>
              <a:ea typeface="Times New Roman"/>
              <a:cs typeface="Times New Roman"/>
              <a:sym typeface="Times New Roman"/>
            </a:endParaRPr>
          </a:p>
        </p:txBody>
      </p:sp>
      <p:sp>
        <p:nvSpPr>
          <p:cNvPr id="83" name="Google Shape;83;p16"/>
          <p:cNvSpPr txBox="1"/>
          <p:nvPr/>
        </p:nvSpPr>
        <p:spPr>
          <a:xfrm>
            <a:off x="109525" y="2272100"/>
            <a:ext cx="8889900" cy="21858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rgbClr val="586E75"/>
              </a:buClr>
              <a:buSzPts val="2600"/>
              <a:buChar char="●"/>
            </a:pPr>
            <a:r>
              <a:rPr lang="en" sz="2600">
                <a:solidFill>
                  <a:srgbClr val="586E75"/>
                </a:solidFill>
              </a:rPr>
              <a:t>Can we go further, faster by </a:t>
            </a:r>
            <a:r>
              <a:rPr b="1" lang="en" sz="2600">
                <a:solidFill>
                  <a:srgbClr val="268BD2"/>
                </a:solidFill>
              </a:rPr>
              <a:t>coding</a:t>
            </a:r>
            <a:r>
              <a:rPr lang="en" sz="2600">
                <a:solidFill>
                  <a:srgbClr val="586E75"/>
                </a:solidFill>
              </a:rPr>
              <a:t> with LLM assistants?</a:t>
            </a:r>
            <a:endParaRPr sz="2600">
              <a:solidFill>
                <a:srgbClr val="586E75"/>
              </a:solidFill>
            </a:endParaRPr>
          </a:p>
          <a:p>
            <a:pPr indent="-393700" lvl="0" marL="457200" rtl="0" algn="l">
              <a:spcBef>
                <a:spcPts val="0"/>
              </a:spcBef>
              <a:spcAft>
                <a:spcPts val="0"/>
              </a:spcAft>
              <a:buClr>
                <a:srgbClr val="586E75"/>
              </a:buClr>
              <a:buSzPts val="2600"/>
              <a:buChar char="●"/>
            </a:pPr>
            <a:r>
              <a:rPr lang="en" sz="2600">
                <a:solidFill>
                  <a:srgbClr val="586E75"/>
                </a:solidFill>
              </a:rPr>
              <a:t>What are </a:t>
            </a:r>
            <a:r>
              <a:rPr b="1" lang="en" sz="2600">
                <a:solidFill>
                  <a:srgbClr val="859900"/>
                </a:solidFill>
              </a:rPr>
              <a:t>environmental</a:t>
            </a:r>
            <a:r>
              <a:rPr lang="en" sz="2600">
                <a:solidFill>
                  <a:srgbClr val="586E75"/>
                </a:solidFill>
              </a:rPr>
              <a:t> implications of LLMs?</a:t>
            </a:r>
            <a:endParaRPr sz="2600">
              <a:solidFill>
                <a:srgbClr val="586E75"/>
              </a:solidFill>
            </a:endParaRPr>
          </a:p>
          <a:p>
            <a:pPr indent="-393700" lvl="0" marL="457200" rtl="0" algn="l">
              <a:spcBef>
                <a:spcPts val="0"/>
              </a:spcBef>
              <a:spcAft>
                <a:spcPts val="0"/>
              </a:spcAft>
              <a:buClr>
                <a:srgbClr val="586E75"/>
              </a:buClr>
              <a:buSzPts val="2600"/>
              <a:buChar char="●"/>
            </a:pPr>
            <a:r>
              <a:rPr lang="en" sz="2600">
                <a:solidFill>
                  <a:srgbClr val="586E75"/>
                </a:solidFill>
              </a:rPr>
              <a:t>What are the </a:t>
            </a:r>
            <a:r>
              <a:rPr b="1" lang="en" sz="2600">
                <a:solidFill>
                  <a:srgbClr val="CB4B16"/>
                </a:solidFill>
              </a:rPr>
              <a:t>ethical</a:t>
            </a:r>
            <a:r>
              <a:rPr lang="en" sz="2600">
                <a:solidFill>
                  <a:srgbClr val="586E75"/>
                </a:solidFill>
              </a:rPr>
              <a:t> implications?</a:t>
            </a:r>
            <a:endParaRPr sz="2600">
              <a:solidFill>
                <a:srgbClr val="586E75"/>
              </a:solidFill>
            </a:endParaRPr>
          </a:p>
          <a:p>
            <a:pPr indent="-393700" lvl="0" marL="457200" rtl="0" algn="l">
              <a:spcBef>
                <a:spcPts val="0"/>
              </a:spcBef>
              <a:spcAft>
                <a:spcPts val="0"/>
              </a:spcAft>
              <a:buClr>
                <a:srgbClr val="586E75"/>
              </a:buClr>
              <a:buSzPts val="2600"/>
              <a:buChar char="●"/>
            </a:pPr>
            <a:r>
              <a:rPr lang="en" sz="2600">
                <a:solidFill>
                  <a:srgbClr val="586E75"/>
                </a:solidFill>
              </a:rPr>
              <a:t>Can we make LLM use </a:t>
            </a:r>
            <a:r>
              <a:rPr b="1" lang="en" sz="2600">
                <a:solidFill>
                  <a:srgbClr val="B58900"/>
                </a:solidFill>
              </a:rPr>
              <a:t>safer</a:t>
            </a:r>
            <a:r>
              <a:rPr lang="en" sz="2600">
                <a:solidFill>
                  <a:srgbClr val="586E75"/>
                </a:solidFill>
              </a:rPr>
              <a:t> &amp; more </a:t>
            </a:r>
            <a:r>
              <a:rPr b="1" lang="en" sz="2600">
                <a:solidFill>
                  <a:srgbClr val="B58900"/>
                </a:solidFill>
              </a:rPr>
              <a:t>reliable</a:t>
            </a:r>
            <a:r>
              <a:rPr lang="en" sz="2600">
                <a:solidFill>
                  <a:srgbClr val="586E75"/>
                </a:solidFill>
              </a:rPr>
              <a:t>?</a:t>
            </a:r>
            <a:endParaRPr sz="2600">
              <a:solidFill>
                <a:srgbClr val="586E7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6973250" y="2184600"/>
            <a:ext cx="1489300" cy="1489300"/>
          </a:xfrm>
          <a:prstGeom prst="rect">
            <a:avLst/>
          </a:prstGeom>
          <a:noFill/>
          <a:ln>
            <a:noFill/>
          </a:ln>
        </p:spPr>
      </p:pic>
      <p:pic>
        <p:nvPicPr>
          <p:cNvPr id="89" name="Google Shape;89;p17"/>
          <p:cNvPicPr preferRelativeResize="0"/>
          <p:nvPr/>
        </p:nvPicPr>
        <p:blipFill>
          <a:blip r:embed="rId4">
            <a:alphaModFix/>
          </a:blip>
          <a:stretch>
            <a:fillRect/>
          </a:stretch>
        </p:blipFill>
        <p:spPr>
          <a:xfrm>
            <a:off x="4236800" y="2214875"/>
            <a:ext cx="1428750" cy="1428750"/>
          </a:xfrm>
          <a:prstGeom prst="rect">
            <a:avLst/>
          </a:prstGeom>
          <a:noFill/>
          <a:ln>
            <a:noFill/>
          </a:ln>
          <a:effectLst>
            <a:outerShdw blurRad="57150" rotWithShape="0" algn="bl" dir="5400000" dist="19050">
              <a:srgbClr val="000000">
                <a:alpha val="50000"/>
              </a:srgbClr>
            </a:outerShdw>
          </a:effectLst>
        </p:spPr>
      </p:pic>
      <p:pic>
        <p:nvPicPr>
          <p:cNvPr id="90" name="Google Shape;90;p17"/>
          <p:cNvPicPr preferRelativeResize="0"/>
          <p:nvPr/>
        </p:nvPicPr>
        <p:blipFill>
          <a:blip r:embed="rId5">
            <a:alphaModFix/>
          </a:blip>
          <a:stretch>
            <a:fillRect/>
          </a:stretch>
        </p:blipFill>
        <p:spPr>
          <a:xfrm>
            <a:off x="1160875" y="2236763"/>
            <a:ext cx="1286200" cy="1489325"/>
          </a:xfrm>
          <a:prstGeom prst="rect">
            <a:avLst/>
          </a:prstGeom>
          <a:noFill/>
          <a:ln>
            <a:noFill/>
          </a:ln>
          <a:effectLst>
            <a:outerShdw blurRad="57150" rotWithShape="0" algn="bl" dir="5400000" dist="19050">
              <a:srgbClr val="000000">
                <a:alpha val="50000"/>
              </a:srgbClr>
            </a:outerShdw>
          </a:effectLst>
        </p:spPr>
      </p:pic>
      <p:sp>
        <p:nvSpPr>
          <p:cNvPr id="91" name="Google Shape;91;p17"/>
          <p:cNvSpPr txBox="1"/>
          <p:nvPr>
            <p:ph idx="4294967295" type="ctrTitle"/>
          </p:nvPr>
        </p:nvSpPr>
        <p:spPr>
          <a:xfrm>
            <a:off x="50450" y="-171400"/>
            <a:ext cx="9030600" cy="7515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100">
                <a:solidFill>
                  <a:srgbClr val="657B83"/>
                </a:solidFill>
              </a:rPr>
              <a:t>Computing Resources </a:t>
            </a:r>
            <a:endParaRPr sz="5100">
              <a:solidFill>
                <a:srgbClr val="657B83"/>
              </a:solidFill>
            </a:endParaRPr>
          </a:p>
        </p:txBody>
      </p:sp>
      <p:pic>
        <p:nvPicPr>
          <p:cNvPr id="92" name="Google Shape;92;p17"/>
          <p:cNvPicPr preferRelativeResize="0"/>
          <p:nvPr/>
        </p:nvPicPr>
        <p:blipFill>
          <a:blip r:embed="rId6">
            <a:alphaModFix/>
          </a:blip>
          <a:stretch>
            <a:fillRect/>
          </a:stretch>
        </p:blipFill>
        <p:spPr>
          <a:xfrm>
            <a:off x="6482650" y="880924"/>
            <a:ext cx="2598400" cy="3612900"/>
          </a:xfrm>
          <a:prstGeom prst="rect">
            <a:avLst/>
          </a:prstGeom>
          <a:noFill/>
          <a:ln>
            <a:noFill/>
          </a:ln>
          <a:effectLst>
            <a:outerShdw blurRad="57150" rotWithShape="0" algn="bl" dir="5400000" dist="19050">
              <a:srgbClr val="000000">
                <a:alpha val="50000"/>
              </a:srgbClr>
            </a:outerShdw>
          </a:effectLst>
        </p:spPr>
      </p:pic>
      <p:sp>
        <p:nvSpPr>
          <p:cNvPr id="93" name="Google Shape;93;p17"/>
          <p:cNvSpPr txBox="1"/>
          <p:nvPr/>
        </p:nvSpPr>
        <p:spPr>
          <a:xfrm>
            <a:off x="50450" y="625775"/>
            <a:ext cx="2842200" cy="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268BD2"/>
                </a:solidFill>
                <a:latin typeface="Roboto Mono"/>
                <a:ea typeface="Roboto Mono"/>
                <a:cs typeface="Roboto Mono"/>
                <a:sym typeface="Roboto Mono"/>
                <a:hlinkClick r:id="rId7">
                  <a:extLst>
                    <a:ext uri="{A12FA001-AC4F-418D-AE19-62706E023703}">
                      <ahyp:hlinkClr val="tx"/>
                    </a:ext>
                  </a:extLst>
                </a:hlinkClick>
              </a:rPr>
              <a:t>nvidia.com/gpu</a:t>
            </a:r>
            <a:r>
              <a:rPr b="1" lang="en" sz="1800">
                <a:solidFill>
                  <a:schemeClr val="dk2"/>
                </a:solidFill>
                <a:latin typeface="Roboto Mono"/>
                <a:ea typeface="Roboto Mono"/>
                <a:cs typeface="Roboto Mono"/>
                <a:sym typeface="Roboto Mono"/>
              </a:rPr>
              <a:t>: </a:t>
            </a:r>
            <a:r>
              <a:rPr b="1" lang="en" sz="1800">
                <a:solidFill>
                  <a:srgbClr val="2AA198"/>
                </a:solidFill>
                <a:latin typeface="Roboto Mono"/>
                <a:ea typeface="Roboto Mono"/>
                <a:cs typeface="Roboto Mono"/>
                <a:sym typeface="Roboto Mono"/>
              </a:rPr>
              <a:t>“1”</a:t>
            </a:r>
            <a:endParaRPr b="1" sz="1800">
              <a:solidFill>
                <a:srgbClr val="2AA198"/>
              </a:solidFill>
              <a:latin typeface="Roboto Mono"/>
              <a:ea typeface="Roboto Mono"/>
              <a:cs typeface="Roboto Mono"/>
              <a:sym typeface="Roboto Mono"/>
            </a:endParaRPr>
          </a:p>
          <a:p>
            <a:pPr indent="0" lvl="0" marL="0" rtl="0" algn="l">
              <a:spcBef>
                <a:spcPts val="0"/>
              </a:spcBef>
              <a:spcAft>
                <a:spcPts val="0"/>
              </a:spcAft>
              <a:buNone/>
            </a:pPr>
            <a:r>
              <a:t/>
            </a:r>
            <a:endParaRPr b="1" sz="1800">
              <a:solidFill>
                <a:srgbClr val="CB4B16"/>
              </a:solidFill>
              <a:latin typeface="Roboto Mono"/>
              <a:ea typeface="Roboto Mono"/>
              <a:cs typeface="Roboto Mono"/>
              <a:sym typeface="Roboto Mono"/>
            </a:endParaRPr>
          </a:p>
        </p:txBody>
      </p:sp>
      <p:pic>
        <p:nvPicPr>
          <p:cNvPr id="94" name="Google Shape;94;p17"/>
          <p:cNvPicPr preferRelativeResize="0"/>
          <p:nvPr/>
        </p:nvPicPr>
        <p:blipFill>
          <a:blip r:embed="rId8">
            <a:alphaModFix/>
          </a:blip>
          <a:stretch>
            <a:fillRect/>
          </a:stretch>
        </p:blipFill>
        <p:spPr>
          <a:xfrm>
            <a:off x="50452" y="1118475"/>
            <a:ext cx="2811125" cy="2313551"/>
          </a:xfrm>
          <a:prstGeom prst="rect">
            <a:avLst/>
          </a:prstGeom>
          <a:noFill/>
          <a:ln>
            <a:noFill/>
          </a:ln>
          <a:effectLst>
            <a:outerShdw blurRad="57150" rotWithShape="0" algn="bl" dir="5400000" dist="19050">
              <a:srgbClr val="000000">
                <a:alpha val="50000"/>
              </a:srgbClr>
            </a:outerShdw>
          </a:effectLst>
        </p:spPr>
      </p:pic>
      <p:sp>
        <p:nvSpPr>
          <p:cNvPr id="95" name="Google Shape;95;p17"/>
          <p:cNvSpPr txBox="1"/>
          <p:nvPr/>
        </p:nvSpPr>
        <p:spPr>
          <a:xfrm>
            <a:off x="2995775" y="652325"/>
            <a:ext cx="233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CB4B16"/>
                </a:solidFill>
                <a:latin typeface="Roboto Mono"/>
                <a:ea typeface="Roboto Mono"/>
                <a:cs typeface="Roboto Mono"/>
                <a:sym typeface="Roboto Mono"/>
              </a:rPr>
              <a:t>x 122 students!</a:t>
            </a:r>
            <a:endParaRPr b="1" sz="1800">
              <a:solidFill>
                <a:srgbClr val="CB4B16"/>
              </a:solidFill>
              <a:latin typeface="Roboto Mono"/>
              <a:ea typeface="Roboto Mono"/>
              <a:cs typeface="Roboto Mono"/>
              <a:sym typeface="Roboto Mono"/>
            </a:endParaRPr>
          </a:p>
        </p:txBody>
      </p:sp>
      <p:pic>
        <p:nvPicPr>
          <p:cNvPr id="96" name="Google Shape;96;p17"/>
          <p:cNvPicPr preferRelativeResize="0"/>
          <p:nvPr/>
        </p:nvPicPr>
        <p:blipFill>
          <a:blip r:embed="rId9">
            <a:alphaModFix/>
          </a:blip>
          <a:stretch>
            <a:fillRect/>
          </a:stretch>
        </p:blipFill>
        <p:spPr>
          <a:xfrm>
            <a:off x="121775" y="2268875"/>
            <a:ext cx="3990675" cy="2788574"/>
          </a:xfrm>
          <a:prstGeom prst="rect">
            <a:avLst/>
          </a:prstGeom>
          <a:noFill/>
          <a:ln>
            <a:noFill/>
          </a:ln>
          <a:effectLst>
            <a:outerShdw blurRad="57150" rotWithShape="0" algn="bl" dir="5400000" dist="19050">
              <a:srgbClr val="000000">
                <a:alpha val="50000"/>
              </a:srgbClr>
            </a:outerShdw>
          </a:effectLst>
        </p:spPr>
      </p:pic>
      <p:sp>
        <p:nvSpPr>
          <p:cNvPr id="97" name="Google Shape;97;p17"/>
          <p:cNvSpPr txBox="1"/>
          <p:nvPr/>
        </p:nvSpPr>
        <p:spPr>
          <a:xfrm>
            <a:off x="6783250" y="4460600"/>
            <a:ext cx="2334900" cy="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CB4B16"/>
                </a:solidFill>
                <a:latin typeface="Roboto Mono"/>
                <a:ea typeface="Roboto Mono"/>
                <a:cs typeface="Roboto Mono"/>
                <a:sym typeface="Roboto Mono"/>
              </a:rPr>
              <a:t>k8s Helm chart</a:t>
            </a:r>
            <a:endParaRPr b="1" sz="1800">
              <a:solidFill>
                <a:srgbClr val="CB4B16"/>
              </a:solidFill>
              <a:latin typeface="Roboto Mono"/>
              <a:ea typeface="Roboto Mono"/>
              <a:cs typeface="Roboto Mono"/>
              <a:sym typeface="Roboto Mono"/>
            </a:endParaRPr>
          </a:p>
        </p:txBody>
      </p:sp>
      <p:sp>
        <p:nvSpPr>
          <p:cNvPr id="98" name="Google Shape;98;p17"/>
          <p:cNvSpPr txBox="1"/>
          <p:nvPr/>
        </p:nvSpPr>
        <p:spPr>
          <a:xfrm>
            <a:off x="4213500" y="4417075"/>
            <a:ext cx="2468700" cy="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CB4B16"/>
                </a:solidFill>
                <a:latin typeface="Roboto Mono"/>
                <a:ea typeface="Roboto Mono"/>
                <a:cs typeface="Roboto Mono"/>
                <a:sym typeface="Roboto Mono"/>
              </a:rPr>
              <a:t>Environment.yml</a:t>
            </a:r>
            <a:endParaRPr b="1" sz="1800">
              <a:solidFill>
                <a:srgbClr val="CB4B16"/>
              </a:solidFill>
              <a:latin typeface="Roboto Mono"/>
              <a:ea typeface="Roboto Mono"/>
              <a:cs typeface="Roboto Mono"/>
              <a:sym typeface="Roboto Mono"/>
            </a:endParaRPr>
          </a:p>
          <a:p>
            <a:pPr indent="0" lvl="0" marL="0" rtl="0" algn="l">
              <a:spcBef>
                <a:spcPts val="0"/>
              </a:spcBef>
              <a:spcAft>
                <a:spcPts val="0"/>
              </a:spcAft>
              <a:buNone/>
            </a:pPr>
            <a:r>
              <a:rPr b="1" lang="en" sz="1800">
                <a:solidFill>
                  <a:srgbClr val="CB4B16"/>
                </a:solidFill>
                <a:latin typeface="Roboto Mono"/>
                <a:ea typeface="Roboto Mono"/>
                <a:cs typeface="Roboto Mono"/>
                <a:sym typeface="Roboto Mono"/>
              </a:rPr>
              <a:t>Docker image</a:t>
            </a:r>
            <a:endParaRPr b="1" sz="1800">
              <a:solidFill>
                <a:srgbClr val="CB4B16"/>
              </a:solidFill>
              <a:latin typeface="Roboto Mono"/>
              <a:ea typeface="Roboto Mono"/>
              <a:cs typeface="Roboto Mono"/>
              <a:sym typeface="Roboto Mono"/>
            </a:endParaRPr>
          </a:p>
        </p:txBody>
      </p:sp>
      <p:pic>
        <p:nvPicPr>
          <p:cNvPr id="99" name="Google Shape;99;p17"/>
          <p:cNvPicPr preferRelativeResize="0"/>
          <p:nvPr/>
        </p:nvPicPr>
        <p:blipFill>
          <a:blip r:embed="rId10">
            <a:alphaModFix/>
          </a:blip>
          <a:stretch>
            <a:fillRect/>
          </a:stretch>
        </p:blipFill>
        <p:spPr>
          <a:xfrm>
            <a:off x="6116224" y="27500"/>
            <a:ext cx="3001928" cy="552600"/>
          </a:xfrm>
          <a:prstGeom prst="rect">
            <a:avLst/>
          </a:prstGeom>
          <a:noFill/>
          <a:ln>
            <a:noFill/>
          </a:ln>
        </p:spPr>
      </p:pic>
      <p:pic>
        <p:nvPicPr>
          <p:cNvPr id="100" name="Google Shape;100;p17"/>
          <p:cNvPicPr preferRelativeResize="0"/>
          <p:nvPr/>
        </p:nvPicPr>
        <p:blipFill>
          <a:blip r:embed="rId11">
            <a:alphaModFix/>
          </a:blip>
          <a:stretch>
            <a:fillRect/>
          </a:stretch>
        </p:blipFill>
        <p:spPr>
          <a:xfrm>
            <a:off x="4213499" y="1792932"/>
            <a:ext cx="2168100" cy="2700892"/>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104" name="Shape 104"/>
        <p:cNvGrpSpPr/>
        <p:nvPr/>
      </p:nvGrpSpPr>
      <p:grpSpPr>
        <a:xfrm>
          <a:off x="0" y="0"/>
          <a:ext cx="0" cy="0"/>
          <a:chOff x="0" y="0"/>
          <a:chExt cx="0" cy="0"/>
        </a:xfrm>
      </p:grpSpPr>
      <p:sp>
        <p:nvSpPr>
          <p:cNvPr id="105" name="Google Shape;105;p18"/>
          <p:cNvSpPr/>
          <p:nvPr/>
        </p:nvSpPr>
        <p:spPr>
          <a:xfrm>
            <a:off x="469080" y="1336320"/>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txBox="1"/>
          <p:nvPr>
            <p:ph idx="4294967295" type="ctrTitle"/>
          </p:nvPr>
        </p:nvSpPr>
        <p:spPr>
          <a:xfrm>
            <a:off x="389100" y="57200"/>
            <a:ext cx="8545800" cy="7515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100">
                <a:solidFill>
                  <a:srgbClr val="657B83"/>
                </a:solidFill>
              </a:rPr>
              <a:t>Challenges with respect to AI</a:t>
            </a:r>
            <a:endParaRPr sz="5100">
              <a:solidFill>
                <a:srgbClr val="657B83"/>
              </a:solidFill>
            </a:endParaRPr>
          </a:p>
        </p:txBody>
      </p:sp>
      <p:sp>
        <p:nvSpPr>
          <p:cNvPr id="107" name="Google Shape;107;p18"/>
          <p:cNvSpPr txBox="1"/>
          <p:nvPr/>
        </p:nvSpPr>
        <p:spPr>
          <a:xfrm>
            <a:off x="45000" y="1107725"/>
            <a:ext cx="8889900" cy="2586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rgbClr val="586E75"/>
              </a:buClr>
              <a:buSzPts val="2600"/>
              <a:buChar char="●"/>
            </a:pPr>
            <a:r>
              <a:rPr lang="en" sz="2600">
                <a:solidFill>
                  <a:srgbClr val="586E75"/>
                </a:solidFill>
              </a:rPr>
              <a:t>Student data privacy?</a:t>
            </a:r>
            <a:endParaRPr sz="2600">
              <a:solidFill>
                <a:srgbClr val="586E75"/>
              </a:solidFill>
            </a:endParaRPr>
          </a:p>
          <a:p>
            <a:pPr indent="-393700" lvl="0" marL="457200" rtl="0" algn="l">
              <a:spcBef>
                <a:spcPts val="0"/>
              </a:spcBef>
              <a:spcAft>
                <a:spcPts val="0"/>
              </a:spcAft>
              <a:buClr>
                <a:srgbClr val="586E75"/>
              </a:buClr>
              <a:buSzPts val="2600"/>
              <a:buChar char="●"/>
            </a:pPr>
            <a:r>
              <a:rPr lang="en" sz="2600">
                <a:solidFill>
                  <a:srgbClr val="586E75"/>
                </a:solidFill>
              </a:rPr>
              <a:t>Energy footprint? </a:t>
            </a:r>
            <a:endParaRPr sz="2600">
              <a:solidFill>
                <a:srgbClr val="586E75"/>
              </a:solidFill>
            </a:endParaRPr>
          </a:p>
          <a:p>
            <a:pPr indent="-393700" lvl="0" marL="457200" rtl="0" algn="l">
              <a:spcBef>
                <a:spcPts val="0"/>
              </a:spcBef>
              <a:spcAft>
                <a:spcPts val="0"/>
              </a:spcAft>
              <a:buClr>
                <a:srgbClr val="586E75"/>
              </a:buClr>
              <a:buSzPts val="2600"/>
              <a:buChar char="●"/>
            </a:pPr>
            <a:r>
              <a:rPr lang="en" sz="2600">
                <a:solidFill>
                  <a:srgbClr val="586E75"/>
                </a:solidFill>
              </a:rPr>
              <a:t>Ethical concerns: </a:t>
            </a:r>
            <a:endParaRPr sz="2600">
              <a:solidFill>
                <a:srgbClr val="586E75"/>
              </a:solidFill>
            </a:endParaRPr>
          </a:p>
          <a:p>
            <a:pPr indent="-393700" lvl="1" marL="1371600" rtl="0" algn="l">
              <a:spcBef>
                <a:spcPts val="0"/>
              </a:spcBef>
              <a:spcAft>
                <a:spcPts val="0"/>
              </a:spcAft>
              <a:buClr>
                <a:srgbClr val="586E75"/>
              </a:buClr>
              <a:buSzPts val="2600"/>
              <a:buChar char="○"/>
            </a:pPr>
            <a:r>
              <a:rPr lang="en" sz="2600">
                <a:solidFill>
                  <a:srgbClr val="586E75"/>
                </a:solidFill>
              </a:rPr>
              <a:t>copyright, </a:t>
            </a:r>
            <a:endParaRPr sz="2600">
              <a:solidFill>
                <a:srgbClr val="586E75"/>
              </a:solidFill>
            </a:endParaRPr>
          </a:p>
          <a:p>
            <a:pPr indent="-393700" lvl="1" marL="1371600" rtl="0" algn="l">
              <a:spcBef>
                <a:spcPts val="0"/>
              </a:spcBef>
              <a:spcAft>
                <a:spcPts val="0"/>
              </a:spcAft>
              <a:buClr>
                <a:srgbClr val="586E75"/>
              </a:buClr>
              <a:buSzPts val="2600"/>
              <a:buChar char="○"/>
            </a:pPr>
            <a:r>
              <a:rPr lang="en" sz="2600">
                <a:solidFill>
                  <a:srgbClr val="586E75"/>
                </a:solidFill>
              </a:rPr>
              <a:t>labor practices, </a:t>
            </a:r>
            <a:endParaRPr sz="2600">
              <a:solidFill>
                <a:srgbClr val="586E75"/>
              </a:solidFill>
            </a:endParaRPr>
          </a:p>
          <a:p>
            <a:pPr indent="-393700" lvl="1" marL="1371600" rtl="0" algn="l">
              <a:spcBef>
                <a:spcPts val="0"/>
              </a:spcBef>
              <a:spcAft>
                <a:spcPts val="0"/>
              </a:spcAft>
              <a:buClr>
                <a:srgbClr val="586E75"/>
              </a:buClr>
              <a:buSzPts val="2600"/>
              <a:buChar char="○"/>
            </a:pPr>
            <a:r>
              <a:rPr lang="en" sz="2600">
                <a:solidFill>
                  <a:srgbClr val="586E75"/>
                </a:solidFill>
              </a:rPr>
              <a:t>biases</a:t>
            </a:r>
            <a:endParaRPr sz="2600">
              <a:solidFill>
                <a:srgbClr val="586E75"/>
              </a:solidFill>
            </a:endParaRPr>
          </a:p>
        </p:txBody>
      </p:sp>
      <p:pic>
        <p:nvPicPr>
          <p:cNvPr id="108" name="Google Shape;108;p18"/>
          <p:cNvPicPr preferRelativeResize="0"/>
          <p:nvPr/>
        </p:nvPicPr>
        <p:blipFill>
          <a:blip r:embed="rId3">
            <a:alphaModFix/>
          </a:blip>
          <a:stretch>
            <a:fillRect/>
          </a:stretch>
        </p:blipFill>
        <p:spPr>
          <a:xfrm>
            <a:off x="3754550" y="3534832"/>
            <a:ext cx="5180351" cy="1300468"/>
          </a:xfrm>
          <a:prstGeom prst="rect">
            <a:avLst/>
          </a:prstGeom>
          <a:noFill/>
          <a:ln>
            <a:noFill/>
          </a:ln>
          <a:effectLst>
            <a:outerShdw blurRad="57150" rotWithShape="0" algn="bl" dir="5400000" dist="19050">
              <a:srgbClr val="000000">
                <a:alpha val="50000"/>
              </a:srgbClr>
            </a:outerShdw>
          </a:effectLst>
        </p:spPr>
      </p:pic>
      <p:pic>
        <p:nvPicPr>
          <p:cNvPr id="109" name="Google Shape;109;p18"/>
          <p:cNvPicPr preferRelativeResize="0"/>
          <p:nvPr/>
        </p:nvPicPr>
        <p:blipFill>
          <a:blip r:embed="rId4">
            <a:alphaModFix/>
          </a:blip>
          <a:stretch>
            <a:fillRect/>
          </a:stretch>
        </p:blipFill>
        <p:spPr>
          <a:xfrm>
            <a:off x="5224700" y="2540287"/>
            <a:ext cx="3438812" cy="809313"/>
          </a:xfrm>
          <a:prstGeom prst="rect">
            <a:avLst/>
          </a:prstGeom>
          <a:noFill/>
          <a:ln>
            <a:noFill/>
          </a:ln>
          <a:effectLst>
            <a:outerShdw blurRad="57150" rotWithShape="0" algn="bl" dir="5400000" dist="19050">
              <a:srgbClr val="000000">
                <a:alpha val="50000"/>
              </a:srgbClr>
            </a:outerShdw>
          </a:effectLst>
        </p:spPr>
      </p:pic>
      <p:pic>
        <p:nvPicPr>
          <p:cNvPr id="110" name="Google Shape;110;p18"/>
          <p:cNvPicPr preferRelativeResize="0"/>
          <p:nvPr/>
        </p:nvPicPr>
        <p:blipFill>
          <a:blip r:embed="rId5">
            <a:alphaModFix/>
          </a:blip>
          <a:stretch>
            <a:fillRect/>
          </a:stretch>
        </p:blipFill>
        <p:spPr>
          <a:xfrm>
            <a:off x="5999650" y="982925"/>
            <a:ext cx="2693775" cy="929650"/>
          </a:xfrm>
          <a:prstGeom prst="rect">
            <a:avLst/>
          </a:prstGeom>
          <a:noFill/>
          <a:ln>
            <a:noFill/>
          </a:ln>
          <a:effectLst>
            <a:outerShdw blurRad="57150" rotWithShape="0" algn="bl" dir="5400000" dist="19050">
              <a:srgbClr val="000000">
                <a:alpha val="50000"/>
              </a:srgbClr>
            </a:outerShdw>
          </a:effectLst>
        </p:spPr>
      </p:pic>
      <p:pic>
        <p:nvPicPr>
          <p:cNvPr id="111" name="Google Shape;111;p18"/>
          <p:cNvPicPr preferRelativeResize="0"/>
          <p:nvPr/>
        </p:nvPicPr>
        <p:blipFill>
          <a:blip r:embed="rId6">
            <a:alphaModFix/>
          </a:blip>
          <a:stretch>
            <a:fillRect/>
          </a:stretch>
        </p:blipFill>
        <p:spPr>
          <a:xfrm>
            <a:off x="4110650" y="1583937"/>
            <a:ext cx="2496351" cy="1175650"/>
          </a:xfrm>
          <a:prstGeom prst="rect">
            <a:avLst/>
          </a:prstGeom>
          <a:noFill/>
          <a:ln>
            <a:noFill/>
          </a:ln>
          <a:effectLst>
            <a:outerShdw blurRad="57150" rotWithShape="0" algn="bl" dir="5400000" dist="19050">
              <a:srgbClr val="000000">
                <a:alpha val="50000"/>
              </a:srgbClr>
            </a:outerShdw>
          </a:effectLst>
        </p:spPr>
      </p:pic>
      <p:sp>
        <p:nvSpPr>
          <p:cNvPr id="112" name="Google Shape;112;p18"/>
          <p:cNvSpPr txBox="1"/>
          <p:nvPr/>
        </p:nvSpPr>
        <p:spPr>
          <a:xfrm>
            <a:off x="205350" y="1176725"/>
            <a:ext cx="85692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900">
                <a:solidFill>
                  <a:srgbClr val="586E75"/>
                </a:solidFill>
                <a:latin typeface="Times New Roman"/>
                <a:ea typeface="Times New Roman"/>
                <a:cs typeface="Times New Roman"/>
                <a:sym typeface="Times New Roman"/>
              </a:rPr>
              <a:t>those who focus uncritically on such things as "</a:t>
            </a:r>
            <a:r>
              <a:rPr b="1" i="1" lang="en" sz="1900">
                <a:solidFill>
                  <a:srgbClr val="CB4B16"/>
                </a:solidFill>
                <a:latin typeface="Times New Roman"/>
                <a:ea typeface="Times New Roman"/>
                <a:cs typeface="Times New Roman"/>
                <a:sym typeface="Times New Roman"/>
              </a:rPr>
              <a:t>the computer and its social impacts</a:t>
            </a:r>
            <a:r>
              <a:rPr i="1" lang="en" sz="1900">
                <a:solidFill>
                  <a:srgbClr val="586E75"/>
                </a:solidFill>
                <a:latin typeface="Times New Roman"/>
                <a:ea typeface="Times New Roman"/>
                <a:cs typeface="Times New Roman"/>
                <a:sym typeface="Times New Roman"/>
              </a:rPr>
              <a:t>" but who fail to </a:t>
            </a:r>
            <a:r>
              <a:rPr b="1" i="1" lang="en" sz="1900">
                <a:solidFill>
                  <a:srgbClr val="268BD2"/>
                </a:solidFill>
                <a:latin typeface="Times New Roman"/>
                <a:ea typeface="Times New Roman"/>
                <a:cs typeface="Times New Roman"/>
                <a:sym typeface="Times New Roman"/>
              </a:rPr>
              <a:t>look behind technical things</a:t>
            </a:r>
            <a:r>
              <a:rPr i="1" lang="en" sz="1900">
                <a:solidFill>
                  <a:srgbClr val="586E75"/>
                </a:solidFill>
                <a:latin typeface="Times New Roman"/>
                <a:ea typeface="Times New Roman"/>
                <a:cs typeface="Times New Roman"/>
                <a:sym typeface="Times New Roman"/>
              </a:rPr>
              <a:t> to notice the </a:t>
            </a:r>
            <a:r>
              <a:rPr b="1" i="1" lang="en" sz="1900">
                <a:solidFill>
                  <a:srgbClr val="268BD2"/>
                </a:solidFill>
                <a:latin typeface="Times New Roman"/>
                <a:ea typeface="Times New Roman"/>
                <a:cs typeface="Times New Roman"/>
                <a:sym typeface="Times New Roman"/>
              </a:rPr>
              <a:t>social circumstances</a:t>
            </a:r>
            <a:r>
              <a:rPr i="1" lang="en" sz="1900">
                <a:solidFill>
                  <a:srgbClr val="586E75"/>
                </a:solidFill>
                <a:latin typeface="Times New Roman"/>
                <a:ea typeface="Times New Roman"/>
                <a:cs typeface="Times New Roman"/>
                <a:sym typeface="Times New Roman"/>
              </a:rPr>
              <a:t> of their development, deployment, and use. </a:t>
            </a:r>
            <a:endParaRPr i="1" sz="1900">
              <a:solidFill>
                <a:srgbClr val="586E75"/>
              </a:solidFill>
              <a:latin typeface="Times New Roman"/>
              <a:ea typeface="Times New Roman"/>
              <a:cs typeface="Times New Roman"/>
              <a:sym typeface="Times New Roman"/>
            </a:endParaRPr>
          </a:p>
          <a:p>
            <a:pPr indent="0" lvl="0" marL="0" rtl="0" algn="l">
              <a:spcBef>
                <a:spcPts val="0"/>
              </a:spcBef>
              <a:spcAft>
                <a:spcPts val="0"/>
              </a:spcAft>
              <a:buNone/>
            </a:pPr>
            <a:r>
              <a:t/>
            </a:r>
            <a:endParaRPr i="1" sz="1900">
              <a:solidFill>
                <a:srgbClr val="586E75"/>
              </a:solidFill>
              <a:latin typeface="Times New Roman"/>
              <a:ea typeface="Times New Roman"/>
              <a:cs typeface="Times New Roman"/>
              <a:sym typeface="Times New Roman"/>
            </a:endParaRPr>
          </a:p>
          <a:p>
            <a:pPr indent="0" lvl="0" marL="0" rtl="0" algn="l">
              <a:spcBef>
                <a:spcPts val="0"/>
              </a:spcBef>
              <a:spcAft>
                <a:spcPts val="0"/>
              </a:spcAft>
              <a:buNone/>
            </a:pPr>
            <a:r>
              <a:rPr i="1" lang="en" sz="1900">
                <a:solidFill>
                  <a:srgbClr val="586E75"/>
                </a:solidFill>
                <a:latin typeface="Times New Roman"/>
                <a:ea typeface="Times New Roman"/>
                <a:cs typeface="Times New Roman"/>
                <a:sym typeface="Times New Roman"/>
              </a:rPr>
              <a:t>This view provides an </a:t>
            </a:r>
            <a:r>
              <a:rPr b="1" i="1" lang="en" sz="1900">
                <a:solidFill>
                  <a:srgbClr val="268BD2"/>
                </a:solidFill>
                <a:latin typeface="Times New Roman"/>
                <a:ea typeface="Times New Roman"/>
                <a:cs typeface="Times New Roman"/>
                <a:sym typeface="Times New Roman"/>
              </a:rPr>
              <a:t>antidote</a:t>
            </a:r>
            <a:r>
              <a:rPr i="1" lang="en" sz="1900">
                <a:solidFill>
                  <a:srgbClr val="586E75"/>
                </a:solidFill>
                <a:latin typeface="Times New Roman"/>
                <a:ea typeface="Times New Roman"/>
                <a:cs typeface="Times New Roman"/>
                <a:sym typeface="Times New Roman"/>
              </a:rPr>
              <a:t> to naive </a:t>
            </a:r>
            <a:r>
              <a:rPr b="1" i="1" lang="en" sz="1900">
                <a:solidFill>
                  <a:srgbClr val="CB4B16"/>
                </a:solidFill>
                <a:latin typeface="Times New Roman"/>
                <a:ea typeface="Times New Roman"/>
                <a:cs typeface="Times New Roman"/>
                <a:sym typeface="Times New Roman"/>
              </a:rPr>
              <a:t>technological determinism</a:t>
            </a:r>
            <a:r>
              <a:rPr i="1" lang="en" sz="1900">
                <a:solidFill>
                  <a:srgbClr val="586E75"/>
                </a:solidFill>
                <a:latin typeface="Times New Roman"/>
                <a:ea typeface="Times New Roman"/>
                <a:cs typeface="Times New Roman"/>
                <a:sym typeface="Times New Roman"/>
              </a:rPr>
              <a:t> – the idea that technology develops as the sole result of an internal dynamic, and then, unmediated by any other influence, molds society to fit its patterns. Those who have not recognized the ways in which technologies are shaped by social and economic forces have not gotten very far. </a:t>
            </a:r>
            <a:endParaRPr i="1" sz="1900">
              <a:solidFill>
                <a:srgbClr val="586E75"/>
              </a:solidFill>
              <a:latin typeface="Times New Roman"/>
              <a:ea typeface="Times New Roman"/>
              <a:cs typeface="Times New Roman"/>
              <a:sym typeface="Times New Roman"/>
            </a:endParaRPr>
          </a:p>
          <a:p>
            <a:pPr indent="0" lvl="0" marL="0" rtl="0" algn="l">
              <a:spcBef>
                <a:spcPts val="0"/>
              </a:spcBef>
              <a:spcAft>
                <a:spcPts val="0"/>
              </a:spcAft>
              <a:buNone/>
            </a:pPr>
            <a:r>
              <a:t/>
            </a:r>
            <a:endParaRPr i="1" sz="1900">
              <a:solidFill>
                <a:srgbClr val="586E75"/>
              </a:solidFill>
              <a:latin typeface="Times New Roman"/>
              <a:ea typeface="Times New Roman"/>
              <a:cs typeface="Times New Roman"/>
              <a:sym typeface="Times New Roman"/>
            </a:endParaRPr>
          </a:p>
          <a:p>
            <a:pPr indent="-349250" lvl="0" marL="457200" rtl="0" algn="l">
              <a:spcBef>
                <a:spcPts val="0"/>
              </a:spcBef>
              <a:spcAft>
                <a:spcPts val="0"/>
              </a:spcAft>
              <a:buClr>
                <a:srgbClr val="586E75"/>
              </a:buClr>
              <a:buSzPts val="1900"/>
              <a:buFont typeface="Times New Roman"/>
              <a:buChar char="-"/>
            </a:pPr>
            <a:r>
              <a:rPr i="1" lang="en" sz="1900">
                <a:solidFill>
                  <a:srgbClr val="586E75"/>
                </a:solidFill>
                <a:latin typeface="Times New Roman"/>
                <a:ea typeface="Times New Roman"/>
                <a:cs typeface="Times New Roman"/>
                <a:sym typeface="Times New Roman"/>
              </a:rPr>
              <a:t>Langdon Winner, 1980</a:t>
            </a:r>
            <a:endParaRPr i="1" sz="1900">
              <a:solidFill>
                <a:srgbClr val="586E75"/>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116" name="Shape 116"/>
        <p:cNvGrpSpPr/>
        <p:nvPr/>
      </p:nvGrpSpPr>
      <p:grpSpPr>
        <a:xfrm>
          <a:off x="0" y="0"/>
          <a:ext cx="0" cy="0"/>
          <a:chOff x="0" y="0"/>
          <a:chExt cx="0" cy="0"/>
        </a:xfrm>
      </p:grpSpPr>
      <p:pic>
        <p:nvPicPr>
          <p:cNvPr id="117" name="Google Shape;117;p19"/>
          <p:cNvPicPr preferRelativeResize="0"/>
          <p:nvPr/>
        </p:nvPicPr>
        <p:blipFill rotWithShape="1">
          <a:blip r:embed="rId3">
            <a:alphaModFix/>
          </a:blip>
          <a:srcRect b="42323" l="0" r="0" t="0"/>
          <a:stretch/>
        </p:blipFill>
        <p:spPr>
          <a:xfrm>
            <a:off x="5781725" y="152470"/>
            <a:ext cx="3140375" cy="2790751"/>
          </a:xfrm>
          <a:prstGeom prst="rect">
            <a:avLst/>
          </a:prstGeom>
          <a:noFill/>
          <a:ln>
            <a:noFill/>
          </a:ln>
        </p:spPr>
      </p:pic>
      <p:sp>
        <p:nvSpPr>
          <p:cNvPr id="118" name="Google Shape;118;p19"/>
          <p:cNvSpPr/>
          <p:nvPr/>
        </p:nvSpPr>
        <p:spPr>
          <a:xfrm>
            <a:off x="137225" y="911325"/>
            <a:ext cx="5006100" cy="955500"/>
          </a:xfrm>
          <a:prstGeom prst="rect">
            <a:avLst/>
          </a:prstGeom>
          <a:solidFill>
            <a:srgbClr val="EEE8D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9"/>
          <p:cNvSpPr/>
          <p:nvPr/>
        </p:nvSpPr>
        <p:spPr>
          <a:xfrm>
            <a:off x="382680" y="990695"/>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txBox="1"/>
          <p:nvPr/>
        </p:nvSpPr>
        <p:spPr>
          <a:xfrm>
            <a:off x="105475" y="987525"/>
            <a:ext cx="50379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268BD2"/>
                </a:solidFill>
                <a:latin typeface="Roboto Mono"/>
                <a:ea typeface="Roboto Mono"/>
                <a:cs typeface="Roboto Mono"/>
                <a:sym typeface="Roboto Mono"/>
              </a:rPr>
              <a:t>$ ollama serve</a:t>
            </a:r>
            <a:endParaRPr sz="2100">
              <a:solidFill>
                <a:srgbClr val="268BD2"/>
              </a:solidFill>
              <a:latin typeface="Roboto Mono"/>
              <a:ea typeface="Roboto Mono"/>
              <a:cs typeface="Roboto Mono"/>
              <a:sym typeface="Roboto Mono"/>
            </a:endParaRPr>
          </a:p>
          <a:p>
            <a:pPr indent="0" lvl="0" marL="0" rtl="0" algn="l">
              <a:spcBef>
                <a:spcPts val="0"/>
              </a:spcBef>
              <a:spcAft>
                <a:spcPts val="0"/>
              </a:spcAft>
              <a:buNone/>
            </a:pPr>
            <a:r>
              <a:rPr lang="en" sz="2100">
                <a:solidFill>
                  <a:srgbClr val="268BD2"/>
                </a:solidFill>
                <a:latin typeface="Roboto Mono"/>
                <a:ea typeface="Roboto Mono"/>
                <a:cs typeface="Roboto Mono"/>
                <a:sym typeface="Roboto Mono"/>
              </a:rPr>
              <a:t>$ ollama pull </a:t>
            </a:r>
            <a:r>
              <a:rPr lang="en" sz="2100">
                <a:solidFill>
                  <a:srgbClr val="268BD2"/>
                </a:solidFill>
                <a:latin typeface="Roboto Mono"/>
                <a:ea typeface="Roboto Mono"/>
                <a:cs typeface="Roboto Mono"/>
                <a:sym typeface="Roboto Mono"/>
              </a:rPr>
              <a:t>nomic-embed-text</a:t>
            </a:r>
            <a:endParaRPr sz="2100">
              <a:solidFill>
                <a:srgbClr val="268BD2"/>
              </a:solidFill>
              <a:latin typeface="Roboto Mono"/>
              <a:ea typeface="Roboto Mono"/>
              <a:cs typeface="Roboto Mono"/>
              <a:sym typeface="Roboto Mono"/>
            </a:endParaRPr>
          </a:p>
        </p:txBody>
      </p:sp>
      <p:pic>
        <p:nvPicPr>
          <p:cNvPr id="121" name="Google Shape;121;p19"/>
          <p:cNvPicPr preferRelativeResize="0"/>
          <p:nvPr/>
        </p:nvPicPr>
        <p:blipFill rotWithShape="1">
          <a:blip r:embed="rId4">
            <a:alphaModFix/>
          </a:blip>
          <a:srcRect b="70254" l="9252" r="29793" t="9769"/>
          <a:stretch/>
        </p:blipFill>
        <p:spPr>
          <a:xfrm>
            <a:off x="36950" y="3823325"/>
            <a:ext cx="5286775" cy="1167700"/>
          </a:xfrm>
          <a:prstGeom prst="rect">
            <a:avLst/>
          </a:prstGeom>
          <a:noFill/>
          <a:ln>
            <a:noFill/>
          </a:ln>
        </p:spPr>
      </p:pic>
      <p:sp>
        <p:nvSpPr>
          <p:cNvPr id="122" name="Google Shape;122;p19"/>
          <p:cNvSpPr txBox="1"/>
          <p:nvPr>
            <p:ph idx="4294967295" type="ctrTitle"/>
          </p:nvPr>
        </p:nvSpPr>
        <p:spPr>
          <a:xfrm>
            <a:off x="36950" y="152475"/>
            <a:ext cx="8545800" cy="7515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100">
                <a:solidFill>
                  <a:srgbClr val="657B83"/>
                </a:solidFill>
              </a:rPr>
              <a:t>Local, open models:</a:t>
            </a:r>
            <a:endParaRPr sz="5100">
              <a:solidFill>
                <a:srgbClr val="657B83"/>
              </a:solidFill>
            </a:endParaRPr>
          </a:p>
        </p:txBody>
      </p:sp>
      <p:sp>
        <p:nvSpPr>
          <p:cNvPr id="123" name="Google Shape;123;p19"/>
          <p:cNvSpPr txBox="1"/>
          <p:nvPr>
            <p:ph idx="4294967295" type="ctrTitle"/>
          </p:nvPr>
        </p:nvSpPr>
        <p:spPr>
          <a:xfrm>
            <a:off x="36950" y="2605850"/>
            <a:ext cx="5172000" cy="12456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890">
                <a:solidFill>
                  <a:srgbClr val="859900"/>
                </a:solidFill>
              </a:rPr>
              <a:t>CO2</a:t>
            </a:r>
            <a:r>
              <a:rPr lang="en" sz="3890">
                <a:solidFill>
                  <a:srgbClr val="657B83"/>
                </a:solidFill>
              </a:rPr>
              <a:t> footprint data, not </a:t>
            </a:r>
            <a:r>
              <a:rPr lang="en" sz="3890">
                <a:solidFill>
                  <a:srgbClr val="CB4B16"/>
                </a:solidFill>
              </a:rPr>
              <a:t>hype</a:t>
            </a:r>
            <a:r>
              <a:rPr lang="en" sz="3890">
                <a:solidFill>
                  <a:srgbClr val="657B83"/>
                </a:solidFill>
              </a:rPr>
              <a:t>:</a:t>
            </a:r>
            <a:endParaRPr sz="3890">
              <a:solidFill>
                <a:srgbClr val="657B83"/>
              </a:solidFill>
            </a:endParaRPr>
          </a:p>
        </p:txBody>
      </p:sp>
      <p:pic>
        <p:nvPicPr>
          <p:cNvPr id="124" name="Google Shape;124;p19"/>
          <p:cNvPicPr preferRelativeResize="0"/>
          <p:nvPr/>
        </p:nvPicPr>
        <p:blipFill>
          <a:blip r:embed="rId5">
            <a:alphaModFix/>
          </a:blip>
          <a:stretch>
            <a:fillRect/>
          </a:stretch>
        </p:blipFill>
        <p:spPr>
          <a:xfrm>
            <a:off x="5421850" y="3076576"/>
            <a:ext cx="3674525" cy="2066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128" name="Shape 128"/>
        <p:cNvGrpSpPr/>
        <p:nvPr/>
      </p:nvGrpSpPr>
      <p:grpSpPr>
        <a:xfrm>
          <a:off x="0" y="0"/>
          <a:ext cx="0" cy="0"/>
          <a:chOff x="0" y="0"/>
          <a:chExt cx="0" cy="0"/>
        </a:xfrm>
      </p:grpSpPr>
      <p:pic>
        <p:nvPicPr>
          <p:cNvPr id="129" name="Google Shape;129;p20"/>
          <p:cNvPicPr preferRelativeResize="0"/>
          <p:nvPr/>
        </p:nvPicPr>
        <p:blipFill>
          <a:blip r:embed="rId3">
            <a:alphaModFix/>
          </a:blip>
          <a:stretch>
            <a:fillRect/>
          </a:stretch>
        </p:blipFill>
        <p:spPr>
          <a:xfrm>
            <a:off x="2153550" y="898100"/>
            <a:ext cx="6879976" cy="3307500"/>
          </a:xfrm>
          <a:prstGeom prst="rect">
            <a:avLst/>
          </a:prstGeom>
          <a:noFill/>
          <a:ln>
            <a:noFill/>
          </a:ln>
          <a:effectLst>
            <a:outerShdw blurRad="57150" rotWithShape="0" algn="bl" dir="5400000" dist="19050">
              <a:srgbClr val="000000">
                <a:alpha val="50000"/>
              </a:srgbClr>
            </a:outerShdw>
          </a:effectLst>
        </p:spPr>
      </p:pic>
      <p:sp>
        <p:nvSpPr>
          <p:cNvPr id="130" name="Google Shape;130;p20"/>
          <p:cNvSpPr/>
          <p:nvPr/>
        </p:nvSpPr>
        <p:spPr>
          <a:xfrm>
            <a:off x="1747625" y="4465100"/>
            <a:ext cx="7302600" cy="624000"/>
          </a:xfrm>
          <a:prstGeom prst="rect">
            <a:avLst/>
          </a:prstGeom>
          <a:solidFill>
            <a:srgbClr val="EEE8D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0"/>
          <p:cNvSpPr/>
          <p:nvPr/>
        </p:nvSpPr>
        <p:spPr>
          <a:xfrm>
            <a:off x="1993080" y="4544470"/>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txBox="1"/>
          <p:nvPr/>
        </p:nvSpPr>
        <p:spPr>
          <a:xfrm>
            <a:off x="1715875" y="4541300"/>
            <a:ext cx="70953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268BD2"/>
                </a:solidFill>
                <a:latin typeface="Roboto Mono"/>
                <a:ea typeface="Roboto Mono"/>
                <a:cs typeface="Roboto Mono"/>
                <a:sym typeface="Roboto Mono"/>
              </a:rPr>
              <a:t>&gt; base_url = “</a:t>
            </a:r>
            <a:r>
              <a:rPr lang="en" sz="2100">
                <a:solidFill>
                  <a:srgbClr val="268BD2"/>
                </a:solidFill>
                <a:latin typeface="Roboto Mono"/>
                <a:ea typeface="Roboto Mono"/>
                <a:cs typeface="Roboto Mono"/>
                <a:sym typeface="Roboto Mono"/>
              </a:rPr>
              <a:t>https://llm.nrp-nautilus.io/”</a:t>
            </a:r>
            <a:endParaRPr sz="2100">
              <a:solidFill>
                <a:srgbClr val="268BD2"/>
              </a:solidFill>
              <a:latin typeface="Roboto Mono"/>
              <a:ea typeface="Roboto Mono"/>
              <a:cs typeface="Roboto Mono"/>
              <a:sym typeface="Roboto Mono"/>
            </a:endParaRPr>
          </a:p>
        </p:txBody>
      </p:sp>
      <p:sp>
        <p:nvSpPr>
          <p:cNvPr id="133" name="Google Shape;133;p20"/>
          <p:cNvSpPr txBox="1"/>
          <p:nvPr>
            <p:ph idx="4294967295" type="ctrTitle"/>
          </p:nvPr>
        </p:nvSpPr>
        <p:spPr>
          <a:xfrm>
            <a:off x="36950" y="152475"/>
            <a:ext cx="8545800" cy="7515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100">
                <a:solidFill>
                  <a:srgbClr val="657B83"/>
                </a:solidFill>
              </a:rPr>
              <a:t>Researcher developed </a:t>
            </a:r>
            <a:r>
              <a:rPr lang="en" sz="5100">
                <a:solidFill>
                  <a:srgbClr val="657B83"/>
                </a:solidFill>
              </a:rPr>
              <a:t>+</a:t>
            </a:r>
            <a:r>
              <a:rPr lang="en" sz="5100">
                <a:solidFill>
                  <a:srgbClr val="657B83"/>
                </a:solidFill>
              </a:rPr>
              <a:t> hosted models</a:t>
            </a:r>
            <a:endParaRPr sz="5100">
              <a:solidFill>
                <a:srgbClr val="657B83"/>
              </a:solidFill>
            </a:endParaRPr>
          </a:p>
        </p:txBody>
      </p:sp>
      <p:pic>
        <p:nvPicPr>
          <p:cNvPr id="134" name="Google Shape;134;p20"/>
          <p:cNvPicPr preferRelativeResize="0"/>
          <p:nvPr/>
        </p:nvPicPr>
        <p:blipFill>
          <a:blip r:embed="rId4">
            <a:alphaModFix/>
          </a:blip>
          <a:stretch>
            <a:fillRect/>
          </a:stretch>
        </p:blipFill>
        <p:spPr>
          <a:xfrm>
            <a:off x="152400" y="1056375"/>
            <a:ext cx="1848749" cy="286266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138" name="Shape 138"/>
        <p:cNvGrpSpPr/>
        <p:nvPr/>
      </p:nvGrpSpPr>
      <p:grpSpPr>
        <a:xfrm>
          <a:off x="0" y="0"/>
          <a:ext cx="0" cy="0"/>
          <a:chOff x="0" y="0"/>
          <a:chExt cx="0" cy="0"/>
        </a:xfrm>
      </p:grpSpPr>
      <p:sp>
        <p:nvSpPr>
          <p:cNvPr id="139" name="Google Shape;139;p21"/>
          <p:cNvSpPr txBox="1"/>
          <p:nvPr>
            <p:ph idx="4294967295" type="ctrTitle"/>
          </p:nvPr>
        </p:nvSpPr>
        <p:spPr>
          <a:xfrm>
            <a:off x="389100" y="57200"/>
            <a:ext cx="8545800" cy="7515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5100">
                <a:solidFill>
                  <a:srgbClr val="657B83"/>
                </a:solidFill>
              </a:rPr>
              <a:t>Challenges with respect to AI</a:t>
            </a:r>
            <a:endParaRPr sz="5100">
              <a:solidFill>
                <a:srgbClr val="657B83"/>
              </a:solidFill>
            </a:endParaRPr>
          </a:p>
        </p:txBody>
      </p:sp>
      <p:sp>
        <p:nvSpPr>
          <p:cNvPr id="140" name="Google Shape;140;p21"/>
          <p:cNvSpPr txBox="1"/>
          <p:nvPr/>
        </p:nvSpPr>
        <p:spPr>
          <a:xfrm>
            <a:off x="20575" y="1299150"/>
            <a:ext cx="8122800" cy="585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rgbClr val="586E75"/>
              </a:buClr>
              <a:buSzPts val="2600"/>
              <a:buChar char="●"/>
            </a:pPr>
            <a:r>
              <a:rPr lang="en" sz="2600">
                <a:solidFill>
                  <a:srgbClr val="586E75"/>
                </a:solidFill>
              </a:rPr>
              <a:t>LLMs </a:t>
            </a:r>
            <a:r>
              <a:rPr b="1" lang="en" sz="2600">
                <a:solidFill>
                  <a:srgbClr val="CB4B16"/>
                </a:solidFill>
              </a:rPr>
              <a:t>don’t know</a:t>
            </a:r>
            <a:r>
              <a:rPr lang="en" sz="2600">
                <a:solidFill>
                  <a:srgbClr val="586E75"/>
                </a:solidFill>
              </a:rPr>
              <a:t> most recent tools &amp; methods</a:t>
            </a:r>
            <a:endParaRPr sz="2600">
              <a:solidFill>
                <a:srgbClr val="586E75"/>
              </a:solidFill>
            </a:endParaRPr>
          </a:p>
        </p:txBody>
      </p:sp>
      <p:pic>
        <p:nvPicPr>
          <p:cNvPr id="141" name="Google Shape;141;p21"/>
          <p:cNvPicPr preferRelativeResize="0"/>
          <p:nvPr/>
        </p:nvPicPr>
        <p:blipFill>
          <a:blip r:embed="rId3">
            <a:alphaModFix/>
          </a:blip>
          <a:stretch>
            <a:fillRect/>
          </a:stretch>
        </p:blipFill>
        <p:spPr>
          <a:xfrm>
            <a:off x="212475" y="1960950"/>
            <a:ext cx="6388399" cy="2282925"/>
          </a:xfrm>
          <a:prstGeom prst="rect">
            <a:avLst/>
          </a:prstGeom>
          <a:noFill/>
          <a:ln>
            <a:noFill/>
          </a:ln>
        </p:spPr>
      </p:pic>
      <p:sp>
        <p:nvSpPr>
          <p:cNvPr id="142" name="Google Shape;142;p21"/>
          <p:cNvSpPr txBox="1"/>
          <p:nvPr/>
        </p:nvSpPr>
        <p:spPr>
          <a:xfrm>
            <a:off x="2197750" y="1299150"/>
            <a:ext cx="6886200" cy="9852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rgbClr val="586E75"/>
              </a:buClr>
              <a:buSzPts val="2600"/>
              <a:buChar char="●"/>
            </a:pPr>
            <a:r>
              <a:rPr lang="en" sz="2600">
                <a:solidFill>
                  <a:srgbClr val="586E75"/>
                </a:solidFill>
              </a:rPr>
              <a:t>Instead, we can use </a:t>
            </a:r>
            <a:r>
              <a:rPr b="1" lang="en" sz="2600">
                <a:solidFill>
                  <a:srgbClr val="268BD2"/>
                </a:solidFill>
              </a:rPr>
              <a:t>RAG </a:t>
            </a:r>
            <a:r>
              <a:rPr lang="en" sz="2600">
                <a:solidFill>
                  <a:srgbClr val="586E75"/>
                </a:solidFill>
              </a:rPr>
              <a:t>to query leafmap documentation directly!</a:t>
            </a:r>
            <a:endParaRPr sz="2600">
              <a:solidFill>
                <a:srgbClr val="657B83"/>
              </a:solidFill>
            </a:endParaRPr>
          </a:p>
        </p:txBody>
      </p:sp>
      <p:pic>
        <p:nvPicPr>
          <p:cNvPr id="143" name="Google Shape;143;p21"/>
          <p:cNvPicPr preferRelativeResize="0"/>
          <p:nvPr/>
        </p:nvPicPr>
        <p:blipFill>
          <a:blip r:embed="rId4">
            <a:alphaModFix/>
          </a:blip>
          <a:stretch>
            <a:fillRect/>
          </a:stretch>
        </p:blipFill>
        <p:spPr>
          <a:xfrm>
            <a:off x="2297150" y="739450"/>
            <a:ext cx="6710676" cy="4297625"/>
          </a:xfrm>
          <a:prstGeom prst="rect">
            <a:avLst/>
          </a:prstGeom>
          <a:noFill/>
          <a:ln>
            <a:noFill/>
          </a:ln>
          <a:effectLst>
            <a:outerShdw blurRad="57150" rotWithShape="0" algn="bl" dir="5400000" dist="19050">
              <a:srgbClr val="000000">
                <a:alpha val="50000"/>
              </a:srgbClr>
            </a:outerShdw>
          </a:effectLst>
        </p:spPr>
      </p:pic>
      <p:grpSp>
        <p:nvGrpSpPr>
          <p:cNvPr id="144" name="Google Shape;144;p21"/>
          <p:cNvGrpSpPr/>
          <p:nvPr/>
        </p:nvGrpSpPr>
        <p:grpSpPr>
          <a:xfrm>
            <a:off x="38550" y="3809425"/>
            <a:ext cx="7611005" cy="933000"/>
            <a:chOff x="38550" y="3809425"/>
            <a:chExt cx="7611005" cy="933000"/>
          </a:xfrm>
        </p:grpSpPr>
        <p:sp>
          <p:nvSpPr>
            <p:cNvPr id="145" name="Google Shape;145;p21"/>
            <p:cNvSpPr/>
            <p:nvPr/>
          </p:nvSpPr>
          <p:spPr>
            <a:xfrm>
              <a:off x="70300" y="3809425"/>
              <a:ext cx="1935300" cy="933000"/>
            </a:xfrm>
            <a:prstGeom prst="rect">
              <a:avLst/>
            </a:prstGeom>
            <a:solidFill>
              <a:srgbClr val="EEE8D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1"/>
            <p:cNvSpPr/>
            <p:nvPr/>
          </p:nvSpPr>
          <p:spPr>
            <a:xfrm>
              <a:off x="315755" y="3888795"/>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txBox="1"/>
            <p:nvPr/>
          </p:nvSpPr>
          <p:spPr>
            <a:xfrm>
              <a:off x="38550" y="3885625"/>
              <a:ext cx="20433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268BD2"/>
                  </a:solidFill>
                  <a:latin typeface="Roboto Mono"/>
                  <a:ea typeface="Roboto Mono"/>
                  <a:cs typeface="Roboto Mono"/>
                  <a:sym typeface="Roboto Mono"/>
                </a:rPr>
                <a:t>/learn docs</a:t>
              </a:r>
              <a:endParaRPr sz="2100">
                <a:solidFill>
                  <a:srgbClr val="268BD2"/>
                </a:solidFill>
                <a:latin typeface="Roboto Mono"/>
                <a:ea typeface="Roboto Mono"/>
                <a:cs typeface="Roboto Mono"/>
                <a:sym typeface="Roboto Mono"/>
              </a:endParaRPr>
            </a:p>
            <a:p>
              <a:pPr indent="0" lvl="0" marL="0" rtl="0" algn="l">
                <a:spcBef>
                  <a:spcPts val="0"/>
                </a:spcBef>
                <a:spcAft>
                  <a:spcPts val="0"/>
                </a:spcAft>
                <a:buNone/>
              </a:pPr>
              <a:r>
                <a:rPr lang="en" sz="2100">
                  <a:solidFill>
                    <a:srgbClr val="268BD2"/>
                  </a:solidFill>
                  <a:latin typeface="Roboto Mono"/>
                  <a:ea typeface="Roboto Mono"/>
                  <a:cs typeface="Roboto Mono"/>
                  <a:sym typeface="Roboto Mono"/>
                </a:rPr>
                <a:t>/ask …</a:t>
              </a:r>
              <a:endParaRPr sz="2100">
                <a:solidFill>
                  <a:srgbClr val="268BD2"/>
                </a:solidFill>
                <a:latin typeface="Roboto Mono"/>
                <a:ea typeface="Roboto Mono"/>
                <a:cs typeface="Roboto Mono"/>
                <a:sym typeface="Roboto Mon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6E3"/>
        </a:solidFill>
      </p:bgPr>
    </p:bg>
    <p:spTree>
      <p:nvGrpSpPr>
        <p:cNvPr id="15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107025" y="57200"/>
            <a:ext cx="3615192" cy="5010099"/>
          </a:xfrm>
          <a:prstGeom prst="rect">
            <a:avLst/>
          </a:prstGeom>
          <a:noFill/>
          <a:ln>
            <a:noFill/>
          </a:ln>
        </p:spPr>
      </p:pic>
      <p:sp>
        <p:nvSpPr>
          <p:cNvPr id="153" name="Google Shape;153;p22"/>
          <p:cNvSpPr/>
          <p:nvPr/>
        </p:nvSpPr>
        <p:spPr>
          <a:xfrm>
            <a:off x="469080" y="1336320"/>
            <a:ext cx="7333800" cy="39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txBox="1"/>
          <p:nvPr>
            <p:ph idx="4294967295" type="ctrTitle"/>
          </p:nvPr>
        </p:nvSpPr>
        <p:spPr>
          <a:xfrm>
            <a:off x="389100" y="57200"/>
            <a:ext cx="8999400" cy="1544100"/>
          </a:xfrm>
          <a:prstGeom prst="rect">
            <a:avLst/>
          </a:prstGeom>
          <a:ln>
            <a:noFill/>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5100">
                <a:solidFill>
                  <a:srgbClr val="268BD2"/>
                </a:solidFill>
              </a:rPr>
              <a:t>RAG &amp; TAG – </a:t>
            </a:r>
            <a:endParaRPr b="1" sz="5100">
              <a:solidFill>
                <a:srgbClr val="268BD2"/>
              </a:solidFill>
            </a:endParaRPr>
          </a:p>
          <a:p>
            <a:pPr indent="0" lvl="0" marL="0" rtl="0" algn="ctr">
              <a:spcBef>
                <a:spcPts val="0"/>
              </a:spcBef>
              <a:spcAft>
                <a:spcPts val="0"/>
              </a:spcAft>
              <a:buNone/>
            </a:pPr>
            <a:r>
              <a:rPr b="1" lang="en" sz="5100">
                <a:solidFill>
                  <a:srgbClr val="268BD2"/>
                </a:solidFill>
              </a:rPr>
              <a:t>Building LLM Agents</a:t>
            </a:r>
            <a:endParaRPr b="1" sz="5100">
              <a:solidFill>
                <a:srgbClr val="268BD2"/>
              </a:solidFill>
            </a:endParaRPr>
          </a:p>
          <a:p>
            <a:pPr indent="0" lvl="0" marL="0" rtl="0" algn="ctr">
              <a:spcBef>
                <a:spcPts val="0"/>
              </a:spcBef>
              <a:spcAft>
                <a:spcPts val="0"/>
              </a:spcAft>
              <a:buNone/>
            </a:pPr>
            <a:r>
              <a:t/>
            </a:r>
            <a:endParaRPr b="1" sz="5100">
              <a:solidFill>
                <a:srgbClr val="268BD2"/>
              </a:solidFill>
            </a:endParaRPr>
          </a:p>
        </p:txBody>
      </p:sp>
      <p:pic>
        <p:nvPicPr>
          <p:cNvPr id="155" name="Google Shape;155;p22"/>
          <p:cNvPicPr preferRelativeResize="0"/>
          <p:nvPr/>
        </p:nvPicPr>
        <p:blipFill>
          <a:blip r:embed="rId4">
            <a:alphaModFix/>
          </a:blip>
          <a:stretch>
            <a:fillRect/>
          </a:stretch>
        </p:blipFill>
        <p:spPr>
          <a:xfrm>
            <a:off x="4001467" y="1736220"/>
            <a:ext cx="5067218" cy="310248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