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2"/>
  </p:notesMasterIdLst>
  <p:sldIdLst>
    <p:sldId id="291" r:id="rId2"/>
    <p:sldId id="348" r:id="rId3"/>
    <p:sldId id="362" r:id="rId4"/>
    <p:sldId id="349" r:id="rId5"/>
    <p:sldId id="350" r:id="rId6"/>
    <p:sldId id="355" r:id="rId7"/>
    <p:sldId id="363" r:id="rId8"/>
    <p:sldId id="351" r:id="rId9"/>
    <p:sldId id="356" r:id="rId10"/>
    <p:sldId id="364" r:id="rId11"/>
    <p:sldId id="352" r:id="rId12"/>
    <p:sldId id="357" r:id="rId13"/>
    <p:sldId id="358" r:id="rId14"/>
    <p:sldId id="365" r:id="rId15"/>
    <p:sldId id="359" r:id="rId16"/>
    <p:sldId id="360" r:id="rId17"/>
    <p:sldId id="361" r:id="rId18"/>
    <p:sldId id="353" r:id="rId19"/>
    <p:sldId id="354" r:id="rId20"/>
    <p:sldId id="347"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AD89"/>
    <a:srgbClr val="F1B82D"/>
    <a:srgbClr val="9EEACD"/>
    <a:srgbClr val="1DBD93"/>
    <a:srgbClr val="B1E884"/>
    <a:srgbClr val="26D0A3"/>
    <a:srgbClr val="C66868"/>
    <a:srgbClr val="E4B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2A801E-0727-602D-C1DE-22A69118EA49}" v="49" dt="2025-01-28T18:39:48.16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876" y="1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6028DE-8280-4298-AE9E-FCD30F612A8D}" type="datetimeFigureOut">
              <a:rPr lang="en-US" smtClean="0"/>
              <a:t>1/29/2025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400CD04-28F2-4ADF-B128-E6B35077F852}" type="slidenum">
              <a:rPr lang="en-US" smtClean="0"/>
              <a:t>‹#›</a:t>
            </a:fld>
            <a:endParaRPr lang="en-US"/>
          </a:p>
        </p:txBody>
      </p:sp>
    </p:spTree>
    <p:extLst>
      <p:ext uri="{BB962C8B-B14F-4D97-AF65-F5344CB8AC3E}">
        <p14:creationId xmlns:p14="http://schemas.microsoft.com/office/powerpoint/2010/main" val="869401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tx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58C33AC-FD60-48C3-8049-F103CE71B2DC}" type="datetime1">
              <a:rPr lang="en-US" smtClean="0"/>
              <a:t>1/29/2025</a:t>
            </a:fld>
            <a:endParaRPr lang="en-US"/>
          </a:p>
        </p:txBody>
      </p:sp>
      <p:sp>
        <p:nvSpPr>
          <p:cNvPr id="6" name="Slide Number Placeholder 5"/>
          <p:cNvSpPr>
            <a:spLocks noGrp="1"/>
          </p:cNvSpPr>
          <p:nvPr>
            <p:ph type="sldNum" sz="quarter" idx="12"/>
          </p:nvPr>
        </p:nvSpPr>
        <p:spPr/>
        <p:txBody>
          <a:bodyPr/>
          <a:lstStyle/>
          <a:p>
            <a:fld id="{CDB45812-0AC9-4F72-AD0E-97F6B7948284}" type="slidenum">
              <a:rPr lang="en-US" smtClean="0"/>
              <a:t>‹#›</a:t>
            </a:fld>
            <a:endParaRPr lang="en-US"/>
          </a:p>
        </p:txBody>
      </p:sp>
    </p:spTree>
    <p:extLst>
      <p:ext uri="{BB962C8B-B14F-4D97-AF65-F5344CB8AC3E}">
        <p14:creationId xmlns:p14="http://schemas.microsoft.com/office/powerpoint/2010/main" val="706559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064053"/>
            <a:ext cx="10702719"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1070271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5976F72-EEDA-4296-9DBC-E817DB799B91}" type="datetime1">
              <a:rPr lang="en-US" smtClean="0"/>
              <a:t>1/29/2025</a:t>
            </a:fld>
            <a:endParaRPr lang="en-US"/>
          </a:p>
        </p:txBody>
      </p:sp>
      <p:sp>
        <p:nvSpPr>
          <p:cNvPr id="6" name="Slide Number Placeholder 5"/>
          <p:cNvSpPr>
            <a:spLocks noGrp="1"/>
          </p:cNvSpPr>
          <p:nvPr>
            <p:ph type="sldNum" sz="quarter" idx="12"/>
          </p:nvPr>
        </p:nvSpPr>
        <p:spPr/>
        <p:txBody>
          <a:bodyPr/>
          <a:lstStyle/>
          <a:p>
            <a:fld id="{CDB45812-0AC9-4F72-AD0E-97F6B7948284}" type="slidenum">
              <a:rPr lang="en-US" smtClean="0"/>
              <a:t>‹#›</a:t>
            </a:fld>
            <a:endParaRPr lang="en-US"/>
          </a:p>
        </p:txBody>
      </p:sp>
    </p:spTree>
    <p:extLst>
      <p:ext uri="{BB962C8B-B14F-4D97-AF65-F5344CB8AC3E}">
        <p14:creationId xmlns:p14="http://schemas.microsoft.com/office/powerpoint/2010/main" val="2270811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3" y="1075011"/>
            <a:ext cx="10248935"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8" y="4097611"/>
            <a:ext cx="9814129"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10502932"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C19687B-7C0C-4B80-8792-65DE59FF9396}" type="datetime1">
              <a:rPr lang="en-US" smtClean="0"/>
              <a:t>1/29/2025</a:t>
            </a:fld>
            <a:endParaRPr lang="en-US"/>
          </a:p>
        </p:txBody>
      </p:sp>
      <p:sp>
        <p:nvSpPr>
          <p:cNvPr id="6" name="Slide Number Placeholder 5"/>
          <p:cNvSpPr>
            <a:spLocks noGrp="1"/>
          </p:cNvSpPr>
          <p:nvPr>
            <p:ph type="sldNum" sz="quarter" idx="12"/>
          </p:nvPr>
        </p:nvSpPr>
        <p:spPr/>
        <p:txBody>
          <a:bodyPr/>
          <a:lstStyle/>
          <a:p>
            <a:fld id="{CDB45812-0AC9-4F72-AD0E-97F6B7948284}"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tx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tx1"/>
                </a:solidFill>
                <a:latin typeface="Arial"/>
              </a:rPr>
              <a:t>”</a:t>
            </a:r>
            <a:endParaRPr lang="en-US">
              <a:solidFill>
                <a:schemeClr val="tx1"/>
              </a:solidFill>
              <a:latin typeface="Arial"/>
            </a:endParaRPr>
          </a:p>
        </p:txBody>
      </p:sp>
    </p:spTree>
    <p:extLst>
      <p:ext uri="{BB962C8B-B14F-4D97-AF65-F5344CB8AC3E}">
        <p14:creationId xmlns:p14="http://schemas.microsoft.com/office/powerpoint/2010/main" val="37501627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adCha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4DCE0-C966-4CE8-A065-6FD5B14A987D}"/>
              </a:ext>
            </a:extLst>
          </p:cNvPr>
          <p:cNvSpPr>
            <a:spLocks noGrp="1"/>
          </p:cNvSpPr>
          <p:nvPr>
            <p:ph type="title"/>
          </p:nvPr>
        </p:nvSpPr>
        <p:spPr>
          <a:xfrm>
            <a:off x="3794486" y="32853"/>
            <a:ext cx="5442597" cy="765654"/>
          </a:xfrm>
        </p:spPr>
        <p:txBody>
          <a:bodyPr>
            <a:noAutofit/>
          </a:bodyPr>
          <a:lstStyle>
            <a:lvl1pPr algn="ctr">
              <a:defRPr sz="2800">
                <a:solidFill>
                  <a:srgbClr val="F1B82D"/>
                </a:solidFill>
              </a:defRPr>
            </a:lvl1pPr>
          </a:lstStyle>
          <a:p>
            <a:r>
              <a:rPr lang="en-US"/>
              <a:t>Click to edit Master title style</a:t>
            </a:r>
          </a:p>
        </p:txBody>
      </p:sp>
      <p:sp>
        <p:nvSpPr>
          <p:cNvPr id="3" name="Date Placeholder 2">
            <a:extLst>
              <a:ext uri="{FF2B5EF4-FFF2-40B4-BE49-F238E27FC236}">
                <a16:creationId xmlns:a16="http://schemas.microsoft.com/office/drawing/2014/main" id="{B4D2B8B7-264F-4B78-8B72-72597FA59D7A}"/>
              </a:ext>
            </a:extLst>
          </p:cNvPr>
          <p:cNvSpPr>
            <a:spLocks noGrp="1"/>
          </p:cNvSpPr>
          <p:nvPr>
            <p:ph type="dt" sz="half" idx="10"/>
          </p:nvPr>
        </p:nvSpPr>
        <p:spPr/>
        <p:txBody>
          <a:bodyPr/>
          <a:lstStyle/>
          <a:p>
            <a:fld id="{D649F8EE-28EC-4306-A3E3-08EC1C579BED}" type="datetime1">
              <a:rPr lang="en-US" smtClean="0"/>
              <a:t>1/29/2025</a:t>
            </a:fld>
            <a:endParaRPr lang="en-US"/>
          </a:p>
        </p:txBody>
      </p:sp>
      <p:sp>
        <p:nvSpPr>
          <p:cNvPr id="4" name="Slide Number Placeholder 3">
            <a:extLst>
              <a:ext uri="{FF2B5EF4-FFF2-40B4-BE49-F238E27FC236}">
                <a16:creationId xmlns:a16="http://schemas.microsoft.com/office/drawing/2014/main" id="{CBF57DE1-DFFE-4495-B180-780ED80A9081}"/>
              </a:ext>
            </a:extLst>
          </p:cNvPr>
          <p:cNvSpPr>
            <a:spLocks noGrp="1"/>
          </p:cNvSpPr>
          <p:nvPr>
            <p:ph type="sldNum" sz="quarter" idx="11"/>
          </p:nvPr>
        </p:nvSpPr>
        <p:spPr/>
        <p:txBody>
          <a:bodyPr/>
          <a:lstStyle/>
          <a:p>
            <a:fld id="{CDB45812-0AC9-4F72-AD0E-97F6B7948284}" type="slidenum">
              <a:rPr lang="en-US" smtClean="0"/>
              <a:pPr/>
              <a:t>‹#›</a:t>
            </a:fld>
            <a:endParaRPr lang="en-US"/>
          </a:p>
        </p:txBody>
      </p:sp>
      <p:cxnSp>
        <p:nvCxnSpPr>
          <p:cNvPr id="6" name="Straight Connector 5">
            <a:extLst>
              <a:ext uri="{FF2B5EF4-FFF2-40B4-BE49-F238E27FC236}">
                <a16:creationId xmlns:a16="http://schemas.microsoft.com/office/drawing/2014/main" id="{17A7DF50-86DB-49AD-ABD4-D996E9E5C439}"/>
              </a:ext>
            </a:extLst>
          </p:cNvPr>
          <p:cNvCxnSpPr>
            <a:cxnSpLocks/>
          </p:cNvCxnSpPr>
          <p:nvPr userDrawn="1"/>
        </p:nvCxnSpPr>
        <p:spPr>
          <a:xfrm flipV="1">
            <a:off x="264091" y="732773"/>
            <a:ext cx="11708715" cy="43841"/>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18DF4C73-1BFD-4321-9A45-7F2581B48078}"/>
              </a:ext>
            </a:extLst>
          </p:cNvPr>
          <p:cNvCxnSpPr>
            <a:cxnSpLocks/>
          </p:cNvCxnSpPr>
          <p:nvPr userDrawn="1"/>
        </p:nvCxnSpPr>
        <p:spPr>
          <a:xfrm flipV="1">
            <a:off x="264091" y="3613732"/>
            <a:ext cx="11708715" cy="43841"/>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88E2DC8-E0C7-4DA3-864C-E1AFEC1EF2B4}"/>
              </a:ext>
            </a:extLst>
          </p:cNvPr>
          <p:cNvCxnSpPr>
            <a:cxnSpLocks/>
          </p:cNvCxnSpPr>
          <p:nvPr userDrawn="1"/>
        </p:nvCxnSpPr>
        <p:spPr>
          <a:xfrm>
            <a:off x="6033370" y="798507"/>
            <a:ext cx="85078" cy="5827761"/>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Content Placeholder 2">
            <a:extLst>
              <a:ext uri="{FF2B5EF4-FFF2-40B4-BE49-F238E27FC236}">
                <a16:creationId xmlns:a16="http://schemas.microsoft.com/office/drawing/2014/main" id="{2EB38DBD-4313-450F-8DE8-A7312FC6F42A}"/>
              </a:ext>
            </a:extLst>
          </p:cNvPr>
          <p:cNvSpPr>
            <a:spLocks noGrp="1"/>
          </p:cNvSpPr>
          <p:nvPr>
            <p:ph sz="half" idx="1"/>
          </p:nvPr>
        </p:nvSpPr>
        <p:spPr>
          <a:xfrm>
            <a:off x="225590" y="4136316"/>
            <a:ext cx="5729900" cy="2489951"/>
          </a:xfrm>
        </p:spPr>
        <p:txBody>
          <a:bodyPr/>
          <a:lstStyle>
            <a:lvl1pPr>
              <a:buClrTx/>
              <a:defRPr/>
            </a:lvl1pPr>
            <a:lvl2pPr>
              <a:buClrTx/>
              <a:defRPr/>
            </a:lvl2pPr>
            <a:lvl3pPr>
              <a:buClrTx/>
              <a:defRPr/>
            </a:lvl3pPr>
            <a:lvl4pPr>
              <a:buClrTx/>
              <a:defRPr/>
            </a:lvl4pPr>
            <a:lvl5pPr>
              <a:buClrTx/>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8" name="Content Placeholder 2">
            <a:extLst>
              <a:ext uri="{FF2B5EF4-FFF2-40B4-BE49-F238E27FC236}">
                <a16:creationId xmlns:a16="http://schemas.microsoft.com/office/drawing/2014/main" id="{CA6F28C4-A669-4531-8CA3-5B1B6D64FD67}"/>
              </a:ext>
            </a:extLst>
          </p:cNvPr>
          <p:cNvSpPr>
            <a:spLocks noGrp="1"/>
          </p:cNvSpPr>
          <p:nvPr>
            <p:ph sz="half" idx="13"/>
          </p:nvPr>
        </p:nvSpPr>
        <p:spPr>
          <a:xfrm>
            <a:off x="6242906" y="4136316"/>
            <a:ext cx="5729900" cy="2292639"/>
          </a:xfrm>
        </p:spPr>
        <p:txBody>
          <a:bodyPr/>
          <a:lstStyle>
            <a:lvl1pPr>
              <a:buClrTx/>
              <a:defRPr/>
            </a:lvl1pPr>
            <a:lvl2pPr>
              <a:buClrTx/>
              <a:defRPr/>
            </a:lvl2pPr>
            <a:lvl3pPr>
              <a:buClrTx/>
              <a:defRPr/>
            </a:lvl3pPr>
            <a:lvl4pPr>
              <a:buClrTx/>
              <a:defRPr/>
            </a:lvl4pPr>
            <a:lvl5pPr>
              <a:buClrTx/>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Content Placeholder 2">
            <a:extLst>
              <a:ext uri="{FF2B5EF4-FFF2-40B4-BE49-F238E27FC236}">
                <a16:creationId xmlns:a16="http://schemas.microsoft.com/office/drawing/2014/main" id="{36E15465-B861-4F4B-B396-2151F142E8CD}"/>
              </a:ext>
            </a:extLst>
          </p:cNvPr>
          <p:cNvSpPr>
            <a:spLocks noGrp="1"/>
          </p:cNvSpPr>
          <p:nvPr>
            <p:ph sz="half" idx="14"/>
          </p:nvPr>
        </p:nvSpPr>
        <p:spPr>
          <a:xfrm>
            <a:off x="225590" y="1622078"/>
            <a:ext cx="5729900" cy="1982131"/>
          </a:xfrm>
        </p:spPr>
        <p:txBody>
          <a:bodyPr/>
          <a:lstStyle>
            <a:lvl1pPr>
              <a:buClrTx/>
              <a:defRPr/>
            </a:lvl1pPr>
            <a:lvl2pPr>
              <a:buClrTx/>
              <a:defRPr/>
            </a:lvl2pPr>
            <a:lvl3pPr>
              <a:buClrTx/>
              <a:defRPr/>
            </a:lvl3pPr>
            <a:lvl4pPr>
              <a:buClrTx/>
              <a:defRPr/>
            </a:lvl4pPr>
            <a:lvl5pPr>
              <a:buClrTx/>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Content Placeholder 2">
            <a:extLst>
              <a:ext uri="{FF2B5EF4-FFF2-40B4-BE49-F238E27FC236}">
                <a16:creationId xmlns:a16="http://schemas.microsoft.com/office/drawing/2014/main" id="{23FCFB11-AFF9-4FBB-85B0-19B4E1A9D116}"/>
              </a:ext>
            </a:extLst>
          </p:cNvPr>
          <p:cNvSpPr>
            <a:spLocks noGrp="1"/>
          </p:cNvSpPr>
          <p:nvPr>
            <p:ph sz="half" idx="15"/>
          </p:nvPr>
        </p:nvSpPr>
        <p:spPr>
          <a:xfrm>
            <a:off x="6242906" y="1622078"/>
            <a:ext cx="5729900" cy="1965701"/>
          </a:xfrm>
        </p:spPr>
        <p:txBody>
          <a:bodyPr/>
          <a:lstStyle>
            <a:lvl1pPr>
              <a:buClrTx/>
              <a:defRPr/>
            </a:lvl1pPr>
            <a:lvl2pPr>
              <a:buClrTx/>
              <a:defRPr/>
            </a:lvl2pPr>
            <a:lvl3pPr>
              <a:buClrTx/>
              <a:defRPr/>
            </a:lvl3pPr>
            <a:lvl4pPr>
              <a:buClrTx/>
              <a:defRPr/>
            </a:lvl4pPr>
            <a:lvl5pPr>
              <a:buClrTx/>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1" name="Text Placeholder 2">
            <a:extLst>
              <a:ext uri="{FF2B5EF4-FFF2-40B4-BE49-F238E27FC236}">
                <a16:creationId xmlns:a16="http://schemas.microsoft.com/office/drawing/2014/main" id="{684C1EE3-C3BC-4692-85C4-19ACB9E64C02}"/>
              </a:ext>
            </a:extLst>
          </p:cNvPr>
          <p:cNvSpPr>
            <a:spLocks noGrp="1"/>
          </p:cNvSpPr>
          <p:nvPr>
            <p:ph type="body" idx="16"/>
          </p:nvPr>
        </p:nvSpPr>
        <p:spPr>
          <a:xfrm>
            <a:off x="225590" y="1165235"/>
            <a:ext cx="5683981" cy="460196"/>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2" name="Text Placeholder 4">
            <a:extLst>
              <a:ext uri="{FF2B5EF4-FFF2-40B4-BE49-F238E27FC236}">
                <a16:creationId xmlns:a16="http://schemas.microsoft.com/office/drawing/2014/main" id="{16D3AFB0-6518-42A5-BD28-63B4351DF59D}"/>
              </a:ext>
            </a:extLst>
          </p:cNvPr>
          <p:cNvSpPr>
            <a:spLocks noGrp="1"/>
          </p:cNvSpPr>
          <p:nvPr>
            <p:ph type="body" sz="quarter" idx="3"/>
          </p:nvPr>
        </p:nvSpPr>
        <p:spPr>
          <a:xfrm>
            <a:off x="6242247" y="1163353"/>
            <a:ext cx="5683974" cy="460196"/>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Text Placeholder 2">
            <a:extLst>
              <a:ext uri="{FF2B5EF4-FFF2-40B4-BE49-F238E27FC236}">
                <a16:creationId xmlns:a16="http://schemas.microsoft.com/office/drawing/2014/main" id="{5D08B7AD-DE1D-4FC3-80C6-34646BA0622D}"/>
              </a:ext>
            </a:extLst>
          </p:cNvPr>
          <p:cNvSpPr>
            <a:spLocks noGrp="1"/>
          </p:cNvSpPr>
          <p:nvPr>
            <p:ph type="body" idx="17"/>
          </p:nvPr>
        </p:nvSpPr>
        <p:spPr>
          <a:xfrm>
            <a:off x="225590" y="3676120"/>
            <a:ext cx="5683981" cy="460196"/>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4" name="Text Placeholder 4">
            <a:extLst>
              <a:ext uri="{FF2B5EF4-FFF2-40B4-BE49-F238E27FC236}">
                <a16:creationId xmlns:a16="http://schemas.microsoft.com/office/drawing/2014/main" id="{8F9376E9-E26C-4C04-BF57-364F0500B87B}"/>
              </a:ext>
            </a:extLst>
          </p:cNvPr>
          <p:cNvSpPr>
            <a:spLocks noGrp="1"/>
          </p:cNvSpPr>
          <p:nvPr>
            <p:ph type="body" sz="quarter" idx="18"/>
          </p:nvPr>
        </p:nvSpPr>
        <p:spPr>
          <a:xfrm>
            <a:off x="6242906" y="3668419"/>
            <a:ext cx="5683974" cy="460196"/>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Tree>
    <p:extLst>
      <p:ext uri="{BB962C8B-B14F-4D97-AF65-F5344CB8AC3E}">
        <p14:creationId xmlns:p14="http://schemas.microsoft.com/office/powerpoint/2010/main" val="15428181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10618194"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10618194"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C38A1B5-1EBE-4BD2-96FC-BE71580D638D}" type="datetime1">
              <a:rPr lang="en-US" smtClean="0"/>
              <a:t>1/29/2025</a:t>
            </a:fld>
            <a:endParaRPr lang="en-US"/>
          </a:p>
        </p:txBody>
      </p:sp>
      <p:sp>
        <p:nvSpPr>
          <p:cNvPr id="6" name="Slide Number Placeholder 5"/>
          <p:cNvSpPr>
            <a:spLocks noGrp="1"/>
          </p:cNvSpPr>
          <p:nvPr>
            <p:ph type="sldNum" sz="quarter" idx="12"/>
          </p:nvPr>
        </p:nvSpPr>
        <p:spPr/>
        <p:txBody>
          <a:bodyPr/>
          <a:lstStyle/>
          <a:p>
            <a:fld id="{CDB45812-0AC9-4F72-AD0E-97F6B7948284}" type="slidenum">
              <a:rPr lang="en-US" smtClean="0"/>
              <a:t>‹#›</a:t>
            </a:fld>
            <a:endParaRPr lang="en-US"/>
          </a:p>
        </p:txBody>
      </p:sp>
    </p:spTree>
    <p:extLst>
      <p:ext uri="{BB962C8B-B14F-4D97-AF65-F5344CB8AC3E}">
        <p14:creationId xmlns:p14="http://schemas.microsoft.com/office/powerpoint/2010/main" val="42677443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1297681"/>
            <a:ext cx="8094134" cy="2723274"/>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C51D027-C201-4280-924A-F7C8A053D90D}" type="datetime1">
              <a:rPr lang="en-US" smtClean="0"/>
              <a:t>1/29/2025</a:t>
            </a:fld>
            <a:endParaRPr lang="en-US"/>
          </a:p>
        </p:txBody>
      </p:sp>
      <p:sp>
        <p:nvSpPr>
          <p:cNvPr id="6" name="Slide Number Placeholder 5"/>
          <p:cNvSpPr>
            <a:spLocks noGrp="1"/>
          </p:cNvSpPr>
          <p:nvPr>
            <p:ph type="sldNum" sz="quarter" idx="12"/>
          </p:nvPr>
        </p:nvSpPr>
        <p:spPr/>
        <p:txBody>
          <a:bodyPr/>
          <a:lstStyle/>
          <a:p>
            <a:fld id="{CDB45812-0AC9-4F72-AD0E-97F6B7948284}" type="slidenum">
              <a:rPr lang="en-US" smtClean="0"/>
              <a:t>‹#›</a:t>
            </a:fld>
            <a:endParaRPr lang="en-US"/>
          </a:p>
        </p:txBody>
      </p:sp>
      <p:sp>
        <p:nvSpPr>
          <p:cNvPr id="24" name="TextBox 23"/>
          <p:cNvSpPr txBox="1"/>
          <p:nvPr/>
        </p:nvSpPr>
        <p:spPr>
          <a:xfrm>
            <a:off x="454191" y="1650024"/>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tx1"/>
                </a:solidFill>
                <a:effectLst/>
                <a:latin typeface="Arial"/>
              </a:rPr>
              <a:t>“</a:t>
            </a:r>
          </a:p>
        </p:txBody>
      </p:sp>
      <p:sp>
        <p:nvSpPr>
          <p:cNvPr id="25" name="TextBox 24"/>
          <p:cNvSpPr txBox="1"/>
          <p:nvPr userDrawn="1"/>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tx1"/>
                </a:solidFill>
                <a:effectLst/>
                <a:latin typeface="Arial"/>
              </a:rPr>
              <a:t>”</a:t>
            </a:r>
          </a:p>
        </p:txBody>
      </p:sp>
    </p:spTree>
    <p:extLst>
      <p:ext uri="{BB962C8B-B14F-4D97-AF65-F5344CB8AC3E}">
        <p14:creationId xmlns:p14="http://schemas.microsoft.com/office/powerpoint/2010/main" val="29572383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987408"/>
            <a:ext cx="10648151"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10656618" cy="514248"/>
          </a:xfrm>
        </p:spPr>
        <p:txBody>
          <a:bodyPr anchor="b">
            <a:noAutofit/>
          </a:bodyPr>
          <a:lstStyle>
            <a:lvl1pPr marL="0" indent="0">
              <a:buFontTx/>
              <a:buNone/>
              <a:defRPr sz="2400">
                <a:solidFill>
                  <a:schemeClr val="tx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4" y="4527448"/>
            <a:ext cx="106566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9468866-BCCA-4074-B21F-ED681AE1EC4F}" type="datetime1">
              <a:rPr lang="en-US" smtClean="0"/>
              <a:t>1/29/2025</a:t>
            </a:fld>
            <a:endParaRPr lang="en-US"/>
          </a:p>
        </p:txBody>
      </p:sp>
      <p:sp>
        <p:nvSpPr>
          <p:cNvPr id="6" name="Slide Number Placeholder 5"/>
          <p:cNvSpPr>
            <a:spLocks noGrp="1"/>
          </p:cNvSpPr>
          <p:nvPr>
            <p:ph type="sldNum" sz="quarter" idx="12"/>
          </p:nvPr>
        </p:nvSpPr>
        <p:spPr/>
        <p:txBody>
          <a:bodyPr/>
          <a:lstStyle/>
          <a:p>
            <a:fld id="{CDB45812-0AC9-4F72-AD0E-97F6B7948284}" type="slidenum">
              <a:rPr lang="en-US" smtClean="0"/>
              <a:t>‹#›</a:t>
            </a:fld>
            <a:endParaRPr lang="en-US"/>
          </a:p>
        </p:txBody>
      </p:sp>
    </p:spTree>
    <p:extLst>
      <p:ext uri="{BB962C8B-B14F-4D97-AF65-F5344CB8AC3E}">
        <p14:creationId xmlns:p14="http://schemas.microsoft.com/office/powerpoint/2010/main" val="5057501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1pPr>
              <a:buClrTx/>
              <a:defRPr/>
            </a:lvl1pPr>
            <a:lvl2pPr>
              <a:buClrTx/>
              <a:defRPr/>
            </a:lvl2pPr>
            <a:lvl3pPr>
              <a:buClrTx/>
              <a:defRPr/>
            </a:lvl3pPr>
            <a:lvl4pPr>
              <a:buClrTx/>
              <a:defRPr/>
            </a:lvl4pPr>
            <a:lvl5pPr>
              <a:buClrTx/>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D47158-C820-4CA6-BBCF-7BC272E9A237}" type="datetime1">
              <a:rPr lang="en-US" smtClean="0"/>
              <a:t>1/29/2025</a:t>
            </a:fld>
            <a:endParaRPr lang="en-US"/>
          </a:p>
        </p:txBody>
      </p:sp>
      <p:sp>
        <p:nvSpPr>
          <p:cNvPr id="6" name="Slide Number Placeholder 5"/>
          <p:cNvSpPr>
            <a:spLocks noGrp="1"/>
          </p:cNvSpPr>
          <p:nvPr>
            <p:ph type="sldNum" sz="quarter" idx="12"/>
          </p:nvPr>
        </p:nvSpPr>
        <p:spPr/>
        <p:txBody>
          <a:bodyPr/>
          <a:lstStyle/>
          <a:p>
            <a:fld id="{CDB45812-0AC9-4F72-AD0E-97F6B7948284}" type="slidenum">
              <a:rPr lang="en-US" smtClean="0"/>
              <a:t>‹#›</a:t>
            </a:fld>
            <a:endParaRPr lang="en-US"/>
          </a:p>
        </p:txBody>
      </p:sp>
    </p:spTree>
    <p:extLst>
      <p:ext uri="{BB962C8B-B14F-4D97-AF65-F5344CB8AC3E}">
        <p14:creationId xmlns:p14="http://schemas.microsoft.com/office/powerpoint/2010/main" val="41337185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1095090"/>
            <a:ext cx="2126657" cy="4765960"/>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1095090"/>
            <a:ext cx="7060150" cy="4765960"/>
          </a:xfrm>
        </p:spPr>
        <p:txBody>
          <a:bodyPr vert="eaVert"/>
          <a:lstStyle>
            <a:lvl1pPr>
              <a:buClrTx/>
              <a:defRPr/>
            </a:lvl1pPr>
            <a:lvl2pPr>
              <a:buClrTx/>
              <a:defRPr/>
            </a:lvl2pPr>
            <a:lvl3pPr>
              <a:buClrTx/>
              <a:defRPr/>
            </a:lvl3pPr>
            <a:lvl4pPr>
              <a:buClrTx/>
              <a:defRPr/>
            </a:lvl4pPr>
            <a:lvl5pPr>
              <a:buClrTx/>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B185A15-85E4-43A4-AC10-1DC4D4C6F864}" type="datetime1">
              <a:rPr lang="en-US" smtClean="0"/>
              <a:t>1/29/2025</a:t>
            </a:fld>
            <a:endParaRPr lang="en-US"/>
          </a:p>
        </p:txBody>
      </p:sp>
      <p:sp>
        <p:nvSpPr>
          <p:cNvPr id="6" name="Slide Number Placeholder 5"/>
          <p:cNvSpPr>
            <a:spLocks noGrp="1"/>
          </p:cNvSpPr>
          <p:nvPr>
            <p:ph type="sldNum" sz="quarter" idx="12"/>
          </p:nvPr>
        </p:nvSpPr>
        <p:spPr/>
        <p:txBody>
          <a:bodyPr/>
          <a:lstStyle/>
          <a:p>
            <a:fld id="{CDB45812-0AC9-4F72-AD0E-97F6B7948284}" type="slidenum">
              <a:rPr lang="en-US" smtClean="0"/>
              <a:t>‹#›</a:t>
            </a:fld>
            <a:endParaRPr lang="en-US"/>
          </a:p>
        </p:txBody>
      </p:sp>
    </p:spTree>
    <p:extLst>
      <p:ext uri="{BB962C8B-B14F-4D97-AF65-F5344CB8AC3E}">
        <p14:creationId xmlns:p14="http://schemas.microsoft.com/office/powerpoint/2010/main" val="2636423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chemeClr val="tx1"/>
                </a:solidFill>
              </a:defRPr>
            </a:lvl1pPr>
          </a:lstStyle>
          <a:p>
            <a:r>
              <a:rPr lang="en-US"/>
              <a:t>Click to edit Master title style</a:t>
            </a:r>
          </a:p>
        </p:txBody>
      </p:sp>
      <p:sp>
        <p:nvSpPr>
          <p:cNvPr id="3" name="Content Placeholder 2"/>
          <p:cNvSpPr>
            <a:spLocks noGrp="1"/>
          </p:cNvSpPr>
          <p:nvPr>
            <p:ph idx="1"/>
          </p:nvPr>
        </p:nvSpPr>
        <p:spPr/>
        <p:txBody>
          <a:bodyPr/>
          <a:lstStyle>
            <a:lvl1pPr>
              <a:buClrTx/>
              <a:defRPr sz="2400"/>
            </a:lvl1pPr>
            <a:lvl2pPr>
              <a:buClrTx/>
              <a:defRPr sz="1800"/>
            </a:lvl2pPr>
            <a:lvl3pPr>
              <a:buClrTx/>
              <a:defRPr sz="1800"/>
            </a:lvl3pPr>
            <a:lvl4pPr>
              <a:buClrTx/>
              <a:defRPr sz="1400"/>
            </a:lvl4pPr>
            <a:lvl5pPr>
              <a:buClrTx/>
              <a:defRPr sz="14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C660DB2-71FD-4392-922F-B41D67B2A0E2}" type="datetime1">
              <a:rPr lang="en-US" smtClean="0"/>
              <a:t>1/29/2025</a:t>
            </a:fld>
            <a:endParaRPr lang="en-US"/>
          </a:p>
        </p:txBody>
      </p:sp>
      <p:sp>
        <p:nvSpPr>
          <p:cNvPr id="6" name="Slide Number Placeholder 5"/>
          <p:cNvSpPr>
            <a:spLocks noGrp="1"/>
          </p:cNvSpPr>
          <p:nvPr>
            <p:ph type="sldNum" sz="quarter" idx="12"/>
          </p:nvPr>
        </p:nvSpPr>
        <p:spPr/>
        <p:txBody>
          <a:bodyPr/>
          <a:lstStyle/>
          <a:p>
            <a:fld id="{CDB45812-0AC9-4F72-AD0E-97F6B7948284}" type="slidenum">
              <a:rPr lang="en-US" smtClean="0"/>
              <a:t>‹#›</a:t>
            </a:fld>
            <a:endParaRPr lang="en-US"/>
          </a:p>
        </p:txBody>
      </p:sp>
    </p:spTree>
    <p:extLst>
      <p:ext uri="{BB962C8B-B14F-4D97-AF65-F5344CB8AC3E}">
        <p14:creationId xmlns:p14="http://schemas.microsoft.com/office/powerpoint/2010/main" val="24672325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solidFill>
                  <a:schemeClr val="tx1"/>
                </a:solidFill>
              </a:defRPr>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ACE7D1A-8FC9-448E-B45F-02EE15F82363}" type="datetime1">
              <a:rPr lang="en-US" smtClean="0"/>
              <a:t>1/29/2025</a:t>
            </a:fld>
            <a:endParaRPr lang="en-US"/>
          </a:p>
        </p:txBody>
      </p:sp>
      <p:sp>
        <p:nvSpPr>
          <p:cNvPr id="6" name="Slide Number Placeholder 5"/>
          <p:cNvSpPr>
            <a:spLocks noGrp="1"/>
          </p:cNvSpPr>
          <p:nvPr>
            <p:ph type="sldNum" sz="quarter" idx="12"/>
          </p:nvPr>
        </p:nvSpPr>
        <p:spPr/>
        <p:txBody>
          <a:bodyPr/>
          <a:lstStyle/>
          <a:p>
            <a:fld id="{CDB45812-0AC9-4F72-AD0E-97F6B7948284}" type="slidenum">
              <a:rPr lang="en-US" smtClean="0"/>
              <a:t>‹#›</a:t>
            </a:fld>
            <a:endParaRPr lang="en-US"/>
          </a:p>
        </p:txBody>
      </p:sp>
    </p:spTree>
    <p:extLst>
      <p:ext uri="{BB962C8B-B14F-4D97-AF65-F5344CB8AC3E}">
        <p14:creationId xmlns:p14="http://schemas.microsoft.com/office/powerpoint/2010/main" val="3792213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lvl1pPr>
              <a:buClrTx/>
              <a:defRPr/>
            </a:lvl1pPr>
            <a:lvl2pPr>
              <a:buClrTx/>
              <a:defRPr/>
            </a:lvl2pPr>
            <a:lvl3pPr>
              <a:buClrTx/>
              <a:defRPr/>
            </a:lvl3pPr>
            <a:lvl4pPr>
              <a:buClrTx/>
              <a:defRPr/>
            </a:lvl4pPr>
            <a:lvl5pPr>
              <a:buClrTx/>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lvl1pPr>
              <a:buClrTx/>
              <a:defRPr/>
            </a:lvl1pPr>
            <a:lvl2pPr>
              <a:buClrTx/>
              <a:defRPr/>
            </a:lvl2pPr>
            <a:lvl3pPr>
              <a:buClrTx/>
              <a:defRPr/>
            </a:lvl3pPr>
            <a:lvl4pPr>
              <a:buClrTx/>
              <a:defRPr/>
            </a:lvl4pPr>
            <a:lvl5pPr>
              <a:buClrTx/>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4D7F922-6485-445E-9272-14D90EBFACE5}" type="datetime1">
              <a:rPr lang="en-US" smtClean="0"/>
              <a:t>1/29/2025</a:t>
            </a:fld>
            <a:endParaRPr lang="en-US"/>
          </a:p>
        </p:txBody>
      </p:sp>
      <p:sp>
        <p:nvSpPr>
          <p:cNvPr id="7" name="Slide Number Placeholder 6"/>
          <p:cNvSpPr>
            <a:spLocks noGrp="1"/>
          </p:cNvSpPr>
          <p:nvPr>
            <p:ph type="sldNum" sz="quarter" idx="12"/>
          </p:nvPr>
        </p:nvSpPr>
        <p:spPr/>
        <p:txBody>
          <a:bodyPr/>
          <a:lstStyle/>
          <a:p>
            <a:fld id="{CDB45812-0AC9-4F72-AD0E-97F6B7948284}" type="slidenum">
              <a:rPr lang="en-US" smtClean="0"/>
              <a:t>‹#›</a:t>
            </a:fld>
            <a:endParaRPr lang="en-US"/>
          </a:p>
        </p:txBody>
      </p:sp>
    </p:spTree>
    <p:extLst>
      <p:ext uri="{BB962C8B-B14F-4D97-AF65-F5344CB8AC3E}">
        <p14:creationId xmlns:p14="http://schemas.microsoft.com/office/powerpoint/2010/main" val="4167589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lvl1pPr>
              <a:buClrTx/>
              <a:defRPr/>
            </a:lvl1pPr>
            <a:lvl2pPr>
              <a:buClrTx/>
              <a:defRPr/>
            </a:lvl2pPr>
            <a:lvl3pPr>
              <a:buClrTx/>
              <a:defRPr/>
            </a:lvl3pPr>
            <a:lvl4pPr>
              <a:buClrTx/>
              <a:defRPr/>
            </a:lvl4pPr>
            <a:lvl5pPr>
              <a:buClrTx/>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lvl1pPr>
              <a:buClrTx/>
              <a:defRPr/>
            </a:lvl1pPr>
            <a:lvl2pPr>
              <a:buClrTx/>
              <a:defRPr/>
            </a:lvl2pPr>
            <a:lvl3pPr>
              <a:buClrTx/>
              <a:defRPr/>
            </a:lvl3pPr>
            <a:lvl4pPr>
              <a:buClrTx/>
              <a:defRPr/>
            </a:lvl4pPr>
            <a:lvl5pPr>
              <a:buClrTx/>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0A1BC16-CA2B-4031-AFE3-DDC9F7262809}" type="datetime1">
              <a:rPr lang="en-US" smtClean="0"/>
              <a:t>1/29/2025</a:t>
            </a:fld>
            <a:endParaRPr lang="en-US"/>
          </a:p>
        </p:txBody>
      </p:sp>
      <p:sp>
        <p:nvSpPr>
          <p:cNvPr id="9" name="Slide Number Placeholder 8"/>
          <p:cNvSpPr>
            <a:spLocks noGrp="1"/>
          </p:cNvSpPr>
          <p:nvPr>
            <p:ph type="sldNum" sz="quarter" idx="12"/>
          </p:nvPr>
        </p:nvSpPr>
        <p:spPr/>
        <p:txBody>
          <a:bodyPr/>
          <a:lstStyle/>
          <a:p>
            <a:fld id="{CDB45812-0AC9-4F72-AD0E-97F6B7948284}" type="slidenum">
              <a:rPr lang="en-US" smtClean="0"/>
              <a:t>‹#›</a:t>
            </a:fld>
            <a:endParaRPr lang="en-US"/>
          </a:p>
        </p:txBody>
      </p:sp>
    </p:spTree>
    <p:extLst>
      <p:ext uri="{BB962C8B-B14F-4D97-AF65-F5344CB8AC3E}">
        <p14:creationId xmlns:p14="http://schemas.microsoft.com/office/powerpoint/2010/main" val="2857627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1275780"/>
            <a:ext cx="10656616" cy="65462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C1DE900E-DE23-41C0-BDA8-EF9CEFD2021B}" type="datetime1">
              <a:rPr lang="en-US" smtClean="0"/>
              <a:t>1/29/2025</a:t>
            </a:fld>
            <a:endParaRPr lang="en-US"/>
          </a:p>
        </p:txBody>
      </p:sp>
      <p:sp>
        <p:nvSpPr>
          <p:cNvPr id="5" name="Slide Number Placeholder 4"/>
          <p:cNvSpPr>
            <a:spLocks noGrp="1"/>
          </p:cNvSpPr>
          <p:nvPr>
            <p:ph type="sldNum" sz="quarter" idx="12"/>
          </p:nvPr>
        </p:nvSpPr>
        <p:spPr/>
        <p:txBody>
          <a:bodyPr/>
          <a:lstStyle/>
          <a:p>
            <a:fld id="{CDB45812-0AC9-4F72-AD0E-97F6B7948284}" type="slidenum">
              <a:rPr lang="en-US" smtClean="0"/>
              <a:t>‹#›</a:t>
            </a:fld>
            <a:endParaRPr lang="en-US"/>
          </a:p>
        </p:txBody>
      </p:sp>
    </p:spTree>
    <p:extLst>
      <p:ext uri="{BB962C8B-B14F-4D97-AF65-F5344CB8AC3E}">
        <p14:creationId xmlns:p14="http://schemas.microsoft.com/office/powerpoint/2010/main" val="2048328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7B0FD1-A965-48C3-AE46-37A8CC16CD30}" type="datetime1">
              <a:rPr lang="en-US" smtClean="0"/>
              <a:t>1/29/2025</a:t>
            </a:fld>
            <a:endParaRPr lang="en-US"/>
          </a:p>
        </p:txBody>
      </p:sp>
      <p:sp>
        <p:nvSpPr>
          <p:cNvPr id="4" name="Slide Number Placeholder 3"/>
          <p:cNvSpPr>
            <a:spLocks noGrp="1"/>
          </p:cNvSpPr>
          <p:nvPr>
            <p:ph type="sldNum" sz="quarter" idx="12"/>
          </p:nvPr>
        </p:nvSpPr>
        <p:spPr/>
        <p:txBody>
          <a:bodyPr/>
          <a:lstStyle/>
          <a:p>
            <a:fld id="{CDB45812-0AC9-4F72-AD0E-97F6B7948284}" type="slidenum">
              <a:rPr lang="en-US" smtClean="0"/>
              <a:t>‹#›</a:t>
            </a:fld>
            <a:endParaRPr lang="en-US"/>
          </a:p>
        </p:txBody>
      </p:sp>
      <p:sp>
        <p:nvSpPr>
          <p:cNvPr id="3" name="Title 5">
            <a:extLst>
              <a:ext uri="{FF2B5EF4-FFF2-40B4-BE49-F238E27FC236}">
                <a16:creationId xmlns:a16="http://schemas.microsoft.com/office/drawing/2014/main" id="{D43DF155-DBE8-945C-50F2-0D1AB9184507}"/>
              </a:ext>
            </a:extLst>
          </p:cNvPr>
          <p:cNvSpPr txBox="1">
            <a:spLocks/>
          </p:cNvSpPr>
          <p:nvPr userDrawn="1"/>
        </p:nvSpPr>
        <p:spPr>
          <a:xfrm>
            <a:off x="1957137" y="220107"/>
            <a:ext cx="2998932" cy="697813"/>
          </a:xfrm>
          <a:prstGeom prst="rect">
            <a:avLst/>
          </a:prstGeom>
        </p:spPr>
        <p:txBody>
          <a:bodyPr vert="horz" lIns="91440" tIns="45720" rIns="91440" bIns="45720" rtlCol="0" anchor="t">
            <a:normAutofit fontScale="97500"/>
          </a:bodyPr>
          <a:lstStyle>
            <a:lvl1pPr algn="l" defTabSz="457200" rtl="0" eaLnBrk="1" latinLnBrk="0" hangingPunct="1">
              <a:spcBef>
                <a:spcPct val="0"/>
              </a:spcBef>
              <a:buNone/>
              <a:defRPr sz="36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n-US" sz="4000" b="1" i="1">
                <a:solidFill>
                  <a:srgbClr val="8FAD89"/>
                </a:solidFill>
                <a:effectLst>
                  <a:outerShdw blurRad="38100" dist="38100" dir="2700000" algn="tl">
                    <a:srgbClr val="000000">
                      <a:alpha val="43137"/>
                    </a:srgbClr>
                  </a:outerShdw>
                </a:effectLst>
              </a:rPr>
              <a:t>GP-ENGINE</a:t>
            </a:r>
          </a:p>
        </p:txBody>
      </p:sp>
      <p:pic>
        <p:nvPicPr>
          <p:cNvPr id="5" name="Google Shape;90;p13">
            <a:extLst>
              <a:ext uri="{FF2B5EF4-FFF2-40B4-BE49-F238E27FC236}">
                <a16:creationId xmlns:a16="http://schemas.microsoft.com/office/drawing/2014/main" id="{FC356C74-4A28-ED58-C7D9-8249ACA26FDE}"/>
              </a:ext>
            </a:extLst>
          </p:cNvPr>
          <p:cNvPicPr preferRelativeResize="0"/>
          <p:nvPr userDrawn="1"/>
        </p:nvPicPr>
        <p:blipFill rotWithShape="1">
          <a:blip r:embed="rId2">
            <a:alphaModFix/>
            <a:extLst>
              <a:ext uri="{BEBA8EAE-BF5A-486C-A8C5-ECC9F3942E4B}">
                <a14:imgProps xmlns:a14="http://schemas.microsoft.com/office/drawing/2010/main">
                  <a14:imgLayer r:embed="rId3">
                    <a14:imgEffect>
                      <a14:backgroundRemoval t="2761" b="95399" l="6173" r="95062">
                        <a14:foregroundMark x1="22222" y1="20859" x2="22222" y2="20859"/>
                        <a14:foregroundMark x1="19444" y1="19632" x2="23148" y2="23620"/>
                        <a14:foregroundMark x1="35494" y1="12577" x2="33025" y2="12577"/>
                        <a14:foregroundMark x1="16667" y1="16871" x2="16667" y2="16871"/>
                        <a14:foregroundMark x1="28395" y1="16871" x2="28395" y2="16871"/>
                        <a14:foregroundMark x1="26543" y1="18098" x2="26543" y2="18098"/>
                        <a14:foregroundMark x1="49691" y1="10736" x2="49691" y2="10736"/>
                        <a14:foregroundMark x1="50617" y1="9816" x2="49383" y2="11656"/>
                        <a14:foregroundMark x1="31790" y1="7055" x2="31790" y2="7055"/>
                        <a14:foregroundMark x1="50309" y1="3067" x2="50309" y2="3067"/>
                        <a14:foregroundMark x1="42593" y1="11043" x2="42593" y2="11043"/>
                        <a14:foregroundMark x1="65432" y1="11656" x2="65432" y2="11656"/>
                        <a14:foregroundMark x1="77778" y1="21472" x2="77778" y2="21472"/>
                        <a14:foregroundMark x1="87346" y1="34969" x2="87346" y2="34969"/>
                        <a14:foregroundMark x1="87346" y1="34356" x2="87346" y2="34356"/>
                        <a14:foregroundMark x1="86420" y1="33436" x2="86420" y2="33436"/>
                        <a14:foregroundMark x1="93827" y1="32515" x2="93827" y2="32515"/>
                        <a14:foregroundMark x1="95370" y1="49693" x2="95370" y2="49693"/>
                        <a14:foregroundMark x1="8333" y1="33129" x2="8333" y2="33129"/>
                        <a14:foregroundMark x1="6173" y1="50000" x2="6173" y2="50000"/>
                        <a14:foregroundMark x1="33025" y1="90798" x2="33025" y2="90798"/>
                        <a14:foregroundMark x1="50926" y1="89877" x2="50926" y2="89877"/>
                        <a14:foregroundMark x1="50000" y1="95399" x2="50000" y2="95399"/>
                        <a14:foregroundMark x1="27160" y1="43558" x2="27160" y2="43558"/>
                        <a14:foregroundMark x1="25000" y1="42025" x2="25000" y2="42025"/>
                        <a14:foregroundMark x1="23765" y1="41104" x2="23765" y2="41104"/>
                        <a14:foregroundMark x1="36111" y1="56442" x2="36111" y2="56442"/>
                        <a14:foregroundMark x1="35802" y1="54294" x2="33642" y2="51227"/>
                        <a14:foregroundMark x1="33025" y1="50613" x2="27469" y2="45399"/>
                        <a14:foregroundMark x1="37963" y1="40184" x2="37963" y2="40184"/>
                        <a14:foregroundMark x1="21605" y1="50000" x2="21605" y2="50000"/>
                        <a14:foregroundMark x1="21605" y1="46933" x2="21605" y2="46933"/>
                        <a14:foregroundMark x1="22222" y1="55215" x2="22222" y2="55215"/>
                        <a14:foregroundMark x1="21914" y1="59202" x2="21914" y2="59202"/>
                        <a14:foregroundMark x1="54012" y1="51534" x2="54012" y2="51534"/>
                        <a14:foregroundMark x1="53086" y1="50613" x2="49074" y2="48160"/>
                        <a14:foregroundMark x1="54938" y1="51534" x2="57407" y2="53374"/>
                        <a14:foregroundMark x1="48457" y1="46933" x2="46605" y2="45706"/>
                        <a14:foregroundMark x1="58025" y1="41104" x2="58025" y2="41104"/>
                        <a14:foregroundMark x1="45062" y1="59816" x2="45062" y2="59816"/>
                        <a14:foregroundMark x1="68519" y1="45399" x2="68519" y2="45399"/>
                        <a14:foregroundMark x1="68210" y1="43558" x2="69136" y2="52761"/>
                        <a14:foregroundMark x1="69136" y1="57669" x2="69136" y2="57669"/>
                        <a14:foregroundMark x1="75000" y1="49693" x2="75000" y2="49693"/>
                        <a14:foregroundMark x1="79938" y1="40491" x2="79938" y2="40491"/>
                      </a14:backgroundRemoval>
                    </a14:imgEffect>
                  </a14:imgLayer>
                </a14:imgProps>
              </a:ext>
            </a:extLst>
          </a:blip>
          <a:srcRect/>
          <a:stretch/>
        </p:blipFill>
        <p:spPr>
          <a:xfrm>
            <a:off x="4859982" y="225601"/>
            <a:ext cx="784331" cy="697813"/>
          </a:xfrm>
          <a:prstGeom prst="rect">
            <a:avLst/>
          </a:prstGeom>
          <a:noFill/>
          <a:ln>
            <a:noFill/>
          </a:ln>
        </p:spPr>
      </p:pic>
    </p:spTree>
    <p:extLst>
      <p:ext uri="{BB962C8B-B14F-4D97-AF65-F5344CB8AC3E}">
        <p14:creationId xmlns:p14="http://schemas.microsoft.com/office/powerpoint/2010/main" val="2971789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1160795"/>
            <a:ext cx="6788642" cy="5220040"/>
          </a:xfrm>
        </p:spPr>
        <p:txBody>
          <a:bodyPr>
            <a:normAutofit/>
          </a:bodyPr>
          <a:lstStyle>
            <a:lvl1pPr>
              <a:buClrTx/>
              <a:defRPr/>
            </a:lvl1pPr>
            <a:lvl2pPr>
              <a:buClrTx/>
              <a:defRPr/>
            </a:lvl2pPr>
            <a:lvl3pPr>
              <a:buClrTx/>
              <a:defRPr/>
            </a:lvl3pPr>
            <a:lvl4pPr>
              <a:buClrTx/>
              <a:defRPr/>
            </a:lvl4pPr>
            <a:lvl5pPr>
              <a:buClrTx/>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6FCC255-6A4D-4D16-82B5-E6B75D5CFCF0}" type="datetime1">
              <a:rPr lang="en-US" smtClean="0"/>
              <a:t>1/29/2025</a:t>
            </a:fld>
            <a:endParaRPr lang="en-US"/>
          </a:p>
        </p:txBody>
      </p:sp>
      <p:sp>
        <p:nvSpPr>
          <p:cNvPr id="7" name="Slide Number Placeholder 6"/>
          <p:cNvSpPr>
            <a:spLocks noGrp="1"/>
          </p:cNvSpPr>
          <p:nvPr>
            <p:ph type="sldNum" sz="quarter" idx="12"/>
          </p:nvPr>
        </p:nvSpPr>
        <p:spPr/>
        <p:txBody>
          <a:bodyPr/>
          <a:lstStyle/>
          <a:p>
            <a:fld id="{CDB45812-0AC9-4F72-AD0E-97F6B7948284}" type="slidenum">
              <a:rPr lang="en-US" smtClean="0"/>
              <a:t>‹#›</a:t>
            </a:fld>
            <a:endParaRPr lang="en-US"/>
          </a:p>
        </p:txBody>
      </p:sp>
    </p:spTree>
    <p:extLst>
      <p:ext uri="{BB962C8B-B14F-4D97-AF65-F5344CB8AC3E}">
        <p14:creationId xmlns:p14="http://schemas.microsoft.com/office/powerpoint/2010/main" val="1427771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10817980"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1231975"/>
            <a:ext cx="10817980" cy="357376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10817980"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4A8AD74-4526-4894-AD48-2FE1BE817622}" type="datetime1">
              <a:rPr lang="en-US" smtClean="0"/>
              <a:t>1/29/2025</a:t>
            </a:fld>
            <a:endParaRPr lang="en-US"/>
          </a:p>
        </p:txBody>
      </p:sp>
      <p:sp>
        <p:nvSpPr>
          <p:cNvPr id="7" name="Slide Number Placeholder 6"/>
          <p:cNvSpPr>
            <a:spLocks noGrp="1"/>
          </p:cNvSpPr>
          <p:nvPr>
            <p:ph type="sldNum" sz="quarter" idx="12"/>
          </p:nvPr>
        </p:nvSpPr>
        <p:spPr/>
        <p:txBody>
          <a:bodyPr/>
          <a:lstStyle/>
          <a:p>
            <a:fld id="{CDB45812-0AC9-4F72-AD0E-97F6B7948284}" type="slidenum">
              <a:rPr lang="en-US" smtClean="0"/>
              <a:t>‹#›</a:t>
            </a:fld>
            <a:endParaRPr lang="en-US"/>
          </a:p>
        </p:txBody>
      </p:sp>
    </p:spTree>
    <p:extLst>
      <p:ext uri="{BB962C8B-B14F-4D97-AF65-F5344CB8AC3E}">
        <p14:creationId xmlns:p14="http://schemas.microsoft.com/office/powerpoint/2010/main" val="1241514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3.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2939C6B-EA27-AA7C-320B-D3F5B04A2E5B}"/>
              </a:ext>
            </a:extLst>
          </p:cNvPr>
          <p:cNvSpPr/>
          <p:nvPr userDrawn="1"/>
        </p:nvSpPr>
        <p:spPr>
          <a:xfrm>
            <a:off x="0" y="-15570"/>
            <a:ext cx="12192000" cy="1133061"/>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77334" y="1232586"/>
            <a:ext cx="10579774" cy="697813"/>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3" y="2063751"/>
            <a:ext cx="10579775"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094330" y="6398659"/>
            <a:ext cx="911939" cy="365125"/>
          </a:xfrm>
          <a:prstGeom prst="rect">
            <a:avLst/>
          </a:prstGeom>
        </p:spPr>
        <p:txBody>
          <a:bodyPr vert="horz" lIns="91440" tIns="45720" rIns="91440" bIns="45720" rtlCol="0" anchor="ctr"/>
          <a:lstStyle>
            <a:lvl1pPr algn="r">
              <a:defRPr sz="1100">
                <a:solidFill>
                  <a:schemeClr val="tx1"/>
                </a:solidFill>
              </a:defRPr>
            </a:lvl1pPr>
          </a:lstStyle>
          <a:p>
            <a:fld id="{D649F8EE-28EC-4306-A3E3-08EC1C579BED}" type="datetime1">
              <a:rPr lang="en-US" smtClean="0"/>
              <a:t>1/29/2025</a:t>
            </a:fld>
            <a:endParaRPr lang="en-US"/>
          </a:p>
        </p:txBody>
      </p:sp>
      <p:sp>
        <p:nvSpPr>
          <p:cNvPr id="6" name="Slide Number Placeholder 5"/>
          <p:cNvSpPr>
            <a:spLocks noGrp="1"/>
          </p:cNvSpPr>
          <p:nvPr>
            <p:ph type="sldNum" sz="quarter" idx="4"/>
          </p:nvPr>
        </p:nvSpPr>
        <p:spPr>
          <a:xfrm>
            <a:off x="11257108" y="6398660"/>
            <a:ext cx="683339" cy="365125"/>
          </a:xfrm>
          <a:prstGeom prst="rect">
            <a:avLst/>
          </a:prstGeom>
        </p:spPr>
        <p:txBody>
          <a:bodyPr vert="horz" lIns="91440" tIns="45720" rIns="91440" bIns="45720" rtlCol="0" anchor="ctr"/>
          <a:lstStyle>
            <a:lvl1pPr algn="r">
              <a:defRPr sz="1100">
                <a:solidFill>
                  <a:schemeClr val="tx1"/>
                </a:solidFill>
              </a:defRPr>
            </a:lvl1pPr>
          </a:lstStyle>
          <a:p>
            <a:fld id="{CDB45812-0AC9-4F72-AD0E-97F6B7948284}" type="slidenum">
              <a:rPr lang="en-US" smtClean="0"/>
              <a:pPr/>
              <a:t>‹#›</a:t>
            </a:fld>
            <a:endParaRPr lang="en-US"/>
          </a:p>
        </p:txBody>
      </p:sp>
      <p:pic>
        <p:nvPicPr>
          <p:cNvPr id="11" name="Picture 10">
            <a:extLst>
              <a:ext uri="{FF2B5EF4-FFF2-40B4-BE49-F238E27FC236}">
                <a16:creationId xmlns:a16="http://schemas.microsoft.com/office/drawing/2014/main" id="{5E146FD2-482B-6665-406C-4D393E83C2AC}"/>
              </a:ext>
            </a:extLst>
          </p:cNvPr>
          <p:cNvPicPr>
            <a:picLocks noChangeAspect="1"/>
          </p:cNvPicPr>
          <p:nvPr userDrawn="1"/>
        </p:nvPicPr>
        <p:blipFill rotWithShape="1">
          <a:blip r:embed="rId19"/>
          <a:srcRect r="82530"/>
          <a:stretch/>
        </p:blipFill>
        <p:spPr>
          <a:xfrm>
            <a:off x="9919164" y="-133165"/>
            <a:ext cx="1262270" cy="1420160"/>
          </a:xfrm>
          <a:prstGeom prst="rect">
            <a:avLst/>
          </a:prstGeom>
        </p:spPr>
      </p:pic>
      <p:pic>
        <p:nvPicPr>
          <p:cNvPr id="1028" name="Picture 4" descr="Nebraska N campus icon">
            <a:extLst>
              <a:ext uri="{FF2B5EF4-FFF2-40B4-BE49-F238E27FC236}">
                <a16:creationId xmlns:a16="http://schemas.microsoft.com/office/drawing/2014/main" id="{FB71542F-4335-64C9-C63B-F169023370FB}"/>
              </a:ext>
            </a:extLst>
          </p:cNvPr>
          <p:cNvPicPr>
            <a:picLocks noChangeAspect="1" noChangeArrowheads="1"/>
          </p:cNvPicPr>
          <p:nvPr userDrawn="1"/>
        </p:nvPicPr>
        <p:blipFill>
          <a:blip r:embed="rId20" cstate="print">
            <a:extLst>
              <a:ext uri="{28A0092B-C50C-407E-A947-70E740481C1C}">
                <a14:useLocalDpi xmlns:a14="http://schemas.microsoft.com/office/drawing/2010/main" val="0"/>
              </a:ext>
            </a:extLst>
          </a:blip>
          <a:srcRect/>
          <a:stretch>
            <a:fillRect/>
          </a:stretch>
        </p:blipFill>
        <p:spPr bwMode="auto">
          <a:xfrm>
            <a:off x="11141765" y="93369"/>
            <a:ext cx="926049" cy="92604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5CA408B3-A5AE-790C-1CA0-A34734B9EB1B}"/>
              </a:ext>
            </a:extLst>
          </p:cNvPr>
          <p:cNvPicPr>
            <a:picLocks noChangeAspect="1" noChangeArrowheads="1"/>
          </p:cNvPicPr>
          <p:nvPr userDrawn="1"/>
        </p:nvPicPr>
        <p:blipFill>
          <a:blip r:embed="rId21" cstate="print">
            <a:extLst>
              <a:ext uri="{28A0092B-C50C-407E-A947-70E740481C1C}">
                <a14:useLocalDpi xmlns:a14="http://schemas.microsoft.com/office/drawing/2010/main" val="0"/>
              </a:ext>
            </a:extLst>
          </a:blip>
          <a:srcRect/>
          <a:stretch>
            <a:fillRect/>
          </a:stretch>
        </p:blipFill>
        <p:spPr bwMode="auto">
          <a:xfrm>
            <a:off x="57979" y="-21614"/>
            <a:ext cx="1984512" cy="10845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5506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7" r:id="rId12"/>
    <p:sldLayoutId id="2147483672" r:id="rId13"/>
    <p:sldLayoutId id="2147483673" r:id="rId14"/>
    <p:sldLayoutId id="2147483674" r:id="rId15"/>
    <p:sldLayoutId id="2147483675" r:id="rId16"/>
    <p:sldLayoutId id="2147483676" r:id="rId17"/>
  </p:sldLayoutIdLst>
  <p:hf hdr="0" dt="0"/>
  <p:txStyles>
    <p:titleStyle>
      <a:lvl1pPr algn="l" defTabSz="457200" rtl="0" eaLnBrk="1" latinLnBrk="0" hangingPunct="1">
        <a:spcBef>
          <a:spcPct val="0"/>
        </a:spcBef>
        <a:buNone/>
        <a:defRPr sz="36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Tx/>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Tx/>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Tx/>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Tx/>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Tx/>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16.pn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png"/><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9.pn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10.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hyperlink" Target="https://github.com/MUAMLL/CourseworkTutorial" TargetMode="External"/><Relationship Id="rId1" Type="http://schemas.openxmlformats.org/officeDocument/2006/relationships/slideLayout" Target="../slideLayouts/slideLayout2.xml"/><Relationship Id="rId4" Type="http://schemas.openxmlformats.org/officeDocument/2006/relationships/image" Target="../media/image20.svg"/></Relationships>
</file>

<file path=ppt/slides/_rels/slide14.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969345" y="1412065"/>
            <a:ext cx="4957918" cy="2447239"/>
          </a:xfrm>
        </p:spPr>
        <p:txBody>
          <a:bodyPr/>
          <a:lstStyle/>
          <a:p>
            <a:r>
              <a:rPr lang="en-US" sz="3600" i="1"/>
              <a:t>Building User Bases: Examples from</a:t>
            </a:r>
            <a:br>
              <a:rPr lang="en-US" sz="3600" i="1"/>
            </a:br>
            <a:r>
              <a:rPr lang="en-US" sz="3600" i="1"/>
              <a:t> CC* Awardees</a:t>
            </a:r>
          </a:p>
        </p:txBody>
      </p:sp>
      <p:sp>
        <p:nvSpPr>
          <p:cNvPr id="5" name="Subtitle 4"/>
          <p:cNvSpPr>
            <a:spLocks noGrp="1"/>
          </p:cNvSpPr>
          <p:nvPr>
            <p:ph type="subTitle" idx="1"/>
          </p:nvPr>
        </p:nvSpPr>
        <p:spPr>
          <a:xfrm>
            <a:off x="54754" y="4099238"/>
            <a:ext cx="9735349" cy="1747379"/>
          </a:xfrm>
        </p:spPr>
        <p:txBody>
          <a:bodyPr>
            <a:normAutofit/>
          </a:bodyPr>
          <a:lstStyle/>
          <a:p>
            <a:r>
              <a:rPr lang="en-US" sz="2800" b="1"/>
              <a:t>Alex Hurt and Derek Weitzel</a:t>
            </a:r>
          </a:p>
          <a:p>
            <a:r>
              <a:rPr lang="en-US" sz="2800" b="1"/>
              <a:t>January 29, 2024</a:t>
            </a:r>
            <a:endParaRPr lang="en-US" sz="2800"/>
          </a:p>
          <a:p>
            <a:r>
              <a:rPr lang="en-US" sz="2800" b="1"/>
              <a:t>6NRP</a:t>
            </a:r>
          </a:p>
          <a:p>
            <a:endParaRPr lang="en-US" b="1"/>
          </a:p>
        </p:txBody>
      </p:sp>
      <p:pic>
        <p:nvPicPr>
          <p:cNvPr id="2" name="Picture 1" descr="Nautilus">
            <a:extLst>
              <a:ext uri="{FF2B5EF4-FFF2-40B4-BE49-F238E27FC236}">
                <a16:creationId xmlns:a16="http://schemas.microsoft.com/office/drawing/2014/main" id="{1AE0D619-FAAD-E329-D2E0-BBAA37D136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54" y="5460562"/>
            <a:ext cx="4777431" cy="134341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80CFE82D-F61B-CE30-B5F7-66F9A7E73C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9490" y="1694646"/>
            <a:ext cx="4112695" cy="3623089"/>
          </a:xfrm>
          <a:prstGeom prst="rect">
            <a:avLst/>
          </a:prstGeom>
          <a:noFill/>
          <a:extLst>
            <a:ext uri="{909E8E84-426E-40DD-AFC4-6F175D3DCCD1}">
              <a14:hiddenFill xmlns:a14="http://schemas.microsoft.com/office/drawing/2010/main">
                <a:solidFill>
                  <a:srgbClr val="FFFFFF"/>
                </a:solidFill>
              </a14:hiddenFill>
            </a:ext>
          </a:extLst>
        </p:spPr>
      </p:pic>
      <p:pic>
        <p:nvPicPr>
          <p:cNvPr id="9" name="Google Shape;105;gb4cf107e60_0_20">
            <a:extLst>
              <a:ext uri="{FF2B5EF4-FFF2-40B4-BE49-F238E27FC236}">
                <a16:creationId xmlns:a16="http://schemas.microsoft.com/office/drawing/2014/main" id="{2EF38923-B5CD-9AA9-C068-ADE6F9A7F635}"/>
              </a:ext>
            </a:extLst>
          </p:cNvPr>
          <p:cNvPicPr preferRelativeResize="0"/>
          <p:nvPr/>
        </p:nvPicPr>
        <p:blipFill rotWithShape="1">
          <a:blip r:embed="rId4">
            <a:alphaModFix/>
          </a:blip>
          <a:srcRect/>
          <a:stretch/>
        </p:blipFill>
        <p:spPr>
          <a:xfrm>
            <a:off x="967153" y="1916197"/>
            <a:ext cx="1022243" cy="516143"/>
          </a:xfrm>
          <a:prstGeom prst="rect">
            <a:avLst/>
          </a:prstGeom>
          <a:noFill/>
          <a:ln>
            <a:noFill/>
          </a:ln>
        </p:spPr>
      </p:pic>
      <p:pic>
        <p:nvPicPr>
          <p:cNvPr id="10" name="Google Shape;106;gb4cf107e60_0_20">
            <a:extLst>
              <a:ext uri="{FF2B5EF4-FFF2-40B4-BE49-F238E27FC236}">
                <a16:creationId xmlns:a16="http://schemas.microsoft.com/office/drawing/2014/main" id="{C65EA786-70E6-679A-D1DF-0FC707360E74}"/>
              </a:ext>
            </a:extLst>
          </p:cNvPr>
          <p:cNvPicPr preferRelativeResize="0"/>
          <p:nvPr/>
        </p:nvPicPr>
        <p:blipFill rotWithShape="1">
          <a:blip r:embed="rId5">
            <a:alphaModFix/>
          </a:blip>
          <a:srcRect/>
          <a:stretch/>
        </p:blipFill>
        <p:spPr>
          <a:xfrm>
            <a:off x="2118607" y="1916197"/>
            <a:ext cx="507223" cy="518261"/>
          </a:xfrm>
          <a:prstGeom prst="rect">
            <a:avLst/>
          </a:prstGeom>
          <a:noFill/>
          <a:ln>
            <a:noFill/>
          </a:ln>
        </p:spPr>
      </p:pic>
      <p:pic>
        <p:nvPicPr>
          <p:cNvPr id="11" name="Google Shape;107;gb4cf107e60_0_20">
            <a:extLst>
              <a:ext uri="{FF2B5EF4-FFF2-40B4-BE49-F238E27FC236}">
                <a16:creationId xmlns:a16="http://schemas.microsoft.com/office/drawing/2014/main" id="{C90D6DE1-BA04-48E0-B41E-EBFCFE9ED4C6}"/>
              </a:ext>
            </a:extLst>
          </p:cNvPr>
          <p:cNvPicPr preferRelativeResize="0"/>
          <p:nvPr/>
        </p:nvPicPr>
        <p:blipFill rotWithShape="1">
          <a:blip r:embed="rId6">
            <a:alphaModFix/>
          </a:blip>
          <a:srcRect/>
          <a:stretch/>
        </p:blipFill>
        <p:spPr>
          <a:xfrm>
            <a:off x="2065016" y="2761513"/>
            <a:ext cx="614403" cy="395021"/>
          </a:xfrm>
          <a:prstGeom prst="rect">
            <a:avLst/>
          </a:prstGeom>
          <a:noFill/>
          <a:ln>
            <a:noFill/>
          </a:ln>
        </p:spPr>
      </p:pic>
      <p:pic>
        <p:nvPicPr>
          <p:cNvPr id="12" name="Google Shape;108;gb4cf107e60_0_20">
            <a:extLst>
              <a:ext uri="{FF2B5EF4-FFF2-40B4-BE49-F238E27FC236}">
                <a16:creationId xmlns:a16="http://schemas.microsoft.com/office/drawing/2014/main" id="{D6923001-8420-0023-3E77-3D15BDBF1A5F}"/>
              </a:ext>
            </a:extLst>
          </p:cNvPr>
          <p:cNvPicPr preferRelativeResize="0"/>
          <p:nvPr/>
        </p:nvPicPr>
        <p:blipFill rotWithShape="1">
          <a:blip r:embed="rId7">
            <a:alphaModFix/>
          </a:blip>
          <a:srcRect/>
          <a:stretch/>
        </p:blipFill>
        <p:spPr>
          <a:xfrm>
            <a:off x="1478275" y="3444224"/>
            <a:ext cx="1364831" cy="417874"/>
          </a:xfrm>
          <a:prstGeom prst="rect">
            <a:avLst/>
          </a:prstGeom>
          <a:noFill/>
          <a:ln>
            <a:noFill/>
          </a:ln>
        </p:spPr>
      </p:pic>
      <p:pic>
        <p:nvPicPr>
          <p:cNvPr id="13" name="Google Shape;109;gb4cf107e60_0_20">
            <a:extLst>
              <a:ext uri="{FF2B5EF4-FFF2-40B4-BE49-F238E27FC236}">
                <a16:creationId xmlns:a16="http://schemas.microsoft.com/office/drawing/2014/main" id="{8D4A1288-9421-CEF0-FDB5-C04C2A5C3494}"/>
              </a:ext>
            </a:extLst>
          </p:cNvPr>
          <p:cNvPicPr preferRelativeResize="0"/>
          <p:nvPr/>
        </p:nvPicPr>
        <p:blipFill rotWithShape="1">
          <a:blip r:embed="rId8">
            <a:alphaModFix/>
          </a:blip>
          <a:srcRect r="56080" b="12586"/>
          <a:stretch/>
        </p:blipFill>
        <p:spPr>
          <a:xfrm>
            <a:off x="3275128" y="3101752"/>
            <a:ext cx="666856" cy="700651"/>
          </a:xfrm>
          <a:prstGeom prst="rect">
            <a:avLst/>
          </a:prstGeom>
          <a:noFill/>
          <a:ln>
            <a:noFill/>
          </a:ln>
        </p:spPr>
      </p:pic>
      <p:pic>
        <p:nvPicPr>
          <p:cNvPr id="14" name="Picture 13" descr="A black and white sign with white text&#10;&#10;Description automatically generated with low confidence">
            <a:extLst>
              <a:ext uri="{FF2B5EF4-FFF2-40B4-BE49-F238E27FC236}">
                <a16:creationId xmlns:a16="http://schemas.microsoft.com/office/drawing/2014/main" id="{C609F405-5588-6937-ABA2-569B42D61057}"/>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826530" y="3729252"/>
            <a:ext cx="599700" cy="487223"/>
          </a:xfrm>
          <a:prstGeom prst="rect">
            <a:avLst/>
          </a:prstGeom>
        </p:spPr>
      </p:pic>
      <p:pic>
        <p:nvPicPr>
          <p:cNvPr id="15" name="Picture 14" descr="A red outline of a state with white dots and lines&#10;&#10;Description automatically generated with low confidence">
            <a:extLst>
              <a:ext uri="{FF2B5EF4-FFF2-40B4-BE49-F238E27FC236}">
                <a16:creationId xmlns:a16="http://schemas.microsoft.com/office/drawing/2014/main" id="{61132253-923E-4D61-2BD0-D27B4EAA1AC4}"/>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594513" y="4459257"/>
            <a:ext cx="599700" cy="581304"/>
          </a:xfrm>
          <a:prstGeom prst="rect">
            <a:avLst/>
          </a:prstGeom>
        </p:spPr>
      </p:pic>
      <p:pic>
        <p:nvPicPr>
          <p:cNvPr id="16" name="Picture 15" descr="A black and orange logo&#10;&#10;Description automatically generated with low confidence">
            <a:extLst>
              <a:ext uri="{FF2B5EF4-FFF2-40B4-BE49-F238E27FC236}">
                <a16:creationId xmlns:a16="http://schemas.microsoft.com/office/drawing/2014/main" id="{E17508E1-F36E-FD9F-3FE6-11C7B7F437A9}"/>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678150" y="4176958"/>
            <a:ext cx="889079" cy="459494"/>
          </a:xfrm>
          <a:prstGeom prst="rect">
            <a:avLst/>
          </a:prstGeom>
        </p:spPr>
      </p:pic>
      <p:pic>
        <p:nvPicPr>
          <p:cNvPr id="17" name="Picture 16" descr="A blue and tan logo&#10;&#10;Description automatically generated with low confidence">
            <a:extLst>
              <a:ext uri="{FF2B5EF4-FFF2-40B4-BE49-F238E27FC236}">
                <a16:creationId xmlns:a16="http://schemas.microsoft.com/office/drawing/2014/main" id="{822DD0C3-44A6-C1DB-AD97-FEF906048720}"/>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2819172" y="4192390"/>
            <a:ext cx="373614" cy="533734"/>
          </a:xfrm>
          <a:prstGeom prst="rect">
            <a:avLst/>
          </a:prstGeom>
        </p:spPr>
      </p:pic>
      <p:pic>
        <p:nvPicPr>
          <p:cNvPr id="18" name="Picture 2">
            <a:extLst>
              <a:ext uri="{FF2B5EF4-FFF2-40B4-BE49-F238E27FC236}">
                <a16:creationId xmlns:a16="http://schemas.microsoft.com/office/drawing/2014/main" id="{990C2B4B-1B41-6319-92C2-6CD0FEFC0573}"/>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267379" y="4563921"/>
            <a:ext cx="599700" cy="505010"/>
          </a:xfrm>
          <a:prstGeom prst="rect">
            <a:avLst/>
          </a:prstGeom>
          <a:noFill/>
          <a:extLst>
            <a:ext uri="{909E8E84-426E-40DD-AFC4-6F175D3DCCD1}">
              <a14:hiddenFill xmlns:a14="http://schemas.microsoft.com/office/drawing/2010/main">
                <a:solidFill>
                  <a:srgbClr val="FFFFFF"/>
                </a:solidFill>
              </a14:hiddenFill>
            </a:ext>
          </a:extLst>
        </p:spPr>
      </p:pic>
      <p:sp>
        <p:nvSpPr>
          <p:cNvPr id="19" name="TextBox 18">
            <a:extLst>
              <a:ext uri="{FF2B5EF4-FFF2-40B4-BE49-F238E27FC236}">
                <a16:creationId xmlns:a16="http://schemas.microsoft.com/office/drawing/2014/main" id="{391B3836-2287-4B12-56D2-855CC3F2AB85}"/>
              </a:ext>
            </a:extLst>
          </p:cNvPr>
          <p:cNvSpPr txBox="1"/>
          <p:nvPr/>
        </p:nvSpPr>
        <p:spPr>
          <a:xfrm>
            <a:off x="3514821" y="4334218"/>
            <a:ext cx="822377" cy="215444"/>
          </a:xfrm>
          <a:prstGeom prst="rect">
            <a:avLst/>
          </a:prstGeom>
          <a:noFill/>
        </p:spPr>
        <p:txBody>
          <a:bodyPr wrap="square" rtlCol="0">
            <a:spAutoFit/>
          </a:bodyPr>
          <a:lstStyle/>
          <a:p>
            <a:r>
              <a:rPr lang="en-US" sz="800" b="1">
                <a:latin typeface="Arial" panose="020B0604020202020204" pitchFamily="34" charset="0"/>
                <a:cs typeface="Arial" panose="020B0604020202020204" pitchFamily="34" charset="0"/>
              </a:rPr>
              <a:t>ARE-ON</a:t>
            </a:r>
          </a:p>
        </p:txBody>
      </p:sp>
    </p:spTree>
    <p:extLst>
      <p:ext uri="{BB962C8B-B14F-4D97-AF65-F5344CB8AC3E}">
        <p14:creationId xmlns:p14="http://schemas.microsoft.com/office/powerpoint/2010/main" val="7571130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04490-22A5-0C56-3FE6-1D52678961E3}"/>
              </a:ext>
            </a:extLst>
          </p:cNvPr>
          <p:cNvSpPr>
            <a:spLocks noGrp="1"/>
          </p:cNvSpPr>
          <p:nvPr>
            <p:ph type="title"/>
          </p:nvPr>
        </p:nvSpPr>
        <p:spPr/>
        <p:txBody>
          <a:bodyPr/>
          <a:lstStyle/>
          <a:p>
            <a:r>
              <a:rPr lang="en-US" dirty="0"/>
              <a:t>Addressing Logistical Challenges</a:t>
            </a:r>
          </a:p>
        </p:txBody>
      </p:sp>
      <p:sp>
        <p:nvSpPr>
          <p:cNvPr id="3" name="Content Placeholder 2">
            <a:extLst>
              <a:ext uri="{FF2B5EF4-FFF2-40B4-BE49-F238E27FC236}">
                <a16:creationId xmlns:a16="http://schemas.microsoft.com/office/drawing/2014/main" id="{97203731-206D-3E12-F3D3-322A2C163079}"/>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03B913AC-ACB1-4651-8B77-9BB5907D5C90}"/>
              </a:ext>
            </a:extLst>
          </p:cNvPr>
          <p:cNvSpPr>
            <a:spLocks noGrp="1"/>
          </p:cNvSpPr>
          <p:nvPr>
            <p:ph type="sldNum" sz="quarter" idx="12"/>
          </p:nvPr>
        </p:nvSpPr>
        <p:spPr/>
        <p:txBody>
          <a:bodyPr/>
          <a:lstStyle/>
          <a:p>
            <a:fld id="{CDB45812-0AC9-4F72-AD0E-97F6B7948284}" type="slidenum">
              <a:rPr lang="en-US" smtClean="0"/>
              <a:t>10</a:t>
            </a:fld>
            <a:endParaRPr lang="en-US"/>
          </a:p>
        </p:txBody>
      </p:sp>
      <p:pic>
        <p:nvPicPr>
          <p:cNvPr id="5" name="Graphic 4" descr="Workflow with solid fill">
            <a:extLst>
              <a:ext uri="{FF2B5EF4-FFF2-40B4-BE49-F238E27FC236}">
                <a16:creationId xmlns:a16="http://schemas.microsoft.com/office/drawing/2014/main" id="{B61DF871-4097-866D-D543-71C34EA3AE0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227646" y="3616569"/>
            <a:ext cx="914400" cy="914400"/>
          </a:xfrm>
          <a:prstGeom prst="rect">
            <a:avLst/>
          </a:prstGeom>
        </p:spPr>
      </p:pic>
    </p:spTree>
    <p:extLst>
      <p:ext uri="{BB962C8B-B14F-4D97-AF65-F5344CB8AC3E}">
        <p14:creationId xmlns:p14="http://schemas.microsoft.com/office/powerpoint/2010/main" val="41680331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D40F7-2B56-F118-8E8A-A7B38F6A5804}"/>
              </a:ext>
            </a:extLst>
          </p:cNvPr>
          <p:cNvSpPr>
            <a:spLocks noGrp="1"/>
          </p:cNvSpPr>
          <p:nvPr>
            <p:ph type="title"/>
          </p:nvPr>
        </p:nvSpPr>
        <p:spPr/>
        <p:txBody>
          <a:bodyPr/>
          <a:lstStyle/>
          <a:p>
            <a:r>
              <a:rPr lang="en-US"/>
              <a:t>Addressing Logistical Challenges</a:t>
            </a:r>
          </a:p>
        </p:txBody>
      </p:sp>
      <p:sp>
        <p:nvSpPr>
          <p:cNvPr id="3" name="Content Placeholder 2">
            <a:extLst>
              <a:ext uri="{FF2B5EF4-FFF2-40B4-BE49-F238E27FC236}">
                <a16:creationId xmlns:a16="http://schemas.microsoft.com/office/drawing/2014/main" id="{F7496589-CB1F-EC5E-FA14-76B0B43D6748}"/>
              </a:ext>
            </a:extLst>
          </p:cNvPr>
          <p:cNvSpPr>
            <a:spLocks noGrp="1"/>
          </p:cNvSpPr>
          <p:nvPr>
            <p:ph idx="1"/>
          </p:nvPr>
        </p:nvSpPr>
        <p:spPr>
          <a:xfrm>
            <a:off x="677333" y="2063751"/>
            <a:ext cx="10579775" cy="4334909"/>
          </a:xfrm>
        </p:spPr>
        <p:txBody>
          <a:bodyPr>
            <a:normAutofit fontScale="92500" lnSpcReduction="10000"/>
          </a:bodyPr>
          <a:lstStyle/>
          <a:p>
            <a:r>
              <a:rPr lang="en-US"/>
              <a:t>Challenge: How to transition experimental and scientific workflows from a single workstation to the NRP?</a:t>
            </a:r>
          </a:p>
          <a:p>
            <a:r>
              <a:rPr lang="en-US"/>
              <a:t>Mitigations:</a:t>
            </a:r>
          </a:p>
          <a:p>
            <a:pPr lvl="1"/>
            <a:r>
              <a:rPr lang="en-US"/>
              <a:t>Community-driven discussion: Every scientist has a similar goal of reproducible and scalable compute on NRP, and many workflows will be similar. Allowing researchers a place to discuss with each other will allow the user-base to grow</a:t>
            </a:r>
          </a:p>
          <a:p>
            <a:pPr lvl="1"/>
            <a:r>
              <a:rPr lang="en-US"/>
              <a:t>Leaning on technical experts: Every lab that finds success on NRP has a set of students or researchers that have found a workflow. Encourage them to share those workflows with the larger community</a:t>
            </a:r>
          </a:p>
          <a:p>
            <a:pPr lvl="1"/>
            <a:r>
              <a:rPr lang="en-US"/>
              <a:t>One-on-one office hours: Early on, meeting with graduate students / PIs and hearing of their specific needs for research workflows allowed me to provide them with concrete next steps to begin research on NRP</a:t>
            </a:r>
          </a:p>
          <a:p>
            <a:pPr lvl="1"/>
            <a:r>
              <a:rPr lang="en-US"/>
              <a:t>Sharing workflows via Open-Source channels so new labs can use your as a starting point rather than making them start from scratch: YAMLs, </a:t>
            </a:r>
            <a:r>
              <a:rPr lang="en-US" err="1"/>
              <a:t>Dockerfiles</a:t>
            </a:r>
            <a:r>
              <a:rPr lang="en-US"/>
              <a:t>, Wikis</a:t>
            </a:r>
          </a:p>
        </p:txBody>
      </p:sp>
      <p:sp>
        <p:nvSpPr>
          <p:cNvPr id="4" name="Slide Number Placeholder 3">
            <a:extLst>
              <a:ext uri="{FF2B5EF4-FFF2-40B4-BE49-F238E27FC236}">
                <a16:creationId xmlns:a16="http://schemas.microsoft.com/office/drawing/2014/main" id="{A1A09D72-C13C-3302-DC5B-C3E3C7562485}"/>
              </a:ext>
            </a:extLst>
          </p:cNvPr>
          <p:cNvSpPr>
            <a:spLocks noGrp="1"/>
          </p:cNvSpPr>
          <p:nvPr>
            <p:ph type="sldNum" sz="quarter" idx="12"/>
          </p:nvPr>
        </p:nvSpPr>
        <p:spPr/>
        <p:txBody>
          <a:bodyPr/>
          <a:lstStyle/>
          <a:p>
            <a:fld id="{CDB45812-0AC9-4F72-AD0E-97F6B7948284}" type="slidenum">
              <a:rPr lang="en-US" smtClean="0"/>
              <a:t>11</a:t>
            </a:fld>
            <a:endParaRPr lang="en-US"/>
          </a:p>
        </p:txBody>
      </p:sp>
      <p:pic>
        <p:nvPicPr>
          <p:cNvPr id="8" name="Graphic 7" descr="Workflow with solid fill">
            <a:extLst>
              <a:ext uri="{FF2B5EF4-FFF2-40B4-BE49-F238E27FC236}">
                <a16:creationId xmlns:a16="http://schemas.microsoft.com/office/drawing/2014/main" id="{F02052E8-4CCB-93D3-38F7-87351F7E24C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89492" y="1236784"/>
            <a:ext cx="914400" cy="914400"/>
          </a:xfrm>
          <a:prstGeom prst="rect">
            <a:avLst/>
          </a:prstGeom>
        </p:spPr>
      </p:pic>
    </p:spTree>
    <p:extLst>
      <p:ext uri="{BB962C8B-B14F-4D97-AF65-F5344CB8AC3E}">
        <p14:creationId xmlns:p14="http://schemas.microsoft.com/office/powerpoint/2010/main" val="1837832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03E2E-5FB1-E8A4-CCDE-422740A8D8EA}"/>
              </a:ext>
            </a:extLst>
          </p:cNvPr>
          <p:cNvSpPr>
            <a:spLocks noGrp="1"/>
          </p:cNvSpPr>
          <p:nvPr>
            <p:ph type="title"/>
          </p:nvPr>
        </p:nvSpPr>
        <p:spPr/>
        <p:txBody>
          <a:bodyPr/>
          <a:lstStyle/>
          <a:p>
            <a:r>
              <a:rPr lang="en-US"/>
              <a:t>Addressing Logistical Challenges</a:t>
            </a:r>
          </a:p>
        </p:txBody>
      </p:sp>
      <p:sp>
        <p:nvSpPr>
          <p:cNvPr id="3" name="Content Placeholder 2">
            <a:extLst>
              <a:ext uri="{FF2B5EF4-FFF2-40B4-BE49-F238E27FC236}">
                <a16:creationId xmlns:a16="http://schemas.microsoft.com/office/drawing/2014/main" id="{48B49D6F-C391-DB27-9546-4A376BC4F6D1}"/>
              </a:ext>
            </a:extLst>
          </p:cNvPr>
          <p:cNvSpPr>
            <a:spLocks noGrp="1"/>
          </p:cNvSpPr>
          <p:nvPr>
            <p:ph idx="1"/>
          </p:nvPr>
        </p:nvSpPr>
        <p:spPr/>
        <p:txBody>
          <a:bodyPr/>
          <a:lstStyle/>
          <a:p>
            <a:r>
              <a:rPr lang="en-US" dirty="0"/>
              <a:t>Challenge: How to move large swaths (&gt; 5 TB) of data from an on-prem resource to the NRP quickly and efficiently?</a:t>
            </a:r>
          </a:p>
          <a:p>
            <a:r>
              <a:rPr lang="en-US" dirty="0"/>
              <a:t>Mitigations:</a:t>
            </a:r>
          </a:p>
          <a:p>
            <a:pPr lvl="1"/>
            <a:r>
              <a:rPr lang="en-US" dirty="0"/>
              <a:t>NRP S3: While cloud computing and object storage can create a larger technical gap, teaching users to use NRP S3 and </a:t>
            </a:r>
            <a:r>
              <a:rPr lang="en-US" dirty="0" err="1"/>
              <a:t>RClone</a:t>
            </a:r>
            <a:r>
              <a:rPr lang="en-US" dirty="0"/>
              <a:t> is relatively straightforward</a:t>
            </a:r>
          </a:p>
          <a:p>
            <a:pPr lvl="1"/>
            <a:r>
              <a:rPr lang="en-US" dirty="0"/>
              <a:t>Providing templatized YAML files for Jobs that will create PVCs and copy data down from NRP S3 allowed users to copy their data without too deep of a technical leap</a:t>
            </a:r>
          </a:p>
          <a:p>
            <a:pPr lvl="1"/>
            <a:r>
              <a:rPr lang="en-US" dirty="0"/>
              <a:t>Working with on-prem IT professionals can be helpful: Research IT team at MU was helpful in helping find ways to copy data from on-prem compute resources to NRP</a:t>
            </a:r>
          </a:p>
        </p:txBody>
      </p:sp>
      <p:sp>
        <p:nvSpPr>
          <p:cNvPr id="4" name="Slide Number Placeholder 3">
            <a:extLst>
              <a:ext uri="{FF2B5EF4-FFF2-40B4-BE49-F238E27FC236}">
                <a16:creationId xmlns:a16="http://schemas.microsoft.com/office/drawing/2014/main" id="{2AD07B2E-49E6-5E77-9D59-1881B879784C}"/>
              </a:ext>
            </a:extLst>
          </p:cNvPr>
          <p:cNvSpPr>
            <a:spLocks noGrp="1"/>
          </p:cNvSpPr>
          <p:nvPr>
            <p:ph type="sldNum" sz="quarter" idx="12"/>
          </p:nvPr>
        </p:nvSpPr>
        <p:spPr/>
        <p:txBody>
          <a:bodyPr/>
          <a:lstStyle/>
          <a:p>
            <a:fld id="{CDB45812-0AC9-4F72-AD0E-97F6B7948284}" type="slidenum">
              <a:rPr lang="en-US" smtClean="0"/>
              <a:t>12</a:t>
            </a:fld>
            <a:endParaRPr lang="en-US"/>
          </a:p>
        </p:txBody>
      </p:sp>
      <p:pic>
        <p:nvPicPr>
          <p:cNvPr id="8" name="Graphic 7" descr="Workflow with solid fill">
            <a:extLst>
              <a:ext uri="{FF2B5EF4-FFF2-40B4-BE49-F238E27FC236}">
                <a16:creationId xmlns:a16="http://schemas.microsoft.com/office/drawing/2014/main" id="{45735E4D-BDF4-E4FF-F117-09B1CCEEA35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89492" y="1236784"/>
            <a:ext cx="914400" cy="914400"/>
          </a:xfrm>
          <a:prstGeom prst="rect">
            <a:avLst/>
          </a:prstGeom>
        </p:spPr>
      </p:pic>
    </p:spTree>
    <p:extLst>
      <p:ext uri="{BB962C8B-B14F-4D97-AF65-F5344CB8AC3E}">
        <p14:creationId xmlns:p14="http://schemas.microsoft.com/office/powerpoint/2010/main" val="425455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68B49-71FE-E909-9D30-8B6478E42659}"/>
              </a:ext>
            </a:extLst>
          </p:cNvPr>
          <p:cNvSpPr>
            <a:spLocks noGrp="1"/>
          </p:cNvSpPr>
          <p:nvPr>
            <p:ph type="title"/>
          </p:nvPr>
        </p:nvSpPr>
        <p:spPr/>
        <p:txBody>
          <a:bodyPr/>
          <a:lstStyle/>
          <a:p>
            <a:r>
              <a:rPr lang="en-US"/>
              <a:t>Addressing Logistical Challenges</a:t>
            </a:r>
          </a:p>
        </p:txBody>
      </p:sp>
      <p:sp>
        <p:nvSpPr>
          <p:cNvPr id="3" name="Content Placeholder 2">
            <a:extLst>
              <a:ext uri="{FF2B5EF4-FFF2-40B4-BE49-F238E27FC236}">
                <a16:creationId xmlns:a16="http://schemas.microsoft.com/office/drawing/2014/main" id="{B786868A-0255-45E0-9956-EED43D5EC9E6}"/>
              </a:ext>
            </a:extLst>
          </p:cNvPr>
          <p:cNvSpPr>
            <a:spLocks noGrp="1"/>
          </p:cNvSpPr>
          <p:nvPr>
            <p:ph idx="1"/>
          </p:nvPr>
        </p:nvSpPr>
        <p:spPr/>
        <p:txBody>
          <a:bodyPr>
            <a:normAutofit/>
          </a:bodyPr>
          <a:lstStyle/>
          <a:p>
            <a:r>
              <a:rPr lang="en-US"/>
              <a:t>Challenge: How to transition a standard lecture / textbook driven course into the NRP?</a:t>
            </a:r>
          </a:p>
          <a:p>
            <a:r>
              <a:rPr lang="en-US"/>
              <a:t>Mitigations:</a:t>
            </a:r>
          </a:p>
          <a:p>
            <a:pPr lvl="1"/>
            <a:r>
              <a:rPr lang="en-US"/>
              <a:t>Split courses into Modules</a:t>
            </a:r>
          </a:p>
          <a:p>
            <a:pPr lvl="1"/>
            <a:r>
              <a:rPr lang="en-US"/>
              <a:t>Outline each module with key ideas, concepts, and applications</a:t>
            </a:r>
          </a:p>
          <a:p>
            <a:pPr lvl="2"/>
            <a:r>
              <a:rPr lang="en-US"/>
              <a:t>Split modules into types of notebooks: concept introduction, concept reinforcement, concept assessment</a:t>
            </a:r>
          </a:p>
          <a:p>
            <a:pPr lvl="1"/>
            <a:r>
              <a:rPr lang="en-US"/>
              <a:t>Build each notebook for each module to introduce, reinforce, and assess concepts</a:t>
            </a:r>
          </a:p>
          <a:p>
            <a:pPr lvl="1"/>
            <a:r>
              <a:rPr lang="en-US"/>
              <a:t>Utilize export capabilities of </a:t>
            </a:r>
            <a:r>
              <a:rPr lang="en-US" err="1"/>
              <a:t>Jupyter</a:t>
            </a:r>
            <a:r>
              <a:rPr lang="en-US"/>
              <a:t> for quick grading and student feedback</a:t>
            </a:r>
          </a:p>
        </p:txBody>
      </p:sp>
      <p:sp>
        <p:nvSpPr>
          <p:cNvPr id="4" name="Slide Number Placeholder 3">
            <a:extLst>
              <a:ext uri="{FF2B5EF4-FFF2-40B4-BE49-F238E27FC236}">
                <a16:creationId xmlns:a16="http://schemas.microsoft.com/office/drawing/2014/main" id="{F6AD6437-8600-F5C9-361E-00CDC0A80D6E}"/>
              </a:ext>
            </a:extLst>
          </p:cNvPr>
          <p:cNvSpPr>
            <a:spLocks noGrp="1"/>
          </p:cNvSpPr>
          <p:nvPr>
            <p:ph type="sldNum" sz="quarter" idx="12"/>
          </p:nvPr>
        </p:nvSpPr>
        <p:spPr/>
        <p:txBody>
          <a:bodyPr/>
          <a:lstStyle/>
          <a:p>
            <a:fld id="{CDB45812-0AC9-4F72-AD0E-97F6B7948284}" type="slidenum">
              <a:rPr lang="en-US" smtClean="0"/>
              <a:t>13</a:t>
            </a:fld>
            <a:endParaRPr lang="en-US"/>
          </a:p>
        </p:txBody>
      </p:sp>
      <p:sp>
        <p:nvSpPr>
          <p:cNvPr id="5" name="TextBox 4">
            <a:extLst>
              <a:ext uri="{FF2B5EF4-FFF2-40B4-BE49-F238E27FC236}">
                <a16:creationId xmlns:a16="http://schemas.microsoft.com/office/drawing/2014/main" id="{C88BD2DF-0666-D516-6363-02D9AD2F07CE}"/>
              </a:ext>
            </a:extLst>
          </p:cNvPr>
          <p:cNvSpPr txBox="1"/>
          <p:nvPr/>
        </p:nvSpPr>
        <p:spPr>
          <a:xfrm>
            <a:off x="1333307" y="5944524"/>
            <a:ext cx="9267825" cy="830997"/>
          </a:xfrm>
          <a:prstGeom prst="rect">
            <a:avLst/>
          </a:prstGeom>
          <a:noFill/>
        </p:spPr>
        <p:txBody>
          <a:bodyPr wrap="square" rtlCol="0">
            <a:spAutoFit/>
          </a:bodyPr>
          <a:lstStyle/>
          <a:p>
            <a:pPr algn="ctr"/>
            <a:r>
              <a:rPr lang="en-US" sz="1600" i="1" dirty="0"/>
              <a:t>Note: These challenges and mitigation strategies were discussed in far more detail in the 6NRP tutorial yesterday, and these resources have been published to GitHub for those interested</a:t>
            </a:r>
          </a:p>
          <a:p>
            <a:pPr algn="ctr"/>
            <a:r>
              <a:rPr lang="en-US" sz="1600" i="1" dirty="0">
                <a:hlinkClick r:id="rId2"/>
              </a:rPr>
              <a:t>https://github.com/MUAMLL/CourseworkTutorial</a:t>
            </a:r>
            <a:r>
              <a:rPr lang="en-US" sz="1600" i="1" dirty="0"/>
              <a:t> </a:t>
            </a:r>
          </a:p>
        </p:txBody>
      </p:sp>
      <p:pic>
        <p:nvPicPr>
          <p:cNvPr id="7" name="Graphic 6" descr="Workflow with solid fill">
            <a:extLst>
              <a:ext uri="{FF2B5EF4-FFF2-40B4-BE49-F238E27FC236}">
                <a16:creationId xmlns:a16="http://schemas.microsoft.com/office/drawing/2014/main" id="{3FCE02AE-F085-8FB5-4DDE-ED4FEA96626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0689492" y="1236784"/>
            <a:ext cx="914400" cy="914400"/>
          </a:xfrm>
          <a:prstGeom prst="rect">
            <a:avLst/>
          </a:prstGeom>
        </p:spPr>
      </p:pic>
    </p:spTree>
    <p:extLst>
      <p:ext uri="{BB962C8B-B14F-4D97-AF65-F5344CB8AC3E}">
        <p14:creationId xmlns:p14="http://schemas.microsoft.com/office/powerpoint/2010/main" val="26744639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597BD-6F94-1150-971E-E3274FD7FE11}"/>
              </a:ext>
            </a:extLst>
          </p:cNvPr>
          <p:cNvSpPr>
            <a:spLocks noGrp="1"/>
          </p:cNvSpPr>
          <p:nvPr>
            <p:ph type="title"/>
          </p:nvPr>
        </p:nvSpPr>
        <p:spPr/>
        <p:txBody>
          <a:bodyPr/>
          <a:lstStyle/>
          <a:p>
            <a:r>
              <a:rPr lang="en-US" dirty="0"/>
              <a:t>Addressing Policy Challenges</a:t>
            </a:r>
          </a:p>
        </p:txBody>
      </p:sp>
      <p:sp>
        <p:nvSpPr>
          <p:cNvPr id="3" name="Content Placeholder 2">
            <a:extLst>
              <a:ext uri="{FF2B5EF4-FFF2-40B4-BE49-F238E27FC236}">
                <a16:creationId xmlns:a16="http://schemas.microsoft.com/office/drawing/2014/main" id="{8017BFED-E88B-F312-14CF-58F30ED77770}"/>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156C2CAB-9B7D-EF1D-6C22-4985556CFA8C}"/>
              </a:ext>
            </a:extLst>
          </p:cNvPr>
          <p:cNvSpPr>
            <a:spLocks noGrp="1"/>
          </p:cNvSpPr>
          <p:nvPr>
            <p:ph type="sldNum" sz="quarter" idx="12"/>
          </p:nvPr>
        </p:nvSpPr>
        <p:spPr/>
        <p:txBody>
          <a:bodyPr/>
          <a:lstStyle/>
          <a:p>
            <a:fld id="{CDB45812-0AC9-4F72-AD0E-97F6B7948284}" type="slidenum">
              <a:rPr lang="en-US" smtClean="0"/>
              <a:t>14</a:t>
            </a:fld>
            <a:endParaRPr lang="en-US"/>
          </a:p>
        </p:txBody>
      </p:sp>
      <p:pic>
        <p:nvPicPr>
          <p:cNvPr id="5" name="Graphic 4" descr="Quill with solid fill">
            <a:extLst>
              <a:ext uri="{FF2B5EF4-FFF2-40B4-BE49-F238E27FC236}">
                <a16:creationId xmlns:a16="http://schemas.microsoft.com/office/drawing/2014/main" id="{37B3A96A-0237-9E4B-7199-E96EA22216A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397262" y="3616569"/>
            <a:ext cx="914400" cy="914400"/>
          </a:xfrm>
          <a:prstGeom prst="rect">
            <a:avLst/>
          </a:prstGeom>
        </p:spPr>
      </p:pic>
    </p:spTree>
    <p:extLst>
      <p:ext uri="{BB962C8B-B14F-4D97-AF65-F5344CB8AC3E}">
        <p14:creationId xmlns:p14="http://schemas.microsoft.com/office/powerpoint/2010/main" val="27045192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BC658C-46DE-FFF0-4E1C-84F12B58C938}"/>
              </a:ext>
            </a:extLst>
          </p:cNvPr>
          <p:cNvSpPr>
            <a:spLocks noGrp="1"/>
          </p:cNvSpPr>
          <p:nvPr>
            <p:ph type="title"/>
          </p:nvPr>
        </p:nvSpPr>
        <p:spPr/>
        <p:txBody>
          <a:bodyPr/>
          <a:lstStyle/>
          <a:p>
            <a:r>
              <a:rPr lang="en-US"/>
              <a:t>Addressing Policy Challenges</a:t>
            </a:r>
          </a:p>
        </p:txBody>
      </p:sp>
      <p:sp>
        <p:nvSpPr>
          <p:cNvPr id="3" name="Content Placeholder 2">
            <a:extLst>
              <a:ext uri="{FF2B5EF4-FFF2-40B4-BE49-F238E27FC236}">
                <a16:creationId xmlns:a16="http://schemas.microsoft.com/office/drawing/2014/main" id="{5865E99D-4267-7438-489B-8E6B0CDAAFAE}"/>
              </a:ext>
            </a:extLst>
          </p:cNvPr>
          <p:cNvSpPr>
            <a:spLocks noGrp="1"/>
          </p:cNvSpPr>
          <p:nvPr>
            <p:ph idx="1"/>
          </p:nvPr>
        </p:nvSpPr>
        <p:spPr>
          <a:xfrm>
            <a:off x="677333" y="2063751"/>
            <a:ext cx="10579775" cy="4209019"/>
          </a:xfrm>
        </p:spPr>
        <p:txBody>
          <a:bodyPr vert="horz" lIns="91440" tIns="45720" rIns="91440" bIns="45720" rtlCol="0" anchor="t">
            <a:normAutofit fontScale="92500"/>
          </a:bodyPr>
          <a:lstStyle/>
          <a:p>
            <a:r>
              <a:rPr lang="en-US" dirty="0"/>
              <a:t>Challenge: Each university has diverse interpretations of security policies</a:t>
            </a:r>
          </a:p>
          <a:p>
            <a:r>
              <a:rPr lang="en-US" dirty="0"/>
              <a:t>Mitigations:</a:t>
            </a:r>
          </a:p>
          <a:p>
            <a:pPr lvl="1"/>
            <a:r>
              <a:rPr lang="en-US" sz="2400" dirty="0"/>
              <a:t>Educating institutions about the definition and benefits of a </a:t>
            </a:r>
            <a:r>
              <a:rPr lang="en-US" sz="2400" err="1"/>
              <a:t>ScienceDMZ</a:t>
            </a:r>
            <a:endParaRPr lang="en-US" sz="2400"/>
          </a:p>
          <a:p>
            <a:pPr lvl="1"/>
            <a:r>
              <a:rPr lang="en-US" sz="2400" dirty="0"/>
              <a:t>Educating security IT professionals at institutions about the benefits of NRP adoption that comes with a </a:t>
            </a:r>
            <a:r>
              <a:rPr lang="en-US" sz="2400" err="1"/>
              <a:t>ScienceDMZ</a:t>
            </a:r>
            <a:endParaRPr lang="en-US" sz="2400"/>
          </a:p>
          <a:p>
            <a:pPr lvl="1"/>
            <a:r>
              <a:rPr lang="en-US" sz="2400" dirty="0"/>
              <a:t>Sharing contact information for security IT professionals at nearby institutions for a POC</a:t>
            </a:r>
          </a:p>
          <a:p>
            <a:pPr lvl="1"/>
            <a:r>
              <a:rPr lang="en-US" sz="2400" dirty="0"/>
              <a:t>Meeting with IT leadership to discuss updating of security policies that would allow for </a:t>
            </a:r>
            <a:r>
              <a:rPr lang="en-US" sz="2400" err="1"/>
              <a:t>ScienceDMZ</a:t>
            </a:r>
            <a:r>
              <a:rPr lang="en-US" sz="2400" dirty="0"/>
              <a:t> and/or NRP adoption on the institutional network</a:t>
            </a:r>
          </a:p>
        </p:txBody>
      </p:sp>
      <p:sp>
        <p:nvSpPr>
          <p:cNvPr id="4" name="Slide Number Placeholder 3">
            <a:extLst>
              <a:ext uri="{FF2B5EF4-FFF2-40B4-BE49-F238E27FC236}">
                <a16:creationId xmlns:a16="http://schemas.microsoft.com/office/drawing/2014/main" id="{AEF6B8C7-92C0-0739-FD14-0D91E4F53707}"/>
              </a:ext>
            </a:extLst>
          </p:cNvPr>
          <p:cNvSpPr>
            <a:spLocks noGrp="1"/>
          </p:cNvSpPr>
          <p:nvPr>
            <p:ph type="sldNum" sz="quarter" idx="12"/>
          </p:nvPr>
        </p:nvSpPr>
        <p:spPr/>
        <p:txBody>
          <a:bodyPr/>
          <a:lstStyle/>
          <a:p>
            <a:fld id="{CDB45812-0AC9-4F72-AD0E-97F6B7948284}" type="slidenum">
              <a:rPr lang="en-US" smtClean="0"/>
              <a:t>15</a:t>
            </a:fld>
            <a:endParaRPr lang="en-US"/>
          </a:p>
        </p:txBody>
      </p:sp>
      <p:pic>
        <p:nvPicPr>
          <p:cNvPr id="6" name="Graphic 5" descr="Quill with solid fill">
            <a:extLst>
              <a:ext uri="{FF2B5EF4-FFF2-40B4-BE49-F238E27FC236}">
                <a16:creationId xmlns:a16="http://schemas.microsoft.com/office/drawing/2014/main" id="{50B2212E-F0D3-33BA-5FBA-DC6B0B74099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91447" y="1236784"/>
            <a:ext cx="914400" cy="914400"/>
          </a:xfrm>
          <a:prstGeom prst="rect">
            <a:avLst/>
          </a:prstGeom>
        </p:spPr>
      </p:pic>
    </p:spTree>
    <p:extLst>
      <p:ext uri="{BB962C8B-B14F-4D97-AF65-F5344CB8AC3E}">
        <p14:creationId xmlns:p14="http://schemas.microsoft.com/office/powerpoint/2010/main" val="2454701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0B833-00A6-8550-D470-A714F990682D}"/>
              </a:ext>
            </a:extLst>
          </p:cNvPr>
          <p:cNvSpPr>
            <a:spLocks noGrp="1"/>
          </p:cNvSpPr>
          <p:nvPr>
            <p:ph type="title"/>
          </p:nvPr>
        </p:nvSpPr>
        <p:spPr/>
        <p:txBody>
          <a:bodyPr/>
          <a:lstStyle/>
          <a:p>
            <a:r>
              <a:rPr lang="en-US"/>
              <a:t>Addressing Policy Challenges</a:t>
            </a:r>
          </a:p>
        </p:txBody>
      </p:sp>
      <p:sp>
        <p:nvSpPr>
          <p:cNvPr id="3" name="Content Placeholder 2">
            <a:extLst>
              <a:ext uri="{FF2B5EF4-FFF2-40B4-BE49-F238E27FC236}">
                <a16:creationId xmlns:a16="http://schemas.microsoft.com/office/drawing/2014/main" id="{5DA98E93-41A0-877F-6B05-9DFBCA687601}"/>
              </a:ext>
            </a:extLst>
          </p:cNvPr>
          <p:cNvSpPr>
            <a:spLocks noGrp="1"/>
          </p:cNvSpPr>
          <p:nvPr>
            <p:ph idx="1"/>
          </p:nvPr>
        </p:nvSpPr>
        <p:spPr/>
        <p:txBody>
          <a:bodyPr/>
          <a:lstStyle/>
          <a:p>
            <a:r>
              <a:rPr lang="en-US"/>
              <a:t>Challenge: Public Data Requirements and FERPA</a:t>
            </a:r>
          </a:p>
          <a:p>
            <a:r>
              <a:rPr lang="en-US"/>
              <a:t>Mitigations:</a:t>
            </a:r>
          </a:p>
          <a:p>
            <a:pPr lvl="1"/>
            <a:r>
              <a:rPr lang="en-US"/>
              <a:t>While non-public data cannot be used on NRP, many projects can benefit from compute on public data</a:t>
            </a:r>
          </a:p>
          <a:p>
            <a:pPr lvl="2"/>
            <a:r>
              <a:rPr lang="en-US"/>
              <a:t>Prototyping with GPUs in </a:t>
            </a:r>
            <a:r>
              <a:rPr lang="en-US" err="1"/>
              <a:t>Jupyter</a:t>
            </a:r>
            <a:endParaRPr lang="en-US"/>
          </a:p>
          <a:p>
            <a:pPr lvl="2"/>
            <a:r>
              <a:rPr lang="en-US"/>
              <a:t>Testing new methods on public data </a:t>
            </a:r>
          </a:p>
          <a:p>
            <a:pPr lvl="2"/>
            <a:r>
              <a:rPr lang="en-US"/>
              <a:t>Generating transfer learning weights for non-public projects on public data</a:t>
            </a:r>
          </a:p>
          <a:p>
            <a:pPr lvl="1"/>
            <a:r>
              <a:rPr lang="en-US"/>
              <a:t>The export ability of </a:t>
            </a:r>
            <a:r>
              <a:rPr lang="en-US" err="1"/>
              <a:t>Jupyter</a:t>
            </a:r>
            <a:r>
              <a:rPr lang="en-US"/>
              <a:t> allows coursework to be uploaded to FERPA compliant systems easily</a:t>
            </a:r>
          </a:p>
        </p:txBody>
      </p:sp>
      <p:sp>
        <p:nvSpPr>
          <p:cNvPr id="4" name="Slide Number Placeholder 3">
            <a:extLst>
              <a:ext uri="{FF2B5EF4-FFF2-40B4-BE49-F238E27FC236}">
                <a16:creationId xmlns:a16="http://schemas.microsoft.com/office/drawing/2014/main" id="{0B9C1722-EDDA-CB5F-ED9D-C43D01374A1B}"/>
              </a:ext>
            </a:extLst>
          </p:cNvPr>
          <p:cNvSpPr>
            <a:spLocks noGrp="1"/>
          </p:cNvSpPr>
          <p:nvPr>
            <p:ph type="sldNum" sz="quarter" idx="12"/>
          </p:nvPr>
        </p:nvSpPr>
        <p:spPr/>
        <p:txBody>
          <a:bodyPr/>
          <a:lstStyle/>
          <a:p>
            <a:fld id="{CDB45812-0AC9-4F72-AD0E-97F6B7948284}" type="slidenum">
              <a:rPr lang="en-US" smtClean="0"/>
              <a:t>16</a:t>
            </a:fld>
            <a:endParaRPr lang="en-US"/>
          </a:p>
        </p:txBody>
      </p:sp>
      <p:pic>
        <p:nvPicPr>
          <p:cNvPr id="6" name="Graphic 5" descr="Quill with solid fill">
            <a:extLst>
              <a:ext uri="{FF2B5EF4-FFF2-40B4-BE49-F238E27FC236}">
                <a16:creationId xmlns:a16="http://schemas.microsoft.com/office/drawing/2014/main" id="{DBE85DA7-40A7-CDD2-309B-86B5D016111B}"/>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91447" y="1236784"/>
            <a:ext cx="914400" cy="914400"/>
          </a:xfrm>
          <a:prstGeom prst="rect">
            <a:avLst/>
          </a:prstGeom>
        </p:spPr>
      </p:pic>
    </p:spTree>
    <p:extLst>
      <p:ext uri="{BB962C8B-B14F-4D97-AF65-F5344CB8AC3E}">
        <p14:creationId xmlns:p14="http://schemas.microsoft.com/office/powerpoint/2010/main" val="8953075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EB9E2-F7D4-B2CD-4926-A04661ADE3D4}"/>
              </a:ext>
            </a:extLst>
          </p:cNvPr>
          <p:cNvSpPr>
            <a:spLocks noGrp="1"/>
          </p:cNvSpPr>
          <p:nvPr>
            <p:ph type="title"/>
          </p:nvPr>
        </p:nvSpPr>
        <p:spPr/>
        <p:txBody>
          <a:bodyPr/>
          <a:lstStyle/>
          <a:p>
            <a:r>
              <a:rPr lang="en-US"/>
              <a:t>Addressing Policy Challenges</a:t>
            </a:r>
          </a:p>
        </p:txBody>
      </p:sp>
      <p:sp>
        <p:nvSpPr>
          <p:cNvPr id="3" name="Content Placeholder 2">
            <a:extLst>
              <a:ext uri="{FF2B5EF4-FFF2-40B4-BE49-F238E27FC236}">
                <a16:creationId xmlns:a16="http://schemas.microsoft.com/office/drawing/2014/main" id="{0FAAAB4F-CD3B-A3C3-90F4-AB439FDEDCCE}"/>
              </a:ext>
            </a:extLst>
          </p:cNvPr>
          <p:cNvSpPr>
            <a:spLocks noGrp="1"/>
          </p:cNvSpPr>
          <p:nvPr>
            <p:ph idx="1"/>
          </p:nvPr>
        </p:nvSpPr>
        <p:spPr>
          <a:xfrm>
            <a:off x="677333" y="2063751"/>
            <a:ext cx="10579775" cy="4334909"/>
          </a:xfrm>
        </p:spPr>
        <p:txBody>
          <a:bodyPr>
            <a:normAutofit/>
          </a:bodyPr>
          <a:lstStyle/>
          <a:p>
            <a:r>
              <a:rPr lang="en-US"/>
              <a:t>Challenge: How to make researchers and instructors aware of NRP and help them know where is a best fit for their research compute?</a:t>
            </a:r>
          </a:p>
          <a:p>
            <a:r>
              <a:rPr lang="en-US"/>
              <a:t>Mitigation:</a:t>
            </a:r>
          </a:p>
          <a:p>
            <a:pPr lvl="1"/>
            <a:r>
              <a:rPr lang="en-US"/>
              <a:t>Emails to known faculty using research compute, which can be gathered by word of mouth or by requesting information from Research IT</a:t>
            </a:r>
          </a:p>
          <a:p>
            <a:pPr lvl="1"/>
            <a:r>
              <a:rPr lang="en-US"/>
              <a:t>Most faculty and researchers that need research compute will reach out to on-prem IT teams, so making them aware of NRP so they can refer the appropriate researchers is vital</a:t>
            </a:r>
          </a:p>
          <a:p>
            <a:pPr lvl="2"/>
            <a:r>
              <a:rPr lang="en-US"/>
              <a:t>Ask to add a page to the university HPC-resources page about NRP</a:t>
            </a:r>
          </a:p>
          <a:p>
            <a:pPr lvl="1"/>
            <a:r>
              <a:rPr lang="en-US"/>
              <a:t>Be available so referred researchers have a POC for NRP on their own campus</a:t>
            </a:r>
          </a:p>
          <a:p>
            <a:pPr lvl="1"/>
            <a:r>
              <a:rPr lang="en-US"/>
              <a:t>Share your research accomplishments on NRP with others, so they know NRP is an available resource for their research and/or teaching</a:t>
            </a:r>
          </a:p>
        </p:txBody>
      </p:sp>
      <p:sp>
        <p:nvSpPr>
          <p:cNvPr id="4" name="Slide Number Placeholder 3">
            <a:extLst>
              <a:ext uri="{FF2B5EF4-FFF2-40B4-BE49-F238E27FC236}">
                <a16:creationId xmlns:a16="http://schemas.microsoft.com/office/drawing/2014/main" id="{F784A1EF-5DEB-A272-4E3C-F23FC492E406}"/>
              </a:ext>
            </a:extLst>
          </p:cNvPr>
          <p:cNvSpPr>
            <a:spLocks noGrp="1"/>
          </p:cNvSpPr>
          <p:nvPr>
            <p:ph type="sldNum" sz="quarter" idx="12"/>
          </p:nvPr>
        </p:nvSpPr>
        <p:spPr/>
        <p:txBody>
          <a:bodyPr/>
          <a:lstStyle/>
          <a:p>
            <a:fld id="{CDB45812-0AC9-4F72-AD0E-97F6B7948284}" type="slidenum">
              <a:rPr lang="en-US" smtClean="0"/>
              <a:t>17</a:t>
            </a:fld>
            <a:endParaRPr lang="en-US"/>
          </a:p>
        </p:txBody>
      </p:sp>
      <p:pic>
        <p:nvPicPr>
          <p:cNvPr id="6" name="Graphic 5" descr="Quill with solid fill">
            <a:extLst>
              <a:ext uri="{FF2B5EF4-FFF2-40B4-BE49-F238E27FC236}">
                <a16:creationId xmlns:a16="http://schemas.microsoft.com/office/drawing/2014/main" id="{52C61F92-8CD7-FEDB-5528-3D139D7E1A1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691447" y="1236784"/>
            <a:ext cx="914400" cy="914400"/>
          </a:xfrm>
          <a:prstGeom prst="rect">
            <a:avLst/>
          </a:prstGeom>
        </p:spPr>
      </p:pic>
    </p:spTree>
    <p:extLst>
      <p:ext uri="{BB962C8B-B14F-4D97-AF65-F5344CB8AC3E}">
        <p14:creationId xmlns:p14="http://schemas.microsoft.com/office/powerpoint/2010/main" val="9648240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4FAF2-8AC7-1BE5-AB6B-3725BC7732C0}"/>
              </a:ext>
            </a:extLst>
          </p:cNvPr>
          <p:cNvSpPr>
            <a:spLocks noGrp="1"/>
          </p:cNvSpPr>
          <p:nvPr>
            <p:ph type="title"/>
          </p:nvPr>
        </p:nvSpPr>
        <p:spPr/>
        <p:txBody>
          <a:bodyPr/>
          <a:lstStyle/>
          <a:p>
            <a:r>
              <a:rPr lang="en-US"/>
              <a:t>Conclusion</a:t>
            </a:r>
          </a:p>
        </p:txBody>
      </p:sp>
      <p:sp>
        <p:nvSpPr>
          <p:cNvPr id="3" name="Content Placeholder 2">
            <a:extLst>
              <a:ext uri="{FF2B5EF4-FFF2-40B4-BE49-F238E27FC236}">
                <a16:creationId xmlns:a16="http://schemas.microsoft.com/office/drawing/2014/main" id="{86F78A16-B576-8FB0-07F1-8431027429E9}"/>
              </a:ext>
            </a:extLst>
          </p:cNvPr>
          <p:cNvSpPr>
            <a:spLocks noGrp="1"/>
          </p:cNvSpPr>
          <p:nvPr>
            <p:ph idx="1"/>
          </p:nvPr>
        </p:nvSpPr>
        <p:spPr/>
        <p:txBody>
          <a:bodyPr vert="horz" lIns="91440" tIns="45720" rIns="91440" bIns="45720" rtlCol="0" anchor="t">
            <a:normAutofit/>
          </a:bodyPr>
          <a:lstStyle/>
          <a:p>
            <a:r>
              <a:rPr lang="en-US" dirty="0"/>
              <a:t>Ongoing technical, logistical, and policy challenges can hinder the growth of NRP adoption, but mitigation for most of these challenges is doable</a:t>
            </a:r>
          </a:p>
          <a:p>
            <a:r>
              <a:rPr lang="en-US" dirty="0"/>
              <a:t>Relying on success stories and NRP experts on a given campus or in a region are key for helping to overcome challenges and grow user bases</a:t>
            </a:r>
          </a:p>
          <a:p>
            <a:r>
              <a:rPr lang="en-US" dirty="0"/>
              <a:t>Making researchers and instructors aware of the NRP is only the first step, and NRP adoption hinges just as much if not more on the ease of onboarding and preliminary usage than it does on awareness</a:t>
            </a:r>
          </a:p>
        </p:txBody>
      </p:sp>
      <p:sp>
        <p:nvSpPr>
          <p:cNvPr id="4" name="Slide Number Placeholder 3">
            <a:extLst>
              <a:ext uri="{FF2B5EF4-FFF2-40B4-BE49-F238E27FC236}">
                <a16:creationId xmlns:a16="http://schemas.microsoft.com/office/drawing/2014/main" id="{04FDCCA3-0BB2-348F-FAB8-8CACE9DCB16C}"/>
              </a:ext>
            </a:extLst>
          </p:cNvPr>
          <p:cNvSpPr>
            <a:spLocks noGrp="1"/>
          </p:cNvSpPr>
          <p:nvPr>
            <p:ph type="sldNum" sz="quarter" idx="12"/>
          </p:nvPr>
        </p:nvSpPr>
        <p:spPr/>
        <p:txBody>
          <a:bodyPr/>
          <a:lstStyle/>
          <a:p>
            <a:fld id="{CDB45812-0AC9-4F72-AD0E-97F6B7948284}" type="slidenum">
              <a:rPr lang="en-US" smtClean="0"/>
              <a:t>18</a:t>
            </a:fld>
            <a:endParaRPr lang="en-US"/>
          </a:p>
        </p:txBody>
      </p:sp>
    </p:spTree>
    <p:extLst>
      <p:ext uri="{BB962C8B-B14F-4D97-AF65-F5344CB8AC3E}">
        <p14:creationId xmlns:p14="http://schemas.microsoft.com/office/powerpoint/2010/main" val="39316870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CA722-D3B0-B63C-B8B1-D6402CD275D7}"/>
              </a:ext>
            </a:extLst>
          </p:cNvPr>
          <p:cNvSpPr>
            <a:spLocks noGrp="1"/>
          </p:cNvSpPr>
          <p:nvPr>
            <p:ph type="title"/>
          </p:nvPr>
        </p:nvSpPr>
        <p:spPr/>
        <p:txBody>
          <a:bodyPr/>
          <a:lstStyle/>
          <a:p>
            <a:r>
              <a:rPr lang="en-US"/>
              <a:t>Next Steps</a:t>
            </a:r>
          </a:p>
        </p:txBody>
      </p:sp>
      <p:sp>
        <p:nvSpPr>
          <p:cNvPr id="3" name="Content Placeholder 2">
            <a:extLst>
              <a:ext uri="{FF2B5EF4-FFF2-40B4-BE49-F238E27FC236}">
                <a16:creationId xmlns:a16="http://schemas.microsoft.com/office/drawing/2014/main" id="{37685F0A-B9B8-744D-8EC4-A26F152A8882}"/>
              </a:ext>
            </a:extLst>
          </p:cNvPr>
          <p:cNvSpPr>
            <a:spLocks noGrp="1"/>
          </p:cNvSpPr>
          <p:nvPr>
            <p:ph idx="1"/>
          </p:nvPr>
        </p:nvSpPr>
        <p:spPr/>
        <p:txBody>
          <a:bodyPr vert="horz" lIns="91440" tIns="45720" rIns="91440" bIns="45720" rtlCol="0" anchor="t">
            <a:normAutofit lnSpcReduction="10000"/>
          </a:bodyPr>
          <a:lstStyle/>
          <a:p>
            <a:r>
              <a:rPr lang="en-US"/>
              <a:t>GP-ENGINE is continually running tutorials in the Great Plains Region to bring awareness and ease the on-boarding process for member institutions</a:t>
            </a:r>
          </a:p>
          <a:p>
            <a:pPr lvl="1">
              <a:buFont typeface="Courier New" charset="2"/>
              <a:buChar char="o"/>
            </a:pPr>
            <a:r>
              <a:rPr lang="en-US"/>
              <a:t>Working on scheduling more of them for 2025 now</a:t>
            </a:r>
          </a:p>
          <a:p>
            <a:r>
              <a:rPr lang="en-US"/>
              <a:t>Continually improving and updating open-source resources using the feedback of tutorials and users will lessen the technical and workflow gaps in using NRP for research and/or teaching</a:t>
            </a:r>
          </a:p>
          <a:p>
            <a:r>
              <a:rPr lang="en-US"/>
              <a:t>Increasing networking between different institutions and regions can help newer NRP users connect with experienced users and technical experts</a:t>
            </a:r>
          </a:p>
        </p:txBody>
      </p:sp>
      <p:sp>
        <p:nvSpPr>
          <p:cNvPr id="4" name="Slide Number Placeholder 3">
            <a:extLst>
              <a:ext uri="{FF2B5EF4-FFF2-40B4-BE49-F238E27FC236}">
                <a16:creationId xmlns:a16="http://schemas.microsoft.com/office/drawing/2014/main" id="{889708B4-E6A9-D5A3-F8B2-5E7969EDB753}"/>
              </a:ext>
            </a:extLst>
          </p:cNvPr>
          <p:cNvSpPr>
            <a:spLocks noGrp="1"/>
          </p:cNvSpPr>
          <p:nvPr>
            <p:ph type="sldNum" sz="quarter" idx="12"/>
          </p:nvPr>
        </p:nvSpPr>
        <p:spPr/>
        <p:txBody>
          <a:bodyPr/>
          <a:lstStyle/>
          <a:p>
            <a:fld id="{CDB45812-0AC9-4F72-AD0E-97F6B7948284}" type="slidenum">
              <a:rPr lang="en-US" smtClean="0"/>
              <a:t>19</a:t>
            </a:fld>
            <a:endParaRPr lang="en-US"/>
          </a:p>
        </p:txBody>
      </p:sp>
    </p:spTree>
    <p:extLst>
      <p:ext uri="{BB962C8B-B14F-4D97-AF65-F5344CB8AC3E}">
        <p14:creationId xmlns:p14="http://schemas.microsoft.com/office/powerpoint/2010/main" val="3290470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3E279-2F67-762F-CE67-08D6F3078CE2}"/>
              </a:ext>
            </a:extLst>
          </p:cNvPr>
          <p:cNvSpPr>
            <a:spLocks noGrp="1"/>
          </p:cNvSpPr>
          <p:nvPr>
            <p:ph type="title"/>
          </p:nvPr>
        </p:nvSpPr>
        <p:spPr/>
        <p:txBody>
          <a:bodyPr/>
          <a:lstStyle/>
          <a:p>
            <a:r>
              <a:rPr lang="en-US"/>
              <a:t>Introduction</a:t>
            </a:r>
          </a:p>
        </p:txBody>
      </p:sp>
      <p:sp>
        <p:nvSpPr>
          <p:cNvPr id="3" name="Content Placeholder 2">
            <a:extLst>
              <a:ext uri="{FF2B5EF4-FFF2-40B4-BE49-F238E27FC236}">
                <a16:creationId xmlns:a16="http://schemas.microsoft.com/office/drawing/2014/main" id="{F7286A88-012E-0C5E-25F3-F2530E5D0D08}"/>
              </a:ext>
            </a:extLst>
          </p:cNvPr>
          <p:cNvSpPr>
            <a:spLocks noGrp="1"/>
          </p:cNvSpPr>
          <p:nvPr>
            <p:ph idx="1"/>
          </p:nvPr>
        </p:nvSpPr>
        <p:spPr>
          <a:xfrm>
            <a:off x="677333" y="2063751"/>
            <a:ext cx="10579775" cy="4334909"/>
          </a:xfrm>
        </p:spPr>
        <p:txBody>
          <a:bodyPr vert="horz" lIns="91440" tIns="45720" rIns="91440" bIns="45720" rtlCol="0" anchor="t">
            <a:normAutofit fontScale="92500" lnSpcReduction="20000"/>
          </a:bodyPr>
          <a:lstStyle/>
          <a:p>
            <a:pPr rtl="0"/>
            <a:r>
              <a:rPr lang="en-US" b="0" i="0" u="none" strike="noStrike" dirty="0">
                <a:solidFill>
                  <a:srgbClr val="000000"/>
                </a:solidFill>
                <a:effectLst/>
                <a:latin typeface="Calibri"/>
                <a:ea typeface="Calibri"/>
                <a:cs typeface="Calibri"/>
              </a:rPr>
              <a:t>National Research Platform (NRP) offers a wealth of resources and expertise to researchers and educators alike. </a:t>
            </a:r>
          </a:p>
          <a:p>
            <a:pPr rtl="0"/>
            <a:r>
              <a:rPr lang="en-US" b="0" i="0" u="none" strike="noStrike" dirty="0">
                <a:solidFill>
                  <a:srgbClr val="000000"/>
                </a:solidFill>
                <a:effectLst/>
                <a:latin typeface="Calibri"/>
                <a:ea typeface="Calibri"/>
                <a:cs typeface="Calibri"/>
              </a:rPr>
              <a:t>Expanding NRP user base within academic institutions remains a significant challenge </a:t>
            </a:r>
          </a:p>
          <a:p>
            <a:pPr lvl="1"/>
            <a:r>
              <a:rPr lang="en-US" b="0" i="0" u="none" strike="noStrike" dirty="0">
                <a:solidFill>
                  <a:srgbClr val="000000"/>
                </a:solidFill>
                <a:effectLst/>
                <a:latin typeface="Calibri"/>
                <a:ea typeface="Calibri"/>
                <a:cs typeface="Calibri"/>
              </a:rPr>
              <a:t>Technical hurdles</a:t>
            </a:r>
          </a:p>
          <a:p>
            <a:pPr lvl="1"/>
            <a:r>
              <a:rPr lang="en-US" dirty="0">
                <a:solidFill>
                  <a:srgbClr val="000000"/>
                </a:solidFill>
                <a:latin typeface="Calibri"/>
                <a:ea typeface="Calibri"/>
                <a:cs typeface="Calibri"/>
              </a:rPr>
              <a:t>L</a:t>
            </a:r>
            <a:r>
              <a:rPr lang="en-US" b="0" i="0" u="none" strike="noStrike" dirty="0">
                <a:solidFill>
                  <a:srgbClr val="000000"/>
                </a:solidFill>
                <a:effectLst/>
                <a:latin typeface="Calibri"/>
                <a:ea typeface="Calibri"/>
                <a:cs typeface="Calibri"/>
              </a:rPr>
              <a:t>ogistical hurdles</a:t>
            </a:r>
          </a:p>
          <a:p>
            <a:pPr lvl="1"/>
            <a:r>
              <a:rPr lang="en-US" dirty="0">
                <a:latin typeface="Calibri"/>
                <a:ea typeface="Calibri"/>
                <a:cs typeface="Calibri"/>
              </a:rPr>
              <a:t>Policy hurdles</a:t>
            </a:r>
            <a:endParaRPr lang="en-US" b="0" dirty="0">
              <a:effectLst/>
              <a:latin typeface="Calibri"/>
              <a:ea typeface="Calibri"/>
              <a:cs typeface="Calibri"/>
            </a:endParaRPr>
          </a:p>
          <a:p>
            <a:r>
              <a:rPr lang="en-US" sz="2400" b="0" i="0" u="none" strike="noStrike" dirty="0">
                <a:solidFill>
                  <a:srgbClr val="000000"/>
                </a:solidFill>
                <a:effectLst/>
                <a:latin typeface="Calibri"/>
                <a:ea typeface="Calibri"/>
                <a:cs typeface="Calibri"/>
              </a:rPr>
              <a:t>MU</a:t>
            </a:r>
            <a:r>
              <a:rPr lang="en-US" dirty="0">
                <a:solidFill>
                  <a:srgbClr val="000000"/>
                </a:solidFill>
                <a:latin typeface="Calibri"/>
                <a:ea typeface="Calibri"/>
                <a:cs typeface="Calibri"/>
              </a:rPr>
              <a:t>, UNL</a:t>
            </a:r>
            <a:r>
              <a:rPr lang="en-US" sz="2400" b="0" i="0" u="none" strike="noStrike" dirty="0">
                <a:solidFill>
                  <a:srgbClr val="000000"/>
                </a:solidFill>
                <a:effectLst/>
                <a:latin typeface="Calibri"/>
                <a:ea typeface="Calibri"/>
                <a:cs typeface="Calibri"/>
              </a:rPr>
              <a:t> and GPN in general have been able largely </a:t>
            </a:r>
            <a:r>
              <a:rPr lang="en-US" dirty="0">
                <a:solidFill>
                  <a:srgbClr val="000000"/>
                </a:solidFill>
                <a:latin typeface="Calibri"/>
                <a:ea typeface="Calibri"/>
                <a:cs typeface="Calibri"/>
              </a:rPr>
              <a:t>o</a:t>
            </a:r>
            <a:r>
              <a:rPr lang="en-US" sz="2400" b="0" i="0" u="none" strike="noStrike" dirty="0">
                <a:solidFill>
                  <a:srgbClr val="000000"/>
                </a:solidFill>
                <a:effectLst/>
                <a:latin typeface="Calibri"/>
                <a:ea typeface="Calibri"/>
                <a:cs typeface="Calibri"/>
              </a:rPr>
              <a:t>vercome these obstacles and foster a growing NRP user community</a:t>
            </a:r>
          </a:p>
          <a:p>
            <a:pPr marL="0" indent="0">
              <a:buNone/>
            </a:pPr>
            <a:endParaRPr lang="en-US" sz="2400" b="0" i="0" u="none" strike="noStrike">
              <a:solidFill>
                <a:srgbClr val="000000"/>
              </a:solidFill>
              <a:effectLst/>
              <a:latin typeface="Calibri" panose="020F0502020204030204" pitchFamily="34" charset="0"/>
            </a:endParaRPr>
          </a:p>
          <a:p>
            <a:r>
              <a:rPr lang="en-US" dirty="0"/>
              <a:t>In this talk, we will highlight the key challenges faced and the mitigation strategies taken to resolve these challenges</a:t>
            </a:r>
            <a:br>
              <a:rPr lang="en-US" dirty="0"/>
            </a:br>
            <a:endParaRPr lang="en-US"/>
          </a:p>
        </p:txBody>
      </p:sp>
      <p:sp>
        <p:nvSpPr>
          <p:cNvPr id="4" name="Slide Number Placeholder 3">
            <a:extLst>
              <a:ext uri="{FF2B5EF4-FFF2-40B4-BE49-F238E27FC236}">
                <a16:creationId xmlns:a16="http://schemas.microsoft.com/office/drawing/2014/main" id="{EBE9E514-A9B5-07B3-AD4C-8641650A0AC4}"/>
              </a:ext>
            </a:extLst>
          </p:cNvPr>
          <p:cNvSpPr>
            <a:spLocks noGrp="1"/>
          </p:cNvSpPr>
          <p:nvPr>
            <p:ph type="sldNum" sz="quarter" idx="12"/>
          </p:nvPr>
        </p:nvSpPr>
        <p:spPr/>
        <p:txBody>
          <a:bodyPr/>
          <a:lstStyle/>
          <a:p>
            <a:fld id="{CDB45812-0AC9-4F72-AD0E-97F6B7948284}" type="slidenum">
              <a:rPr lang="en-US" smtClean="0"/>
              <a:t>2</a:t>
            </a:fld>
            <a:endParaRPr lang="en-US"/>
          </a:p>
        </p:txBody>
      </p:sp>
    </p:spTree>
    <p:extLst>
      <p:ext uri="{BB962C8B-B14F-4D97-AF65-F5344CB8AC3E}">
        <p14:creationId xmlns:p14="http://schemas.microsoft.com/office/powerpoint/2010/main" val="242197781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6B596-4EF7-3DD9-23FB-2D1B1203AF73}"/>
              </a:ext>
            </a:extLst>
          </p:cNvPr>
          <p:cNvSpPr>
            <a:spLocks noGrp="1"/>
          </p:cNvSpPr>
          <p:nvPr>
            <p:ph type="ctrTitle"/>
          </p:nvPr>
        </p:nvSpPr>
        <p:spPr>
          <a:xfrm>
            <a:off x="2443469" y="2320099"/>
            <a:ext cx="7217703" cy="1646302"/>
          </a:xfrm>
        </p:spPr>
        <p:txBody>
          <a:bodyPr/>
          <a:lstStyle/>
          <a:p>
            <a:pPr algn="ctr"/>
            <a:r>
              <a:rPr lang="en-US"/>
              <a:t>Thank you!</a:t>
            </a:r>
          </a:p>
        </p:txBody>
      </p:sp>
      <p:pic>
        <p:nvPicPr>
          <p:cNvPr id="6" name="Picture 5" descr="Nautilus">
            <a:extLst>
              <a:ext uri="{FF2B5EF4-FFF2-40B4-BE49-F238E27FC236}">
                <a16:creationId xmlns:a16="http://schemas.microsoft.com/office/drawing/2014/main" id="{6EC7C0D8-B614-5F41-E81C-E6F1677FB4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754" y="5460562"/>
            <a:ext cx="4777431" cy="1343417"/>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BC6E831B-5CB0-4FBA-0CDC-AD974EB2E1E4}"/>
              </a:ext>
            </a:extLst>
          </p:cNvPr>
          <p:cNvSpPr txBox="1"/>
          <p:nvPr/>
        </p:nvSpPr>
        <p:spPr>
          <a:xfrm>
            <a:off x="2399790" y="4108941"/>
            <a:ext cx="2638425" cy="923330"/>
          </a:xfrm>
          <a:prstGeom prst="rect">
            <a:avLst/>
          </a:prstGeom>
          <a:noFill/>
        </p:spPr>
        <p:txBody>
          <a:bodyPr wrap="square" rtlCol="0">
            <a:spAutoFit/>
          </a:bodyPr>
          <a:lstStyle/>
          <a:p>
            <a:pPr algn="ctr"/>
            <a:r>
              <a:rPr lang="en-US"/>
              <a:t>Alex Hurt</a:t>
            </a:r>
          </a:p>
          <a:p>
            <a:pPr algn="ctr"/>
            <a:r>
              <a:rPr lang="en-US"/>
              <a:t>University of Missouri</a:t>
            </a:r>
          </a:p>
          <a:p>
            <a:pPr algn="ctr"/>
            <a:r>
              <a:rPr lang="en-US"/>
              <a:t>jhurt@missouri.edu</a:t>
            </a:r>
          </a:p>
        </p:txBody>
      </p:sp>
      <p:sp>
        <p:nvSpPr>
          <p:cNvPr id="4" name="TextBox 3">
            <a:extLst>
              <a:ext uri="{FF2B5EF4-FFF2-40B4-BE49-F238E27FC236}">
                <a16:creationId xmlns:a16="http://schemas.microsoft.com/office/drawing/2014/main" id="{C5AEAC3E-045F-8A09-ED75-97AA4B6E4462}"/>
              </a:ext>
            </a:extLst>
          </p:cNvPr>
          <p:cNvSpPr txBox="1"/>
          <p:nvPr/>
        </p:nvSpPr>
        <p:spPr>
          <a:xfrm>
            <a:off x="7022747" y="4108941"/>
            <a:ext cx="2638425" cy="923330"/>
          </a:xfrm>
          <a:prstGeom prst="rect">
            <a:avLst/>
          </a:prstGeom>
          <a:noFill/>
        </p:spPr>
        <p:txBody>
          <a:bodyPr wrap="square" rtlCol="0">
            <a:spAutoFit/>
          </a:bodyPr>
          <a:lstStyle/>
          <a:p>
            <a:pPr algn="ctr"/>
            <a:r>
              <a:rPr lang="en-US"/>
              <a:t>Derek Weitzel</a:t>
            </a:r>
          </a:p>
          <a:p>
            <a:pPr algn="ctr"/>
            <a:r>
              <a:rPr lang="en-US"/>
              <a:t>University of Nebraska</a:t>
            </a:r>
          </a:p>
          <a:p>
            <a:pPr algn="ctr"/>
            <a:r>
              <a:rPr lang="en-US"/>
              <a:t>dweitzel@unl.edu</a:t>
            </a:r>
          </a:p>
        </p:txBody>
      </p:sp>
    </p:spTree>
    <p:extLst>
      <p:ext uri="{BB962C8B-B14F-4D97-AF65-F5344CB8AC3E}">
        <p14:creationId xmlns:p14="http://schemas.microsoft.com/office/powerpoint/2010/main" val="3639847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4DEB9-8D87-C575-EEDF-DD40F4BB0CD4}"/>
              </a:ext>
            </a:extLst>
          </p:cNvPr>
          <p:cNvSpPr>
            <a:spLocks noGrp="1"/>
          </p:cNvSpPr>
          <p:nvPr>
            <p:ph type="title"/>
          </p:nvPr>
        </p:nvSpPr>
        <p:spPr/>
        <p:txBody>
          <a:bodyPr/>
          <a:lstStyle/>
          <a:p>
            <a:r>
              <a:rPr lang="en-US" dirty="0"/>
              <a:t>Challenges to NRP Adoption</a:t>
            </a:r>
          </a:p>
        </p:txBody>
      </p:sp>
      <p:sp>
        <p:nvSpPr>
          <p:cNvPr id="3" name="Content Placeholder 2">
            <a:extLst>
              <a:ext uri="{FF2B5EF4-FFF2-40B4-BE49-F238E27FC236}">
                <a16:creationId xmlns:a16="http://schemas.microsoft.com/office/drawing/2014/main" id="{9D6928BC-FF2D-DA5C-B403-38DD87D718A3}"/>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69CBDE0F-2297-08CF-6A53-99845D9089BE}"/>
              </a:ext>
            </a:extLst>
          </p:cNvPr>
          <p:cNvSpPr>
            <a:spLocks noGrp="1"/>
          </p:cNvSpPr>
          <p:nvPr>
            <p:ph type="sldNum" sz="quarter" idx="12"/>
          </p:nvPr>
        </p:nvSpPr>
        <p:spPr/>
        <p:txBody>
          <a:bodyPr/>
          <a:lstStyle/>
          <a:p>
            <a:fld id="{CDB45812-0AC9-4F72-AD0E-97F6B7948284}" type="slidenum">
              <a:rPr lang="en-US" smtClean="0"/>
              <a:t>3</a:t>
            </a:fld>
            <a:endParaRPr lang="en-US"/>
          </a:p>
        </p:txBody>
      </p:sp>
    </p:spTree>
    <p:extLst>
      <p:ext uri="{BB962C8B-B14F-4D97-AF65-F5344CB8AC3E}">
        <p14:creationId xmlns:p14="http://schemas.microsoft.com/office/powerpoint/2010/main" val="1866686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644D0-8A36-7D6B-A5A9-15984511A21F}"/>
              </a:ext>
            </a:extLst>
          </p:cNvPr>
          <p:cNvSpPr>
            <a:spLocks noGrp="1"/>
          </p:cNvSpPr>
          <p:nvPr>
            <p:ph type="title"/>
          </p:nvPr>
        </p:nvSpPr>
        <p:spPr/>
        <p:txBody>
          <a:bodyPr/>
          <a:lstStyle/>
          <a:p>
            <a:r>
              <a:rPr lang="en-US"/>
              <a:t>Technical Challenges</a:t>
            </a:r>
          </a:p>
        </p:txBody>
      </p:sp>
      <p:sp>
        <p:nvSpPr>
          <p:cNvPr id="3" name="Content Placeholder 2">
            <a:extLst>
              <a:ext uri="{FF2B5EF4-FFF2-40B4-BE49-F238E27FC236}">
                <a16:creationId xmlns:a16="http://schemas.microsoft.com/office/drawing/2014/main" id="{32580E29-52F1-3588-47CB-B91747777AA4}"/>
              </a:ext>
            </a:extLst>
          </p:cNvPr>
          <p:cNvSpPr>
            <a:spLocks noGrp="1"/>
          </p:cNvSpPr>
          <p:nvPr>
            <p:ph idx="1"/>
          </p:nvPr>
        </p:nvSpPr>
        <p:spPr>
          <a:xfrm>
            <a:off x="677333" y="2063751"/>
            <a:ext cx="10579775" cy="4222749"/>
          </a:xfrm>
        </p:spPr>
        <p:txBody>
          <a:bodyPr>
            <a:normAutofit fontScale="92500"/>
          </a:bodyPr>
          <a:lstStyle/>
          <a:p>
            <a:r>
              <a:rPr lang="en-US"/>
              <a:t>Research</a:t>
            </a:r>
          </a:p>
          <a:p>
            <a:pPr lvl="1"/>
            <a:r>
              <a:rPr lang="en-US"/>
              <a:t>Most relevant and active challenge to NRP adoption: containerization and distributed computing concepts</a:t>
            </a:r>
          </a:p>
          <a:p>
            <a:pPr lvl="1"/>
            <a:r>
              <a:rPr lang="en-US"/>
              <a:t>Docker, Distributed Computing, K8s are not included in any core curriculum for students at many universities, MU included</a:t>
            </a:r>
          </a:p>
          <a:p>
            <a:pPr lvl="1"/>
            <a:r>
              <a:rPr lang="en-US"/>
              <a:t>Graduate students perform most of the compute for funded projects, but have not seen Docker or K8s before, so despite the promise of NRP, the technical barrier can become overwhelming</a:t>
            </a:r>
          </a:p>
          <a:p>
            <a:r>
              <a:rPr lang="en-US"/>
              <a:t>Teaching</a:t>
            </a:r>
          </a:p>
          <a:p>
            <a:pPr lvl="1"/>
            <a:r>
              <a:rPr lang="en-US"/>
              <a:t>Setting up </a:t>
            </a:r>
            <a:r>
              <a:rPr lang="en-US" err="1"/>
              <a:t>JupyterHub</a:t>
            </a:r>
            <a:r>
              <a:rPr lang="en-US"/>
              <a:t> with relevant containers, and tying in the </a:t>
            </a:r>
            <a:r>
              <a:rPr lang="en-US" err="1"/>
              <a:t>JupyterHub</a:t>
            </a:r>
            <a:r>
              <a:rPr lang="en-US"/>
              <a:t> system to institutional systems (Git, LMS, </a:t>
            </a:r>
            <a:r>
              <a:rPr lang="en-US" err="1"/>
              <a:t>etc</a:t>
            </a:r>
            <a:r>
              <a:rPr lang="en-US"/>
              <a:t>) is not one-size-fits-all</a:t>
            </a:r>
          </a:p>
          <a:p>
            <a:pPr lvl="1"/>
            <a:r>
              <a:rPr lang="en-US"/>
              <a:t>While we can manage </a:t>
            </a:r>
            <a:r>
              <a:rPr lang="en-US" err="1"/>
              <a:t>JupyterHub</a:t>
            </a:r>
            <a:r>
              <a:rPr lang="en-US"/>
              <a:t> for many instructors, building a course-specific container is not an easy task</a:t>
            </a:r>
          </a:p>
        </p:txBody>
      </p:sp>
      <p:sp>
        <p:nvSpPr>
          <p:cNvPr id="4" name="Slide Number Placeholder 3">
            <a:extLst>
              <a:ext uri="{FF2B5EF4-FFF2-40B4-BE49-F238E27FC236}">
                <a16:creationId xmlns:a16="http://schemas.microsoft.com/office/drawing/2014/main" id="{456A6554-F0A3-5884-2D25-630BF56F006B}"/>
              </a:ext>
            </a:extLst>
          </p:cNvPr>
          <p:cNvSpPr>
            <a:spLocks noGrp="1"/>
          </p:cNvSpPr>
          <p:nvPr>
            <p:ph type="sldNum" sz="quarter" idx="12"/>
          </p:nvPr>
        </p:nvSpPr>
        <p:spPr/>
        <p:txBody>
          <a:bodyPr/>
          <a:lstStyle/>
          <a:p>
            <a:fld id="{CDB45812-0AC9-4F72-AD0E-97F6B7948284}" type="slidenum">
              <a:rPr lang="en-US" smtClean="0"/>
              <a:t>4</a:t>
            </a:fld>
            <a:endParaRPr lang="en-US"/>
          </a:p>
        </p:txBody>
      </p:sp>
    </p:spTree>
    <p:extLst>
      <p:ext uri="{BB962C8B-B14F-4D97-AF65-F5344CB8AC3E}">
        <p14:creationId xmlns:p14="http://schemas.microsoft.com/office/powerpoint/2010/main" val="9144212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196AB-AF7F-4A94-7F2A-2548CCDACD64}"/>
              </a:ext>
            </a:extLst>
          </p:cNvPr>
          <p:cNvSpPr>
            <a:spLocks noGrp="1"/>
          </p:cNvSpPr>
          <p:nvPr>
            <p:ph type="title"/>
          </p:nvPr>
        </p:nvSpPr>
        <p:spPr/>
        <p:txBody>
          <a:bodyPr/>
          <a:lstStyle/>
          <a:p>
            <a:r>
              <a:rPr lang="en-US"/>
              <a:t>Logistical Challenges</a:t>
            </a:r>
          </a:p>
        </p:txBody>
      </p:sp>
      <p:sp>
        <p:nvSpPr>
          <p:cNvPr id="3" name="Content Placeholder 2">
            <a:extLst>
              <a:ext uri="{FF2B5EF4-FFF2-40B4-BE49-F238E27FC236}">
                <a16:creationId xmlns:a16="http://schemas.microsoft.com/office/drawing/2014/main" id="{076FDC7F-3BB1-6C23-7ACE-A0118C718981}"/>
              </a:ext>
            </a:extLst>
          </p:cNvPr>
          <p:cNvSpPr>
            <a:spLocks noGrp="1"/>
          </p:cNvSpPr>
          <p:nvPr>
            <p:ph idx="1"/>
          </p:nvPr>
        </p:nvSpPr>
        <p:spPr>
          <a:xfrm>
            <a:off x="677333" y="2063751"/>
            <a:ext cx="10579775" cy="4334909"/>
          </a:xfrm>
        </p:spPr>
        <p:txBody>
          <a:bodyPr>
            <a:normAutofit fontScale="92500" lnSpcReduction="20000"/>
          </a:bodyPr>
          <a:lstStyle/>
          <a:p>
            <a:r>
              <a:rPr lang="en-US"/>
              <a:t>Research: How to transition experimental and scientific workflows from a single workstation to the NRP?</a:t>
            </a:r>
          </a:p>
          <a:p>
            <a:pPr lvl="1"/>
            <a:r>
              <a:rPr lang="en-US"/>
              <a:t>Beyond the technical aspect, how is repeatable, reproducible research performed on a distributed cluster?</a:t>
            </a:r>
          </a:p>
          <a:p>
            <a:r>
              <a:rPr lang="en-US"/>
              <a:t>Research: How to move large swaths (&gt; 5 TB) of data from an on-prem resource to the NRP quickly and efficiently?</a:t>
            </a:r>
          </a:p>
          <a:p>
            <a:pPr lvl="1"/>
            <a:r>
              <a:rPr lang="en-US"/>
              <a:t>Modifying data workflows for a distributed cluster is sometimes more challenging than the technical difficulties of things like S3 or SFTP</a:t>
            </a:r>
          </a:p>
          <a:p>
            <a:r>
              <a:rPr lang="en-US"/>
              <a:t>Teaching: How to transition a standard lecture / textbook driven course into the NRP? </a:t>
            </a:r>
          </a:p>
          <a:p>
            <a:pPr lvl="1"/>
            <a:r>
              <a:rPr lang="en-US"/>
              <a:t>Moving from PowerPoint to </a:t>
            </a:r>
            <a:r>
              <a:rPr lang="en-US" err="1"/>
              <a:t>Jupyter</a:t>
            </a:r>
            <a:endParaRPr lang="en-US"/>
          </a:p>
          <a:p>
            <a:pPr lvl="1"/>
            <a:r>
              <a:rPr lang="en-US"/>
              <a:t>Building, Grading, and Returning Assignments</a:t>
            </a:r>
          </a:p>
          <a:p>
            <a:pPr lvl="1"/>
            <a:r>
              <a:rPr lang="en-US"/>
              <a:t>Building Lessons inside of </a:t>
            </a:r>
            <a:r>
              <a:rPr lang="en-US" err="1"/>
              <a:t>Jupyter</a:t>
            </a:r>
            <a:endParaRPr lang="en-US"/>
          </a:p>
        </p:txBody>
      </p:sp>
      <p:sp>
        <p:nvSpPr>
          <p:cNvPr id="4" name="Slide Number Placeholder 3">
            <a:extLst>
              <a:ext uri="{FF2B5EF4-FFF2-40B4-BE49-F238E27FC236}">
                <a16:creationId xmlns:a16="http://schemas.microsoft.com/office/drawing/2014/main" id="{4CAACB67-85FF-6B80-97B8-A40C9952428B}"/>
              </a:ext>
            </a:extLst>
          </p:cNvPr>
          <p:cNvSpPr>
            <a:spLocks noGrp="1"/>
          </p:cNvSpPr>
          <p:nvPr>
            <p:ph type="sldNum" sz="quarter" idx="12"/>
          </p:nvPr>
        </p:nvSpPr>
        <p:spPr/>
        <p:txBody>
          <a:bodyPr/>
          <a:lstStyle/>
          <a:p>
            <a:fld id="{CDB45812-0AC9-4F72-AD0E-97F6B7948284}" type="slidenum">
              <a:rPr lang="en-US" smtClean="0"/>
              <a:t>5</a:t>
            </a:fld>
            <a:endParaRPr lang="en-US"/>
          </a:p>
        </p:txBody>
      </p:sp>
    </p:spTree>
    <p:extLst>
      <p:ext uri="{BB962C8B-B14F-4D97-AF65-F5344CB8AC3E}">
        <p14:creationId xmlns:p14="http://schemas.microsoft.com/office/powerpoint/2010/main" val="2920665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95FE1-47CC-1E29-A8DE-63273939033A}"/>
              </a:ext>
            </a:extLst>
          </p:cNvPr>
          <p:cNvSpPr>
            <a:spLocks noGrp="1"/>
          </p:cNvSpPr>
          <p:nvPr>
            <p:ph type="title"/>
          </p:nvPr>
        </p:nvSpPr>
        <p:spPr/>
        <p:txBody>
          <a:bodyPr/>
          <a:lstStyle/>
          <a:p>
            <a:r>
              <a:rPr lang="en-US"/>
              <a:t>Policy Challenges</a:t>
            </a:r>
          </a:p>
        </p:txBody>
      </p:sp>
      <p:sp>
        <p:nvSpPr>
          <p:cNvPr id="3" name="Content Placeholder 2">
            <a:extLst>
              <a:ext uri="{FF2B5EF4-FFF2-40B4-BE49-F238E27FC236}">
                <a16:creationId xmlns:a16="http://schemas.microsoft.com/office/drawing/2014/main" id="{28A0DECE-BDF2-21AB-5DDE-580A93606781}"/>
              </a:ext>
            </a:extLst>
          </p:cNvPr>
          <p:cNvSpPr>
            <a:spLocks noGrp="1"/>
          </p:cNvSpPr>
          <p:nvPr>
            <p:ph idx="1"/>
          </p:nvPr>
        </p:nvSpPr>
        <p:spPr>
          <a:xfrm>
            <a:off x="677333" y="2063751"/>
            <a:ext cx="10579775" cy="4334909"/>
          </a:xfrm>
        </p:spPr>
        <p:txBody>
          <a:bodyPr vert="horz" lIns="91440" tIns="45720" rIns="91440" bIns="45720" rtlCol="0" anchor="t">
            <a:normAutofit fontScale="85000" lnSpcReduction="10000"/>
          </a:bodyPr>
          <a:lstStyle/>
          <a:p>
            <a:r>
              <a:rPr lang="en-US" dirty="0"/>
              <a:t>Each university has diverse interpretations of security policies</a:t>
            </a:r>
          </a:p>
          <a:p>
            <a:pPr lvl="1"/>
            <a:r>
              <a:rPr lang="en-US" dirty="0"/>
              <a:t>For example, some do not know (or some don't believe in) </a:t>
            </a:r>
            <a:r>
              <a:rPr lang="en-US" dirty="0" err="1"/>
              <a:t>ScienceDMZ</a:t>
            </a:r>
            <a:endParaRPr lang="en-US" dirty="0"/>
          </a:p>
          <a:p>
            <a:pPr lvl="1"/>
            <a:r>
              <a:rPr lang="en-US" dirty="0"/>
              <a:t>No incoming connections at all</a:t>
            </a:r>
          </a:p>
          <a:p>
            <a:pPr lvl="1"/>
            <a:r>
              <a:rPr lang="en-US" dirty="0"/>
              <a:t>One university in the </a:t>
            </a:r>
            <a:r>
              <a:rPr lang="en-US" dirty="0" err="1"/>
              <a:t>midwest</a:t>
            </a:r>
            <a:r>
              <a:rPr lang="en-US" dirty="0"/>
              <a:t> whitelists outgoing connections as well (at least they did)</a:t>
            </a:r>
          </a:p>
          <a:p>
            <a:r>
              <a:rPr lang="en-US" dirty="0"/>
              <a:t>Public Data Requirement</a:t>
            </a:r>
          </a:p>
          <a:p>
            <a:pPr lvl="1"/>
            <a:r>
              <a:rPr lang="en-US" dirty="0"/>
              <a:t>Many funded projects utilize PII / CUI data, and the public data requirement means those efforts cannot </a:t>
            </a:r>
            <a:r>
              <a:rPr lang="en-US" i="1" dirty="0"/>
              <a:t>directly</a:t>
            </a:r>
            <a:r>
              <a:rPr lang="en-US" dirty="0"/>
              <a:t> utilize the NRP for their research</a:t>
            </a:r>
          </a:p>
          <a:p>
            <a:pPr lvl="1"/>
            <a:r>
              <a:rPr lang="en-US" dirty="0"/>
              <a:t>FERPA</a:t>
            </a:r>
          </a:p>
          <a:p>
            <a:pPr lvl="2"/>
            <a:r>
              <a:rPr lang="en-US" dirty="0"/>
              <a:t>Because NRP systems are public, grading cannot be completed directly on NRP systems, but must instead be exported to a system where grading and assessment can be done in a FERPA-compliant manner</a:t>
            </a:r>
          </a:p>
          <a:p>
            <a:r>
              <a:rPr lang="en-US" dirty="0"/>
              <a:t>Awareness / Availability</a:t>
            </a:r>
          </a:p>
          <a:p>
            <a:pPr lvl="1"/>
            <a:r>
              <a:rPr lang="en-US" dirty="0"/>
              <a:t>Some universities have on-prem research compute, but often NRP may be a better fit for researchers needs</a:t>
            </a:r>
          </a:p>
          <a:p>
            <a:pPr lvl="1"/>
            <a:r>
              <a:rPr lang="en-US" dirty="0"/>
              <a:t>How to make researchers available of NRP and help them know where is a best fit for their research compute?</a:t>
            </a:r>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324B50A2-BAA8-CFAF-9CAA-2B4B205F0E88}"/>
              </a:ext>
            </a:extLst>
          </p:cNvPr>
          <p:cNvSpPr>
            <a:spLocks noGrp="1"/>
          </p:cNvSpPr>
          <p:nvPr>
            <p:ph type="sldNum" sz="quarter" idx="12"/>
          </p:nvPr>
        </p:nvSpPr>
        <p:spPr/>
        <p:txBody>
          <a:bodyPr/>
          <a:lstStyle/>
          <a:p>
            <a:fld id="{CDB45812-0AC9-4F72-AD0E-97F6B7948284}" type="slidenum">
              <a:rPr lang="en-US" smtClean="0"/>
              <a:t>6</a:t>
            </a:fld>
            <a:endParaRPr lang="en-US"/>
          </a:p>
        </p:txBody>
      </p:sp>
    </p:spTree>
    <p:extLst>
      <p:ext uri="{BB962C8B-B14F-4D97-AF65-F5344CB8AC3E}">
        <p14:creationId xmlns:p14="http://schemas.microsoft.com/office/powerpoint/2010/main" val="21383305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28C52-8881-AA69-7E3C-3EDE221C6AB3}"/>
              </a:ext>
            </a:extLst>
          </p:cNvPr>
          <p:cNvSpPr>
            <a:spLocks noGrp="1"/>
          </p:cNvSpPr>
          <p:nvPr>
            <p:ph type="title"/>
          </p:nvPr>
        </p:nvSpPr>
        <p:spPr/>
        <p:txBody>
          <a:bodyPr/>
          <a:lstStyle/>
          <a:p>
            <a:r>
              <a:rPr lang="en-US" dirty="0"/>
              <a:t>Addressing Technical Challenges</a:t>
            </a:r>
          </a:p>
        </p:txBody>
      </p:sp>
      <p:sp>
        <p:nvSpPr>
          <p:cNvPr id="3" name="Content Placeholder 2">
            <a:extLst>
              <a:ext uri="{FF2B5EF4-FFF2-40B4-BE49-F238E27FC236}">
                <a16:creationId xmlns:a16="http://schemas.microsoft.com/office/drawing/2014/main" id="{F13F4969-6805-BD7E-494B-63FAE534B1F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A454325B-C09C-BB53-9551-122704ACF213}"/>
              </a:ext>
            </a:extLst>
          </p:cNvPr>
          <p:cNvSpPr>
            <a:spLocks noGrp="1"/>
          </p:cNvSpPr>
          <p:nvPr>
            <p:ph type="sldNum" sz="quarter" idx="12"/>
          </p:nvPr>
        </p:nvSpPr>
        <p:spPr/>
        <p:txBody>
          <a:bodyPr/>
          <a:lstStyle/>
          <a:p>
            <a:fld id="{CDB45812-0AC9-4F72-AD0E-97F6B7948284}" type="slidenum">
              <a:rPr lang="en-US" smtClean="0"/>
              <a:t>7</a:t>
            </a:fld>
            <a:endParaRPr lang="en-US"/>
          </a:p>
        </p:txBody>
      </p:sp>
      <p:pic>
        <p:nvPicPr>
          <p:cNvPr id="5" name="Graphic 4" descr="Tools with solid fill">
            <a:extLst>
              <a:ext uri="{FF2B5EF4-FFF2-40B4-BE49-F238E27FC236}">
                <a16:creationId xmlns:a16="http://schemas.microsoft.com/office/drawing/2014/main" id="{E91E9E48-4862-E801-5382-0F5CFAF47F92}"/>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159262" y="3722077"/>
            <a:ext cx="914400" cy="914400"/>
          </a:xfrm>
          <a:prstGeom prst="rect">
            <a:avLst/>
          </a:prstGeom>
        </p:spPr>
      </p:pic>
    </p:spTree>
    <p:extLst>
      <p:ext uri="{BB962C8B-B14F-4D97-AF65-F5344CB8AC3E}">
        <p14:creationId xmlns:p14="http://schemas.microsoft.com/office/powerpoint/2010/main" val="3022522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70242-EB2F-6A8E-379E-EC2D6DA603DC}"/>
              </a:ext>
            </a:extLst>
          </p:cNvPr>
          <p:cNvSpPr>
            <a:spLocks noGrp="1"/>
          </p:cNvSpPr>
          <p:nvPr>
            <p:ph type="title"/>
          </p:nvPr>
        </p:nvSpPr>
        <p:spPr/>
        <p:txBody>
          <a:bodyPr/>
          <a:lstStyle/>
          <a:p>
            <a:r>
              <a:rPr lang="en-US"/>
              <a:t>Addressing Technical Challenges</a:t>
            </a:r>
          </a:p>
        </p:txBody>
      </p:sp>
      <p:sp>
        <p:nvSpPr>
          <p:cNvPr id="3" name="Content Placeholder 2">
            <a:extLst>
              <a:ext uri="{FF2B5EF4-FFF2-40B4-BE49-F238E27FC236}">
                <a16:creationId xmlns:a16="http://schemas.microsoft.com/office/drawing/2014/main" id="{48ADE06A-C2CC-0453-D73C-7CF30910F152}"/>
              </a:ext>
            </a:extLst>
          </p:cNvPr>
          <p:cNvSpPr>
            <a:spLocks noGrp="1"/>
          </p:cNvSpPr>
          <p:nvPr>
            <p:ph idx="1"/>
          </p:nvPr>
        </p:nvSpPr>
        <p:spPr>
          <a:xfrm>
            <a:off x="677333" y="2109733"/>
            <a:ext cx="10579775" cy="4274911"/>
          </a:xfrm>
        </p:spPr>
        <p:txBody>
          <a:bodyPr vert="horz" lIns="91440" tIns="45720" rIns="91440" bIns="45720" rtlCol="0" anchor="t">
            <a:normAutofit fontScale="92500" lnSpcReduction="20000"/>
          </a:bodyPr>
          <a:lstStyle/>
          <a:p>
            <a:r>
              <a:rPr lang="en-US" dirty="0"/>
              <a:t>Challenge: Familiarity of Docker and K8s to PIs and Grad Students</a:t>
            </a:r>
          </a:p>
          <a:p>
            <a:r>
              <a:rPr lang="en-US" dirty="0"/>
              <a:t>Mitigations:</a:t>
            </a:r>
          </a:p>
          <a:p>
            <a:pPr lvl="1"/>
            <a:r>
              <a:rPr lang="en-US"/>
              <a:t>Trainings: Hands-on trainings with lecture and </a:t>
            </a:r>
            <a:r>
              <a:rPr lang="en-US" err="1"/>
              <a:t>Jupyter</a:t>
            </a:r>
            <a:r>
              <a:rPr lang="en-US"/>
              <a:t> components that introduce the concepts to researchers and students</a:t>
            </a:r>
          </a:p>
          <a:p>
            <a:pPr lvl="2"/>
            <a:r>
              <a:rPr lang="en-US" dirty="0"/>
              <a:t>Part of the mission of the GP-ENGINE project</a:t>
            </a:r>
          </a:p>
          <a:p>
            <a:pPr lvl="1"/>
            <a:r>
              <a:rPr lang="en-US"/>
              <a:t>Open Source resources: by creating and maintaining resources related to Docker and K8s, interested parties can share these documents with others which grows community</a:t>
            </a:r>
          </a:p>
          <a:p>
            <a:pPr lvl="1"/>
            <a:r>
              <a:rPr lang="en-US"/>
              <a:t>Success Stories: Showing researchers and PIs the kind of scalability and capabilities of using NRP for research can mitigate the trepidation of learning the new concepts</a:t>
            </a:r>
          </a:p>
          <a:p>
            <a:pPr lvl="1"/>
            <a:r>
              <a:rPr lang="en-US" dirty="0"/>
              <a:t>Forums / Online Chats: Referring users to the NRP matrix worked decently, but we found success creating an MU-specific Slack instance and having new users join so that MU-users of NRP had an opportunity to connect and help each other</a:t>
            </a:r>
          </a:p>
          <a:p>
            <a:pPr lvl="1"/>
            <a:r>
              <a:rPr lang="en-US"/>
              <a:t>Software Carpentries course for Docker containers: </a:t>
            </a:r>
            <a:r>
              <a:rPr lang="en-US" dirty="0">
                <a:ea typeface="+mn-lt"/>
                <a:cs typeface="+mn-lt"/>
              </a:rPr>
              <a:t>https://carpentries-incubator.github.io/docker-introduction/</a:t>
            </a:r>
            <a:endParaRPr lang="en-US" dirty="0"/>
          </a:p>
        </p:txBody>
      </p:sp>
      <p:sp>
        <p:nvSpPr>
          <p:cNvPr id="4" name="Slide Number Placeholder 3">
            <a:extLst>
              <a:ext uri="{FF2B5EF4-FFF2-40B4-BE49-F238E27FC236}">
                <a16:creationId xmlns:a16="http://schemas.microsoft.com/office/drawing/2014/main" id="{9426703C-3924-5623-8578-6B162F17BDA4}"/>
              </a:ext>
            </a:extLst>
          </p:cNvPr>
          <p:cNvSpPr>
            <a:spLocks noGrp="1"/>
          </p:cNvSpPr>
          <p:nvPr>
            <p:ph type="sldNum" sz="quarter" idx="12"/>
          </p:nvPr>
        </p:nvSpPr>
        <p:spPr/>
        <p:txBody>
          <a:bodyPr/>
          <a:lstStyle/>
          <a:p>
            <a:fld id="{CDB45812-0AC9-4F72-AD0E-97F6B7948284}" type="slidenum">
              <a:rPr lang="en-US" smtClean="0"/>
              <a:t>8</a:t>
            </a:fld>
            <a:endParaRPr lang="en-US"/>
          </a:p>
        </p:txBody>
      </p:sp>
      <p:pic>
        <p:nvPicPr>
          <p:cNvPr id="6" name="Graphic 5" descr="Tools with solid fill">
            <a:extLst>
              <a:ext uri="{FF2B5EF4-FFF2-40B4-BE49-F238E27FC236}">
                <a16:creationId xmlns:a16="http://schemas.microsoft.com/office/drawing/2014/main" id="{FF1E8B6D-FC17-7AF4-900F-0F6004A7B91C}"/>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796954" y="1236785"/>
            <a:ext cx="914400" cy="914400"/>
          </a:xfrm>
          <a:prstGeom prst="rect">
            <a:avLst/>
          </a:prstGeom>
        </p:spPr>
      </p:pic>
    </p:spTree>
    <p:extLst>
      <p:ext uri="{BB962C8B-B14F-4D97-AF65-F5344CB8AC3E}">
        <p14:creationId xmlns:p14="http://schemas.microsoft.com/office/powerpoint/2010/main" val="2981340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FF32A-8AB1-15BF-7DBA-0285C8159404}"/>
              </a:ext>
            </a:extLst>
          </p:cNvPr>
          <p:cNvSpPr>
            <a:spLocks noGrp="1"/>
          </p:cNvSpPr>
          <p:nvPr>
            <p:ph type="title"/>
          </p:nvPr>
        </p:nvSpPr>
        <p:spPr/>
        <p:txBody>
          <a:bodyPr/>
          <a:lstStyle/>
          <a:p>
            <a:r>
              <a:rPr lang="en-US"/>
              <a:t>Addressing Technical Challenges</a:t>
            </a:r>
          </a:p>
        </p:txBody>
      </p:sp>
      <p:sp>
        <p:nvSpPr>
          <p:cNvPr id="3" name="Content Placeholder 2">
            <a:extLst>
              <a:ext uri="{FF2B5EF4-FFF2-40B4-BE49-F238E27FC236}">
                <a16:creationId xmlns:a16="http://schemas.microsoft.com/office/drawing/2014/main" id="{83067DC1-CBC5-830F-F61B-90688B39FD72}"/>
              </a:ext>
            </a:extLst>
          </p:cNvPr>
          <p:cNvSpPr>
            <a:spLocks noGrp="1"/>
          </p:cNvSpPr>
          <p:nvPr>
            <p:ph idx="1"/>
          </p:nvPr>
        </p:nvSpPr>
        <p:spPr>
          <a:xfrm>
            <a:off x="677333" y="2063751"/>
            <a:ext cx="10579775" cy="4334909"/>
          </a:xfrm>
        </p:spPr>
        <p:txBody>
          <a:bodyPr/>
          <a:lstStyle/>
          <a:p>
            <a:r>
              <a:rPr lang="en-US"/>
              <a:t>Challenge: Building Course-Specific Containers for Coursework on NRP</a:t>
            </a:r>
          </a:p>
          <a:p>
            <a:r>
              <a:rPr lang="en-US"/>
              <a:t>Mitigations:</a:t>
            </a:r>
          </a:p>
          <a:p>
            <a:pPr lvl="1"/>
            <a:r>
              <a:rPr lang="en-US"/>
              <a:t>Utilize the inheritance capability of Docker by having experts build and share base-containers for different types of courses: AI/ML, Data Science, Geospatial Science, Chemistry, etc.</a:t>
            </a:r>
          </a:p>
          <a:p>
            <a:pPr lvl="1"/>
            <a:r>
              <a:rPr lang="en-US"/>
              <a:t>Sharing well-made base containers lessens the technical gap for instructors and TAs</a:t>
            </a:r>
          </a:p>
          <a:p>
            <a:pPr lvl="1"/>
            <a:r>
              <a:rPr lang="en-US"/>
              <a:t>Centralize </a:t>
            </a:r>
            <a:r>
              <a:rPr lang="en-US" err="1"/>
              <a:t>JupyterHub</a:t>
            </a:r>
            <a:r>
              <a:rPr lang="en-US"/>
              <a:t> to each department or college, and have a technical expert manage it so that each professor / instructor needs to only provide the container for a course to get started</a:t>
            </a:r>
          </a:p>
          <a:p>
            <a:pPr lvl="1"/>
            <a:r>
              <a:rPr lang="en-US"/>
              <a:t>Success stories: Sharing the kind of homework / projects / lectures that are enabled by </a:t>
            </a:r>
            <a:r>
              <a:rPr lang="en-US" err="1"/>
              <a:t>Juypter</a:t>
            </a:r>
            <a:r>
              <a:rPr lang="en-US"/>
              <a:t> and NRP can help instructors feel that the effort to learn Docker is worthwhile</a:t>
            </a:r>
          </a:p>
          <a:p>
            <a:pPr lvl="1"/>
            <a:endParaRPr lang="en-US"/>
          </a:p>
        </p:txBody>
      </p:sp>
      <p:sp>
        <p:nvSpPr>
          <p:cNvPr id="4" name="Slide Number Placeholder 3">
            <a:extLst>
              <a:ext uri="{FF2B5EF4-FFF2-40B4-BE49-F238E27FC236}">
                <a16:creationId xmlns:a16="http://schemas.microsoft.com/office/drawing/2014/main" id="{B7CEBE96-1FA6-8654-A19F-C0C6AFDB6E12}"/>
              </a:ext>
            </a:extLst>
          </p:cNvPr>
          <p:cNvSpPr>
            <a:spLocks noGrp="1"/>
          </p:cNvSpPr>
          <p:nvPr>
            <p:ph type="sldNum" sz="quarter" idx="12"/>
          </p:nvPr>
        </p:nvSpPr>
        <p:spPr/>
        <p:txBody>
          <a:bodyPr/>
          <a:lstStyle/>
          <a:p>
            <a:fld id="{CDB45812-0AC9-4F72-AD0E-97F6B7948284}" type="slidenum">
              <a:rPr lang="en-US" smtClean="0"/>
              <a:t>9</a:t>
            </a:fld>
            <a:endParaRPr lang="en-US"/>
          </a:p>
        </p:txBody>
      </p:sp>
      <p:pic>
        <p:nvPicPr>
          <p:cNvPr id="6" name="Graphic 5" descr="Tools with solid fill">
            <a:extLst>
              <a:ext uri="{FF2B5EF4-FFF2-40B4-BE49-F238E27FC236}">
                <a16:creationId xmlns:a16="http://schemas.microsoft.com/office/drawing/2014/main" id="{C7B044BD-EBF2-A700-DFCC-9766C2F312B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0796954" y="1236785"/>
            <a:ext cx="914400" cy="914400"/>
          </a:xfrm>
          <a:prstGeom prst="rect">
            <a:avLst/>
          </a:prstGeom>
        </p:spPr>
      </p:pic>
    </p:spTree>
    <p:extLst>
      <p:ext uri="{BB962C8B-B14F-4D97-AF65-F5344CB8AC3E}">
        <p14:creationId xmlns:p14="http://schemas.microsoft.com/office/powerpoint/2010/main" val="503201928"/>
      </p:ext>
    </p:extLst>
  </p:cSld>
  <p:clrMapOvr>
    <a:masterClrMapping/>
  </p:clrMapOvr>
</p:sld>
</file>

<file path=ppt/theme/theme1.xml><?xml version="1.0" encoding="utf-8"?>
<a:theme xmlns:a="http://schemas.openxmlformats.org/drawingml/2006/main" name="Facet">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TotalTime>
  <Words>1651</Words>
  <Application>Microsoft Office PowerPoint</Application>
  <PresentationFormat>Widescreen</PresentationFormat>
  <Paragraphs>143</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Courier New</vt:lpstr>
      <vt:lpstr>Trebuchet MS</vt:lpstr>
      <vt:lpstr>Wingdings 3</vt:lpstr>
      <vt:lpstr>Facet</vt:lpstr>
      <vt:lpstr>Building User Bases: Examples from  CC* Awardees</vt:lpstr>
      <vt:lpstr>Introduction</vt:lpstr>
      <vt:lpstr>Challenges to NRP Adoption</vt:lpstr>
      <vt:lpstr>Technical Challenges</vt:lpstr>
      <vt:lpstr>Logistical Challenges</vt:lpstr>
      <vt:lpstr>Policy Challenges</vt:lpstr>
      <vt:lpstr>Addressing Technical Challenges</vt:lpstr>
      <vt:lpstr>Addressing Technical Challenges</vt:lpstr>
      <vt:lpstr>Addressing Technical Challenges</vt:lpstr>
      <vt:lpstr>Addressing Logistical Challenges</vt:lpstr>
      <vt:lpstr>Addressing Logistical Challenges</vt:lpstr>
      <vt:lpstr>Addressing Logistical Challenges</vt:lpstr>
      <vt:lpstr>Addressing Logistical Challenges</vt:lpstr>
      <vt:lpstr>Addressing Policy Challenges</vt:lpstr>
      <vt:lpstr>Addressing Policy Challenges</vt:lpstr>
      <vt:lpstr>Addressing Policy Challenges</vt:lpstr>
      <vt:lpstr>Addressing Policy Challenges</vt:lpstr>
      <vt:lpstr>Conclusion</vt:lpstr>
      <vt:lpstr>Next Steps</vt:lpstr>
      <vt:lpstr>Thank you!</vt:lpstr>
    </vt:vector>
  </TitlesOfParts>
  <Company>University of Missouri-Columbia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scottgs@missouri.edu</dc:creator>
  <cp:lastModifiedBy>Hurt, James</cp:lastModifiedBy>
  <cp:revision>68</cp:revision>
  <dcterms:created xsi:type="dcterms:W3CDTF">2018-01-23T02:07:13Z</dcterms:created>
  <dcterms:modified xsi:type="dcterms:W3CDTF">2025-01-29T17:14:30Z</dcterms:modified>
</cp:coreProperties>
</file>