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01EEAD2-81BE-4E7E-A73B-0AA985567D15}">
  <a:tblStyle styleId="{301EEAD2-81BE-4E7E-A73B-0AA985567D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2ec11f4e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2ec11f4e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9214421cb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29214421cb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9214421cb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9214421cb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29214421cb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29214421cb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2ec11f4ea0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2ec11f4ea0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2ec11f4ea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2ec11f4ea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29214421cb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29214421cb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9214421cb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9214421cb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9214421cb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9214421cb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9214421cb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9214421cb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29214421cb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29214421cb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29214421cb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29214421cb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9214421cb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9214421cb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29214421cb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29214421cb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9214421cb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29214421cb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F955E1-15CF-CE62-BBF9-C4D21D47376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-244531" y="225425"/>
            <a:ext cx="9749439" cy="5143500"/>
          </a:xfrm>
          <a:prstGeom prst="rect">
            <a:avLst/>
          </a:prstGeom>
        </p:spPr>
      </p:pic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Storage options on the NRP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Derek Weitzel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University of Nebraska-Lincoln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OSDF</a:t>
            </a:r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Available from all pods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Available from your laptop (with the right tool)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Distributed caches throughout the world provide consistent performance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Frequent or repeated access can see speedups over S3 access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Disadvantages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b="1"/>
              <a:t>No mounting on the filesystem.  Have to use tools to get / put data.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Either make the data public, or deal with credentials inside the container</a:t>
            </a:r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8775" y="2860725"/>
            <a:ext cx="2770925" cy="24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Ephemeral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Very fast access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On many nodes, will be on NVMe</a:t>
            </a:r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Disadvantages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b="1"/>
              <a:t>Only available for the lifetime of the pod</a:t>
            </a:r>
            <a:endParaRPr b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Increasing the size can decrease the nodes capable of handling the storage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Have to pull down the data from another storage resource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Have to put ephemeral storage usage in the pod resource “requests”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storage option for you</a:t>
            </a:r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Let's say you are trying to install PyTorch in your PVC, what should you use?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your PVC is in the western region:</a:t>
            </a:r>
            <a:endParaRPr/>
          </a:p>
        </p:txBody>
      </p:sp>
      <p:graphicFrame>
        <p:nvGraphicFramePr>
          <p:cNvPr id="154" name="Google Shape;154;p24"/>
          <p:cNvGraphicFramePr/>
          <p:nvPr/>
        </p:nvGraphicFramePr>
        <p:xfrm>
          <a:off x="952500" y="266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{301EEAD2-81BE-4E7E-A73B-0AA985567D15}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Installing PyTorch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Western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Central Region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CEPHFS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5.5 minutes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 minutes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 RBD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 seconds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33 seconds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5" name="Google Shape;155;p24"/>
          <p:cNvSpPr txBox="1"/>
          <p:nvPr/>
        </p:nvSpPr>
        <p:spPr>
          <a:xfrm>
            <a:off x="3358050" y="3893575"/>
            <a:ext cx="2427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Lower is better</a:t>
            </a:r>
            <a:endParaRPr sz="18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storage option for you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CEPHFS requires metadata operations to a small number of servers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file creation / access requires communication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RBD file access is not per file</a:t>
            </a:r>
            <a:endParaRPr/>
          </a:p>
        </p:txBody>
      </p:sp>
      <p:graphicFrame>
        <p:nvGraphicFramePr>
          <p:cNvPr id="162" name="Google Shape;162;p25"/>
          <p:cNvGraphicFramePr/>
          <p:nvPr/>
        </p:nvGraphicFramePr>
        <p:xfrm>
          <a:off x="952500" y="266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{301EEAD2-81BE-4E7E-A73B-0AA985567D15}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Installing PyTorch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Western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Central Region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CEPHFS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5.5 minutes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 minutes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 RBD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 seconds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33 seconds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3" name="Google Shape;163;p25"/>
          <p:cNvSpPr txBox="1"/>
          <p:nvPr/>
        </p:nvSpPr>
        <p:spPr>
          <a:xfrm>
            <a:off x="3358050" y="3893575"/>
            <a:ext cx="2427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Lower is better</a:t>
            </a:r>
            <a:endParaRPr sz="18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region option for you</a:t>
            </a:r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Reading and writing of even single files gets longer for regions!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read a 50GB files from a Western RDB PVC, normalized to western region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(CEPH has some write cache, making writes appear faster)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Normalized to western region</a:t>
            </a:r>
            <a:endParaRPr/>
          </a:p>
        </p:txBody>
      </p:sp>
      <p:graphicFrame>
        <p:nvGraphicFramePr>
          <p:cNvPr id="170" name="Google Shape;170;p26"/>
          <p:cNvGraphicFramePr/>
          <p:nvPr/>
        </p:nvGraphicFramePr>
        <p:xfrm>
          <a:off x="952500" y="266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{301EEAD2-81BE-4E7E-A73B-0AA985567D15}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Installing PyTorch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Western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Central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Eastern Region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50GB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1.3x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2.2x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Read 50GB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5.6x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9x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1" name="Google Shape;171;p26"/>
          <p:cNvSpPr txBox="1"/>
          <p:nvPr/>
        </p:nvSpPr>
        <p:spPr>
          <a:xfrm>
            <a:off x="3358050" y="3893575"/>
            <a:ext cx="2427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Lower is better</a:t>
            </a:r>
            <a:endParaRPr sz="18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region option for you</a:t>
            </a:r>
            <a:endParaRPr/>
          </a:p>
        </p:txBody>
      </p:sp>
      <p:sp>
        <p:nvSpPr>
          <p:cNvPr id="177" name="Google Shape;17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 tradeoff to region locking: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Locking your compute to the same region as your storage severely limits the availability of compute power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But, running in a region without your storage nearby can severely decrease efficiency</a:t>
            </a:r>
            <a:endParaRPr/>
          </a:p>
        </p:txBody>
      </p:sp>
      <p:graphicFrame>
        <p:nvGraphicFramePr>
          <p:cNvPr id="178" name="Google Shape;178;p27"/>
          <p:cNvGraphicFramePr/>
          <p:nvPr/>
        </p:nvGraphicFramePr>
        <p:xfrm>
          <a:off x="952500" y="266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{301EEAD2-81BE-4E7E-A73B-0AA985567D15}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Installing PyTorch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Western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Central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Eastern Region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50GB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1.3x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2.2x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Read 50GB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5.6x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9x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9" name="Google Shape;179;p27"/>
          <p:cNvSpPr txBox="1"/>
          <p:nvPr/>
        </p:nvSpPr>
        <p:spPr>
          <a:xfrm>
            <a:off x="3358050" y="3893575"/>
            <a:ext cx="2427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Lower is better</a:t>
            </a:r>
            <a:endParaRPr sz="18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 Thoughts</a:t>
            </a:r>
            <a:endParaRPr/>
          </a:p>
        </p:txBody>
      </p:sp>
      <p:sp>
        <p:nvSpPr>
          <p:cNvPr id="185" name="Google Shape;18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Choosing the ideal storage option for your workflow requires knowledge of your IO patterns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great rule of thumb is that if you don’t know which to use, a </a:t>
            </a:r>
            <a:r>
              <a:rPr lang="en" b="1"/>
              <a:t>CEPH RBD</a:t>
            </a:r>
            <a:r>
              <a:rPr lang="en"/>
              <a:t> volume is an acceptable choice, if non-optimal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Keep in mind the tradeoff between storage region and compute region.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OSDF option is evolving, and will continue to evolve over the next year to become easier to use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Range of storage options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CEPHFS Storage for pods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CEPH block storage for pods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S3 Compatible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Open Science Data Federation (OSDF)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storage option for you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Picking the right storage option for your workflow can dramatically affect the efficiency of your job.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the storage type and region can affect the efficiency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But, as with everything, choosing a storage option is a tradeoff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4839" y="2517800"/>
            <a:ext cx="4914324" cy="2783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Spectrum of NRP Storage Resources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6700" y="2036172"/>
            <a:ext cx="6735101" cy="8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1334275" y="2962375"/>
            <a:ext cx="1753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OSDF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133325" y="2962375"/>
            <a:ext cx="14301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CEPH RBD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6495300" y="2962375"/>
            <a:ext cx="2167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CEPHFS</a:t>
            </a:r>
            <a:endParaRPr sz="2300">
              <a:solidFill>
                <a:schemeClr val="dk1"/>
              </a:solidFill>
            </a:endParaRPr>
          </a:p>
        </p:txBody>
      </p:sp>
      <p:cxnSp>
        <p:nvCxnSpPr>
          <p:cNvPr id="78" name="Google Shape;78;p16"/>
          <p:cNvCxnSpPr/>
          <p:nvPr/>
        </p:nvCxnSpPr>
        <p:spPr>
          <a:xfrm>
            <a:off x="1276100" y="1676975"/>
            <a:ext cx="6636300" cy="0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9" name="Google Shape;79;p16"/>
          <p:cNvSpPr txBox="1"/>
          <p:nvPr/>
        </p:nvSpPr>
        <p:spPr>
          <a:xfrm>
            <a:off x="3087775" y="1111400"/>
            <a:ext cx="30849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chemeClr val="dk1"/>
                </a:solidFill>
              </a:rPr>
              <a:t>Easier to Use</a:t>
            </a:r>
            <a:endParaRPr sz="2900" b="1">
              <a:solidFill>
                <a:schemeClr val="dk1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2166225" y="2962375"/>
            <a:ext cx="1753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S3</a:t>
            </a:r>
            <a:endParaRPr sz="2300">
              <a:solidFill>
                <a:schemeClr val="dk1"/>
              </a:solidFill>
            </a:endParaRPr>
          </a:p>
        </p:txBody>
      </p:sp>
      <p:cxnSp>
        <p:nvCxnSpPr>
          <p:cNvPr id="81" name="Google Shape;81;p16"/>
          <p:cNvCxnSpPr/>
          <p:nvPr/>
        </p:nvCxnSpPr>
        <p:spPr>
          <a:xfrm rot="10800000" flipH="1">
            <a:off x="226602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2" name="Google Shape;82;p16"/>
          <p:cNvCxnSpPr/>
          <p:nvPr/>
        </p:nvCxnSpPr>
        <p:spPr>
          <a:xfrm rot="10800000" flipH="1">
            <a:off x="303847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3" name="Google Shape;83;p16"/>
          <p:cNvCxnSpPr/>
          <p:nvPr/>
        </p:nvCxnSpPr>
        <p:spPr>
          <a:xfrm rot="10800000" flipH="1">
            <a:off x="584387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4" name="Google Shape;84;p16"/>
          <p:cNvCxnSpPr/>
          <p:nvPr/>
        </p:nvCxnSpPr>
        <p:spPr>
          <a:xfrm rot="10800000" flipH="1">
            <a:off x="7574550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5" name="Google Shape;85;p16"/>
          <p:cNvSpPr txBox="1"/>
          <p:nvPr/>
        </p:nvSpPr>
        <p:spPr>
          <a:xfrm>
            <a:off x="1982250" y="4253275"/>
            <a:ext cx="5179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(All based on my very un-scientific opinion)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Spectrum of NRP Storage Resources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6700" y="2036172"/>
            <a:ext cx="6735101" cy="8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1334275" y="2962375"/>
            <a:ext cx="1753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OSDF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133325" y="2962375"/>
            <a:ext cx="14301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CEPH RBD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6495300" y="2962375"/>
            <a:ext cx="2167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CEPHFS</a:t>
            </a:r>
            <a:endParaRPr sz="2300">
              <a:solidFill>
                <a:schemeClr val="dk1"/>
              </a:solidFill>
            </a:endParaRPr>
          </a:p>
        </p:txBody>
      </p:sp>
      <p:cxnSp>
        <p:nvCxnSpPr>
          <p:cNvPr id="95" name="Google Shape;95;p17"/>
          <p:cNvCxnSpPr/>
          <p:nvPr/>
        </p:nvCxnSpPr>
        <p:spPr>
          <a:xfrm>
            <a:off x="1276100" y="1676975"/>
            <a:ext cx="6636300" cy="0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96" name="Google Shape;96;p17"/>
          <p:cNvSpPr txBox="1"/>
          <p:nvPr/>
        </p:nvSpPr>
        <p:spPr>
          <a:xfrm>
            <a:off x="3087775" y="1111400"/>
            <a:ext cx="30849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chemeClr val="dk1"/>
                </a:solidFill>
              </a:rPr>
              <a:t>Scalability</a:t>
            </a:r>
            <a:endParaRPr sz="2900" b="1">
              <a:solidFill>
                <a:schemeClr val="dk1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2166225" y="2962375"/>
            <a:ext cx="17535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S3</a:t>
            </a:r>
            <a:endParaRPr sz="2300">
              <a:solidFill>
                <a:schemeClr val="dk1"/>
              </a:solidFill>
            </a:endParaRPr>
          </a:p>
        </p:txBody>
      </p:sp>
      <p:cxnSp>
        <p:nvCxnSpPr>
          <p:cNvPr id="98" name="Google Shape;98;p17"/>
          <p:cNvCxnSpPr/>
          <p:nvPr/>
        </p:nvCxnSpPr>
        <p:spPr>
          <a:xfrm rot="10800000" flipH="1">
            <a:off x="226602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9" name="Google Shape;99;p17"/>
          <p:cNvCxnSpPr/>
          <p:nvPr/>
        </p:nvCxnSpPr>
        <p:spPr>
          <a:xfrm rot="10800000" flipH="1">
            <a:off x="303847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" name="Google Shape;100;p17"/>
          <p:cNvCxnSpPr/>
          <p:nvPr/>
        </p:nvCxnSpPr>
        <p:spPr>
          <a:xfrm rot="10800000" flipH="1">
            <a:off x="5843875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17"/>
          <p:cNvCxnSpPr/>
          <p:nvPr/>
        </p:nvCxnSpPr>
        <p:spPr>
          <a:xfrm rot="10800000" flipH="1">
            <a:off x="7574550" y="2454975"/>
            <a:ext cx="9000" cy="53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2" name="Google Shape;102;p17"/>
          <p:cNvSpPr txBox="1"/>
          <p:nvPr/>
        </p:nvSpPr>
        <p:spPr>
          <a:xfrm>
            <a:off x="1982250" y="4253275"/>
            <a:ext cx="5179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(All based on my very un-scientific opinion)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picking the right storage option for you</a:t>
            </a:r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Further, even choosing the right storage region is important!</a:t>
            </a:r>
            <a:endParaRPr/>
          </a:p>
        </p:txBody>
      </p:sp>
      <p:graphicFrame>
        <p:nvGraphicFramePr>
          <p:cNvPr id="109" name="Google Shape;109;p18"/>
          <p:cNvGraphicFramePr/>
          <p:nvPr/>
        </p:nvGraphicFramePr>
        <p:xfrm>
          <a:off x="952500" y="266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{301EEAD2-81BE-4E7E-A73B-0AA985567D15}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Installing PyTorch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Western Region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Central Region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CEPHFS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333s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1553s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CEPH RBD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33s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0" name="Google Shape;110;p18"/>
          <p:cNvSpPr txBox="1"/>
          <p:nvPr/>
        </p:nvSpPr>
        <p:spPr>
          <a:xfrm>
            <a:off x="3358050" y="3893575"/>
            <a:ext cx="2427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Lower is better</a:t>
            </a:r>
            <a:endParaRPr sz="18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CEPHFS</a:t>
            </a: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Easy to use and partition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Can share a data namespace between multiple pods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Appears like a global file system for the users</a:t>
            </a: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Disadvantages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b="1"/>
              <a:t>Complexity in implementation means many more points of failure</a:t>
            </a:r>
            <a:endParaRPr b="1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For example: the outage last year that only affected CEPHFS users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Conflicting pods can cause file locking and other issues.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Have to stage data to the cluster through some method.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Slower performance with lots of files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CEPH Block Device</a:t>
            </a: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Easy to use and partition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Simple implementation leads to less failure points.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Better performance for lots of files (conda / python environments)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Can create “copy” of PVC, allowing an instructor to copy a templated PVC for each student</a:t>
            </a:r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Disadvantages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b="1"/>
              <a:t>Can only be mounted on a single pod at a time, no sharing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Have to stage data to the storage through some method.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S3 Storage Access</a:t>
            </a: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Available from all pods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Available from your laptop (with the right tool)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Simple implementation leads to less failure points.</a:t>
            </a:r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Disadvantages</a:t>
            </a:r>
            <a:endParaRPr sz="20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b="1"/>
              <a:t>No mounting on the filesystem.  Have to use tools to get / put data.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Either make the data public, or deal with credentials inside the container</a:t>
            </a:r>
            <a:endParaRPr/>
          </a:p>
        </p:txBody>
      </p:sp>
      <p:pic>
        <p:nvPicPr>
          <p:cNvPr id="132" name="Google Shape;132;p21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5153" y="2701574"/>
            <a:ext cx="3933675" cy="2629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807</Words>
  <Application>Microsoft Macintosh PowerPoint</Application>
  <PresentationFormat>On-screen Show (16:9)</PresentationFormat>
  <Paragraphs>152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Simple Light</vt:lpstr>
      <vt:lpstr>Storage options on the NRP</vt:lpstr>
      <vt:lpstr>Range of storage options</vt:lpstr>
      <vt:lpstr>Importance of picking the right storage option for you</vt:lpstr>
      <vt:lpstr>Spectrum of NRP Storage Resources</vt:lpstr>
      <vt:lpstr>Spectrum of NRP Storage Resources</vt:lpstr>
      <vt:lpstr>Importance of picking the right storage option for you</vt:lpstr>
      <vt:lpstr>CEPHFS</vt:lpstr>
      <vt:lpstr>CEPH Block Device</vt:lpstr>
      <vt:lpstr>S3 Storage Access</vt:lpstr>
      <vt:lpstr>OSDF</vt:lpstr>
      <vt:lpstr>Ephemeral</vt:lpstr>
      <vt:lpstr>Importance of picking the right storage option for you</vt:lpstr>
      <vt:lpstr>Importance of picking the right storage option for you</vt:lpstr>
      <vt:lpstr>Importance of picking the right region option for you</vt:lpstr>
      <vt:lpstr>Importance of picking the right region option for you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DeFanti, Tom</cp:lastModifiedBy>
  <cp:revision>2</cp:revision>
  <dcterms:modified xsi:type="dcterms:W3CDTF">2025-02-05T18:07:29Z</dcterms:modified>
</cp:coreProperties>
</file>