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2"/>
  </p:notesMasterIdLst>
  <p:sldIdLst>
    <p:sldId id="2072578624" r:id="rId5"/>
    <p:sldId id="2072578621" r:id="rId6"/>
    <p:sldId id="2072578588" r:id="rId7"/>
    <p:sldId id="2072578625" r:id="rId8"/>
    <p:sldId id="2072578607" r:id="rId9"/>
    <p:sldId id="2072578626" r:id="rId10"/>
    <p:sldId id="2072578627" r:id="rId11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5968807-4D34-05BA-E0CD-B59A8D7A815E}" name="fatima.khoogar" initials="fa" userId="S::fatima.khoogar_gmail.com#ext#@usraoffice365.onmicrosoft.com::f80aca7b-9964-4a6f-9c35-9aa720b702e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nes, Tracy D." initials="JT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AE6"/>
    <a:srgbClr val="EEF0F1"/>
    <a:srgbClr val="DBDF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54" autoAdjust="0"/>
    <p:restoredTop sz="96296" autoAdjust="0"/>
  </p:normalViewPr>
  <p:slideViewPr>
    <p:cSldViewPr snapToGrid="0">
      <p:cViewPr varScale="1">
        <p:scale>
          <a:sx n="123" d="100"/>
          <a:sy n="123" d="100"/>
        </p:scale>
        <p:origin x="712" y="176"/>
      </p:cViewPr>
      <p:guideLst>
        <p:guide orient="horz" pos="2160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25" d="100"/>
          <a:sy n="125" d="100"/>
        </p:scale>
        <p:origin x="2766" y="-137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8E2749-1A80-45B0-BD05-E64B7E4FDDB2}" type="doc">
      <dgm:prSet loTypeId="urn:microsoft.com/office/officeart/2005/8/layout/venn1" loCatId="relationship" qsTypeId="urn:microsoft.com/office/officeart/2005/8/quickstyle/3d3" qsCatId="3D" csTypeId="urn:microsoft.com/office/officeart/2005/8/colors/accent1_2" csCatId="accent1" phldr="1"/>
      <dgm:spPr/>
    </dgm:pt>
    <dgm:pt modelId="{8E13AF9F-59EB-4200-A6EB-249B90C145C0}">
      <dgm:prSet phldrT="[Text]"/>
      <dgm:spPr>
        <a:xfrm>
          <a:off x="1260396" y="43050"/>
          <a:ext cx="2066431" cy="2066431"/>
        </a:xfrm>
        <a:prstGeom prst="ellipse">
          <a:avLst/>
        </a:prstGeom>
        <a:solidFill>
          <a:schemeClr val="bg1">
            <a:alpha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/>
        <a:lstStyle/>
        <a:p>
          <a:pPr>
            <a:buNone/>
          </a:pPr>
          <a:endParaRPr lang="en-US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ptos" panose="02110004020202020204"/>
            <a:ea typeface="+mn-ea"/>
            <a:cs typeface="+mn-cs"/>
          </a:endParaRPr>
        </a:p>
      </dgm:t>
    </dgm:pt>
    <dgm:pt modelId="{614D0967-1AF2-4882-B2E7-59137E986DCC}" type="parTrans" cxnId="{64454FF9-5C07-4CBB-BDF0-032598946468}">
      <dgm:prSet/>
      <dgm:spPr/>
      <dgm:t>
        <a:bodyPr/>
        <a:lstStyle/>
        <a:p>
          <a:endParaRPr lang="en-US"/>
        </a:p>
      </dgm:t>
    </dgm:pt>
    <dgm:pt modelId="{E2AB0095-DEE3-4318-8963-6BB41C173A59}" type="sibTrans" cxnId="{64454FF9-5C07-4CBB-BDF0-032598946468}">
      <dgm:prSet/>
      <dgm:spPr/>
      <dgm:t>
        <a:bodyPr/>
        <a:lstStyle/>
        <a:p>
          <a:endParaRPr lang="en-US"/>
        </a:p>
      </dgm:t>
    </dgm:pt>
    <dgm:pt modelId="{791EB3B9-9776-443C-97B9-D08208B359AF}">
      <dgm:prSet phldrT="[Text]"/>
      <dgm:spPr>
        <a:xfrm>
          <a:off x="2006033" y="1334570"/>
          <a:ext cx="2066431" cy="2066431"/>
        </a:xfrm>
        <a:prstGeom prst="ellipse">
          <a:avLst/>
        </a:prstGeom>
        <a:solidFill>
          <a:schemeClr val="bg1">
            <a:alpha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/>
        <a:lstStyle/>
        <a:p>
          <a:pPr>
            <a:buNone/>
          </a:pPr>
          <a:endParaRPr lang="en-US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ptos" panose="02110004020202020204"/>
            <a:ea typeface="+mn-ea"/>
            <a:cs typeface="+mn-cs"/>
          </a:endParaRPr>
        </a:p>
      </dgm:t>
    </dgm:pt>
    <dgm:pt modelId="{CEBB2FCF-DB32-4304-9EA0-06EDC3AFF3A9}" type="parTrans" cxnId="{6665F240-0B9D-47A0-81BB-A8FAE315DB4A}">
      <dgm:prSet/>
      <dgm:spPr/>
      <dgm:t>
        <a:bodyPr/>
        <a:lstStyle/>
        <a:p>
          <a:endParaRPr lang="en-US"/>
        </a:p>
      </dgm:t>
    </dgm:pt>
    <dgm:pt modelId="{77B9BD7B-1C75-4E12-B8AF-C1CE76913291}" type="sibTrans" cxnId="{6665F240-0B9D-47A0-81BB-A8FAE315DB4A}">
      <dgm:prSet/>
      <dgm:spPr/>
      <dgm:t>
        <a:bodyPr/>
        <a:lstStyle/>
        <a:p>
          <a:endParaRPr lang="en-US"/>
        </a:p>
      </dgm:t>
    </dgm:pt>
    <dgm:pt modelId="{0A7135A4-F4CB-428A-AAD3-DDAF8513FC2B}">
      <dgm:prSet phldrT="[Text]"/>
      <dgm:spPr>
        <a:xfrm>
          <a:off x="514759" y="1334570"/>
          <a:ext cx="2066431" cy="2066431"/>
        </a:xfrm>
        <a:prstGeom prst="ellipse">
          <a:avLst/>
        </a:prstGeom>
        <a:solidFill>
          <a:schemeClr val="bg1">
            <a:alpha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/>
        <a:lstStyle/>
        <a:p>
          <a:pPr>
            <a:buNone/>
          </a:pPr>
          <a:endParaRPr lang="en-US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ptos" panose="02110004020202020204"/>
            <a:ea typeface="+mn-ea"/>
            <a:cs typeface="+mn-cs"/>
          </a:endParaRPr>
        </a:p>
      </dgm:t>
    </dgm:pt>
    <dgm:pt modelId="{681AD032-B6D4-4A13-A875-AF1BC9D73608}" type="parTrans" cxnId="{D6144CCC-64FE-4950-A15C-B87F28B1CA66}">
      <dgm:prSet/>
      <dgm:spPr/>
      <dgm:t>
        <a:bodyPr/>
        <a:lstStyle/>
        <a:p>
          <a:endParaRPr lang="en-US"/>
        </a:p>
      </dgm:t>
    </dgm:pt>
    <dgm:pt modelId="{A21471B6-6D22-40AC-8B92-98EACA13BC4A}" type="sibTrans" cxnId="{D6144CCC-64FE-4950-A15C-B87F28B1CA66}">
      <dgm:prSet/>
      <dgm:spPr/>
      <dgm:t>
        <a:bodyPr/>
        <a:lstStyle/>
        <a:p>
          <a:endParaRPr lang="en-US"/>
        </a:p>
      </dgm:t>
    </dgm:pt>
    <dgm:pt modelId="{E888F21E-D7FB-481B-9E21-10BA1EC66242}" type="pres">
      <dgm:prSet presAssocID="{858E2749-1A80-45B0-BD05-E64B7E4FDDB2}" presName="compositeShape" presStyleCnt="0">
        <dgm:presLayoutVars>
          <dgm:chMax val="7"/>
          <dgm:dir/>
          <dgm:resizeHandles val="exact"/>
        </dgm:presLayoutVars>
      </dgm:prSet>
      <dgm:spPr/>
    </dgm:pt>
    <dgm:pt modelId="{29819300-320D-4F49-8555-5F75BC4A0963}" type="pres">
      <dgm:prSet presAssocID="{8E13AF9F-59EB-4200-A6EB-249B90C145C0}" presName="circ1" presStyleLbl="vennNode1" presStyleIdx="0" presStyleCnt="3"/>
      <dgm:spPr/>
    </dgm:pt>
    <dgm:pt modelId="{9A657389-0BF5-45FD-BC5A-F5097D9F0DA9}" type="pres">
      <dgm:prSet presAssocID="{8E13AF9F-59EB-4200-A6EB-249B90C145C0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485DC90-68B3-4655-A38F-F46CF5E25107}" type="pres">
      <dgm:prSet presAssocID="{791EB3B9-9776-443C-97B9-D08208B359AF}" presName="circ2" presStyleLbl="vennNode1" presStyleIdx="1" presStyleCnt="3"/>
      <dgm:spPr/>
    </dgm:pt>
    <dgm:pt modelId="{4CAB03DF-DFC0-484D-8847-4397EA661A98}" type="pres">
      <dgm:prSet presAssocID="{791EB3B9-9776-443C-97B9-D08208B359A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B2701F4-C1F8-4FCE-8253-B099760FA806}" type="pres">
      <dgm:prSet presAssocID="{0A7135A4-F4CB-428A-AAD3-DDAF8513FC2B}" presName="circ3" presStyleLbl="vennNode1" presStyleIdx="2" presStyleCnt="3"/>
      <dgm:spPr/>
    </dgm:pt>
    <dgm:pt modelId="{532A3C34-9771-412B-9F1A-ADE89BC2442E}" type="pres">
      <dgm:prSet presAssocID="{0A7135A4-F4CB-428A-AAD3-DDAF8513FC2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F540C019-162D-42B5-A25F-3EDA1F6D1242}" type="presOf" srcId="{0A7135A4-F4CB-428A-AAD3-DDAF8513FC2B}" destId="{2B2701F4-C1F8-4FCE-8253-B099760FA806}" srcOrd="0" destOrd="0" presId="urn:microsoft.com/office/officeart/2005/8/layout/venn1"/>
    <dgm:cxn modelId="{28498840-59C1-4811-A94F-45870806093B}" type="presOf" srcId="{791EB3B9-9776-443C-97B9-D08208B359AF}" destId="{4CAB03DF-DFC0-484D-8847-4397EA661A98}" srcOrd="1" destOrd="0" presId="urn:microsoft.com/office/officeart/2005/8/layout/venn1"/>
    <dgm:cxn modelId="{6665F240-0B9D-47A0-81BB-A8FAE315DB4A}" srcId="{858E2749-1A80-45B0-BD05-E64B7E4FDDB2}" destId="{791EB3B9-9776-443C-97B9-D08208B359AF}" srcOrd="1" destOrd="0" parTransId="{CEBB2FCF-DB32-4304-9EA0-06EDC3AFF3A9}" sibTransId="{77B9BD7B-1C75-4E12-B8AF-C1CE76913291}"/>
    <dgm:cxn modelId="{1BBFE64A-4D83-4007-9DAA-A0EB32964CD3}" type="presOf" srcId="{791EB3B9-9776-443C-97B9-D08208B359AF}" destId="{0485DC90-68B3-4655-A38F-F46CF5E25107}" srcOrd="0" destOrd="0" presId="urn:microsoft.com/office/officeart/2005/8/layout/venn1"/>
    <dgm:cxn modelId="{9EE88A50-CDF3-4FEB-BF3B-58126C4F7D9E}" type="presOf" srcId="{8E13AF9F-59EB-4200-A6EB-249B90C145C0}" destId="{9A657389-0BF5-45FD-BC5A-F5097D9F0DA9}" srcOrd="1" destOrd="0" presId="urn:microsoft.com/office/officeart/2005/8/layout/venn1"/>
    <dgm:cxn modelId="{27F39983-88FD-4D41-BE6F-971D22C62885}" type="presOf" srcId="{8E13AF9F-59EB-4200-A6EB-249B90C145C0}" destId="{29819300-320D-4F49-8555-5F75BC4A0963}" srcOrd="0" destOrd="0" presId="urn:microsoft.com/office/officeart/2005/8/layout/venn1"/>
    <dgm:cxn modelId="{510F7499-BFA8-4BD4-A646-27ED8ACFE8E8}" type="presOf" srcId="{858E2749-1A80-45B0-BD05-E64B7E4FDDB2}" destId="{E888F21E-D7FB-481B-9E21-10BA1EC66242}" srcOrd="0" destOrd="0" presId="urn:microsoft.com/office/officeart/2005/8/layout/venn1"/>
    <dgm:cxn modelId="{E231DD99-074D-4D4F-9F98-CCACDC63B110}" type="presOf" srcId="{0A7135A4-F4CB-428A-AAD3-DDAF8513FC2B}" destId="{532A3C34-9771-412B-9F1A-ADE89BC2442E}" srcOrd="1" destOrd="0" presId="urn:microsoft.com/office/officeart/2005/8/layout/venn1"/>
    <dgm:cxn modelId="{D6144CCC-64FE-4950-A15C-B87F28B1CA66}" srcId="{858E2749-1A80-45B0-BD05-E64B7E4FDDB2}" destId="{0A7135A4-F4CB-428A-AAD3-DDAF8513FC2B}" srcOrd="2" destOrd="0" parTransId="{681AD032-B6D4-4A13-A875-AF1BC9D73608}" sibTransId="{A21471B6-6D22-40AC-8B92-98EACA13BC4A}"/>
    <dgm:cxn modelId="{64454FF9-5C07-4CBB-BDF0-032598946468}" srcId="{858E2749-1A80-45B0-BD05-E64B7E4FDDB2}" destId="{8E13AF9F-59EB-4200-A6EB-249B90C145C0}" srcOrd="0" destOrd="0" parTransId="{614D0967-1AF2-4882-B2E7-59137E986DCC}" sibTransId="{E2AB0095-DEE3-4318-8963-6BB41C173A59}"/>
    <dgm:cxn modelId="{C4194A3B-57EE-4AFB-A571-7B3AF3961B5C}" type="presParOf" srcId="{E888F21E-D7FB-481B-9E21-10BA1EC66242}" destId="{29819300-320D-4F49-8555-5F75BC4A0963}" srcOrd="0" destOrd="0" presId="urn:microsoft.com/office/officeart/2005/8/layout/venn1"/>
    <dgm:cxn modelId="{177C70EA-2330-4F21-B645-A3C1B5C2968C}" type="presParOf" srcId="{E888F21E-D7FB-481B-9E21-10BA1EC66242}" destId="{9A657389-0BF5-45FD-BC5A-F5097D9F0DA9}" srcOrd="1" destOrd="0" presId="urn:microsoft.com/office/officeart/2005/8/layout/venn1"/>
    <dgm:cxn modelId="{B23E699E-44B0-4213-AA95-A9C824D416E7}" type="presParOf" srcId="{E888F21E-D7FB-481B-9E21-10BA1EC66242}" destId="{0485DC90-68B3-4655-A38F-F46CF5E25107}" srcOrd="2" destOrd="0" presId="urn:microsoft.com/office/officeart/2005/8/layout/venn1"/>
    <dgm:cxn modelId="{4BA4F203-0BB7-4102-A86C-61A2FC6539FD}" type="presParOf" srcId="{E888F21E-D7FB-481B-9E21-10BA1EC66242}" destId="{4CAB03DF-DFC0-484D-8847-4397EA661A98}" srcOrd="3" destOrd="0" presId="urn:microsoft.com/office/officeart/2005/8/layout/venn1"/>
    <dgm:cxn modelId="{AFDBF5DE-180D-4229-BB4D-A23EEBAA2346}" type="presParOf" srcId="{E888F21E-D7FB-481B-9E21-10BA1EC66242}" destId="{2B2701F4-C1F8-4FCE-8253-B099760FA806}" srcOrd="4" destOrd="0" presId="urn:microsoft.com/office/officeart/2005/8/layout/venn1"/>
    <dgm:cxn modelId="{3C99993E-72E6-4F6D-AEA0-5DDFF64FE0A3}" type="presParOf" srcId="{E888F21E-D7FB-481B-9E21-10BA1EC66242}" destId="{532A3C34-9771-412B-9F1A-ADE89BC2442E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819300-320D-4F49-8555-5F75BC4A0963}">
      <dsp:nvSpPr>
        <dsp:cNvPr id="0" name=""/>
        <dsp:cNvSpPr/>
      </dsp:nvSpPr>
      <dsp:spPr>
        <a:xfrm>
          <a:off x="1260396" y="43050"/>
          <a:ext cx="2066431" cy="2066431"/>
        </a:xfrm>
        <a:prstGeom prst="ellipse">
          <a:avLst/>
        </a:prstGeom>
        <a:solidFill>
          <a:schemeClr val="bg1">
            <a:alpha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6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ptos" panose="02110004020202020204"/>
            <a:ea typeface="+mn-ea"/>
            <a:cs typeface="+mn-cs"/>
          </a:endParaRPr>
        </a:p>
      </dsp:txBody>
      <dsp:txXfrm>
        <a:off x="1757843" y="540856"/>
        <a:ext cx="1071536" cy="657534"/>
      </dsp:txXfrm>
    </dsp:sp>
    <dsp:sp modelId="{0485DC90-68B3-4655-A38F-F46CF5E25107}">
      <dsp:nvSpPr>
        <dsp:cNvPr id="0" name=""/>
        <dsp:cNvSpPr/>
      </dsp:nvSpPr>
      <dsp:spPr>
        <a:xfrm>
          <a:off x="2006033" y="1334570"/>
          <a:ext cx="2066431" cy="2066431"/>
        </a:xfrm>
        <a:prstGeom prst="ellipse">
          <a:avLst/>
        </a:prstGeom>
        <a:solidFill>
          <a:schemeClr val="bg1">
            <a:alpha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7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ptos" panose="02110004020202020204"/>
            <a:ea typeface="+mn-ea"/>
            <a:cs typeface="+mn-cs"/>
          </a:endParaRPr>
        </a:p>
      </dsp:txBody>
      <dsp:txXfrm>
        <a:off x="2819590" y="2034840"/>
        <a:ext cx="876712" cy="803653"/>
      </dsp:txXfrm>
    </dsp:sp>
    <dsp:sp modelId="{2B2701F4-C1F8-4FCE-8253-B099760FA806}">
      <dsp:nvSpPr>
        <dsp:cNvPr id="0" name=""/>
        <dsp:cNvSpPr/>
      </dsp:nvSpPr>
      <dsp:spPr>
        <a:xfrm>
          <a:off x="514759" y="1334570"/>
          <a:ext cx="2066431" cy="2066431"/>
        </a:xfrm>
        <a:prstGeom prst="ellipse">
          <a:avLst/>
        </a:prstGeom>
        <a:solidFill>
          <a:schemeClr val="bg1">
            <a:alpha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7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ptos" panose="02110004020202020204"/>
            <a:ea typeface="+mn-ea"/>
            <a:cs typeface="+mn-cs"/>
          </a:endParaRPr>
        </a:p>
      </dsp:txBody>
      <dsp:txXfrm>
        <a:off x="890921" y="2034840"/>
        <a:ext cx="876712" cy="8036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14D679A-73BC-48F4-827C-AD99203AA8D3}" type="datetimeFigureOut">
              <a:rPr lang="en-US" smtClean="0"/>
              <a:t>1/28/25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CEB2399-2066-4689-AEEC-D5F58691F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59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B2399-2066-4689-AEEC-D5F58691FE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309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B2399-2066-4689-AEEC-D5F58691FE3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001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B2399-2066-4689-AEEC-D5F58691FE3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96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B2399-2066-4689-AEEC-D5F58691FE3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290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B2399-2066-4689-AEEC-D5F58691FE3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00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FFC58-767C-54A5-DC78-A200108A2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36E4A5-A287-FE35-429B-E1F4A68BA2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8C7693-DFFE-C849-E03D-70164FC72A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373512-045A-5D66-81ED-049DAFFDEB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B2399-2066-4689-AEEC-D5F58691FE3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523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7162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524500"/>
            <a:ext cx="12192000" cy="114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733800"/>
            <a:ext cx="103632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4704FAE-B0C2-4145-A50F-E27CC3081B02}" type="datetime1">
              <a:rPr lang="en-US">
                <a:solidFill>
                  <a:prstClr val="white"/>
                </a:solidFill>
              </a:rPr>
              <a:pPr>
                <a:defRPr/>
              </a:pPr>
              <a:t>1/28/25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CC335-F940-4B95-B524-6FD4CAA4337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462" y="5997546"/>
            <a:ext cx="1163060" cy="86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598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82624"/>
            <a:ext cx="10972800" cy="4525963"/>
          </a:xfrm>
        </p:spPr>
        <p:txBody>
          <a:bodyPr/>
          <a:lstStyle>
            <a:lvl1pPr>
              <a:defRPr>
                <a:solidFill>
                  <a:srgbClr val="184777"/>
                </a:solidFill>
              </a:defRPr>
            </a:lvl1pPr>
            <a:lvl2pPr>
              <a:defRPr>
                <a:solidFill>
                  <a:srgbClr val="184777"/>
                </a:solidFill>
              </a:defRPr>
            </a:lvl2pPr>
            <a:lvl3pPr>
              <a:defRPr>
                <a:solidFill>
                  <a:srgbClr val="184777"/>
                </a:solidFill>
              </a:defRPr>
            </a:lvl3pPr>
            <a:lvl4pPr>
              <a:defRPr>
                <a:solidFill>
                  <a:srgbClr val="184777"/>
                </a:solidFill>
              </a:defRPr>
            </a:lvl4pPr>
            <a:lvl5pPr>
              <a:defRPr>
                <a:solidFill>
                  <a:srgbClr val="18477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281B45-5061-584A-8B57-DCFAD9C643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C71EB7-0850-B945-A422-4B52055C47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5AA32D-559A-944D-8D5E-5C4FEAEAD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7661"/>
            <a:ext cx="11582400" cy="8317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A16CD5-1261-468B-32FA-20E41CCED567}"/>
              </a:ext>
            </a:extLst>
          </p:cNvPr>
          <p:cNvSpPr/>
          <p:nvPr userDrawn="1"/>
        </p:nvSpPr>
        <p:spPr>
          <a:xfrm>
            <a:off x="0" y="6125894"/>
            <a:ext cx="9144000" cy="831023"/>
          </a:xfrm>
          <a:prstGeom prst="rect">
            <a:avLst/>
          </a:prstGeom>
          <a:gradFill flip="none" rotWithShape="1">
            <a:gsLst>
              <a:gs pos="0">
                <a:srgbClr val="00447C"/>
              </a:gs>
              <a:gs pos="25000">
                <a:srgbClr val="00447C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ACDA99-86CB-6144-2EAC-2B7E14A8E6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21" y="6266955"/>
            <a:ext cx="2740624" cy="54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5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3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2C416B-815D-E082-9F74-33614F4D35D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0"/>
            <a:ext cx="12192000" cy="941399"/>
          </a:xfrm>
          <a:prstGeom prst="rect">
            <a:avLst/>
          </a:pr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 </a:t>
            </a: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3B927C-7E43-542C-9896-013D86EF19FF}"/>
              </a:ext>
            </a:extLst>
          </p:cNvPr>
          <p:cNvSpPr/>
          <p:nvPr userDrawn="1"/>
        </p:nvSpPr>
        <p:spPr>
          <a:xfrm>
            <a:off x="0" y="6125894"/>
            <a:ext cx="9144000" cy="831023"/>
          </a:xfrm>
          <a:prstGeom prst="rect">
            <a:avLst/>
          </a:prstGeom>
          <a:gradFill flip="none" rotWithShape="1">
            <a:gsLst>
              <a:gs pos="0">
                <a:srgbClr val="00447C"/>
              </a:gs>
              <a:gs pos="25000">
                <a:srgbClr val="00447C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74E1C7-650D-B39D-6913-ED21E8C73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21" y="6266955"/>
            <a:ext cx="2740624" cy="54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41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60C4BE5-D882-8873-56AF-2DA2419EE9B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0"/>
            <a:ext cx="12192000" cy="941399"/>
          </a:xfrm>
          <a:prstGeom prst="rect">
            <a:avLst/>
          </a:pr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 </a:t>
            </a: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54DEB3-029F-39FA-5F63-3C1B83170206}"/>
              </a:ext>
            </a:extLst>
          </p:cNvPr>
          <p:cNvSpPr/>
          <p:nvPr userDrawn="1"/>
        </p:nvSpPr>
        <p:spPr>
          <a:xfrm>
            <a:off x="0" y="6125894"/>
            <a:ext cx="9144000" cy="831023"/>
          </a:xfrm>
          <a:prstGeom prst="rect">
            <a:avLst/>
          </a:prstGeom>
          <a:gradFill flip="none" rotWithShape="1">
            <a:gsLst>
              <a:gs pos="0">
                <a:srgbClr val="00447C"/>
              </a:gs>
              <a:gs pos="25000">
                <a:srgbClr val="00447C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E4D9E0-6F0E-004A-1F5A-E2C3599893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21" y="6266955"/>
            <a:ext cx="2740624" cy="54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77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26705C7-3526-77CD-46EC-7B02038C4B58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0"/>
            <a:ext cx="12192000" cy="941399"/>
          </a:xfrm>
          <a:prstGeom prst="rect">
            <a:avLst/>
          </a:pr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 </a:t>
            </a: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A2E0A2-FCB8-BE9E-0B81-5108E1C8C9B6}"/>
              </a:ext>
            </a:extLst>
          </p:cNvPr>
          <p:cNvSpPr/>
          <p:nvPr userDrawn="1"/>
        </p:nvSpPr>
        <p:spPr>
          <a:xfrm>
            <a:off x="0" y="6125894"/>
            <a:ext cx="9144000" cy="831023"/>
          </a:xfrm>
          <a:prstGeom prst="rect">
            <a:avLst/>
          </a:prstGeom>
          <a:gradFill flip="none" rotWithShape="1">
            <a:gsLst>
              <a:gs pos="0">
                <a:srgbClr val="00447C"/>
              </a:gs>
              <a:gs pos="25000">
                <a:srgbClr val="00447C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97DDB1-6F93-B1E1-47AF-D484E93D82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21" y="6266955"/>
            <a:ext cx="2740624" cy="54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54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34F730-5060-BB80-BDA0-B4FF043E8B3E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0"/>
            <a:ext cx="12192000" cy="941399"/>
          </a:xfrm>
          <a:prstGeom prst="rect">
            <a:avLst/>
          </a:pr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 </a:t>
            </a: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5E0DFA-2620-4410-4847-50A16F936F75}"/>
              </a:ext>
            </a:extLst>
          </p:cNvPr>
          <p:cNvSpPr/>
          <p:nvPr userDrawn="1"/>
        </p:nvSpPr>
        <p:spPr>
          <a:xfrm>
            <a:off x="0" y="6125894"/>
            <a:ext cx="9144000" cy="831023"/>
          </a:xfrm>
          <a:prstGeom prst="rect">
            <a:avLst/>
          </a:prstGeom>
          <a:gradFill flip="none" rotWithShape="1">
            <a:gsLst>
              <a:gs pos="0">
                <a:srgbClr val="00447C"/>
              </a:gs>
              <a:gs pos="25000">
                <a:srgbClr val="00447C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EA3912-D778-B822-EB8C-DFD9C1EB44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21" y="6266955"/>
            <a:ext cx="2740624" cy="54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50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413A97-4CB7-6E7C-F14E-D7FCD09B5D56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0"/>
            <a:ext cx="12192000" cy="941399"/>
          </a:xfrm>
          <a:prstGeom prst="rect">
            <a:avLst/>
          </a:pr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 </a:t>
            </a: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5CC8FE-1A5C-CDA3-1B48-CAB7528B436B}"/>
              </a:ext>
            </a:extLst>
          </p:cNvPr>
          <p:cNvSpPr/>
          <p:nvPr userDrawn="1"/>
        </p:nvSpPr>
        <p:spPr>
          <a:xfrm>
            <a:off x="0" y="6125894"/>
            <a:ext cx="9144000" cy="831023"/>
          </a:xfrm>
          <a:prstGeom prst="rect">
            <a:avLst/>
          </a:prstGeom>
          <a:gradFill flip="none" rotWithShape="1">
            <a:gsLst>
              <a:gs pos="0">
                <a:srgbClr val="00447C"/>
              </a:gs>
              <a:gs pos="25000">
                <a:srgbClr val="00447C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773F68-46F0-2182-4E7F-0D52904FC1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21" y="6266955"/>
            <a:ext cx="2740624" cy="54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94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E9B82-DA88-F57C-809C-D45B3477E78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0"/>
            <a:ext cx="12192000" cy="941399"/>
          </a:xfrm>
          <a:prstGeom prst="rect">
            <a:avLst/>
          </a:pr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 </a:t>
            </a: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AA6E9C-3601-B0EF-D132-FDD3354A989A}"/>
              </a:ext>
            </a:extLst>
          </p:cNvPr>
          <p:cNvSpPr/>
          <p:nvPr userDrawn="1"/>
        </p:nvSpPr>
        <p:spPr>
          <a:xfrm>
            <a:off x="0" y="6125894"/>
            <a:ext cx="9144000" cy="831023"/>
          </a:xfrm>
          <a:prstGeom prst="rect">
            <a:avLst/>
          </a:prstGeom>
          <a:gradFill flip="none" rotWithShape="1">
            <a:gsLst>
              <a:gs pos="0">
                <a:srgbClr val="00447C"/>
              </a:gs>
              <a:gs pos="25000">
                <a:srgbClr val="00447C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B8C471-7B5E-571C-5874-F2EA8E49BC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21" y="6266955"/>
            <a:ext cx="2740624" cy="54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987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82624"/>
            <a:ext cx="10972800" cy="4525963"/>
          </a:xfrm>
        </p:spPr>
        <p:txBody>
          <a:bodyPr/>
          <a:lstStyle>
            <a:lvl1pPr>
              <a:defRPr>
                <a:solidFill>
                  <a:srgbClr val="184777"/>
                </a:solidFill>
              </a:defRPr>
            </a:lvl1pPr>
            <a:lvl2pPr>
              <a:defRPr>
                <a:solidFill>
                  <a:srgbClr val="184777"/>
                </a:solidFill>
              </a:defRPr>
            </a:lvl2pPr>
            <a:lvl3pPr>
              <a:defRPr>
                <a:solidFill>
                  <a:srgbClr val="184777"/>
                </a:solidFill>
              </a:defRPr>
            </a:lvl3pPr>
            <a:lvl4pPr>
              <a:defRPr>
                <a:solidFill>
                  <a:srgbClr val="184777"/>
                </a:solidFill>
              </a:defRPr>
            </a:lvl4pPr>
            <a:lvl5pPr>
              <a:defRPr>
                <a:solidFill>
                  <a:srgbClr val="18477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5AA32D-559A-944D-8D5E-5C4FEAEAD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24888" cy="931178"/>
          </a:xfrm>
        </p:spPr>
        <p:txBody>
          <a:bodyPr lIns="274320"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363814-68ED-C3C6-693B-E733B5B0A0B2}"/>
              </a:ext>
            </a:extLst>
          </p:cNvPr>
          <p:cNvSpPr/>
          <p:nvPr userDrawn="1"/>
        </p:nvSpPr>
        <p:spPr>
          <a:xfrm>
            <a:off x="0" y="6125894"/>
            <a:ext cx="9144000" cy="831023"/>
          </a:xfrm>
          <a:prstGeom prst="rect">
            <a:avLst/>
          </a:prstGeom>
          <a:gradFill flip="none" rotWithShape="1">
            <a:gsLst>
              <a:gs pos="0">
                <a:srgbClr val="00447C"/>
              </a:gs>
              <a:gs pos="25000">
                <a:srgbClr val="00447C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D9EF31-4779-CE3A-3B2F-DCDCCA66B5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21" y="6266955"/>
            <a:ext cx="2740624" cy="54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837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2_Title and Conten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676691" y="312420"/>
            <a:ext cx="10838616" cy="513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688340" y="1201928"/>
            <a:ext cx="10815319" cy="33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ldNum" idx="12"/>
          </p:nvPr>
        </p:nvSpPr>
        <p:spPr>
          <a:xfrm>
            <a:off x="11135210" y="6364248"/>
            <a:ext cx="165734" cy="198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8100" marR="0" lvl="0" indent="0" algn="l">
              <a:lnSpc>
                <a:spcPct val="100000"/>
              </a:lnSpc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38100" marR="0" lvl="1" indent="0" algn="l">
              <a:lnSpc>
                <a:spcPct val="100000"/>
              </a:lnSpc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38100" marR="0" lvl="2" indent="0" algn="l">
              <a:lnSpc>
                <a:spcPct val="100000"/>
              </a:lnSpc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38100" marR="0" lvl="3" indent="0" algn="l">
              <a:lnSpc>
                <a:spcPct val="100000"/>
              </a:lnSpc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38100" marR="0" lvl="4" indent="0" algn="l">
              <a:lnSpc>
                <a:spcPct val="100000"/>
              </a:lnSpc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38100" marR="0" lvl="5" indent="0" algn="l">
              <a:lnSpc>
                <a:spcPct val="100000"/>
              </a:lnSpc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38100" marR="0" lvl="6" indent="0" algn="l">
              <a:lnSpc>
                <a:spcPct val="100000"/>
              </a:lnSpc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38100" marR="0" lvl="7" indent="0" algn="l">
              <a:lnSpc>
                <a:spcPct val="100000"/>
              </a:lnSpc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38100" marR="0" lvl="8" indent="0" algn="l">
              <a:lnSpc>
                <a:spcPct val="100000"/>
              </a:lnSpc>
              <a:spcBef>
                <a:spcPts val="0"/>
              </a:spcBef>
              <a:buNone/>
              <a:defRPr sz="1200" b="1" i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pPr marL="381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A1D86D-5C7A-4C3C-96EB-EC9802ABC199}"/>
              </a:ext>
            </a:extLst>
          </p:cNvPr>
          <p:cNvSpPr/>
          <p:nvPr userDrawn="1"/>
        </p:nvSpPr>
        <p:spPr>
          <a:xfrm>
            <a:off x="0" y="6125894"/>
            <a:ext cx="9144000" cy="831023"/>
          </a:xfrm>
          <a:prstGeom prst="rect">
            <a:avLst/>
          </a:prstGeom>
          <a:gradFill flip="none" rotWithShape="1">
            <a:gsLst>
              <a:gs pos="0">
                <a:srgbClr val="00447C"/>
              </a:gs>
              <a:gs pos="25000">
                <a:srgbClr val="00447C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B4FEB9-D1EE-5DFA-52F1-DE2F4C6987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21" y="6266955"/>
            <a:ext cx="2740624" cy="54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44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0866"/>
            <a:ext cx="12192000" cy="839845"/>
          </a:xfrm>
          <a:prstGeom prst="rect">
            <a:avLst/>
          </a:prstGeom>
        </p:spPr>
      </p:pic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3716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681736" y="6425006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FFFA139-BBB3-4C1D-BC40-AA965D5ADA10}" type="datetime1">
              <a:rPr lang="en-US">
                <a:solidFill>
                  <a:prstClr val="white"/>
                </a:solidFill>
              </a:rPr>
              <a:pPr>
                <a:defRPr/>
              </a:pPr>
              <a:t>1/28/25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0" y="6248400"/>
            <a:ext cx="4781549" cy="469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4400" y="6428409"/>
            <a:ext cx="50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bg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CC3BD0AE-C1AC-4B8C-9749-2B18619A0AF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132988"/>
            <a:ext cx="12192000" cy="1154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 userDrawn="1"/>
        </p:nvSpPr>
        <p:spPr bwMode="auto">
          <a:xfrm>
            <a:off x="0" y="0"/>
            <a:ext cx="12192000" cy="941399"/>
          </a:xfrm>
          <a:prstGeom prst="rect">
            <a:avLst/>
          </a:pr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 </a:t>
            </a:r>
            <a:endParaRPr lang="en-US" sz="15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47" y="6271408"/>
            <a:ext cx="876457" cy="6465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903D9FE-260E-712B-9F5A-1DA6718AEA1A}"/>
              </a:ext>
            </a:extLst>
          </p:cNvPr>
          <p:cNvSpPr/>
          <p:nvPr userDrawn="1"/>
        </p:nvSpPr>
        <p:spPr>
          <a:xfrm>
            <a:off x="0" y="6125894"/>
            <a:ext cx="9144000" cy="831023"/>
          </a:xfrm>
          <a:prstGeom prst="rect">
            <a:avLst/>
          </a:prstGeom>
          <a:gradFill flip="none" rotWithShape="1">
            <a:gsLst>
              <a:gs pos="0">
                <a:srgbClr val="00447C"/>
              </a:gs>
              <a:gs pos="25000">
                <a:srgbClr val="00447C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E8926C-7F97-C625-E364-0CC32CB803E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21" y="6266955"/>
            <a:ext cx="2740624" cy="54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21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7" r:id="rId8"/>
    <p:sldLayoutId id="2147483678" r:id="rId9"/>
    <p:sldLayoutId id="2147483679" r:id="rId10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Franklin Gothic Dem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Franklin Gothic Dem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Franklin Gothic Dem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Franklin Gothic Demi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Franklin Gothic Demi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Franklin Gothic Demi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Franklin Gothic Demi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Franklin Gothic Demi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7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70104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88952" cy="12496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38200" y="517600"/>
              <a:ext cx="1118235" cy="830580"/>
            </a:xfrm>
            <a:custGeom>
              <a:avLst/>
              <a:gdLst/>
              <a:ahLst/>
              <a:cxnLst/>
              <a:rect l="l" t="t" r="r" b="b"/>
              <a:pathLst>
                <a:path w="1118235" h="830580">
                  <a:moveTo>
                    <a:pt x="533425" y="493649"/>
                  </a:moveTo>
                  <a:lnTo>
                    <a:pt x="523252" y="451891"/>
                  </a:lnTo>
                  <a:lnTo>
                    <a:pt x="489712" y="419125"/>
                  </a:lnTo>
                  <a:lnTo>
                    <a:pt x="448894" y="397141"/>
                  </a:lnTo>
                  <a:lnTo>
                    <a:pt x="442226" y="394030"/>
                  </a:lnTo>
                  <a:lnTo>
                    <a:pt x="418071" y="381101"/>
                  </a:lnTo>
                  <a:lnTo>
                    <a:pt x="400837" y="367677"/>
                  </a:lnTo>
                  <a:lnTo>
                    <a:pt x="390486" y="353745"/>
                  </a:lnTo>
                  <a:lnTo>
                    <a:pt x="387045" y="339318"/>
                  </a:lnTo>
                  <a:lnTo>
                    <a:pt x="387832" y="330454"/>
                  </a:lnTo>
                  <a:lnTo>
                    <a:pt x="414375" y="301167"/>
                  </a:lnTo>
                  <a:lnTo>
                    <a:pt x="433552" y="298399"/>
                  </a:lnTo>
                  <a:lnTo>
                    <a:pt x="440893" y="298843"/>
                  </a:lnTo>
                  <a:lnTo>
                    <a:pt x="476808" y="320929"/>
                  </a:lnTo>
                  <a:lnTo>
                    <a:pt x="481825" y="328117"/>
                  </a:lnTo>
                  <a:lnTo>
                    <a:pt x="523379" y="306666"/>
                  </a:lnTo>
                  <a:lnTo>
                    <a:pt x="500938" y="274459"/>
                  </a:lnTo>
                  <a:lnTo>
                    <a:pt x="462470" y="256336"/>
                  </a:lnTo>
                  <a:lnTo>
                    <a:pt x="429323" y="252857"/>
                  </a:lnTo>
                  <a:lnTo>
                    <a:pt x="408432" y="254393"/>
                  </a:lnTo>
                  <a:lnTo>
                    <a:pt x="358343" y="277520"/>
                  </a:lnTo>
                  <a:lnTo>
                    <a:pt x="332968" y="323024"/>
                  </a:lnTo>
                  <a:lnTo>
                    <a:pt x="331279" y="341960"/>
                  </a:lnTo>
                  <a:lnTo>
                    <a:pt x="332397" y="356717"/>
                  </a:lnTo>
                  <a:lnTo>
                    <a:pt x="349199" y="393865"/>
                  </a:lnTo>
                  <a:lnTo>
                    <a:pt x="396354" y="428510"/>
                  </a:lnTo>
                  <a:lnTo>
                    <a:pt x="431317" y="446189"/>
                  </a:lnTo>
                  <a:lnTo>
                    <a:pt x="452145" y="457835"/>
                  </a:lnTo>
                  <a:lnTo>
                    <a:pt x="467029" y="470242"/>
                  </a:lnTo>
                  <a:lnTo>
                    <a:pt x="475945" y="483425"/>
                  </a:lnTo>
                  <a:lnTo>
                    <a:pt x="478929" y="497395"/>
                  </a:lnTo>
                  <a:lnTo>
                    <a:pt x="478053" y="507860"/>
                  </a:lnTo>
                  <a:lnTo>
                    <a:pt x="448678" y="542417"/>
                  </a:lnTo>
                  <a:lnTo>
                    <a:pt x="427507" y="545693"/>
                  </a:lnTo>
                  <a:lnTo>
                    <a:pt x="415594" y="544969"/>
                  </a:lnTo>
                  <a:lnTo>
                    <a:pt x="379158" y="527786"/>
                  </a:lnTo>
                  <a:lnTo>
                    <a:pt x="364515" y="500786"/>
                  </a:lnTo>
                  <a:lnTo>
                    <a:pt x="322186" y="520446"/>
                  </a:lnTo>
                  <a:lnTo>
                    <a:pt x="344893" y="564629"/>
                  </a:lnTo>
                  <a:lnTo>
                    <a:pt x="387438" y="589610"/>
                  </a:lnTo>
                  <a:lnTo>
                    <a:pt x="425348" y="594398"/>
                  </a:lnTo>
                  <a:lnTo>
                    <a:pt x="448919" y="592696"/>
                  </a:lnTo>
                  <a:lnTo>
                    <a:pt x="488353" y="579081"/>
                  </a:lnTo>
                  <a:lnTo>
                    <a:pt x="517004" y="552348"/>
                  </a:lnTo>
                  <a:lnTo>
                    <a:pt x="531596" y="515594"/>
                  </a:lnTo>
                  <a:lnTo>
                    <a:pt x="533425" y="493649"/>
                  </a:lnTo>
                  <a:close/>
                </a:path>
                <a:path w="1118235" h="830580">
                  <a:moveTo>
                    <a:pt x="1117942" y="585533"/>
                  </a:moveTo>
                  <a:lnTo>
                    <a:pt x="1079042" y="502056"/>
                  </a:lnTo>
                  <a:lnTo>
                    <a:pt x="1058418" y="457784"/>
                  </a:lnTo>
                  <a:lnTo>
                    <a:pt x="1006614" y="346583"/>
                  </a:lnTo>
                  <a:lnTo>
                    <a:pt x="1006386" y="346100"/>
                  </a:lnTo>
                  <a:lnTo>
                    <a:pt x="1006386" y="457784"/>
                  </a:lnTo>
                  <a:lnTo>
                    <a:pt x="928281" y="457784"/>
                  </a:lnTo>
                  <a:lnTo>
                    <a:pt x="928281" y="502056"/>
                  </a:lnTo>
                  <a:lnTo>
                    <a:pt x="907681" y="568985"/>
                  </a:lnTo>
                  <a:lnTo>
                    <a:pt x="887222" y="610577"/>
                  </a:lnTo>
                  <a:lnTo>
                    <a:pt x="862279" y="649071"/>
                  </a:lnTo>
                  <a:lnTo>
                    <a:pt x="833196" y="684174"/>
                  </a:lnTo>
                  <a:lnTo>
                    <a:pt x="800341" y="715568"/>
                  </a:lnTo>
                  <a:lnTo>
                    <a:pt x="764044" y="742950"/>
                  </a:lnTo>
                  <a:lnTo>
                    <a:pt x="724687" y="766038"/>
                  </a:lnTo>
                  <a:lnTo>
                    <a:pt x="682599" y="784517"/>
                  </a:lnTo>
                  <a:lnTo>
                    <a:pt x="638162" y="798093"/>
                  </a:lnTo>
                  <a:lnTo>
                    <a:pt x="591705" y="806462"/>
                  </a:lnTo>
                  <a:lnTo>
                    <a:pt x="543585" y="809307"/>
                  </a:lnTo>
                  <a:lnTo>
                    <a:pt x="494106" y="806234"/>
                  </a:lnTo>
                  <a:lnTo>
                    <a:pt x="446430" y="797255"/>
                  </a:lnTo>
                  <a:lnTo>
                    <a:pt x="400939" y="782726"/>
                  </a:lnTo>
                  <a:lnTo>
                    <a:pt x="358025" y="763041"/>
                  </a:lnTo>
                  <a:lnTo>
                    <a:pt x="318033" y="738568"/>
                  </a:lnTo>
                  <a:lnTo>
                    <a:pt x="281355" y="709676"/>
                  </a:lnTo>
                  <a:lnTo>
                    <a:pt x="248348" y="676744"/>
                  </a:lnTo>
                  <a:lnTo>
                    <a:pt x="219405" y="640130"/>
                  </a:lnTo>
                  <a:lnTo>
                    <a:pt x="194881" y="600214"/>
                  </a:lnTo>
                  <a:lnTo>
                    <a:pt x="188810" y="587057"/>
                  </a:lnTo>
                  <a:lnTo>
                    <a:pt x="192659" y="586193"/>
                  </a:lnTo>
                  <a:lnTo>
                    <a:pt x="215747" y="575945"/>
                  </a:lnTo>
                  <a:lnTo>
                    <a:pt x="249224" y="543128"/>
                  </a:lnTo>
                  <a:lnTo>
                    <a:pt x="265950" y="493712"/>
                  </a:lnTo>
                  <a:lnTo>
                    <a:pt x="268046" y="462775"/>
                  </a:lnTo>
                  <a:lnTo>
                    <a:pt x="268046" y="259816"/>
                  </a:lnTo>
                  <a:lnTo>
                    <a:pt x="214820" y="259816"/>
                  </a:lnTo>
                  <a:lnTo>
                    <a:pt x="214820" y="457873"/>
                  </a:lnTo>
                  <a:lnTo>
                    <a:pt x="213537" y="478561"/>
                  </a:lnTo>
                  <a:lnTo>
                    <a:pt x="194449" y="524154"/>
                  </a:lnTo>
                  <a:lnTo>
                    <a:pt x="151612" y="464400"/>
                  </a:lnTo>
                  <a:lnTo>
                    <a:pt x="148526" y="415010"/>
                  </a:lnTo>
                  <a:lnTo>
                    <a:pt x="151612" y="365620"/>
                  </a:lnTo>
                  <a:lnTo>
                    <a:pt x="160616" y="318033"/>
                  </a:lnTo>
                  <a:lnTo>
                    <a:pt x="175158" y="272630"/>
                  </a:lnTo>
                  <a:lnTo>
                    <a:pt x="194881" y="229793"/>
                  </a:lnTo>
                  <a:lnTo>
                    <a:pt x="219405" y="189877"/>
                  </a:lnTo>
                  <a:lnTo>
                    <a:pt x="248348" y="153276"/>
                  </a:lnTo>
                  <a:lnTo>
                    <a:pt x="281355" y="120332"/>
                  </a:lnTo>
                  <a:lnTo>
                    <a:pt x="318033" y="91440"/>
                  </a:lnTo>
                  <a:lnTo>
                    <a:pt x="358025" y="66967"/>
                  </a:lnTo>
                  <a:lnTo>
                    <a:pt x="400939" y="47282"/>
                  </a:lnTo>
                  <a:lnTo>
                    <a:pt x="446430" y="32766"/>
                  </a:lnTo>
                  <a:lnTo>
                    <a:pt x="494106" y="23774"/>
                  </a:lnTo>
                  <a:lnTo>
                    <a:pt x="543585" y="20701"/>
                  </a:lnTo>
                  <a:lnTo>
                    <a:pt x="590905" y="23495"/>
                  </a:lnTo>
                  <a:lnTo>
                    <a:pt x="636689" y="31686"/>
                  </a:lnTo>
                  <a:lnTo>
                    <a:pt x="680593" y="44983"/>
                  </a:lnTo>
                  <a:lnTo>
                    <a:pt x="722261" y="63093"/>
                  </a:lnTo>
                  <a:lnTo>
                    <a:pt x="761326" y="85712"/>
                  </a:lnTo>
                  <a:lnTo>
                    <a:pt x="797445" y="112534"/>
                  </a:lnTo>
                  <a:lnTo>
                    <a:pt x="830275" y="143294"/>
                  </a:lnTo>
                  <a:lnTo>
                    <a:pt x="859447" y="177673"/>
                  </a:lnTo>
                  <a:lnTo>
                    <a:pt x="884618" y="215379"/>
                  </a:lnTo>
                  <a:lnTo>
                    <a:pt x="905421" y="256133"/>
                  </a:lnTo>
                  <a:lnTo>
                    <a:pt x="921524" y="299618"/>
                  </a:lnTo>
                  <a:lnTo>
                    <a:pt x="926376" y="319849"/>
                  </a:lnTo>
                  <a:lnTo>
                    <a:pt x="807377" y="574776"/>
                  </a:lnTo>
                  <a:lnTo>
                    <a:pt x="705192" y="439432"/>
                  </a:lnTo>
                  <a:lnTo>
                    <a:pt x="703351" y="436994"/>
                  </a:lnTo>
                  <a:lnTo>
                    <a:pt x="748614" y="420408"/>
                  </a:lnTo>
                  <a:lnTo>
                    <a:pt x="773391" y="384136"/>
                  </a:lnTo>
                  <a:lnTo>
                    <a:pt x="778129" y="349288"/>
                  </a:lnTo>
                  <a:lnTo>
                    <a:pt x="777608" y="338416"/>
                  </a:lnTo>
                  <a:lnTo>
                    <a:pt x="765314" y="299554"/>
                  </a:lnTo>
                  <a:lnTo>
                    <a:pt x="732447" y="269646"/>
                  </a:lnTo>
                  <a:lnTo>
                    <a:pt x="723633" y="266255"/>
                  </a:lnTo>
                  <a:lnTo>
                    <a:pt x="723633" y="354050"/>
                  </a:lnTo>
                  <a:lnTo>
                    <a:pt x="722769" y="365506"/>
                  </a:lnTo>
                  <a:lnTo>
                    <a:pt x="688924" y="395897"/>
                  </a:lnTo>
                  <a:lnTo>
                    <a:pt x="653897" y="398322"/>
                  </a:lnTo>
                  <a:lnTo>
                    <a:pt x="644423" y="398322"/>
                  </a:lnTo>
                  <a:lnTo>
                    <a:pt x="644423" y="305346"/>
                  </a:lnTo>
                  <a:lnTo>
                    <a:pt x="653897" y="305346"/>
                  </a:lnTo>
                  <a:lnTo>
                    <a:pt x="699820" y="311518"/>
                  </a:lnTo>
                  <a:lnTo>
                    <a:pt x="723633" y="354050"/>
                  </a:lnTo>
                  <a:lnTo>
                    <a:pt x="723633" y="266255"/>
                  </a:lnTo>
                  <a:lnTo>
                    <a:pt x="680669" y="260083"/>
                  </a:lnTo>
                  <a:lnTo>
                    <a:pt x="665302" y="259816"/>
                  </a:lnTo>
                  <a:lnTo>
                    <a:pt x="591185" y="259816"/>
                  </a:lnTo>
                  <a:lnTo>
                    <a:pt x="591185" y="585533"/>
                  </a:lnTo>
                  <a:lnTo>
                    <a:pt x="640613" y="585533"/>
                  </a:lnTo>
                  <a:lnTo>
                    <a:pt x="640613" y="439432"/>
                  </a:lnTo>
                  <a:lnTo>
                    <a:pt x="646950" y="439432"/>
                  </a:lnTo>
                  <a:lnTo>
                    <a:pt x="755319" y="585533"/>
                  </a:lnTo>
                  <a:lnTo>
                    <a:pt x="802360" y="585533"/>
                  </a:lnTo>
                  <a:lnTo>
                    <a:pt x="815517" y="585533"/>
                  </a:lnTo>
                  <a:lnTo>
                    <a:pt x="858100" y="585533"/>
                  </a:lnTo>
                  <a:lnTo>
                    <a:pt x="895946" y="502056"/>
                  </a:lnTo>
                  <a:lnTo>
                    <a:pt x="928281" y="502056"/>
                  </a:lnTo>
                  <a:lnTo>
                    <a:pt x="928281" y="457784"/>
                  </a:lnTo>
                  <a:lnTo>
                    <a:pt x="915543" y="457784"/>
                  </a:lnTo>
                  <a:lnTo>
                    <a:pt x="948944" y="383489"/>
                  </a:lnTo>
                  <a:lnTo>
                    <a:pt x="960742" y="346583"/>
                  </a:lnTo>
                  <a:lnTo>
                    <a:pt x="962825" y="354139"/>
                  </a:lnTo>
                  <a:lnTo>
                    <a:pt x="1006386" y="457784"/>
                  </a:lnTo>
                  <a:lnTo>
                    <a:pt x="1006386" y="346100"/>
                  </a:lnTo>
                  <a:lnTo>
                    <a:pt x="960297" y="247167"/>
                  </a:lnTo>
                  <a:lnTo>
                    <a:pt x="940142" y="290334"/>
                  </a:lnTo>
                  <a:lnTo>
                    <a:pt x="924420" y="247815"/>
                  </a:lnTo>
                  <a:lnTo>
                    <a:pt x="902525" y="204914"/>
                  </a:lnTo>
                  <a:lnTo>
                    <a:pt x="876033" y="165227"/>
                  </a:lnTo>
                  <a:lnTo>
                    <a:pt x="845324" y="129032"/>
                  </a:lnTo>
                  <a:lnTo>
                    <a:pt x="810780" y="96659"/>
                  </a:lnTo>
                  <a:lnTo>
                    <a:pt x="772756" y="68427"/>
                  </a:lnTo>
                  <a:lnTo>
                    <a:pt x="731634" y="44615"/>
                  </a:lnTo>
                  <a:lnTo>
                    <a:pt x="687781" y="25565"/>
                  </a:lnTo>
                  <a:lnTo>
                    <a:pt x="641578" y="11569"/>
                  </a:lnTo>
                  <a:lnTo>
                    <a:pt x="593394" y="2946"/>
                  </a:lnTo>
                  <a:lnTo>
                    <a:pt x="543585" y="0"/>
                  </a:lnTo>
                  <a:lnTo>
                    <a:pt x="495160" y="2794"/>
                  </a:lnTo>
                  <a:lnTo>
                    <a:pt x="448360" y="10972"/>
                  </a:lnTo>
                  <a:lnTo>
                    <a:pt x="403504" y="24231"/>
                  </a:lnTo>
                  <a:lnTo>
                    <a:pt x="360883" y="42240"/>
                  </a:lnTo>
                  <a:lnTo>
                    <a:pt x="320840" y="64693"/>
                  </a:lnTo>
                  <a:lnTo>
                    <a:pt x="283679" y="91287"/>
                  </a:lnTo>
                  <a:lnTo>
                    <a:pt x="249707" y="121691"/>
                  </a:lnTo>
                  <a:lnTo>
                    <a:pt x="219252" y="155587"/>
                  </a:lnTo>
                  <a:lnTo>
                    <a:pt x="192608" y="192684"/>
                  </a:lnTo>
                  <a:lnTo>
                    <a:pt x="170116" y="232651"/>
                  </a:lnTo>
                  <a:lnTo>
                    <a:pt x="152069" y="275183"/>
                  </a:lnTo>
                  <a:lnTo>
                    <a:pt x="138785" y="319963"/>
                  </a:lnTo>
                  <a:lnTo>
                    <a:pt x="130594" y="366674"/>
                  </a:lnTo>
                  <a:lnTo>
                    <a:pt x="127787" y="415010"/>
                  </a:lnTo>
                  <a:lnTo>
                    <a:pt x="130594" y="463334"/>
                  </a:lnTo>
                  <a:lnTo>
                    <a:pt x="138785" y="510044"/>
                  </a:lnTo>
                  <a:lnTo>
                    <a:pt x="149212" y="545211"/>
                  </a:lnTo>
                  <a:lnTo>
                    <a:pt x="133807" y="546328"/>
                  </a:lnTo>
                  <a:lnTo>
                    <a:pt x="84391" y="533857"/>
                  </a:lnTo>
                  <a:lnTo>
                    <a:pt x="57683" y="496506"/>
                  </a:lnTo>
                  <a:lnTo>
                    <a:pt x="52590" y="457873"/>
                  </a:lnTo>
                  <a:lnTo>
                    <a:pt x="52590" y="259816"/>
                  </a:lnTo>
                  <a:lnTo>
                    <a:pt x="0" y="259816"/>
                  </a:lnTo>
                  <a:lnTo>
                    <a:pt x="0" y="462775"/>
                  </a:lnTo>
                  <a:lnTo>
                    <a:pt x="2070" y="493814"/>
                  </a:lnTo>
                  <a:lnTo>
                    <a:pt x="18681" y="543280"/>
                  </a:lnTo>
                  <a:lnTo>
                    <a:pt x="51968" y="576008"/>
                  </a:lnTo>
                  <a:lnTo>
                    <a:pt x="102247" y="592353"/>
                  </a:lnTo>
                  <a:lnTo>
                    <a:pt x="133794" y="594398"/>
                  </a:lnTo>
                  <a:lnTo>
                    <a:pt x="165341" y="592340"/>
                  </a:lnTo>
                  <a:lnTo>
                    <a:pt x="167754" y="591807"/>
                  </a:lnTo>
                  <a:lnTo>
                    <a:pt x="170116" y="597357"/>
                  </a:lnTo>
                  <a:lnTo>
                    <a:pt x="192608" y="637324"/>
                  </a:lnTo>
                  <a:lnTo>
                    <a:pt x="219252" y="674420"/>
                  </a:lnTo>
                  <a:lnTo>
                    <a:pt x="249707" y="708329"/>
                  </a:lnTo>
                  <a:lnTo>
                    <a:pt x="283679" y="738733"/>
                  </a:lnTo>
                  <a:lnTo>
                    <a:pt x="320840" y="765314"/>
                  </a:lnTo>
                  <a:lnTo>
                    <a:pt x="360883" y="787768"/>
                  </a:lnTo>
                  <a:lnTo>
                    <a:pt x="403504" y="805776"/>
                  </a:lnTo>
                  <a:lnTo>
                    <a:pt x="448360" y="819035"/>
                  </a:lnTo>
                  <a:lnTo>
                    <a:pt x="495160" y="827214"/>
                  </a:lnTo>
                  <a:lnTo>
                    <a:pt x="543585" y="830021"/>
                  </a:lnTo>
                  <a:lnTo>
                    <a:pt x="592988" y="827074"/>
                  </a:lnTo>
                  <a:lnTo>
                    <a:pt x="641362" y="818388"/>
                  </a:lnTo>
                  <a:lnTo>
                    <a:pt x="688200" y="804113"/>
                  </a:lnTo>
                  <a:lnTo>
                    <a:pt x="733044" y="784453"/>
                  </a:lnTo>
                  <a:lnTo>
                    <a:pt x="775360" y="759587"/>
                  </a:lnTo>
                  <a:lnTo>
                    <a:pt x="814692" y="729691"/>
                  </a:lnTo>
                  <a:lnTo>
                    <a:pt x="849820" y="695731"/>
                  </a:lnTo>
                  <a:lnTo>
                    <a:pt x="880541" y="658177"/>
                  </a:lnTo>
                  <a:lnTo>
                    <a:pt x="906589" y="617461"/>
                  </a:lnTo>
                  <a:lnTo>
                    <a:pt x="927709" y="574065"/>
                  </a:lnTo>
                  <a:lnTo>
                    <a:pt x="943660" y="528408"/>
                  </a:lnTo>
                  <a:lnTo>
                    <a:pt x="949502" y="502056"/>
                  </a:lnTo>
                  <a:lnTo>
                    <a:pt x="1025093" y="502056"/>
                  </a:lnTo>
                  <a:lnTo>
                    <a:pt x="1062062" y="585533"/>
                  </a:lnTo>
                  <a:lnTo>
                    <a:pt x="1117942" y="585533"/>
                  </a:lnTo>
                  <a:close/>
                </a:path>
              </a:pathLst>
            </a:custGeom>
            <a:solidFill>
              <a:srgbClr val="00447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47227" y="875282"/>
              <a:ext cx="2941074" cy="1915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669153" y="5152811"/>
              <a:ext cx="118802" cy="119780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253544" y="2042108"/>
            <a:ext cx="9545686" cy="1256754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0" i="1" spc="-5" dirty="0">
                <a:solidFill>
                  <a:srgbClr val="184777"/>
                </a:solidFill>
                <a:latin typeface="Franklin Gothic Demi"/>
                <a:cs typeface="Calibri"/>
              </a:rPr>
              <a:t>NRP Use Case for Training, Testing &amp; Using</a:t>
            </a:r>
            <a:br>
              <a:rPr lang="en-US" sz="4000" b="0" i="1" spc="-5" dirty="0">
                <a:solidFill>
                  <a:srgbClr val="184777"/>
                </a:solidFill>
                <a:latin typeface="Franklin Gothic Demi"/>
                <a:cs typeface="Calibri"/>
              </a:rPr>
            </a:br>
            <a:r>
              <a:rPr lang="en-US" sz="4000" b="0" i="1" spc="-5" dirty="0">
                <a:solidFill>
                  <a:srgbClr val="184777"/>
                </a:solidFill>
                <a:latin typeface="Franklin Gothic Demi"/>
                <a:cs typeface="Calibri"/>
              </a:rPr>
              <a:t>Large Satellite Foundation Models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477520" y="3444543"/>
            <a:ext cx="11077396" cy="3075842"/>
          </a:xfrm>
          <a:prstGeom prst="rect">
            <a:avLst/>
          </a:prstGeom>
        </p:spPr>
        <p:txBody>
          <a:bodyPr vert="horz" wrap="square" lIns="0" tIns="104775" rIns="0" bIns="0" rtlCol="0" anchor="t">
            <a:spAutoFit/>
          </a:bodyPr>
          <a:lstStyle/>
          <a:p>
            <a:pPr algn="ctr"/>
            <a:r>
              <a:rPr lang="en-US" sz="2800" spc="-25" dirty="0">
                <a:solidFill>
                  <a:srgbClr val="184777"/>
                </a:solidFill>
                <a:latin typeface="Franklin Gothic Demi"/>
              </a:rPr>
              <a:t>Dr. David Bell</a:t>
            </a:r>
            <a:br>
              <a:rPr lang="en-US" sz="2800" spc="-25" dirty="0">
                <a:solidFill>
                  <a:srgbClr val="184777"/>
                </a:solidFill>
                <a:latin typeface="Franklin Gothic Demi"/>
              </a:rPr>
            </a:br>
            <a:endParaRPr lang="en-US" sz="2000" spc="-25" dirty="0">
              <a:solidFill>
                <a:srgbClr val="184777"/>
              </a:solidFill>
              <a:latin typeface="Franklin Gothic Demi"/>
            </a:endParaRPr>
          </a:p>
          <a:p>
            <a:pPr algn="ctr"/>
            <a:endParaRPr lang="en-US" sz="1200" spc="-25" dirty="0">
              <a:solidFill>
                <a:srgbClr val="184777"/>
              </a:solidFill>
              <a:latin typeface="Franklin Gothic Demi"/>
            </a:endParaRPr>
          </a:p>
          <a:p>
            <a:pPr algn="ctr"/>
            <a:endParaRPr lang="en-US" sz="300" spc="-25" dirty="0">
              <a:solidFill>
                <a:srgbClr val="184777"/>
              </a:solidFill>
              <a:latin typeface="Franklin Gothic Demi"/>
            </a:endParaRPr>
          </a:p>
          <a:p>
            <a:pPr algn="ctr"/>
            <a:r>
              <a:rPr lang="en-US" sz="2400" i="1" spc="-25" dirty="0">
                <a:solidFill>
                  <a:srgbClr val="184777"/>
                </a:solidFill>
                <a:latin typeface="Franklin Gothic Demi"/>
              </a:rPr>
              <a:t>Director of the USRA Research Institute for Advanced Computer Science</a:t>
            </a:r>
          </a:p>
          <a:p>
            <a:pPr algn="ctr"/>
            <a:endParaRPr lang="en-US" sz="700" i="1" spc="-25" dirty="0">
              <a:solidFill>
                <a:srgbClr val="184777"/>
              </a:solidFill>
              <a:latin typeface="Franklin Gothic Demi"/>
            </a:endParaRPr>
          </a:p>
          <a:p>
            <a:pPr algn="ctr"/>
            <a:r>
              <a:rPr lang="en-US" sz="2400" i="1" spc="-25" dirty="0">
                <a:solidFill>
                  <a:srgbClr val="184777"/>
                </a:solidFill>
                <a:latin typeface="Franklin Gothic Demi"/>
              </a:rPr>
              <a:t>Co-Founder of the </a:t>
            </a:r>
            <a:r>
              <a:rPr lang="en-US" sz="2400" i="1" spc="-25" dirty="0" err="1">
                <a:solidFill>
                  <a:srgbClr val="184777"/>
                </a:solidFill>
                <a:latin typeface="Franklin Gothic Demi"/>
              </a:rPr>
              <a:t>GenAI</a:t>
            </a:r>
            <a:r>
              <a:rPr lang="en-US" sz="2400" i="1" spc="-25" dirty="0">
                <a:solidFill>
                  <a:srgbClr val="184777"/>
                </a:solidFill>
                <a:latin typeface="Franklin Gothic Demi"/>
              </a:rPr>
              <a:t> Lab for Science &amp; Engineering (2024-Present)</a:t>
            </a:r>
          </a:p>
          <a:p>
            <a:pPr algn="ctr"/>
            <a:endParaRPr lang="en-US" sz="700" i="1" spc="-25" dirty="0">
              <a:solidFill>
                <a:srgbClr val="184777"/>
              </a:solidFill>
              <a:latin typeface="Franklin Gothic Demi"/>
            </a:endParaRPr>
          </a:p>
          <a:p>
            <a:pPr algn="ctr"/>
            <a:r>
              <a:rPr lang="en-US" sz="2400" i="1" spc="-25" dirty="0">
                <a:solidFill>
                  <a:srgbClr val="184777"/>
                </a:solidFill>
                <a:latin typeface="Franklin Gothic Demi"/>
              </a:rPr>
              <a:t>Co-Founder of the Quantum AI Lab (2012-Present)</a:t>
            </a:r>
            <a:br>
              <a:rPr lang="en-US" sz="2400" i="1" spc="-25" dirty="0">
                <a:solidFill>
                  <a:srgbClr val="184777"/>
                </a:solidFill>
                <a:latin typeface="Franklin Gothic Demi"/>
              </a:rPr>
            </a:br>
            <a:endParaRPr lang="en-US" sz="1100" i="1" spc="-25" dirty="0">
              <a:solidFill>
                <a:srgbClr val="184777"/>
              </a:solidFill>
              <a:latin typeface="Franklin Gothic Demi"/>
            </a:endParaRPr>
          </a:p>
          <a:p>
            <a:pPr algn="ctr"/>
            <a:r>
              <a:rPr lang="en-US" sz="2400" i="1" spc="-25" dirty="0">
                <a:solidFill>
                  <a:srgbClr val="184777"/>
                </a:solidFill>
                <a:latin typeface="Franklin Gothic Demi"/>
              </a:rPr>
              <a:t>NRP/PRP Partner since 2021</a:t>
            </a:r>
            <a:br>
              <a:rPr lang="en-US" sz="2400" i="1" spc="-25" dirty="0">
                <a:solidFill>
                  <a:srgbClr val="184777"/>
                </a:solidFill>
                <a:latin typeface="Franklin Gothic Demi"/>
              </a:rPr>
            </a:br>
            <a:endParaRPr lang="en-US" sz="400" i="1" spc="-25" dirty="0">
              <a:solidFill>
                <a:srgbClr val="184777"/>
              </a:solidFill>
              <a:latin typeface="Franklin Gothic Demi"/>
            </a:endParaRP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8464EC5-E5F7-B416-908A-544D483EB154}"/>
              </a:ext>
            </a:extLst>
          </p:cNvPr>
          <p:cNvSpPr txBox="1">
            <a:spLocks/>
          </p:cNvSpPr>
          <p:nvPr/>
        </p:nvSpPr>
        <p:spPr bwMode="auto">
          <a:xfrm>
            <a:off x="1010475" y="6638235"/>
            <a:ext cx="10011485" cy="43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Arial" charset="0"/>
              <a:buNone/>
              <a:defRPr sz="1867" kern="1200">
                <a:solidFill>
                  <a:srgbClr val="184777"/>
                </a:solidFill>
                <a:latin typeface="+mn-lt"/>
                <a:ea typeface="+mn-ea"/>
                <a:cs typeface="+mn-cs"/>
              </a:defRPr>
            </a:lvl1pPr>
            <a:lvl2pPr marL="557185" indent="-214303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867" kern="1200">
                <a:solidFill>
                  <a:srgbClr val="184777"/>
                </a:solidFill>
                <a:latin typeface="+mn-lt"/>
                <a:ea typeface="+mn-ea"/>
                <a:cs typeface="+mn-cs"/>
              </a:defRPr>
            </a:lvl2pPr>
            <a:lvl3pPr marL="857208" indent="-171442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Font typeface="Wingdings" pitchFamily="2" charset="2"/>
              <a:buChar char="§"/>
              <a:defRPr sz="1867" kern="1200">
                <a:solidFill>
                  <a:srgbClr val="184777"/>
                </a:solidFill>
                <a:latin typeface="+mn-lt"/>
                <a:ea typeface="+mn-ea"/>
                <a:cs typeface="+mn-cs"/>
              </a:defRPr>
            </a:lvl3pPr>
            <a:lvl4pPr marL="1200091" indent="-171442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q"/>
              <a:defRPr sz="1867" kern="1200">
                <a:solidFill>
                  <a:srgbClr val="184777"/>
                </a:solidFill>
                <a:latin typeface="+mn-lt"/>
                <a:ea typeface="+mn-ea"/>
                <a:cs typeface="+mn-cs"/>
              </a:defRPr>
            </a:lvl4pPr>
            <a:lvl5pPr marL="1542973" indent="-171442" algn="l" rtl="0" eaLnBrk="1" fontAlgn="base" hangingPunct="1">
              <a:spcBef>
                <a:spcPct val="20000"/>
              </a:spcBef>
              <a:spcAft>
                <a:spcPct val="0"/>
              </a:spcAft>
              <a:buFont typeface="Apple Symbols" panose="02000000000000000000" pitchFamily="2" charset="-79"/>
              <a:buChar char="⎻"/>
              <a:defRPr sz="1867" kern="1200">
                <a:solidFill>
                  <a:srgbClr val="184777"/>
                </a:solidFill>
                <a:latin typeface="+mn-lt"/>
                <a:ea typeface="+mn-ea"/>
                <a:cs typeface="+mn-cs"/>
              </a:defRPr>
            </a:lvl5pPr>
            <a:lvl6pPr marL="1885857" indent="-171442" algn="l" defTabSz="68576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6" indent="-171442" algn="l" defTabSz="68576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January 2025</a:t>
            </a:r>
          </a:p>
        </p:txBody>
      </p:sp>
      <p:pic>
        <p:nvPicPr>
          <p:cNvPr id="2050" name="Picture 2" descr="Home - RIACS">
            <a:extLst>
              <a:ext uri="{FF2B5EF4-FFF2-40B4-BE49-F238E27FC236}">
                <a16:creationId xmlns:a16="http://schemas.microsoft.com/office/drawing/2014/main" id="{079EA3CB-3E43-58EC-90B9-5B65734195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03" b="25749"/>
          <a:stretch/>
        </p:blipFill>
        <p:spPr bwMode="auto">
          <a:xfrm>
            <a:off x="9960076" y="529101"/>
            <a:ext cx="1623641" cy="74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716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339146-8DD6-4FCF-9578-E13E00D96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11855"/>
          </a:xfrm>
        </p:spPr>
        <p:txBody>
          <a:bodyPr lIns="274320" tIns="45720" rIns="91440" bIns="45720" anchor="ctr" anchorCtr="0">
            <a:normAutofit/>
          </a:bodyPr>
          <a:lstStyle/>
          <a:p>
            <a:r>
              <a:rPr lang="en-US" dirty="0"/>
              <a:t>Partnership with NASA to advance AI, Supercomputing &amp; HCI with Academia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6BDE24-141F-DC2D-03AE-CAF827EBA61E}"/>
              </a:ext>
            </a:extLst>
          </p:cNvPr>
          <p:cNvSpPr txBox="1"/>
          <p:nvPr/>
        </p:nvSpPr>
        <p:spPr>
          <a:xfrm>
            <a:off x="3665745" y="5439819"/>
            <a:ext cx="50950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1"/>
                </a:solidFill>
              </a:rPr>
              <a:t>Transmitted from President Reagan to the U.S. Congress in 1983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BAF6CC-D9EF-3355-6154-FD357588E000}"/>
              </a:ext>
            </a:extLst>
          </p:cNvPr>
          <p:cNvSpPr txBox="1"/>
          <p:nvPr/>
        </p:nvSpPr>
        <p:spPr>
          <a:xfrm>
            <a:off x="2522193" y="1157975"/>
            <a:ext cx="7382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USRA-RIACS - Founded in 1983 in collaboration with NASA in Silicon Valley</a:t>
            </a:r>
          </a:p>
        </p:txBody>
      </p:sp>
      <p:pic>
        <p:nvPicPr>
          <p:cNvPr id="9" name="Picture 8" descr="A blue square with white text&#10;&#10;Description automatically generated">
            <a:extLst>
              <a:ext uri="{FF2B5EF4-FFF2-40B4-BE49-F238E27FC236}">
                <a16:creationId xmlns:a16="http://schemas.microsoft.com/office/drawing/2014/main" id="{9B13D711-298D-7684-D541-16CAAB920F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654" y="2132022"/>
            <a:ext cx="2763387" cy="2760852"/>
          </a:xfrm>
          <a:prstGeom prst="rect">
            <a:avLst/>
          </a:prstGeom>
        </p:spPr>
      </p:pic>
      <p:pic>
        <p:nvPicPr>
          <p:cNvPr id="1026" name="Picture 2" descr="Ronald Reagan - Wikipedia">
            <a:extLst>
              <a:ext uri="{FF2B5EF4-FFF2-40B4-BE49-F238E27FC236}">
                <a16:creationId xmlns:a16="http://schemas.microsoft.com/office/drawing/2014/main" id="{4B5A4EE2-91FB-F754-5520-8511810F5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495" y="2002367"/>
            <a:ext cx="2472266" cy="309033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E4730A-346A-2227-8D90-7E5B409813CE}"/>
              </a:ext>
            </a:extLst>
          </p:cNvPr>
          <p:cNvSpPr txBox="1"/>
          <p:nvPr/>
        </p:nvSpPr>
        <p:spPr>
          <a:xfrm>
            <a:off x="4030928" y="2077054"/>
            <a:ext cx="43646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Industry is making rapid advances in supercomputer technology, human computer interfaces, and artificial intelligence.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  <a:latin typeface="Franklin Gothic Book"/>
              </a:rPr>
              <a:t>…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r>
              <a:rPr lang="en-US" b="1" dirty="0">
                <a:solidFill>
                  <a:schemeClr val="bg1"/>
                </a:solidFill>
              </a:rPr>
              <a:t>A major commitment is the establishment of an independent Research Institute for Advanced Computer Science (RIACS), to be operated at Ames Research Center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by the Universities Space Research Association”</a:t>
            </a:r>
          </a:p>
        </p:txBody>
      </p:sp>
    </p:spTree>
    <p:extLst>
      <p:ext uri="{BB962C8B-B14F-4D97-AF65-F5344CB8AC3E}">
        <p14:creationId xmlns:p14="http://schemas.microsoft.com/office/powerpoint/2010/main" val="3209507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8B4E27-60F0-F0BD-4CAF-4FC8942AE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40+ Years of AI R&amp;D with NASA, Academia &amp; Industry</a:t>
            </a:r>
          </a:p>
        </p:txBody>
      </p:sp>
      <p:pic>
        <p:nvPicPr>
          <p:cNvPr id="6" name="Picture 5" descr="A diagram of space research association&#10;&#10;Description automatically generated">
            <a:extLst>
              <a:ext uri="{FF2B5EF4-FFF2-40B4-BE49-F238E27FC236}">
                <a16:creationId xmlns:a16="http://schemas.microsoft.com/office/drawing/2014/main" id="{DE16A41D-1300-C298-52F1-6CE8B5A08A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" t="16993" r="2520" b="15436"/>
          <a:stretch/>
        </p:blipFill>
        <p:spPr>
          <a:xfrm>
            <a:off x="0" y="931178"/>
            <a:ext cx="12192000" cy="520715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E3141E0-CF46-08F4-BFB3-C80A30EBEECB}"/>
              </a:ext>
            </a:extLst>
          </p:cNvPr>
          <p:cNvCxnSpPr/>
          <p:nvPr/>
        </p:nvCxnSpPr>
        <p:spPr>
          <a:xfrm>
            <a:off x="10491989" y="4082603"/>
            <a:ext cx="0" cy="16828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4050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F0F6A6-9F74-6DFB-EA15-6CF6DD1B2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50" y="-1608"/>
            <a:ext cx="11883850" cy="932159"/>
          </a:xfrm>
        </p:spPr>
        <p:txBody>
          <a:bodyPr anchor="ctr" anchorCtr="0"/>
          <a:lstStyle/>
          <a:p>
            <a:r>
              <a:rPr lang="en-US" sz="2800" dirty="0">
                <a:solidFill>
                  <a:schemeClr val="bg1"/>
                </a:solidFill>
              </a:rPr>
              <a:t>Generative AI Lab for Science &amp; Engineering - Started in 2024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EDE716D-072B-0E02-2CB9-B61ED5919FAB}"/>
              </a:ext>
            </a:extLst>
          </p:cNvPr>
          <p:cNvSpPr txBox="1"/>
          <p:nvPr/>
        </p:nvSpPr>
        <p:spPr>
          <a:xfrm>
            <a:off x="1078804" y="1070324"/>
            <a:ext cx="3352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AI R&amp;D Collaboration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8B194C6-31FB-7338-C108-899903D7C929}"/>
              </a:ext>
            </a:extLst>
          </p:cNvPr>
          <p:cNvSpPr txBox="1"/>
          <p:nvPr/>
        </p:nvSpPr>
        <p:spPr>
          <a:xfrm>
            <a:off x="1202345" y="5586265"/>
            <a:ext cx="1433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Government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BE8FDA0-34A3-6F08-EEEC-9AF197C19A6D}"/>
              </a:ext>
            </a:extLst>
          </p:cNvPr>
          <p:cNvSpPr txBox="1"/>
          <p:nvPr/>
        </p:nvSpPr>
        <p:spPr>
          <a:xfrm>
            <a:off x="2166777" y="1822999"/>
            <a:ext cx="1142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Academia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1413BF4-1277-D4DD-F0A2-40B37339D457}"/>
              </a:ext>
            </a:extLst>
          </p:cNvPr>
          <p:cNvSpPr txBox="1"/>
          <p:nvPr/>
        </p:nvSpPr>
        <p:spPr>
          <a:xfrm>
            <a:off x="3028645" y="5586265"/>
            <a:ext cx="975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Industry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CE10C19-717D-A458-0FE1-9951D8DDC536}"/>
              </a:ext>
            </a:extLst>
          </p:cNvPr>
          <p:cNvSpPr txBox="1"/>
          <p:nvPr/>
        </p:nvSpPr>
        <p:spPr>
          <a:xfrm>
            <a:off x="7961086" y="2938159"/>
            <a:ext cx="40880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1" dirty="0">
                <a:solidFill>
                  <a:prstClr val="white"/>
                </a:solidFill>
                <a:latin typeface="Franklin Gothic Book"/>
              </a:rPr>
              <a:t>Developing, Testing &amp; Evaluating </a:t>
            </a:r>
            <a:br>
              <a:rPr lang="en-US" sz="2000" i="1" dirty="0">
                <a:solidFill>
                  <a:prstClr val="white"/>
                </a:solidFill>
                <a:latin typeface="Franklin Gothic Book"/>
              </a:rPr>
            </a:br>
            <a:r>
              <a:rPr lang="en-US" sz="2000" i="1" dirty="0" err="1">
                <a:solidFill>
                  <a:prstClr val="white"/>
                </a:solidFill>
                <a:latin typeface="Franklin Gothic Book"/>
              </a:rPr>
              <a:t>GenAI</a:t>
            </a:r>
            <a:r>
              <a:rPr lang="en-US" sz="2000" i="1" dirty="0">
                <a:solidFill>
                  <a:prstClr val="white"/>
                </a:solidFill>
                <a:latin typeface="Franklin Gothic Book"/>
              </a:rPr>
              <a:t> Solutions for Scientific </a:t>
            </a:r>
            <a:br>
              <a:rPr lang="en-US" sz="2000" i="1" dirty="0">
                <a:solidFill>
                  <a:prstClr val="white"/>
                </a:solidFill>
                <a:latin typeface="Franklin Gothic Book"/>
              </a:rPr>
            </a:br>
            <a:r>
              <a:rPr lang="en-US" sz="2000" i="1" dirty="0">
                <a:solidFill>
                  <a:prstClr val="white"/>
                </a:solidFill>
                <a:latin typeface="Franklin Gothic Book"/>
              </a:rPr>
              <a:t>&amp; Engineering Applications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At Scale</a:t>
            </a:r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A6C8776C-CC09-F901-2056-7EF83CAB881D}"/>
              </a:ext>
            </a:extLst>
          </p:cNvPr>
          <p:cNvSpPr/>
          <p:nvPr/>
        </p:nvSpPr>
        <p:spPr>
          <a:xfrm>
            <a:off x="4899545" y="1822990"/>
            <a:ext cx="2833798" cy="344405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Partnerships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graphicFrame>
        <p:nvGraphicFramePr>
          <p:cNvPr id="54" name="Diagram 53">
            <a:extLst>
              <a:ext uri="{FF2B5EF4-FFF2-40B4-BE49-F238E27FC236}">
                <a16:creationId xmlns:a16="http://schemas.microsoft.com/office/drawing/2014/main" id="{69356CF1-66C7-2D2E-5FE4-9D8FFE3ACB3E}"/>
              </a:ext>
            </a:extLst>
          </p:cNvPr>
          <p:cNvGraphicFramePr/>
          <p:nvPr/>
        </p:nvGraphicFramePr>
        <p:xfrm>
          <a:off x="444571" y="2169697"/>
          <a:ext cx="4587224" cy="3444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8" name="Picture 2" descr="A black and green rectangle with white letters&#10;&#10;Description automatically generated">
            <a:extLst>
              <a:ext uri="{FF2B5EF4-FFF2-40B4-BE49-F238E27FC236}">
                <a16:creationId xmlns:a16="http://schemas.microsoft.com/office/drawing/2014/main" id="{DBB22E81-C2BF-9F73-1F7D-20BE012A3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l="1128" r="1128"/>
          <a:stretch/>
        </p:blipFill>
        <p:spPr bwMode="auto">
          <a:xfrm>
            <a:off x="3170556" y="4358514"/>
            <a:ext cx="1077510" cy="44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 descr="A logo with a logo and text&#10;&#10;Description automatically generated with medium confidence">
            <a:extLst>
              <a:ext uri="{FF2B5EF4-FFF2-40B4-BE49-F238E27FC236}">
                <a16:creationId xmlns:a16="http://schemas.microsoft.com/office/drawing/2014/main" id="{63B2545E-E144-0D21-C8C5-23C56467BA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30" b="30834"/>
          <a:stretch/>
        </p:blipFill>
        <p:spPr>
          <a:xfrm>
            <a:off x="1304114" y="4237949"/>
            <a:ext cx="1114643" cy="885241"/>
          </a:xfrm>
          <a:prstGeom prst="rect">
            <a:avLst/>
          </a:prstGeom>
        </p:spPr>
      </p:pic>
      <p:pic>
        <p:nvPicPr>
          <p:cNvPr id="61" name="Picture 2" descr="A logo with a red ball and blue line&#10;&#10;Description automatically generated">
            <a:extLst>
              <a:ext uri="{FF2B5EF4-FFF2-40B4-BE49-F238E27FC236}">
                <a16:creationId xmlns:a16="http://schemas.microsoft.com/office/drawing/2014/main" id="{4DD05831-1C11-1E45-9098-56B208F1F7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/>
          <a:srcRect l="-1387" t="-12500" r="-1869"/>
          <a:stretch/>
        </p:blipFill>
        <p:spPr bwMode="auto">
          <a:xfrm>
            <a:off x="1712523" y="2804164"/>
            <a:ext cx="1338203" cy="54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USRA Press Kit">
            <a:extLst>
              <a:ext uri="{FF2B5EF4-FFF2-40B4-BE49-F238E27FC236}">
                <a16:creationId xmlns:a16="http://schemas.microsoft.com/office/drawing/2014/main" id="{2A078708-CBB4-2DDD-74D2-3DCB5677E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625" y="2411099"/>
            <a:ext cx="713117" cy="52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0D5000A7-A730-3E5D-EF78-8DF19011920A}"/>
              </a:ext>
            </a:extLst>
          </p:cNvPr>
          <p:cNvSpPr txBox="1"/>
          <p:nvPr/>
        </p:nvSpPr>
        <p:spPr>
          <a:xfrm>
            <a:off x="8704683" y="1086471"/>
            <a:ext cx="1967205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AI Solutions</a:t>
            </a:r>
          </a:p>
        </p:txBody>
      </p:sp>
      <p:pic>
        <p:nvPicPr>
          <p:cNvPr id="2" name="Picture 2" descr="Second National Research Platform Workshop to Focus on Scaling to a  Nationwide Science Data 'Superhighway'">
            <a:extLst>
              <a:ext uri="{FF2B5EF4-FFF2-40B4-BE49-F238E27FC236}">
                <a16:creationId xmlns:a16="http://schemas.microsoft.com/office/drawing/2014/main" id="{0A54F0F8-0A2A-5DDE-A6E8-ECC5D208D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59" y="2874009"/>
            <a:ext cx="668984" cy="64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182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DFD5B-E720-7538-D05A-F9D708B54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68" y="0"/>
            <a:ext cx="11148440" cy="939485"/>
          </a:xfr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Training a Foundation Model in NRP for Multiple Downstream Use Cases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9E31CCC-4A0E-2DDF-E215-D83CACFC5E64}"/>
              </a:ext>
            </a:extLst>
          </p:cNvPr>
          <p:cNvGrpSpPr/>
          <p:nvPr/>
        </p:nvGrpSpPr>
        <p:grpSpPr>
          <a:xfrm>
            <a:off x="5885353" y="2032919"/>
            <a:ext cx="5946143" cy="3885596"/>
            <a:chOff x="5893481" y="2032919"/>
            <a:chExt cx="5946143" cy="3885596"/>
          </a:xfrm>
        </p:grpSpPr>
        <p:pic>
          <p:nvPicPr>
            <p:cNvPr id="14342" name="Picture 6" descr="Study: Atmospheric River Storms Can Reduce Sierra Snow">
              <a:extLst>
                <a:ext uri="{FF2B5EF4-FFF2-40B4-BE49-F238E27FC236}">
                  <a16:creationId xmlns:a16="http://schemas.microsoft.com/office/drawing/2014/main" id="{4DC40CFC-CD56-32BA-241A-3A3699B181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44" t="908" r="23616" b="1814"/>
            <a:stretch/>
          </p:blipFill>
          <p:spPr bwMode="auto">
            <a:xfrm>
              <a:off x="9819012" y="2032919"/>
              <a:ext cx="1989828" cy="3548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4" name="Picture 8">
              <a:extLst>
                <a:ext uri="{FF2B5EF4-FFF2-40B4-BE49-F238E27FC236}">
                  <a16:creationId xmlns:a16="http://schemas.microsoft.com/office/drawing/2014/main" id="{8166F5EA-DE82-D03E-2587-631718AE4F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44" t="51481" r="57666"/>
            <a:stretch/>
          </p:blipFill>
          <p:spPr bwMode="auto">
            <a:xfrm>
              <a:off x="7785846" y="2032919"/>
              <a:ext cx="1828212" cy="3516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6" name="Picture 10" descr="Rainfall Causes Texas and Oklahoma Flooding ">
              <a:extLst>
                <a:ext uri="{FF2B5EF4-FFF2-40B4-BE49-F238E27FC236}">
                  <a16:creationId xmlns:a16="http://schemas.microsoft.com/office/drawing/2014/main" id="{3E5062DC-C0C0-8E9F-FFB9-4C9BAA59B1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40" r="61173"/>
            <a:stretch/>
          </p:blipFill>
          <p:spPr bwMode="auto">
            <a:xfrm>
              <a:off x="5893481" y="2032919"/>
              <a:ext cx="1659112" cy="3484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C823FB2-26AC-290D-BD97-50A2EE3A2225}"/>
                </a:ext>
              </a:extLst>
            </p:cNvPr>
            <p:cNvSpPr txBox="1"/>
            <p:nvPr/>
          </p:nvSpPr>
          <p:spPr>
            <a:xfrm>
              <a:off x="9788229" y="5549183"/>
              <a:ext cx="2051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Atmospheric Rivers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90A8215-68F8-7EA8-9D26-83D7189F1750}"/>
                </a:ext>
              </a:extLst>
            </p:cNvPr>
            <p:cNvSpPr txBox="1"/>
            <p:nvPr/>
          </p:nvSpPr>
          <p:spPr>
            <a:xfrm>
              <a:off x="7775661" y="5549183"/>
              <a:ext cx="18485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Tropical Cyclones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AE7D8DC-B5DF-9F69-E3FA-9B237F09EE89}"/>
                </a:ext>
              </a:extLst>
            </p:cNvPr>
            <p:cNvSpPr txBox="1"/>
            <p:nvPr/>
          </p:nvSpPr>
          <p:spPr>
            <a:xfrm>
              <a:off x="5982289" y="5549183"/>
              <a:ext cx="14814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Extreme Rain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19CDD20-5416-4077-871E-C3715FD9D596}"/>
              </a:ext>
            </a:extLst>
          </p:cNvPr>
          <p:cNvSpPr txBox="1"/>
          <p:nvPr/>
        </p:nvSpPr>
        <p:spPr>
          <a:xfrm>
            <a:off x="695971" y="1006195"/>
            <a:ext cx="460469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From</a:t>
            </a:r>
          </a:p>
          <a:p>
            <a:pPr algn="ctr"/>
            <a:r>
              <a:rPr lang="en-US" sz="16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Task Specific Models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Multiple models trained, one for each use case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1609A5-49F2-0ED3-2287-F0F2B1FE501B}"/>
              </a:ext>
            </a:extLst>
          </p:cNvPr>
          <p:cNvSpPr txBox="1"/>
          <p:nvPr/>
        </p:nvSpPr>
        <p:spPr>
          <a:xfrm>
            <a:off x="6087424" y="1006195"/>
            <a:ext cx="5174743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</a:t>
            </a:r>
          </a:p>
          <a:p>
            <a:pPr algn="ctr"/>
            <a:r>
              <a:rPr lang="en-US" sz="16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One Foundation Model (FM)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One global model for multiple use cases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131189BD-7F3D-366A-4E77-EE6A69BA7D2B}"/>
              </a:ext>
            </a:extLst>
          </p:cNvPr>
          <p:cNvSpPr/>
          <p:nvPr/>
        </p:nvSpPr>
        <p:spPr>
          <a:xfrm>
            <a:off x="5342308" y="1134080"/>
            <a:ext cx="334736" cy="5444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1BE8AC6-1140-5494-A9D5-24D873031896}"/>
              </a:ext>
            </a:extLst>
          </p:cNvPr>
          <p:cNvSpPr txBox="1"/>
          <p:nvPr/>
        </p:nvSpPr>
        <p:spPr>
          <a:xfrm>
            <a:off x="806417" y="5513587"/>
            <a:ext cx="4390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Large Language Models (LLMs)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ar</a:t>
            </a:r>
            <a:r>
              <a:rPr lang="en-US" sz="1400" i="1" dirty="0">
                <a:solidFill>
                  <a:schemeClr val="bg1"/>
                </a:solidFill>
                <a:latin typeface="Century Schoolbook"/>
              </a:rPr>
              <a:t>e one type of FM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81E858-83C7-996B-FA05-BC535ADFDD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2032919"/>
            <a:ext cx="4217940" cy="336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28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31F33-5C9B-3236-50EA-B04E108A9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5D192-6D17-EE0F-0D44-4227BAD4D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68" y="0"/>
            <a:ext cx="11148440" cy="939485"/>
          </a:xfr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Training Foundation Models with the National Research Platform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9BBC61-08F4-9475-9212-7B12DF6FAA17}"/>
              </a:ext>
            </a:extLst>
          </p:cNvPr>
          <p:cNvSpPr txBox="1"/>
          <p:nvPr/>
        </p:nvSpPr>
        <p:spPr>
          <a:xfrm flipH="1">
            <a:off x="874912" y="1087416"/>
            <a:ext cx="6017224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b="1" dirty="0">
                <a:solidFill>
                  <a:schemeClr val="bg1"/>
                </a:solidFill>
              </a:rPr>
              <a:t>Distributed Computing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A29D8B-ED8D-926D-529F-5C3EA5446446}"/>
              </a:ext>
            </a:extLst>
          </p:cNvPr>
          <p:cNvSpPr txBox="1"/>
          <p:nvPr/>
        </p:nvSpPr>
        <p:spPr>
          <a:xfrm flipH="1">
            <a:off x="8125386" y="1087416"/>
            <a:ext cx="338992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b="1" dirty="0">
                <a:solidFill>
                  <a:schemeClr val="bg1"/>
                </a:solidFill>
              </a:rPr>
              <a:t>Distributed 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F28F7A-22CF-6326-50C2-AEBC0132246A}"/>
              </a:ext>
            </a:extLst>
          </p:cNvPr>
          <p:cNvSpPr txBox="1"/>
          <p:nvPr/>
        </p:nvSpPr>
        <p:spPr>
          <a:xfrm>
            <a:off x="7234238" y="1653867"/>
            <a:ext cx="482917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Compute</a:t>
            </a:r>
          </a:p>
          <a:p>
            <a:pPr marL="627063" lvl="1" indent="-16986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32-48 A10 GPUs for distributed compute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(4-6 nodes w/8 GPUs each in Central)</a:t>
            </a:r>
          </a:p>
          <a:p>
            <a:pPr marL="627063" lvl="1" indent="-16986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~15 days to train the FM w/10 nodes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Data Reads</a:t>
            </a:r>
          </a:p>
          <a:p>
            <a:pPr marL="627063" lvl="1" indent="-16986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~77TB of raw data in </a:t>
            </a:r>
            <a:r>
              <a:rPr lang="en-US" sz="1400" dirty="0" err="1">
                <a:solidFill>
                  <a:schemeClr val="bg1"/>
                </a:solidFill>
              </a:rPr>
              <a:t>CephFS</a:t>
            </a:r>
            <a:r>
              <a:rPr lang="en-US" sz="1400" dirty="0">
                <a:solidFill>
                  <a:schemeClr val="bg1"/>
                </a:solidFill>
              </a:rPr>
              <a:t> East (</a:t>
            </a:r>
            <a:r>
              <a:rPr lang="en-US" sz="1400" dirty="0" err="1">
                <a:solidFill>
                  <a:schemeClr val="bg1"/>
                </a:solidFill>
              </a:rPr>
              <a:t>NetCDF</a:t>
            </a:r>
            <a:r>
              <a:rPr lang="en-US" sz="1400" dirty="0">
                <a:solidFill>
                  <a:schemeClr val="bg1"/>
                </a:solidFill>
              </a:rPr>
              <a:t>)</a:t>
            </a:r>
          </a:p>
          <a:p>
            <a:pPr marL="627063" lvl="1" indent="-16986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~15TB of ML ready data in S3 East (Zarr)</a:t>
            </a:r>
          </a:p>
          <a:p>
            <a:pPr marL="627063" lvl="1" indent="-16986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~4TB cache distributed across each node in </a:t>
            </a:r>
            <a:r>
              <a:rPr lang="en-US" sz="1400" dirty="0" err="1">
                <a:solidFill>
                  <a:schemeClr val="bg1"/>
                </a:solidFill>
              </a:rPr>
              <a:t>NVMe</a:t>
            </a:r>
            <a:r>
              <a:rPr lang="en-US" sz="1400" dirty="0">
                <a:solidFill>
                  <a:schemeClr val="bg1"/>
                </a:solidFill>
              </a:rPr>
              <a:t> (10X speedup vs S3)</a:t>
            </a:r>
          </a:p>
          <a:p>
            <a:pPr marL="627063" lvl="1" indent="-16986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~83M reads for 100K training steps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Data Writes</a:t>
            </a:r>
          </a:p>
          <a:p>
            <a:pPr marL="627063" lvl="1" indent="-16986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Checkpoints &amp; logs to </a:t>
            </a:r>
            <a:r>
              <a:rPr lang="en-US" sz="1400" dirty="0" err="1">
                <a:solidFill>
                  <a:schemeClr val="bg1"/>
                </a:solidFill>
              </a:rPr>
              <a:t>CephFS</a:t>
            </a:r>
            <a:r>
              <a:rPr lang="en-US" sz="1400" dirty="0">
                <a:solidFill>
                  <a:schemeClr val="bg1"/>
                </a:solidFill>
              </a:rPr>
              <a:t> East (~1GB/3 hour)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Desired Capabilities</a:t>
            </a:r>
          </a:p>
          <a:p>
            <a:pPr marL="627063" lvl="1" indent="-16986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Higher GPU memory to reduce cache reads 83X</a:t>
            </a:r>
          </a:p>
          <a:p>
            <a:pPr marL="627063" lvl="1" indent="-16986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High data transfer speed between all nodes</a:t>
            </a:r>
          </a:p>
          <a:p>
            <a:pPr marL="627063" lvl="1" indent="-16986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Monthly stats on data use (read/write)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EA12F14-6F6F-6F7A-3F8B-A2EF7ED36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87" y="1624012"/>
            <a:ext cx="6686179" cy="414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64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38DB3-E84C-EDAF-6FA3-3079F008C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691" y="211317"/>
            <a:ext cx="10838616" cy="492443"/>
          </a:xfrm>
        </p:spPr>
        <p:txBody>
          <a:bodyPr anchor="ctr" anchorCtr="0"/>
          <a:lstStyle/>
          <a:p>
            <a:r>
              <a:rPr lang="en-US" dirty="0"/>
              <a:t>Data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B9649B-E471-33BE-9AAF-ACB09CB850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381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8ED513F-7EC8-0662-200F-1DC23B07D2E2}"/>
              </a:ext>
            </a:extLst>
          </p:cNvPr>
          <p:cNvSpPr txBox="1">
            <a:spLocks/>
          </p:cNvSpPr>
          <p:nvPr/>
        </p:nvSpPr>
        <p:spPr bwMode="auto">
          <a:xfrm>
            <a:off x="1128713" y="1492003"/>
            <a:ext cx="2014182" cy="410527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457200" lvl="0" indent="-228600" algn="l" rtl="0" eaLnBrk="1" fontAlgn="base" hangingPunct="1">
              <a:spcBef>
                <a:spcPts val="0"/>
              </a:spcBef>
              <a:spcAft>
                <a:spcPts val="0"/>
              </a:spcAft>
              <a:buSzPts val="1400"/>
              <a:buFont typeface="Arial" charset="0"/>
              <a:buNone/>
              <a:defRPr sz="15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914400" lvl="1" indent="-228600" algn="l" rtl="0" eaLnBrk="1" fontAlgn="base" hangingPunct="1">
              <a:spcBef>
                <a:spcPts val="0"/>
              </a:spcBef>
              <a:spcAft>
                <a:spcPts val="0"/>
              </a:spcAft>
              <a:buSzPts val="1400"/>
              <a:buFont typeface="Arial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228600" algn="l" rtl="0" eaLnBrk="1" fontAlgn="base" hangingPunct="1">
              <a:spcBef>
                <a:spcPts val="0"/>
              </a:spcBef>
              <a:spcAft>
                <a:spcPts val="0"/>
              </a:spcAft>
              <a:buSzPts val="1400"/>
              <a:buFont typeface="Arial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228600" algn="l" rtl="0" eaLnBrk="1" fontAlgn="base" hangingPunct="1">
              <a:spcBef>
                <a:spcPts val="0"/>
              </a:spcBef>
              <a:spcAft>
                <a:spcPts val="0"/>
              </a:spcAft>
              <a:buSzPts val="1400"/>
              <a:buFont typeface="Arial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228600" algn="l" rtl="0" eaLnBrk="1" fontAlgn="base" hangingPunct="1">
              <a:spcBef>
                <a:spcPts val="0"/>
              </a:spcBef>
              <a:spcAft>
                <a:spcPts val="0"/>
              </a:spcAft>
              <a:buSzPts val="1400"/>
              <a:buFont typeface="Arial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228600" algn="l" defTabSz="6858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228600" algn="l" defTabSz="6858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228600" algn="l" defTabSz="6858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228600" algn="l" defTabSz="6858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US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Flowchart: Magnetic Disk 5">
            <a:extLst>
              <a:ext uri="{FF2B5EF4-FFF2-40B4-BE49-F238E27FC236}">
                <a16:creationId xmlns:a16="http://schemas.microsoft.com/office/drawing/2014/main" id="{2B4FE023-1DA9-5589-DD07-B1132974AEEA}"/>
              </a:ext>
            </a:extLst>
          </p:cNvPr>
          <p:cNvSpPr/>
          <p:nvPr/>
        </p:nvSpPr>
        <p:spPr>
          <a:xfrm>
            <a:off x="1602640" y="3711812"/>
            <a:ext cx="1173708" cy="1009934"/>
          </a:xfrm>
          <a:prstGeom prst="flowChartMagneticDisk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S3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~15 TB</a:t>
            </a:r>
          </a:p>
        </p:txBody>
      </p:sp>
      <p:sp>
        <p:nvSpPr>
          <p:cNvPr id="7" name="Flowchart: Magnetic Disk 6">
            <a:extLst>
              <a:ext uri="{FF2B5EF4-FFF2-40B4-BE49-F238E27FC236}">
                <a16:creationId xmlns:a16="http://schemas.microsoft.com/office/drawing/2014/main" id="{D28C70F9-0DA5-112A-D34B-82689780E8AC}"/>
              </a:ext>
            </a:extLst>
          </p:cNvPr>
          <p:cNvSpPr/>
          <p:nvPr/>
        </p:nvSpPr>
        <p:spPr>
          <a:xfrm>
            <a:off x="1602640" y="1940340"/>
            <a:ext cx="1173708" cy="1009934"/>
          </a:xfrm>
          <a:prstGeom prst="flowChartMagneticDisk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CephFS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~77TB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70A71A-81D4-39D1-3C72-C7F23FBE108C}"/>
              </a:ext>
            </a:extLst>
          </p:cNvPr>
          <p:cNvCxnSpPr>
            <a:cxnSpLocks/>
            <a:stCxn id="7" idx="3"/>
            <a:endCxn id="6" idx="1"/>
          </p:cNvCxnSpPr>
          <p:nvPr/>
        </p:nvCxnSpPr>
        <p:spPr>
          <a:xfrm>
            <a:off x="2189494" y="2950274"/>
            <a:ext cx="0" cy="76153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5D49624-3C78-A79B-109B-DB04DABB97FC}"/>
              </a:ext>
            </a:extLst>
          </p:cNvPr>
          <p:cNvSpPr txBox="1">
            <a:spLocks/>
          </p:cNvSpPr>
          <p:nvPr/>
        </p:nvSpPr>
        <p:spPr>
          <a:xfrm>
            <a:off x="3315198" y="1492003"/>
            <a:ext cx="7871063" cy="41052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5902F7-4256-EFE8-6970-6A5161F46EC0}"/>
              </a:ext>
            </a:extLst>
          </p:cNvPr>
          <p:cNvSpPr txBox="1"/>
          <p:nvPr/>
        </p:nvSpPr>
        <p:spPr>
          <a:xfrm>
            <a:off x="2623952" y="5354480"/>
            <a:ext cx="573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EAST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DA06BC-2FBE-15BB-2D99-6D6CA52B3DA2}"/>
              </a:ext>
            </a:extLst>
          </p:cNvPr>
          <p:cNvSpPr txBox="1"/>
          <p:nvPr/>
        </p:nvSpPr>
        <p:spPr>
          <a:xfrm>
            <a:off x="1544777" y="1160593"/>
            <a:ext cx="1182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STORAGE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A29AF0-9898-CAF7-5371-1D27E3C2C943}"/>
              </a:ext>
            </a:extLst>
          </p:cNvPr>
          <p:cNvSpPr txBox="1"/>
          <p:nvPr/>
        </p:nvSpPr>
        <p:spPr>
          <a:xfrm>
            <a:off x="6730369" y="1119808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NODES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9CC05D1-476E-FFB6-FE39-5A3F669D3F2D}"/>
              </a:ext>
            </a:extLst>
          </p:cNvPr>
          <p:cNvGrpSpPr/>
          <p:nvPr/>
        </p:nvGrpSpPr>
        <p:grpSpPr>
          <a:xfrm>
            <a:off x="3353429" y="1589370"/>
            <a:ext cx="1861501" cy="3811351"/>
            <a:chOff x="9148184" y="2207842"/>
            <a:chExt cx="1861501" cy="381135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6E8E642-AC0B-A054-6E0C-0689883AE43B}"/>
                </a:ext>
              </a:extLst>
            </p:cNvPr>
            <p:cNvSpPr/>
            <p:nvPr/>
          </p:nvSpPr>
          <p:spPr>
            <a:xfrm>
              <a:off x="9183044" y="2215999"/>
              <a:ext cx="1826641" cy="380319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671122C-80B9-5752-B35A-193A4389ED0E}"/>
                </a:ext>
              </a:extLst>
            </p:cNvPr>
            <p:cNvGrpSpPr/>
            <p:nvPr/>
          </p:nvGrpSpPr>
          <p:grpSpPr>
            <a:xfrm>
              <a:off x="10338376" y="2444645"/>
              <a:ext cx="581619" cy="581619"/>
              <a:chOff x="4369558" y="2253018"/>
              <a:chExt cx="914400" cy="914400"/>
            </a:xfrm>
          </p:grpSpPr>
          <p:pic>
            <p:nvPicPr>
              <p:cNvPr id="65" name="Graphic 64" descr="Processor outline">
                <a:extLst>
                  <a:ext uri="{FF2B5EF4-FFF2-40B4-BE49-F238E27FC236}">
                    <a16:creationId xmlns:a16="http://schemas.microsoft.com/office/drawing/2014/main" id="{D86D951B-82A1-7A9C-575F-EC254962E6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369558" y="2253018"/>
                <a:ext cx="914400" cy="914400"/>
              </a:xfrm>
              <a:prstGeom prst="rect">
                <a:avLst/>
              </a:prstGeom>
            </p:spPr>
          </p:pic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35C1AA7-4636-F0C8-B308-35E66A21DA01}"/>
                  </a:ext>
                </a:extLst>
              </p:cNvPr>
              <p:cNvSpPr txBox="1"/>
              <p:nvPr/>
            </p:nvSpPr>
            <p:spPr>
              <a:xfrm>
                <a:off x="4532104" y="2541766"/>
                <a:ext cx="587706" cy="3629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A10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BEC3754-684E-508E-D4E0-D03E285CF313}"/>
                </a:ext>
              </a:extLst>
            </p:cNvPr>
            <p:cNvGrpSpPr/>
            <p:nvPr/>
          </p:nvGrpSpPr>
          <p:grpSpPr>
            <a:xfrm>
              <a:off x="9539114" y="2472949"/>
              <a:ext cx="914400" cy="525010"/>
              <a:chOff x="6495414" y="3801331"/>
              <a:chExt cx="914400" cy="525010"/>
            </a:xfrm>
          </p:grpSpPr>
          <p:pic>
            <p:nvPicPr>
              <p:cNvPr id="63" name="Graphic 62" descr="Processor outline">
                <a:extLst>
                  <a:ext uri="{FF2B5EF4-FFF2-40B4-BE49-F238E27FC236}">
                    <a16:creationId xmlns:a16="http://schemas.microsoft.com/office/drawing/2014/main" id="{59A8CC75-12F1-9807-E3DD-F9B49F63E3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495414" y="3801331"/>
                <a:ext cx="914400" cy="525010"/>
              </a:xfrm>
              <a:prstGeom prst="rect">
                <a:avLst/>
              </a:prstGeom>
            </p:spPr>
          </p:pic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5B8DB043-21D4-9902-085C-142E505B6424}"/>
                  </a:ext>
                </a:extLst>
              </p:cNvPr>
              <p:cNvSpPr txBox="1"/>
              <p:nvPr/>
            </p:nvSpPr>
            <p:spPr>
              <a:xfrm>
                <a:off x="6724026" y="3948420"/>
                <a:ext cx="457176" cy="2308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24GB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3639A70-A338-B15B-1280-DCA0F5751D43}"/>
                </a:ext>
              </a:extLst>
            </p:cNvPr>
            <p:cNvSpPr txBox="1"/>
            <p:nvPr/>
          </p:nvSpPr>
          <p:spPr>
            <a:xfrm>
              <a:off x="10259415" y="2210705"/>
              <a:ext cx="75027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GPUs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B2B74FF-DFA9-5474-4788-ADF7CCA220F3}"/>
                </a:ext>
              </a:extLst>
            </p:cNvPr>
            <p:cNvSpPr txBox="1"/>
            <p:nvPr/>
          </p:nvSpPr>
          <p:spPr>
            <a:xfrm>
              <a:off x="9675201" y="2210705"/>
              <a:ext cx="64222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RAM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AA5AB0E-9EDC-FF5F-C7C3-D475CB7B2189}"/>
                </a:ext>
              </a:extLst>
            </p:cNvPr>
            <p:cNvSpPr txBox="1"/>
            <p:nvPr/>
          </p:nvSpPr>
          <p:spPr>
            <a:xfrm>
              <a:off x="9148184" y="2207842"/>
              <a:ext cx="6030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SSD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44DBFE6-8741-9CAC-85E4-2224B21A1B36}"/>
                </a:ext>
              </a:extLst>
            </p:cNvPr>
            <p:cNvGrpSpPr/>
            <p:nvPr/>
          </p:nvGrpSpPr>
          <p:grpSpPr>
            <a:xfrm>
              <a:off x="9539114" y="2906109"/>
              <a:ext cx="914400" cy="525010"/>
              <a:chOff x="6495414" y="3801331"/>
              <a:chExt cx="914400" cy="525010"/>
            </a:xfrm>
          </p:grpSpPr>
          <p:pic>
            <p:nvPicPr>
              <p:cNvPr id="61" name="Graphic 60" descr="Processor outline">
                <a:extLst>
                  <a:ext uri="{FF2B5EF4-FFF2-40B4-BE49-F238E27FC236}">
                    <a16:creationId xmlns:a16="http://schemas.microsoft.com/office/drawing/2014/main" id="{B4A86DDA-7051-EB06-C1FF-FD5D4A8CB5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495414" y="3801331"/>
                <a:ext cx="914400" cy="525010"/>
              </a:xfrm>
              <a:prstGeom prst="rect">
                <a:avLst/>
              </a:prstGeom>
            </p:spPr>
          </p:pic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B77F0966-05A0-6D6E-40A9-0867C356F36C}"/>
                  </a:ext>
                </a:extLst>
              </p:cNvPr>
              <p:cNvSpPr txBox="1"/>
              <p:nvPr/>
            </p:nvSpPr>
            <p:spPr>
              <a:xfrm>
                <a:off x="6724026" y="3948420"/>
                <a:ext cx="457176" cy="2308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24GB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0A2C23D-6C3E-8951-57C0-3F4BB373FD6F}"/>
                </a:ext>
              </a:extLst>
            </p:cNvPr>
            <p:cNvGrpSpPr/>
            <p:nvPr/>
          </p:nvGrpSpPr>
          <p:grpSpPr>
            <a:xfrm>
              <a:off x="9539114" y="3334771"/>
              <a:ext cx="914400" cy="525010"/>
              <a:chOff x="6495414" y="3801331"/>
              <a:chExt cx="914400" cy="525010"/>
            </a:xfrm>
          </p:grpSpPr>
          <p:pic>
            <p:nvPicPr>
              <p:cNvPr id="59" name="Graphic 58" descr="Processor outline">
                <a:extLst>
                  <a:ext uri="{FF2B5EF4-FFF2-40B4-BE49-F238E27FC236}">
                    <a16:creationId xmlns:a16="http://schemas.microsoft.com/office/drawing/2014/main" id="{E64374F8-65BA-F624-B446-0E68B0DB07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495414" y="3801331"/>
                <a:ext cx="914400" cy="525010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04A36B69-CB97-A84D-8432-7DEADC3B70A7}"/>
                  </a:ext>
                </a:extLst>
              </p:cNvPr>
              <p:cNvSpPr txBox="1"/>
              <p:nvPr/>
            </p:nvSpPr>
            <p:spPr>
              <a:xfrm>
                <a:off x="6724026" y="3948420"/>
                <a:ext cx="457176" cy="2308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24GB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36F390D-727E-6A56-F4A4-4FAF96C94240}"/>
                </a:ext>
              </a:extLst>
            </p:cNvPr>
            <p:cNvGrpSpPr/>
            <p:nvPr/>
          </p:nvGrpSpPr>
          <p:grpSpPr>
            <a:xfrm>
              <a:off x="9539114" y="3726685"/>
              <a:ext cx="914400" cy="525010"/>
              <a:chOff x="6495414" y="3801331"/>
              <a:chExt cx="914400" cy="525010"/>
            </a:xfrm>
          </p:grpSpPr>
          <p:pic>
            <p:nvPicPr>
              <p:cNvPr id="57" name="Graphic 56" descr="Processor outline">
                <a:extLst>
                  <a:ext uri="{FF2B5EF4-FFF2-40B4-BE49-F238E27FC236}">
                    <a16:creationId xmlns:a16="http://schemas.microsoft.com/office/drawing/2014/main" id="{7BE0532A-B25E-1806-A27A-FB9AE6E601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495414" y="3801331"/>
                <a:ext cx="914400" cy="525010"/>
              </a:xfrm>
              <a:prstGeom prst="rect">
                <a:avLst/>
              </a:prstGeom>
            </p:spPr>
          </p:pic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C24B4DD-7395-353D-2A57-121E1E511C5B}"/>
                  </a:ext>
                </a:extLst>
              </p:cNvPr>
              <p:cNvSpPr txBox="1"/>
              <p:nvPr/>
            </p:nvSpPr>
            <p:spPr>
              <a:xfrm>
                <a:off x="6724026" y="3948420"/>
                <a:ext cx="457176" cy="2308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24GB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42E3CE9-9DA0-0F57-E5B7-59E0A45EFDBB}"/>
                </a:ext>
              </a:extLst>
            </p:cNvPr>
            <p:cNvGrpSpPr/>
            <p:nvPr/>
          </p:nvGrpSpPr>
          <p:grpSpPr>
            <a:xfrm>
              <a:off x="9539114" y="4131550"/>
              <a:ext cx="914400" cy="525010"/>
              <a:chOff x="6495414" y="3801331"/>
              <a:chExt cx="914400" cy="525010"/>
            </a:xfrm>
          </p:grpSpPr>
          <p:pic>
            <p:nvPicPr>
              <p:cNvPr id="55" name="Graphic 54" descr="Processor outline">
                <a:extLst>
                  <a:ext uri="{FF2B5EF4-FFF2-40B4-BE49-F238E27FC236}">
                    <a16:creationId xmlns:a16="http://schemas.microsoft.com/office/drawing/2014/main" id="{F41D1718-99E4-6A94-BCD8-8B7EF5DBFB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495414" y="3801331"/>
                <a:ext cx="914400" cy="525010"/>
              </a:xfrm>
              <a:prstGeom prst="rect">
                <a:avLst/>
              </a:prstGeom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DBB416B-C4DC-DF1A-FAFB-DCC8AED161FB}"/>
                  </a:ext>
                </a:extLst>
              </p:cNvPr>
              <p:cNvSpPr txBox="1"/>
              <p:nvPr/>
            </p:nvSpPr>
            <p:spPr>
              <a:xfrm>
                <a:off x="6724026" y="3948420"/>
                <a:ext cx="457176" cy="2308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24GB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881FE92-5598-A96B-9BD5-55426A3CBEAD}"/>
                </a:ext>
              </a:extLst>
            </p:cNvPr>
            <p:cNvGrpSpPr/>
            <p:nvPr/>
          </p:nvGrpSpPr>
          <p:grpSpPr>
            <a:xfrm>
              <a:off x="9539114" y="4564710"/>
              <a:ext cx="914400" cy="525010"/>
              <a:chOff x="6495414" y="3801331"/>
              <a:chExt cx="914400" cy="525010"/>
            </a:xfrm>
          </p:grpSpPr>
          <p:pic>
            <p:nvPicPr>
              <p:cNvPr id="53" name="Graphic 52" descr="Processor outline">
                <a:extLst>
                  <a:ext uri="{FF2B5EF4-FFF2-40B4-BE49-F238E27FC236}">
                    <a16:creationId xmlns:a16="http://schemas.microsoft.com/office/drawing/2014/main" id="{3499D0E0-28C1-F1DC-F3C1-4D7CF0BD6F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495414" y="3801331"/>
                <a:ext cx="914400" cy="525010"/>
              </a:xfrm>
              <a:prstGeom prst="rect">
                <a:avLst/>
              </a:prstGeom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CCA8F-8E17-4FC3-C7B5-494E699E1F55}"/>
                  </a:ext>
                </a:extLst>
              </p:cNvPr>
              <p:cNvSpPr txBox="1"/>
              <p:nvPr/>
            </p:nvSpPr>
            <p:spPr>
              <a:xfrm>
                <a:off x="6724026" y="3948420"/>
                <a:ext cx="457176" cy="2308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24GB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E56CCDC-6E55-FDD1-4BAD-547724E970E1}"/>
                </a:ext>
              </a:extLst>
            </p:cNvPr>
            <p:cNvGrpSpPr/>
            <p:nvPr/>
          </p:nvGrpSpPr>
          <p:grpSpPr>
            <a:xfrm>
              <a:off x="9539114" y="4991913"/>
              <a:ext cx="914400" cy="525010"/>
              <a:chOff x="6495414" y="3801331"/>
              <a:chExt cx="914400" cy="525010"/>
            </a:xfrm>
          </p:grpSpPr>
          <p:pic>
            <p:nvPicPr>
              <p:cNvPr id="51" name="Graphic 50" descr="Processor outline">
                <a:extLst>
                  <a:ext uri="{FF2B5EF4-FFF2-40B4-BE49-F238E27FC236}">
                    <a16:creationId xmlns:a16="http://schemas.microsoft.com/office/drawing/2014/main" id="{81D77905-24C7-AD63-F21D-A05B3ADA42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495414" y="3801331"/>
                <a:ext cx="914400" cy="525010"/>
              </a:xfrm>
              <a:prstGeom prst="rect">
                <a:avLst/>
              </a:prstGeom>
            </p:spPr>
          </p:pic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2D27D4B-6BCA-E093-47E7-2BD3316D1FAF}"/>
                  </a:ext>
                </a:extLst>
              </p:cNvPr>
              <p:cNvSpPr txBox="1"/>
              <p:nvPr/>
            </p:nvSpPr>
            <p:spPr>
              <a:xfrm>
                <a:off x="6724026" y="3948420"/>
                <a:ext cx="457176" cy="2308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24GB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A594116-6B64-64E3-0191-47B3386A7D21}"/>
                </a:ext>
              </a:extLst>
            </p:cNvPr>
            <p:cNvGrpSpPr/>
            <p:nvPr/>
          </p:nvGrpSpPr>
          <p:grpSpPr>
            <a:xfrm>
              <a:off x="9539114" y="5417906"/>
              <a:ext cx="914400" cy="525010"/>
              <a:chOff x="6495414" y="3801331"/>
              <a:chExt cx="914400" cy="525010"/>
            </a:xfrm>
          </p:grpSpPr>
          <p:pic>
            <p:nvPicPr>
              <p:cNvPr id="49" name="Graphic 48" descr="Processor outline">
                <a:extLst>
                  <a:ext uri="{FF2B5EF4-FFF2-40B4-BE49-F238E27FC236}">
                    <a16:creationId xmlns:a16="http://schemas.microsoft.com/office/drawing/2014/main" id="{674EDF78-7C7A-7E26-C40E-4168B2FF06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495414" y="3801331"/>
                <a:ext cx="914400" cy="525010"/>
              </a:xfrm>
              <a:prstGeom prst="rect">
                <a:avLst/>
              </a:prstGeom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456FA63-AFF0-4195-F16B-8F47DA152B60}"/>
                  </a:ext>
                </a:extLst>
              </p:cNvPr>
              <p:cNvSpPr txBox="1"/>
              <p:nvPr/>
            </p:nvSpPr>
            <p:spPr>
              <a:xfrm>
                <a:off x="6724026" y="3948420"/>
                <a:ext cx="457176" cy="2308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24GB</a:t>
                </a:r>
              </a:p>
            </p:txBody>
          </p:sp>
        </p:grp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790CFE3-5A8D-4926-E140-2855480D6DD8}"/>
                </a:ext>
              </a:extLst>
            </p:cNvPr>
            <p:cNvSpPr/>
            <p:nvPr/>
          </p:nvSpPr>
          <p:spPr>
            <a:xfrm>
              <a:off x="9289066" y="2544657"/>
              <a:ext cx="315417" cy="3403090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NVMe</a:t>
              </a:r>
              <a:r>
                <a:rPr lang="en-US" dirty="0">
                  <a:solidFill>
                    <a:schemeClr val="bg1"/>
                  </a:solidFill>
                </a:rPr>
                <a:t> (1TB)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C7B98AA-4293-8D66-EBAC-09827698F600}"/>
                </a:ext>
              </a:extLst>
            </p:cNvPr>
            <p:cNvGrpSpPr/>
            <p:nvPr/>
          </p:nvGrpSpPr>
          <p:grpSpPr>
            <a:xfrm>
              <a:off x="10338376" y="2877805"/>
              <a:ext cx="581619" cy="581619"/>
              <a:chOff x="4369558" y="2253018"/>
              <a:chExt cx="914400" cy="914400"/>
            </a:xfrm>
          </p:grpSpPr>
          <p:pic>
            <p:nvPicPr>
              <p:cNvPr id="47" name="Graphic 46" descr="Processor outline">
                <a:extLst>
                  <a:ext uri="{FF2B5EF4-FFF2-40B4-BE49-F238E27FC236}">
                    <a16:creationId xmlns:a16="http://schemas.microsoft.com/office/drawing/2014/main" id="{34D5A89E-2323-CB19-5777-7751C58771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369558" y="2253018"/>
                <a:ext cx="914400" cy="914400"/>
              </a:xfrm>
              <a:prstGeom prst="rect">
                <a:avLst/>
              </a:prstGeom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513708D-4263-CFEA-7312-A9B9E66EB517}"/>
                  </a:ext>
                </a:extLst>
              </p:cNvPr>
              <p:cNvSpPr txBox="1"/>
              <p:nvPr/>
            </p:nvSpPr>
            <p:spPr>
              <a:xfrm>
                <a:off x="4532104" y="2541766"/>
                <a:ext cx="587706" cy="3629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A10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1B8E6B8-D70E-F01F-237B-71A8B4610AD3}"/>
                </a:ext>
              </a:extLst>
            </p:cNvPr>
            <p:cNvGrpSpPr/>
            <p:nvPr/>
          </p:nvGrpSpPr>
          <p:grpSpPr>
            <a:xfrm>
              <a:off x="10338376" y="3306467"/>
              <a:ext cx="581619" cy="581619"/>
              <a:chOff x="4369557" y="2253019"/>
              <a:chExt cx="914400" cy="914401"/>
            </a:xfrm>
          </p:grpSpPr>
          <p:pic>
            <p:nvPicPr>
              <p:cNvPr id="45" name="Graphic 44" descr="Processor outline">
                <a:extLst>
                  <a:ext uri="{FF2B5EF4-FFF2-40B4-BE49-F238E27FC236}">
                    <a16:creationId xmlns:a16="http://schemas.microsoft.com/office/drawing/2014/main" id="{E893386A-3328-4DF4-715F-5FA83BC92B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369557" y="2253019"/>
                <a:ext cx="914400" cy="914401"/>
              </a:xfrm>
              <a:prstGeom prst="rect">
                <a:avLst/>
              </a:prstGeom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CE3E031-DE30-2520-409D-C44BA2873B02}"/>
                  </a:ext>
                </a:extLst>
              </p:cNvPr>
              <p:cNvSpPr txBox="1"/>
              <p:nvPr/>
            </p:nvSpPr>
            <p:spPr>
              <a:xfrm>
                <a:off x="4532104" y="2541766"/>
                <a:ext cx="587706" cy="3629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A10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F7A0FF2-C923-0E80-3322-620AD856F38C}"/>
                </a:ext>
              </a:extLst>
            </p:cNvPr>
            <p:cNvGrpSpPr/>
            <p:nvPr/>
          </p:nvGrpSpPr>
          <p:grpSpPr>
            <a:xfrm>
              <a:off x="10340049" y="3698381"/>
              <a:ext cx="581619" cy="581619"/>
              <a:chOff x="4369557" y="2253019"/>
              <a:chExt cx="914400" cy="914401"/>
            </a:xfrm>
          </p:grpSpPr>
          <p:pic>
            <p:nvPicPr>
              <p:cNvPr id="43" name="Graphic 42" descr="Processor outline">
                <a:extLst>
                  <a:ext uri="{FF2B5EF4-FFF2-40B4-BE49-F238E27FC236}">
                    <a16:creationId xmlns:a16="http://schemas.microsoft.com/office/drawing/2014/main" id="{EA26C9D8-33CA-1918-6595-FB3226FE62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369557" y="2253019"/>
                <a:ext cx="914400" cy="914401"/>
              </a:xfrm>
              <a:prstGeom prst="rect">
                <a:avLst/>
              </a:prstGeom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D9B2A01-078E-0930-5455-9343A1445760}"/>
                  </a:ext>
                </a:extLst>
              </p:cNvPr>
              <p:cNvSpPr txBox="1"/>
              <p:nvPr/>
            </p:nvSpPr>
            <p:spPr>
              <a:xfrm>
                <a:off x="4532104" y="2541766"/>
                <a:ext cx="587706" cy="3629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A10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71B8099-3FF7-81EA-F553-5BADC848D29E}"/>
                </a:ext>
              </a:extLst>
            </p:cNvPr>
            <p:cNvGrpSpPr/>
            <p:nvPr/>
          </p:nvGrpSpPr>
          <p:grpSpPr>
            <a:xfrm>
              <a:off x="10338376" y="4103246"/>
              <a:ext cx="581619" cy="581619"/>
              <a:chOff x="4369558" y="2253018"/>
              <a:chExt cx="914400" cy="914400"/>
            </a:xfrm>
          </p:grpSpPr>
          <p:pic>
            <p:nvPicPr>
              <p:cNvPr id="41" name="Graphic 40" descr="Processor outline">
                <a:extLst>
                  <a:ext uri="{FF2B5EF4-FFF2-40B4-BE49-F238E27FC236}">
                    <a16:creationId xmlns:a16="http://schemas.microsoft.com/office/drawing/2014/main" id="{498E5FF5-301E-9B07-0AC4-4C4DFDF07F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369558" y="2253018"/>
                <a:ext cx="914400" cy="914400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B1D1C60-CA64-DE9D-DCB4-35BCB44A6535}"/>
                  </a:ext>
                </a:extLst>
              </p:cNvPr>
              <p:cNvSpPr txBox="1"/>
              <p:nvPr/>
            </p:nvSpPr>
            <p:spPr>
              <a:xfrm>
                <a:off x="4532104" y="2541766"/>
                <a:ext cx="587706" cy="3629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A10</a:t>
                </a: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2170268-EB92-8B59-69E4-07761E2DD599}"/>
                </a:ext>
              </a:extLst>
            </p:cNvPr>
            <p:cNvGrpSpPr/>
            <p:nvPr/>
          </p:nvGrpSpPr>
          <p:grpSpPr>
            <a:xfrm>
              <a:off x="10338376" y="4536406"/>
              <a:ext cx="581619" cy="581619"/>
              <a:chOff x="4369558" y="2253018"/>
              <a:chExt cx="914400" cy="914400"/>
            </a:xfrm>
          </p:grpSpPr>
          <p:pic>
            <p:nvPicPr>
              <p:cNvPr id="39" name="Graphic 38" descr="Processor outline">
                <a:extLst>
                  <a:ext uri="{FF2B5EF4-FFF2-40B4-BE49-F238E27FC236}">
                    <a16:creationId xmlns:a16="http://schemas.microsoft.com/office/drawing/2014/main" id="{5DDF6A6D-68F2-7AA3-B5B6-74EC089415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369558" y="2253018"/>
                <a:ext cx="914400" cy="914400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1A14E46-6428-B881-D6D9-53EAE97F7243}"/>
                  </a:ext>
                </a:extLst>
              </p:cNvPr>
              <p:cNvSpPr txBox="1"/>
              <p:nvPr/>
            </p:nvSpPr>
            <p:spPr>
              <a:xfrm>
                <a:off x="4532104" y="2541766"/>
                <a:ext cx="587706" cy="3629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A10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72B2A83-4E69-16FA-4723-E4B086521FF4}"/>
                </a:ext>
              </a:extLst>
            </p:cNvPr>
            <p:cNvGrpSpPr/>
            <p:nvPr/>
          </p:nvGrpSpPr>
          <p:grpSpPr>
            <a:xfrm>
              <a:off x="10338376" y="4963609"/>
              <a:ext cx="581619" cy="581619"/>
              <a:chOff x="4369557" y="2253019"/>
              <a:chExt cx="914400" cy="914401"/>
            </a:xfrm>
          </p:grpSpPr>
          <p:pic>
            <p:nvPicPr>
              <p:cNvPr id="37" name="Graphic 36" descr="Processor outline">
                <a:extLst>
                  <a:ext uri="{FF2B5EF4-FFF2-40B4-BE49-F238E27FC236}">
                    <a16:creationId xmlns:a16="http://schemas.microsoft.com/office/drawing/2014/main" id="{D7882A32-4DB9-640F-283C-FFF28E6096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369557" y="2253019"/>
                <a:ext cx="914400" cy="914401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F7D9AAB-ABE2-36F4-609A-9575F635A5AF}"/>
                  </a:ext>
                </a:extLst>
              </p:cNvPr>
              <p:cNvSpPr txBox="1"/>
              <p:nvPr/>
            </p:nvSpPr>
            <p:spPr>
              <a:xfrm>
                <a:off x="4532104" y="2541766"/>
                <a:ext cx="587706" cy="3629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A10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4F7C133-E188-4004-2D70-116C1C07B0D2}"/>
                </a:ext>
              </a:extLst>
            </p:cNvPr>
            <p:cNvGrpSpPr/>
            <p:nvPr/>
          </p:nvGrpSpPr>
          <p:grpSpPr>
            <a:xfrm>
              <a:off x="10340049" y="5389602"/>
              <a:ext cx="581619" cy="581619"/>
              <a:chOff x="4369557" y="2253019"/>
              <a:chExt cx="914400" cy="914401"/>
            </a:xfrm>
          </p:grpSpPr>
          <p:pic>
            <p:nvPicPr>
              <p:cNvPr id="35" name="Graphic 34" descr="Processor outline">
                <a:extLst>
                  <a:ext uri="{FF2B5EF4-FFF2-40B4-BE49-F238E27FC236}">
                    <a16:creationId xmlns:a16="http://schemas.microsoft.com/office/drawing/2014/main" id="{212C60B0-027D-1BEA-F96C-C64226A3D8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369557" y="2253019"/>
                <a:ext cx="914400" cy="914401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C67CD81-FD9B-58EF-2444-7B22E2CF4B9F}"/>
                  </a:ext>
                </a:extLst>
              </p:cNvPr>
              <p:cNvSpPr txBox="1"/>
              <p:nvPr/>
            </p:nvSpPr>
            <p:spPr>
              <a:xfrm>
                <a:off x="4532104" y="2541766"/>
                <a:ext cx="587706" cy="3629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A10</a:t>
                </a:r>
              </a:p>
            </p:txBody>
          </p:sp>
        </p:grp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D69FE19C-68A1-9746-3A8E-7B3B9BC23EF9}"/>
              </a:ext>
            </a:extLst>
          </p:cNvPr>
          <p:cNvSpPr txBox="1"/>
          <p:nvPr/>
        </p:nvSpPr>
        <p:spPr>
          <a:xfrm>
            <a:off x="10286186" y="5354480"/>
            <a:ext cx="92615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CENTRAL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CAE72E1-6A4A-F683-4086-0A316F7473ED}"/>
              </a:ext>
            </a:extLst>
          </p:cNvPr>
          <p:cNvGrpSpPr/>
          <p:nvPr/>
        </p:nvGrpSpPr>
        <p:grpSpPr>
          <a:xfrm>
            <a:off x="7205619" y="1589370"/>
            <a:ext cx="1861501" cy="3811351"/>
            <a:chOff x="9148184" y="2207842"/>
            <a:chExt cx="1861501" cy="3811351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8864233-C06A-8EE4-0B0D-A5120D191D85}"/>
                </a:ext>
              </a:extLst>
            </p:cNvPr>
            <p:cNvSpPr/>
            <p:nvPr/>
          </p:nvSpPr>
          <p:spPr>
            <a:xfrm>
              <a:off x="9183044" y="2215999"/>
              <a:ext cx="1826641" cy="380319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0FF2A731-ABFA-D3A5-F3F7-7BA7FD769C4A}"/>
                </a:ext>
              </a:extLst>
            </p:cNvPr>
            <p:cNvGrpSpPr/>
            <p:nvPr/>
          </p:nvGrpSpPr>
          <p:grpSpPr>
            <a:xfrm>
              <a:off x="10338376" y="2444645"/>
              <a:ext cx="581619" cy="581619"/>
              <a:chOff x="4369558" y="2253018"/>
              <a:chExt cx="914400" cy="914400"/>
            </a:xfrm>
          </p:grpSpPr>
          <p:pic>
            <p:nvPicPr>
              <p:cNvPr id="120" name="Graphic 119" descr="Processor outline">
                <a:extLst>
                  <a:ext uri="{FF2B5EF4-FFF2-40B4-BE49-F238E27FC236}">
                    <a16:creationId xmlns:a16="http://schemas.microsoft.com/office/drawing/2014/main" id="{1ECA40DF-4559-12E6-47BF-B3A08095B1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369558" y="2253018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9D15F509-D3C0-1113-8ACC-A642BD355093}"/>
                  </a:ext>
                </a:extLst>
              </p:cNvPr>
              <p:cNvSpPr txBox="1"/>
              <p:nvPr/>
            </p:nvSpPr>
            <p:spPr>
              <a:xfrm>
                <a:off x="4532104" y="2541766"/>
                <a:ext cx="587706" cy="3629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A10</a:t>
                </a: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9790187F-063D-892F-8DBC-D15FF7DADBA0}"/>
                </a:ext>
              </a:extLst>
            </p:cNvPr>
            <p:cNvGrpSpPr/>
            <p:nvPr/>
          </p:nvGrpSpPr>
          <p:grpSpPr>
            <a:xfrm>
              <a:off x="9539114" y="2472949"/>
              <a:ext cx="914400" cy="525010"/>
              <a:chOff x="6495414" y="3801331"/>
              <a:chExt cx="914400" cy="525010"/>
            </a:xfrm>
          </p:grpSpPr>
          <p:pic>
            <p:nvPicPr>
              <p:cNvPr id="118" name="Graphic 117" descr="Processor outline">
                <a:extLst>
                  <a:ext uri="{FF2B5EF4-FFF2-40B4-BE49-F238E27FC236}">
                    <a16:creationId xmlns:a16="http://schemas.microsoft.com/office/drawing/2014/main" id="{FCF9A723-0BF2-4BBD-B918-AB99D4B74B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495414" y="3801331"/>
                <a:ext cx="914400" cy="525010"/>
              </a:xfrm>
              <a:prstGeom prst="rect">
                <a:avLst/>
              </a:prstGeom>
            </p:spPr>
          </p:pic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D030C79D-03D9-9FEC-4C42-7CF895E72569}"/>
                  </a:ext>
                </a:extLst>
              </p:cNvPr>
              <p:cNvSpPr txBox="1"/>
              <p:nvPr/>
            </p:nvSpPr>
            <p:spPr>
              <a:xfrm>
                <a:off x="6724026" y="3948420"/>
                <a:ext cx="457176" cy="2308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24GB</a:t>
                </a:r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CA5CC11-1AF0-C86B-F665-77A0F3DD62B0}"/>
                </a:ext>
              </a:extLst>
            </p:cNvPr>
            <p:cNvSpPr txBox="1"/>
            <p:nvPr/>
          </p:nvSpPr>
          <p:spPr>
            <a:xfrm>
              <a:off x="10259415" y="2210705"/>
              <a:ext cx="75027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GPUs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4555639E-5EE2-CA69-5480-8E11CA04F738}"/>
                </a:ext>
              </a:extLst>
            </p:cNvPr>
            <p:cNvSpPr txBox="1"/>
            <p:nvPr/>
          </p:nvSpPr>
          <p:spPr>
            <a:xfrm>
              <a:off x="9675201" y="2210705"/>
              <a:ext cx="64222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RAM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5F2A14C3-D399-8DB6-4CEE-EEF77D129ABB}"/>
                </a:ext>
              </a:extLst>
            </p:cNvPr>
            <p:cNvSpPr txBox="1"/>
            <p:nvPr/>
          </p:nvSpPr>
          <p:spPr>
            <a:xfrm>
              <a:off x="9148184" y="2207842"/>
              <a:ext cx="6030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SSD</a:t>
              </a: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890924E1-493F-4C1C-3448-0CB8F4BE24F4}"/>
                </a:ext>
              </a:extLst>
            </p:cNvPr>
            <p:cNvGrpSpPr/>
            <p:nvPr/>
          </p:nvGrpSpPr>
          <p:grpSpPr>
            <a:xfrm>
              <a:off x="9539114" y="2906109"/>
              <a:ext cx="914400" cy="525010"/>
              <a:chOff x="6495414" y="3801331"/>
              <a:chExt cx="914400" cy="525010"/>
            </a:xfrm>
          </p:grpSpPr>
          <p:pic>
            <p:nvPicPr>
              <p:cNvPr id="116" name="Graphic 115" descr="Processor outline">
                <a:extLst>
                  <a:ext uri="{FF2B5EF4-FFF2-40B4-BE49-F238E27FC236}">
                    <a16:creationId xmlns:a16="http://schemas.microsoft.com/office/drawing/2014/main" id="{1E4436F8-3844-8383-915C-E3E1F2D49C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495414" y="3801331"/>
                <a:ext cx="914400" cy="525010"/>
              </a:xfrm>
              <a:prstGeom prst="rect">
                <a:avLst/>
              </a:prstGeom>
            </p:spPr>
          </p:pic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4F13CC28-E05B-B272-6BEC-73D0A6799A1B}"/>
                  </a:ext>
                </a:extLst>
              </p:cNvPr>
              <p:cNvSpPr txBox="1"/>
              <p:nvPr/>
            </p:nvSpPr>
            <p:spPr>
              <a:xfrm>
                <a:off x="6724026" y="3948420"/>
                <a:ext cx="457176" cy="2308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24GB</a:t>
                </a: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E652B48-8875-FA05-098C-9A2D1DB728D5}"/>
                </a:ext>
              </a:extLst>
            </p:cNvPr>
            <p:cNvGrpSpPr/>
            <p:nvPr/>
          </p:nvGrpSpPr>
          <p:grpSpPr>
            <a:xfrm>
              <a:off x="9539114" y="3334771"/>
              <a:ext cx="914400" cy="525010"/>
              <a:chOff x="6495414" y="3801331"/>
              <a:chExt cx="914400" cy="525010"/>
            </a:xfrm>
          </p:grpSpPr>
          <p:pic>
            <p:nvPicPr>
              <p:cNvPr id="114" name="Graphic 113" descr="Processor outline">
                <a:extLst>
                  <a:ext uri="{FF2B5EF4-FFF2-40B4-BE49-F238E27FC236}">
                    <a16:creationId xmlns:a16="http://schemas.microsoft.com/office/drawing/2014/main" id="{7782C30A-B4F5-3471-FE6E-2B2EFEB59A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495414" y="3801331"/>
                <a:ext cx="914400" cy="525010"/>
              </a:xfrm>
              <a:prstGeom prst="rect">
                <a:avLst/>
              </a:prstGeom>
            </p:spPr>
          </p:pic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BD6EB900-4529-BAF3-CC94-EC54F47502F3}"/>
                  </a:ext>
                </a:extLst>
              </p:cNvPr>
              <p:cNvSpPr txBox="1"/>
              <p:nvPr/>
            </p:nvSpPr>
            <p:spPr>
              <a:xfrm>
                <a:off x="6724026" y="3948420"/>
                <a:ext cx="457176" cy="2308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24GB</a:t>
                </a: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854942CB-1753-93DE-2289-04AC282F3720}"/>
                </a:ext>
              </a:extLst>
            </p:cNvPr>
            <p:cNvGrpSpPr/>
            <p:nvPr/>
          </p:nvGrpSpPr>
          <p:grpSpPr>
            <a:xfrm>
              <a:off x="9539114" y="3726685"/>
              <a:ext cx="914400" cy="525010"/>
              <a:chOff x="6495414" y="3801331"/>
              <a:chExt cx="914400" cy="525010"/>
            </a:xfrm>
          </p:grpSpPr>
          <p:pic>
            <p:nvPicPr>
              <p:cNvPr id="112" name="Graphic 111" descr="Processor outline">
                <a:extLst>
                  <a:ext uri="{FF2B5EF4-FFF2-40B4-BE49-F238E27FC236}">
                    <a16:creationId xmlns:a16="http://schemas.microsoft.com/office/drawing/2014/main" id="{1CDEB95F-75A5-973F-1891-18E669971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495414" y="3801331"/>
                <a:ext cx="914400" cy="525010"/>
              </a:xfrm>
              <a:prstGeom prst="rect">
                <a:avLst/>
              </a:prstGeom>
            </p:spPr>
          </p:pic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DCA370B8-8721-874C-3FE1-6A13F9AD3139}"/>
                  </a:ext>
                </a:extLst>
              </p:cNvPr>
              <p:cNvSpPr txBox="1"/>
              <p:nvPr/>
            </p:nvSpPr>
            <p:spPr>
              <a:xfrm>
                <a:off x="6724026" y="3948420"/>
                <a:ext cx="457176" cy="2308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24GB</a:t>
                </a:r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384E2846-4DDC-7A41-61C6-155F709DB4BD}"/>
                </a:ext>
              </a:extLst>
            </p:cNvPr>
            <p:cNvGrpSpPr/>
            <p:nvPr/>
          </p:nvGrpSpPr>
          <p:grpSpPr>
            <a:xfrm>
              <a:off x="9539114" y="4131550"/>
              <a:ext cx="914400" cy="525010"/>
              <a:chOff x="6495414" y="3801331"/>
              <a:chExt cx="914400" cy="525010"/>
            </a:xfrm>
          </p:grpSpPr>
          <p:pic>
            <p:nvPicPr>
              <p:cNvPr id="110" name="Graphic 109" descr="Processor outline">
                <a:extLst>
                  <a:ext uri="{FF2B5EF4-FFF2-40B4-BE49-F238E27FC236}">
                    <a16:creationId xmlns:a16="http://schemas.microsoft.com/office/drawing/2014/main" id="{FDBEA579-A546-6752-19AE-2C1EBF9A97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495414" y="3801331"/>
                <a:ext cx="914400" cy="525010"/>
              </a:xfrm>
              <a:prstGeom prst="rect">
                <a:avLst/>
              </a:prstGeom>
            </p:spPr>
          </p:pic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CAF52E35-0012-C6FB-B206-EDE783AA4B32}"/>
                  </a:ext>
                </a:extLst>
              </p:cNvPr>
              <p:cNvSpPr txBox="1"/>
              <p:nvPr/>
            </p:nvSpPr>
            <p:spPr>
              <a:xfrm>
                <a:off x="6724026" y="3948420"/>
                <a:ext cx="457176" cy="2308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24GB</a:t>
                </a: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508848C1-7618-A6CF-C43E-E1E54CA0F5DF}"/>
                </a:ext>
              </a:extLst>
            </p:cNvPr>
            <p:cNvGrpSpPr/>
            <p:nvPr/>
          </p:nvGrpSpPr>
          <p:grpSpPr>
            <a:xfrm>
              <a:off x="9539114" y="4564710"/>
              <a:ext cx="914400" cy="525010"/>
              <a:chOff x="6495414" y="3801331"/>
              <a:chExt cx="914400" cy="525010"/>
            </a:xfrm>
          </p:grpSpPr>
          <p:pic>
            <p:nvPicPr>
              <p:cNvPr id="108" name="Graphic 107" descr="Processor outline">
                <a:extLst>
                  <a:ext uri="{FF2B5EF4-FFF2-40B4-BE49-F238E27FC236}">
                    <a16:creationId xmlns:a16="http://schemas.microsoft.com/office/drawing/2014/main" id="{8451B87D-AC88-5ABF-C429-C7785F1CF3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495414" y="3801331"/>
                <a:ext cx="914400" cy="525010"/>
              </a:xfrm>
              <a:prstGeom prst="rect">
                <a:avLst/>
              </a:prstGeom>
            </p:spPr>
          </p:pic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AA1D6CDC-5624-1FFD-9063-DADD22BB569D}"/>
                  </a:ext>
                </a:extLst>
              </p:cNvPr>
              <p:cNvSpPr txBox="1"/>
              <p:nvPr/>
            </p:nvSpPr>
            <p:spPr>
              <a:xfrm>
                <a:off x="6724026" y="3948420"/>
                <a:ext cx="457176" cy="2308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24GB</a:t>
                </a: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4B60E84A-935B-ACC4-33AB-B8F2129E18A1}"/>
                </a:ext>
              </a:extLst>
            </p:cNvPr>
            <p:cNvGrpSpPr/>
            <p:nvPr/>
          </p:nvGrpSpPr>
          <p:grpSpPr>
            <a:xfrm>
              <a:off x="9539114" y="4991913"/>
              <a:ext cx="914400" cy="525010"/>
              <a:chOff x="6495414" y="3801331"/>
              <a:chExt cx="914400" cy="525010"/>
            </a:xfrm>
          </p:grpSpPr>
          <p:pic>
            <p:nvPicPr>
              <p:cNvPr id="106" name="Graphic 105" descr="Processor outline">
                <a:extLst>
                  <a:ext uri="{FF2B5EF4-FFF2-40B4-BE49-F238E27FC236}">
                    <a16:creationId xmlns:a16="http://schemas.microsoft.com/office/drawing/2014/main" id="{3DE7A207-D51F-D2A6-412A-15081A68F8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495414" y="3801331"/>
                <a:ext cx="914400" cy="525010"/>
              </a:xfrm>
              <a:prstGeom prst="rect">
                <a:avLst/>
              </a:prstGeom>
            </p:spPr>
          </p:pic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B3493567-0F91-6B82-C1BA-E6560C55EEBD}"/>
                  </a:ext>
                </a:extLst>
              </p:cNvPr>
              <p:cNvSpPr txBox="1"/>
              <p:nvPr/>
            </p:nvSpPr>
            <p:spPr>
              <a:xfrm>
                <a:off x="6724026" y="3948420"/>
                <a:ext cx="457176" cy="2308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24GB</a:t>
                </a:r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14DFCF9D-77B9-4186-3345-D06EADABF4DC}"/>
                </a:ext>
              </a:extLst>
            </p:cNvPr>
            <p:cNvGrpSpPr/>
            <p:nvPr/>
          </p:nvGrpSpPr>
          <p:grpSpPr>
            <a:xfrm>
              <a:off x="9539114" y="5417906"/>
              <a:ext cx="914400" cy="525010"/>
              <a:chOff x="6495414" y="3801331"/>
              <a:chExt cx="914400" cy="525010"/>
            </a:xfrm>
          </p:grpSpPr>
          <p:pic>
            <p:nvPicPr>
              <p:cNvPr id="104" name="Graphic 103" descr="Processor outline">
                <a:extLst>
                  <a:ext uri="{FF2B5EF4-FFF2-40B4-BE49-F238E27FC236}">
                    <a16:creationId xmlns:a16="http://schemas.microsoft.com/office/drawing/2014/main" id="{193F803E-6F91-4CA6-342C-F1048FEEC0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495414" y="3801331"/>
                <a:ext cx="914400" cy="525010"/>
              </a:xfrm>
              <a:prstGeom prst="rect">
                <a:avLst/>
              </a:prstGeom>
            </p:spPr>
          </p:pic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1A108418-1351-D2D3-9C62-02128882F371}"/>
                  </a:ext>
                </a:extLst>
              </p:cNvPr>
              <p:cNvSpPr txBox="1"/>
              <p:nvPr/>
            </p:nvSpPr>
            <p:spPr>
              <a:xfrm>
                <a:off x="6724026" y="3948420"/>
                <a:ext cx="457176" cy="2308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24GB</a:t>
                </a:r>
              </a:p>
            </p:txBody>
          </p:sp>
        </p:grpSp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3EF71E9A-A631-6226-B3F8-72FAB3023E51}"/>
                </a:ext>
              </a:extLst>
            </p:cNvPr>
            <p:cNvSpPr/>
            <p:nvPr/>
          </p:nvSpPr>
          <p:spPr>
            <a:xfrm>
              <a:off x="9289066" y="2544657"/>
              <a:ext cx="315417" cy="3403090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NVMe</a:t>
              </a:r>
              <a:r>
                <a:rPr lang="en-US" dirty="0">
                  <a:solidFill>
                    <a:schemeClr val="bg1"/>
                  </a:solidFill>
                </a:rPr>
                <a:t> (1TB)</a:t>
              </a:r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19B7FBAE-860F-BC27-8133-C04017E53B01}"/>
                </a:ext>
              </a:extLst>
            </p:cNvPr>
            <p:cNvGrpSpPr/>
            <p:nvPr/>
          </p:nvGrpSpPr>
          <p:grpSpPr>
            <a:xfrm>
              <a:off x="10338376" y="2877805"/>
              <a:ext cx="581619" cy="581619"/>
              <a:chOff x="4369558" y="2253018"/>
              <a:chExt cx="914400" cy="914400"/>
            </a:xfrm>
          </p:grpSpPr>
          <p:pic>
            <p:nvPicPr>
              <p:cNvPr id="102" name="Graphic 101" descr="Processor outline">
                <a:extLst>
                  <a:ext uri="{FF2B5EF4-FFF2-40B4-BE49-F238E27FC236}">
                    <a16:creationId xmlns:a16="http://schemas.microsoft.com/office/drawing/2014/main" id="{AAA82B2D-C0DF-E249-6D8A-BA9457E227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369558" y="2253018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A1FA6C3D-EC63-7CEE-1D30-A22A41B950B4}"/>
                  </a:ext>
                </a:extLst>
              </p:cNvPr>
              <p:cNvSpPr txBox="1"/>
              <p:nvPr/>
            </p:nvSpPr>
            <p:spPr>
              <a:xfrm>
                <a:off x="4532104" y="2541766"/>
                <a:ext cx="587706" cy="3629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A10</a:t>
                </a: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A1B82DDA-E01A-5F9A-F831-4D18BCF32964}"/>
                </a:ext>
              </a:extLst>
            </p:cNvPr>
            <p:cNvGrpSpPr/>
            <p:nvPr/>
          </p:nvGrpSpPr>
          <p:grpSpPr>
            <a:xfrm>
              <a:off x="10338376" y="3306467"/>
              <a:ext cx="581619" cy="581619"/>
              <a:chOff x="4369557" y="2253019"/>
              <a:chExt cx="914400" cy="914401"/>
            </a:xfrm>
          </p:grpSpPr>
          <p:pic>
            <p:nvPicPr>
              <p:cNvPr id="100" name="Graphic 99" descr="Processor outline">
                <a:extLst>
                  <a:ext uri="{FF2B5EF4-FFF2-40B4-BE49-F238E27FC236}">
                    <a16:creationId xmlns:a16="http://schemas.microsoft.com/office/drawing/2014/main" id="{3509E1CE-D241-F041-A4BA-5332099FBE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369557" y="2253019"/>
                <a:ext cx="914400" cy="914401"/>
              </a:xfrm>
              <a:prstGeom prst="rect">
                <a:avLst/>
              </a:prstGeom>
            </p:spPr>
          </p:pic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45C4B383-E8BA-664B-0A38-B6BE685E7B47}"/>
                  </a:ext>
                </a:extLst>
              </p:cNvPr>
              <p:cNvSpPr txBox="1"/>
              <p:nvPr/>
            </p:nvSpPr>
            <p:spPr>
              <a:xfrm>
                <a:off x="4532104" y="2541766"/>
                <a:ext cx="587706" cy="3629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A10</a:t>
                </a:r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ED6393F1-7952-9E0B-6B83-3F51D274C97B}"/>
                </a:ext>
              </a:extLst>
            </p:cNvPr>
            <p:cNvGrpSpPr/>
            <p:nvPr/>
          </p:nvGrpSpPr>
          <p:grpSpPr>
            <a:xfrm>
              <a:off x="10340049" y="3698381"/>
              <a:ext cx="581619" cy="581619"/>
              <a:chOff x="4369557" y="2253019"/>
              <a:chExt cx="914400" cy="914401"/>
            </a:xfrm>
          </p:grpSpPr>
          <p:pic>
            <p:nvPicPr>
              <p:cNvPr id="98" name="Graphic 97" descr="Processor outline">
                <a:extLst>
                  <a:ext uri="{FF2B5EF4-FFF2-40B4-BE49-F238E27FC236}">
                    <a16:creationId xmlns:a16="http://schemas.microsoft.com/office/drawing/2014/main" id="{836FA3C5-C6F8-3680-8D7F-D0B89AB22B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369557" y="2253019"/>
                <a:ext cx="914400" cy="914401"/>
              </a:xfrm>
              <a:prstGeom prst="rect">
                <a:avLst/>
              </a:prstGeom>
            </p:spPr>
          </p:pic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56BB3707-1A0D-A932-71FE-C44F6695BF03}"/>
                  </a:ext>
                </a:extLst>
              </p:cNvPr>
              <p:cNvSpPr txBox="1"/>
              <p:nvPr/>
            </p:nvSpPr>
            <p:spPr>
              <a:xfrm>
                <a:off x="4532104" y="2541766"/>
                <a:ext cx="587706" cy="3629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A10</a:t>
                </a:r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685009BD-0AD9-AAD9-0227-645162B1344E}"/>
                </a:ext>
              </a:extLst>
            </p:cNvPr>
            <p:cNvGrpSpPr/>
            <p:nvPr/>
          </p:nvGrpSpPr>
          <p:grpSpPr>
            <a:xfrm>
              <a:off x="10338376" y="4103246"/>
              <a:ext cx="581619" cy="581619"/>
              <a:chOff x="4369558" y="2253018"/>
              <a:chExt cx="914400" cy="914400"/>
            </a:xfrm>
          </p:grpSpPr>
          <p:pic>
            <p:nvPicPr>
              <p:cNvPr id="96" name="Graphic 95" descr="Processor outline">
                <a:extLst>
                  <a:ext uri="{FF2B5EF4-FFF2-40B4-BE49-F238E27FC236}">
                    <a16:creationId xmlns:a16="http://schemas.microsoft.com/office/drawing/2014/main" id="{606AC0C5-6B18-5B52-A4AE-8AF8DC7CF8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369558" y="2253018"/>
                <a:ext cx="914400" cy="914400"/>
              </a:xfrm>
              <a:prstGeom prst="rect">
                <a:avLst/>
              </a:prstGeom>
            </p:spPr>
          </p:pic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83F59EA1-BC5D-2800-A886-7E9CFA2CA9F8}"/>
                  </a:ext>
                </a:extLst>
              </p:cNvPr>
              <p:cNvSpPr txBox="1"/>
              <p:nvPr/>
            </p:nvSpPr>
            <p:spPr>
              <a:xfrm>
                <a:off x="4532104" y="2541766"/>
                <a:ext cx="587706" cy="3629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A10</a:t>
                </a: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27B9405D-D339-81FA-2BBD-AAC0E8CF0613}"/>
                </a:ext>
              </a:extLst>
            </p:cNvPr>
            <p:cNvGrpSpPr/>
            <p:nvPr/>
          </p:nvGrpSpPr>
          <p:grpSpPr>
            <a:xfrm>
              <a:off x="10338376" y="4536406"/>
              <a:ext cx="581619" cy="581619"/>
              <a:chOff x="4369558" y="2253018"/>
              <a:chExt cx="914400" cy="914400"/>
            </a:xfrm>
          </p:grpSpPr>
          <p:pic>
            <p:nvPicPr>
              <p:cNvPr id="94" name="Graphic 93" descr="Processor outline">
                <a:extLst>
                  <a:ext uri="{FF2B5EF4-FFF2-40B4-BE49-F238E27FC236}">
                    <a16:creationId xmlns:a16="http://schemas.microsoft.com/office/drawing/2014/main" id="{703DB4AF-7D21-0B1F-952D-7A0950F62A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369558" y="2253018"/>
                <a:ext cx="914400" cy="914400"/>
              </a:xfrm>
              <a:prstGeom prst="rect">
                <a:avLst/>
              </a:prstGeom>
            </p:spPr>
          </p:pic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589EEA4A-1D57-11F8-EEB1-B6AB472EF97C}"/>
                  </a:ext>
                </a:extLst>
              </p:cNvPr>
              <p:cNvSpPr txBox="1"/>
              <p:nvPr/>
            </p:nvSpPr>
            <p:spPr>
              <a:xfrm>
                <a:off x="4532104" y="2541766"/>
                <a:ext cx="587706" cy="3629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A10</a:t>
                </a: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242D2004-CC92-769D-8A3F-2FB7BC196DE1}"/>
                </a:ext>
              </a:extLst>
            </p:cNvPr>
            <p:cNvGrpSpPr/>
            <p:nvPr/>
          </p:nvGrpSpPr>
          <p:grpSpPr>
            <a:xfrm>
              <a:off x="10338376" y="4963609"/>
              <a:ext cx="581619" cy="581619"/>
              <a:chOff x="4369557" y="2253019"/>
              <a:chExt cx="914400" cy="914401"/>
            </a:xfrm>
          </p:grpSpPr>
          <p:pic>
            <p:nvPicPr>
              <p:cNvPr id="92" name="Graphic 91" descr="Processor outline">
                <a:extLst>
                  <a:ext uri="{FF2B5EF4-FFF2-40B4-BE49-F238E27FC236}">
                    <a16:creationId xmlns:a16="http://schemas.microsoft.com/office/drawing/2014/main" id="{9D8B51F3-00BB-C95D-4BCA-9BCFC83419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369557" y="2253019"/>
                <a:ext cx="914400" cy="914401"/>
              </a:xfrm>
              <a:prstGeom prst="rect">
                <a:avLst/>
              </a:prstGeom>
            </p:spPr>
          </p:pic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7230FCFD-2060-082E-4BCB-B5172DAABAF1}"/>
                  </a:ext>
                </a:extLst>
              </p:cNvPr>
              <p:cNvSpPr txBox="1"/>
              <p:nvPr/>
            </p:nvSpPr>
            <p:spPr>
              <a:xfrm>
                <a:off x="4532104" y="2541766"/>
                <a:ext cx="587706" cy="3629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A10</a:t>
                </a:r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AFFDCD90-C0D5-BC76-2A9D-3802F5032EED}"/>
                </a:ext>
              </a:extLst>
            </p:cNvPr>
            <p:cNvGrpSpPr/>
            <p:nvPr/>
          </p:nvGrpSpPr>
          <p:grpSpPr>
            <a:xfrm>
              <a:off x="10340049" y="5389602"/>
              <a:ext cx="581619" cy="581619"/>
              <a:chOff x="4369557" y="2253019"/>
              <a:chExt cx="914400" cy="914401"/>
            </a:xfrm>
          </p:grpSpPr>
          <p:pic>
            <p:nvPicPr>
              <p:cNvPr id="90" name="Graphic 89" descr="Processor outline">
                <a:extLst>
                  <a:ext uri="{FF2B5EF4-FFF2-40B4-BE49-F238E27FC236}">
                    <a16:creationId xmlns:a16="http://schemas.microsoft.com/office/drawing/2014/main" id="{DB5962C8-1514-5397-E92A-CE0B6DBCC0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369557" y="2253019"/>
                <a:ext cx="914400" cy="914401"/>
              </a:xfrm>
              <a:prstGeom prst="rect">
                <a:avLst/>
              </a:prstGeom>
            </p:spPr>
          </p:pic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BFCB82CD-CB3E-85C7-1397-C268001FA7C1}"/>
                  </a:ext>
                </a:extLst>
              </p:cNvPr>
              <p:cNvSpPr txBox="1"/>
              <p:nvPr/>
            </p:nvSpPr>
            <p:spPr>
              <a:xfrm>
                <a:off x="4532104" y="2541766"/>
                <a:ext cx="587706" cy="3629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A10</a:t>
                </a:r>
              </a:p>
            </p:txBody>
          </p:sp>
        </p:grp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4B616DC-7BB4-0FFC-70B2-B1A7D6C18BB4}"/>
              </a:ext>
            </a:extLst>
          </p:cNvPr>
          <p:cNvGrpSpPr/>
          <p:nvPr/>
        </p:nvGrpSpPr>
        <p:grpSpPr>
          <a:xfrm>
            <a:off x="5270435" y="1589370"/>
            <a:ext cx="1861501" cy="3811351"/>
            <a:chOff x="9148184" y="2207842"/>
            <a:chExt cx="1861501" cy="3811351"/>
          </a:xfrm>
        </p:grpSpPr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BB36DF4D-A39E-F410-9D95-E7FC51229E68}"/>
                </a:ext>
              </a:extLst>
            </p:cNvPr>
            <p:cNvSpPr/>
            <p:nvPr/>
          </p:nvSpPr>
          <p:spPr>
            <a:xfrm>
              <a:off x="9183044" y="2215999"/>
              <a:ext cx="1826641" cy="380319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0CF772DF-360C-E9FA-004D-DB963E209914}"/>
                </a:ext>
              </a:extLst>
            </p:cNvPr>
            <p:cNvGrpSpPr/>
            <p:nvPr/>
          </p:nvGrpSpPr>
          <p:grpSpPr>
            <a:xfrm>
              <a:off x="10338376" y="2444645"/>
              <a:ext cx="581619" cy="581619"/>
              <a:chOff x="4369558" y="2253018"/>
              <a:chExt cx="914400" cy="914400"/>
            </a:xfrm>
          </p:grpSpPr>
          <p:pic>
            <p:nvPicPr>
              <p:cNvPr id="174" name="Graphic 173" descr="Processor outline">
                <a:extLst>
                  <a:ext uri="{FF2B5EF4-FFF2-40B4-BE49-F238E27FC236}">
                    <a16:creationId xmlns:a16="http://schemas.microsoft.com/office/drawing/2014/main" id="{3D1CD084-0485-0265-E350-22FDD9813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369558" y="2253018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02BAF0CC-106E-D65E-D8D0-D7DDC04EC432}"/>
                  </a:ext>
                </a:extLst>
              </p:cNvPr>
              <p:cNvSpPr txBox="1"/>
              <p:nvPr/>
            </p:nvSpPr>
            <p:spPr>
              <a:xfrm>
                <a:off x="4532104" y="2541766"/>
                <a:ext cx="587706" cy="3629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A10</a:t>
                </a: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949B4490-9F54-C2E3-49B8-70C54616A3B0}"/>
                </a:ext>
              </a:extLst>
            </p:cNvPr>
            <p:cNvGrpSpPr/>
            <p:nvPr/>
          </p:nvGrpSpPr>
          <p:grpSpPr>
            <a:xfrm>
              <a:off x="9539114" y="2472949"/>
              <a:ext cx="914400" cy="525010"/>
              <a:chOff x="6495414" y="3801331"/>
              <a:chExt cx="914400" cy="525010"/>
            </a:xfrm>
          </p:grpSpPr>
          <p:pic>
            <p:nvPicPr>
              <p:cNvPr id="172" name="Graphic 171" descr="Processor outline">
                <a:extLst>
                  <a:ext uri="{FF2B5EF4-FFF2-40B4-BE49-F238E27FC236}">
                    <a16:creationId xmlns:a16="http://schemas.microsoft.com/office/drawing/2014/main" id="{4CA70570-81A4-9166-9910-7B7A30B09E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495414" y="3801331"/>
                <a:ext cx="914400" cy="525010"/>
              </a:xfrm>
              <a:prstGeom prst="rect">
                <a:avLst/>
              </a:prstGeom>
            </p:spPr>
          </p:pic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F8FA2633-06B5-DDAE-1627-CE0374834C8C}"/>
                  </a:ext>
                </a:extLst>
              </p:cNvPr>
              <p:cNvSpPr txBox="1"/>
              <p:nvPr/>
            </p:nvSpPr>
            <p:spPr>
              <a:xfrm>
                <a:off x="6724026" y="3948420"/>
                <a:ext cx="457176" cy="2308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24GB</a:t>
                </a:r>
              </a:p>
            </p:txBody>
          </p:sp>
        </p:grp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B7B3C5BF-D583-A015-D5C4-55F4CF150A90}"/>
                </a:ext>
              </a:extLst>
            </p:cNvPr>
            <p:cNvSpPr txBox="1"/>
            <p:nvPr/>
          </p:nvSpPr>
          <p:spPr>
            <a:xfrm>
              <a:off x="10259415" y="2210705"/>
              <a:ext cx="75027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GPUs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71967D4F-4D79-ABAA-E184-50793D175AAE}"/>
                </a:ext>
              </a:extLst>
            </p:cNvPr>
            <p:cNvSpPr txBox="1"/>
            <p:nvPr/>
          </p:nvSpPr>
          <p:spPr>
            <a:xfrm>
              <a:off x="9675201" y="2210705"/>
              <a:ext cx="64222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RAM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37DA325C-DF32-F310-4CF4-53B8B9E05E4F}"/>
                </a:ext>
              </a:extLst>
            </p:cNvPr>
            <p:cNvSpPr txBox="1"/>
            <p:nvPr/>
          </p:nvSpPr>
          <p:spPr>
            <a:xfrm>
              <a:off x="9148184" y="2207842"/>
              <a:ext cx="6030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SSD</a:t>
              </a:r>
            </a:p>
          </p:txBody>
        </p: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71277160-33C8-3102-CA50-DA523732C998}"/>
                </a:ext>
              </a:extLst>
            </p:cNvPr>
            <p:cNvGrpSpPr/>
            <p:nvPr/>
          </p:nvGrpSpPr>
          <p:grpSpPr>
            <a:xfrm>
              <a:off x="9539114" y="2906109"/>
              <a:ext cx="914400" cy="525010"/>
              <a:chOff x="6495414" y="3801331"/>
              <a:chExt cx="914400" cy="525010"/>
            </a:xfrm>
          </p:grpSpPr>
          <p:pic>
            <p:nvPicPr>
              <p:cNvPr id="170" name="Graphic 169" descr="Processor outline">
                <a:extLst>
                  <a:ext uri="{FF2B5EF4-FFF2-40B4-BE49-F238E27FC236}">
                    <a16:creationId xmlns:a16="http://schemas.microsoft.com/office/drawing/2014/main" id="{039E2CA9-6A41-DC12-99C4-CEEE2C04F4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495414" y="3801331"/>
                <a:ext cx="914400" cy="525010"/>
              </a:xfrm>
              <a:prstGeom prst="rect">
                <a:avLst/>
              </a:prstGeom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0763A5A5-9037-F2D7-0116-0FA8408506E1}"/>
                  </a:ext>
                </a:extLst>
              </p:cNvPr>
              <p:cNvSpPr txBox="1"/>
              <p:nvPr/>
            </p:nvSpPr>
            <p:spPr>
              <a:xfrm>
                <a:off x="6724026" y="3948420"/>
                <a:ext cx="457176" cy="2308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24GB</a:t>
                </a: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5478693E-C229-9328-B1F4-1867AF76A7ED}"/>
                </a:ext>
              </a:extLst>
            </p:cNvPr>
            <p:cNvGrpSpPr/>
            <p:nvPr/>
          </p:nvGrpSpPr>
          <p:grpSpPr>
            <a:xfrm>
              <a:off x="9539114" y="3334771"/>
              <a:ext cx="914400" cy="525010"/>
              <a:chOff x="6495414" y="3801331"/>
              <a:chExt cx="914400" cy="525010"/>
            </a:xfrm>
          </p:grpSpPr>
          <p:pic>
            <p:nvPicPr>
              <p:cNvPr id="168" name="Graphic 167" descr="Processor outline">
                <a:extLst>
                  <a:ext uri="{FF2B5EF4-FFF2-40B4-BE49-F238E27FC236}">
                    <a16:creationId xmlns:a16="http://schemas.microsoft.com/office/drawing/2014/main" id="{DFA8C832-7A24-CB63-56CB-0C186FAB40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495414" y="3801331"/>
                <a:ext cx="914400" cy="525010"/>
              </a:xfrm>
              <a:prstGeom prst="rect">
                <a:avLst/>
              </a:prstGeom>
            </p:spPr>
          </p:pic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17A30F73-47F8-101C-4352-D7E761942747}"/>
                  </a:ext>
                </a:extLst>
              </p:cNvPr>
              <p:cNvSpPr txBox="1"/>
              <p:nvPr/>
            </p:nvSpPr>
            <p:spPr>
              <a:xfrm>
                <a:off x="6724026" y="3948420"/>
                <a:ext cx="457176" cy="2308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24GB</a:t>
                </a: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EB259C96-B4C2-4802-2570-2E6AB980A706}"/>
                </a:ext>
              </a:extLst>
            </p:cNvPr>
            <p:cNvGrpSpPr/>
            <p:nvPr/>
          </p:nvGrpSpPr>
          <p:grpSpPr>
            <a:xfrm>
              <a:off x="9539114" y="3726685"/>
              <a:ext cx="914400" cy="525010"/>
              <a:chOff x="6495414" y="3801331"/>
              <a:chExt cx="914400" cy="525010"/>
            </a:xfrm>
          </p:grpSpPr>
          <p:pic>
            <p:nvPicPr>
              <p:cNvPr id="166" name="Graphic 165" descr="Processor outline">
                <a:extLst>
                  <a:ext uri="{FF2B5EF4-FFF2-40B4-BE49-F238E27FC236}">
                    <a16:creationId xmlns:a16="http://schemas.microsoft.com/office/drawing/2014/main" id="{BA626A74-301B-F12C-BDBB-FA35D840B7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495414" y="3801331"/>
                <a:ext cx="914400" cy="525010"/>
              </a:xfrm>
              <a:prstGeom prst="rect">
                <a:avLst/>
              </a:prstGeom>
            </p:spPr>
          </p:pic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5FC43CFC-26B1-3A11-277F-F5E022D59E59}"/>
                  </a:ext>
                </a:extLst>
              </p:cNvPr>
              <p:cNvSpPr txBox="1"/>
              <p:nvPr/>
            </p:nvSpPr>
            <p:spPr>
              <a:xfrm>
                <a:off x="6724026" y="3948420"/>
                <a:ext cx="457176" cy="2308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24GB</a:t>
                </a: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E39DA2BD-29EA-07A3-3CCB-2292963F1CEE}"/>
                </a:ext>
              </a:extLst>
            </p:cNvPr>
            <p:cNvGrpSpPr/>
            <p:nvPr/>
          </p:nvGrpSpPr>
          <p:grpSpPr>
            <a:xfrm>
              <a:off x="9539114" y="4131550"/>
              <a:ext cx="914400" cy="525010"/>
              <a:chOff x="6495414" y="3801331"/>
              <a:chExt cx="914400" cy="525010"/>
            </a:xfrm>
          </p:grpSpPr>
          <p:pic>
            <p:nvPicPr>
              <p:cNvPr id="164" name="Graphic 163" descr="Processor outline">
                <a:extLst>
                  <a:ext uri="{FF2B5EF4-FFF2-40B4-BE49-F238E27FC236}">
                    <a16:creationId xmlns:a16="http://schemas.microsoft.com/office/drawing/2014/main" id="{0599B6BE-891F-E1AD-6F96-D51BC945BD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495414" y="3801331"/>
                <a:ext cx="914400" cy="525010"/>
              </a:xfrm>
              <a:prstGeom prst="rect">
                <a:avLst/>
              </a:prstGeom>
            </p:spPr>
          </p:pic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8464DE3B-5DDA-0310-27AB-6159C32A879E}"/>
                  </a:ext>
                </a:extLst>
              </p:cNvPr>
              <p:cNvSpPr txBox="1"/>
              <p:nvPr/>
            </p:nvSpPr>
            <p:spPr>
              <a:xfrm>
                <a:off x="6724026" y="3948420"/>
                <a:ext cx="457176" cy="2308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24GB</a:t>
                </a:r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6E6FAB85-BBB2-9405-8D88-CECF7C8EE7C3}"/>
                </a:ext>
              </a:extLst>
            </p:cNvPr>
            <p:cNvGrpSpPr/>
            <p:nvPr/>
          </p:nvGrpSpPr>
          <p:grpSpPr>
            <a:xfrm>
              <a:off x="9539114" y="4564710"/>
              <a:ext cx="914400" cy="525010"/>
              <a:chOff x="6495414" y="3801331"/>
              <a:chExt cx="914400" cy="525010"/>
            </a:xfrm>
          </p:grpSpPr>
          <p:pic>
            <p:nvPicPr>
              <p:cNvPr id="162" name="Graphic 161" descr="Processor outline">
                <a:extLst>
                  <a:ext uri="{FF2B5EF4-FFF2-40B4-BE49-F238E27FC236}">
                    <a16:creationId xmlns:a16="http://schemas.microsoft.com/office/drawing/2014/main" id="{EB658C66-7312-4ACE-E5DD-0CE94DFBC5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495414" y="3801331"/>
                <a:ext cx="914400" cy="525010"/>
              </a:xfrm>
              <a:prstGeom prst="rect">
                <a:avLst/>
              </a:prstGeom>
            </p:spPr>
          </p:pic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E2C9A70E-ACE3-9760-8E73-8610C65CF0EC}"/>
                  </a:ext>
                </a:extLst>
              </p:cNvPr>
              <p:cNvSpPr txBox="1"/>
              <p:nvPr/>
            </p:nvSpPr>
            <p:spPr>
              <a:xfrm>
                <a:off x="6724026" y="3948420"/>
                <a:ext cx="457176" cy="2308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24GB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FDD04768-6E22-FB64-3C46-A703D0AC2D81}"/>
                </a:ext>
              </a:extLst>
            </p:cNvPr>
            <p:cNvGrpSpPr/>
            <p:nvPr/>
          </p:nvGrpSpPr>
          <p:grpSpPr>
            <a:xfrm>
              <a:off x="9539114" y="4991913"/>
              <a:ext cx="914400" cy="525010"/>
              <a:chOff x="6495414" y="3801331"/>
              <a:chExt cx="914400" cy="525010"/>
            </a:xfrm>
          </p:grpSpPr>
          <p:pic>
            <p:nvPicPr>
              <p:cNvPr id="160" name="Graphic 159" descr="Processor outline">
                <a:extLst>
                  <a:ext uri="{FF2B5EF4-FFF2-40B4-BE49-F238E27FC236}">
                    <a16:creationId xmlns:a16="http://schemas.microsoft.com/office/drawing/2014/main" id="{D48B884D-D3CA-7587-B16C-C8C7F41027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495414" y="3801331"/>
                <a:ext cx="914400" cy="525010"/>
              </a:xfrm>
              <a:prstGeom prst="rect">
                <a:avLst/>
              </a:prstGeom>
            </p:spPr>
          </p:pic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4ED835DE-6D66-D334-02B6-B1A5B2794F74}"/>
                  </a:ext>
                </a:extLst>
              </p:cNvPr>
              <p:cNvSpPr txBox="1"/>
              <p:nvPr/>
            </p:nvSpPr>
            <p:spPr>
              <a:xfrm>
                <a:off x="6724026" y="3948420"/>
                <a:ext cx="457176" cy="2308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24GB</a:t>
                </a:r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8C029FA9-1D72-2AE5-7C89-6D2483567C77}"/>
                </a:ext>
              </a:extLst>
            </p:cNvPr>
            <p:cNvGrpSpPr/>
            <p:nvPr/>
          </p:nvGrpSpPr>
          <p:grpSpPr>
            <a:xfrm>
              <a:off x="9539114" y="5417906"/>
              <a:ext cx="914400" cy="525010"/>
              <a:chOff x="6495414" y="3801331"/>
              <a:chExt cx="914400" cy="525010"/>
            </a:xfrm>
          </p:grpSpPr>
          <p:pic>
            <p:nvPicPr>
              <p:cNvPr id="158" name="Graphic 157" descr="Processor outline">
                <a:extLst>
                  <a:ext uri="{FF2B5EF4-FFF2-40B4-BE49-F238E27FC236}">
                    <a16:creationId xmlns:a16="http://schemas.microsoft.com/office/drawing/2014/main" id="{0C0E6684-66A0-B4C8-A1FB-024E3BE583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495414" y="3801331"/>
                <a:ext cx="914400" cy="525010"/>
              </a:xfrm>
              <a:prstGeom prst="rect">
                <a:avLst/>
              </a:prstGeom>
            </p:spPr>
          </p:pic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33AB9FDD-2A97-44AB-C5B5-2CBEA1DB4C66}"/>
                  </a:ext>
                </a:extLst>
              </p:cNvPr>
              <p:cNvSpPr txBox="1"/>
              <p:nvPr/>
            </p:nvSpPr>
            <p:spPr>
              <a:xfrm>
                <a:off x="6724026" y="3948420"/>
                <a:ext cx="457176" cy="2308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24GB</a:t>
                </a:r>
              </a:p>
            </p:txBody>
          </p:sp>
        </p:grp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5B4807EC-0501-98BA-04E8-58B0465A2BEF}"/>
                </a:ext>
              </a:extLst>
            </p:cNvPr>
            <p:cNvSpPr/>
            <p:nvPr/>
          </p:nvSpPr>
          <p:spPr>
            <a:xfrm>
              <a:off x="9289066" y="2544657"/>
              <a:ext cx="315417" cy="3403090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NVMe</a:t>
              </a:r>
              <a:r>
                <a:rPr lang="en-US" dirty="0">
                  <a:solidFill>
                    <a:schemeClr val="bg1"/>
                  </a:solidFill>
                </a:rPr>
                <a:t> (1TB)</a:t>
              </a:r>
            </a:p>
          </p:txBody>
        </p: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15B44A45-6B02-6E89-B7EE-649E65707516}"/>
                </a:ext>
              </a:extLst>
            </p:cNvPr>
            <p:cNvGrpSpPr/>
            <p:nvPr/>
          </p:nvGrpSpPr>
          <p:grpSpPr>
            <a:xfrm>
              <a:off x="10338376" y="2877805"/>
              <a:ext cx="581619" cy="581619"/>
              <a:chOff x="4369558" y="2253018"/>
              <a:chExt cx="914400" cy="914400"/>
            </a:xfrm>
          </p:grpSpPr>
          <p:pic>
            <p:nvPicPr>
              <p:cNvPr id="156" name="Graphic 155" descr="Processor outline">
                <a:extLst>
                  <a:ext uri="{FF2B5EF4-FFF2-40B4-BE49-F238E27FC236}">
                    <a16:creationId xmlns:a16="http://schemas.microsoft.com/office/drawing/2014/main" id="{3FC5359C-509A-FC91-7D8A-EF9D4BDFAD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369558" y="2253018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B0B368DC-96A0-76CE-F0BA-3924A23D64CD}"/>
                  </a:ext>
                </a:extLst>
              </p:cNvPr>
              <p:cNvSpPr txBox="1"/>
              <p:nvPr/>
            </p:nvSpPr>
            <p:spPr>
              <a:xfrm>
                <a:off x="4532104" y="2541766"/>
                <a:ext cx="587706" cy="3629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A10</a:t>
                </a:r>
              </a:p>
            </p:txBody>
          </p: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17A5AB88-8F23-24CD-8353-A1F6A0583C05}"/>
                </a:ext>
              </a:extLst>
            </p:cNvPr>
            <p:cNvGrpSpPr/>
            <p:nvPr/>
          </p:nvGrpSpPr>
          <p:grpSpPr>
            <a:xfrm>
              <a:off x="10338376" y="3306467"/>
              <a:ext cx="581619" cy="581619"/>
              <a:chOff x="4369557" y="2253019"/>
              <a:chExt cx="914400" cy="914401"/>
            </a:xfrm>
          </p:grpSpPr>
          <p:pic>
            <p:nvPicPr>
              <p:cNvPr id="154" name="Graphic 153" descr="Processor outline">
                <a:extLst>
                  <a:ext uri="{FF2B5EF4-FFF2-40B4-BE49-F238E27FC236}">
                    <a16:creationId xmlns:a16="http://schemas.microsoft.com/office/drawing/2014/main" id="{1D7F55B3-38F4-6297-764B-9EC6AF7FE4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369557" y="2253019"/>
                <a:ext cx="914400" cy="914401"/>
              </a:xfrm>
              <a:prstGeom prst="rect">
                <a:avLst/>
              </a:prstGeom>
            </p:spPr>
          </p:pic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DDFE8786-D680-FA3B-157A-17B51DB22A6E}"/>
                  </a:ext>
                </a:extLst>
              </p:cNvPr>
              <p:cNvSpPr txBox="1"/>
              <p:nvPr/>
            </p:nvSpPr>
            <p:spPr>
              <a:xfrm>
                <a:off x="4532104" y="2541766"/>
                <a:ext cx="587706" cy="3629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A10</a:t>
                </a: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D9C57E39-FF47-05BF-80A0-CC42477234A7}"/>
                </a:ext>
              </a:extLst>
            </p:cNvPr>
            <p:cNvGrpSpPr/>
            <p:nvPr/>
          </p:nvGrpSpPr>
          <p:grpSpPr>
            <a:xfrm>
              <a:off x="10340049" y="3698381"/>
              <a:ext cx="581619" cy="581619"/>
              <a:chOff x="4369557" y="2253019"/>
              <a:chExt cx="914400" cy="914401"/>
            </a:xfrm>
          </p:grpSpPr>
          <p:pic>
            <p:nvPicPr>
              <p:cNvPr id="152" name="Graphic 151" descr="Processor outline">
                <a:extLst>
                  <a:ext uri="{FF2B5EF4-FFF2-40B4-BE49-F238E27FC236}">
                    <a16:creationId xmlns:a16="http://schemas.microsoft.com/office/drawing/2014/main" id="{CA9AE3C9-5BBB-FE32-1184-E30CFD6E74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369557" y="2253019"/>
                <a:ext cx="914400" cy="914401"/>
              </a:xfrm>
              <a:prstGeom prst="rect">
                <a:avLst/>
              </a:prstGeom>
            </p:spPr>
          </p:pic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C7C8981E-03C6-AB4E-6AA6-A78DA584654E}"/>
                  </a:ext>
                </a:extLst>
              </p:cNvPr>
              <p:cNvSpPr txBox="1"/>
              <p:nvPr/>
            </p:nvSpPr>
            <p:spPr>
              <a:xfrm>
                <a:off x="4532104" y="2541766"/>
                <a:ext cx="587706" cy="3629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A10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65E3E96-3247-7DC4-C741-5D2E2799749A}"/>
                </a:ext>
              </a:extLst>
            </p:cNvPr>
            <p:cNvGrpSpPr/>
            <p:nvPr/>
          </p:nvGrpSpPr>
          <p:grpSpPr>
            <a:xfrm>
              <a:off x="10338376" y="4103246"/>
              <a:ext cx="581619" cy="581619"/>
              <a:chOff x="4369558" y="2253018"/>
              <a:chExt cx="914400" cy="914400"/>
            </a:xfrm>
          </p:grpSpPr>
          <p:pic>
            <p:nvPicPr>
              <p:cNvPr id="150" name="Graphic 149" descr="Processor outline">
                <a:extLst>
                  <a:ext uri="{FF2B5EF4-FFF2-40B4-BE49-F238E27FC236}">
                    <a16:creationId xmlns:a16="http://schemas.microsoft.com/office/drawing/2014/main" id="{ABF05BF5-C92E-3232-C627-F9A30C836D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369558" y="2253018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4A7BF8C9-1444-7D8C-6777-C22C7DD075DE}"/>
                  </a:ext>
                </a:extLst>
              </p:cNvPr>
              <p:cNvSpPr txBox="1"/>
              <p:nvPr/>
            </p:nvSpPr>
            <p:spPr>
              <a:xfrm>
                <a:off x="4532104" y="2541766"/>
                <a:ext cx="587706" cy="3629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A10</a:t>
                </a:r>
              </a:p>
            </p:txBody>
          </p: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A8B8EA8B-D1B0-C552-D8D5-A05FF2E618C8}"/>
                </a:ext>
              </a:extLst>
            </p:cNvPr>
            <p:cNvGrpSpPr/>
            <p:nvPr/>
          </p:nvGrpSpPr>
          <p:grpSpPr>
            <a:xfrm>
              <a:off x="10338376" y="4536406"/>
              <a:ext cx="581619" cy="581619"/>
              <a:chOff x="4369558" y="2253018"/>
              <a:chExt cx="914400" cy="914400"/>
            </a:xfrm>
          </p:grpSpPr>
          <p:pic>
            <p:nvPicPr>
              <p:cNvPr id="148" name="Graphic 147" descr="Processor outline">
                <a:extLst>
                  <a:ext uri="{FF2B5EF4-FFF2-40B4-BE49-F238E27FC236}">
                    <a16:creationId xmlns:a16="http://schemas.microsoft.com/office/drawing/2014/main" id="{72AFC44F-9F40-929A-154E-71905863D7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369558" y="2253018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630DF7E2-6A54-EB03-B748-829A447EBF49}"/>
                  </a:ext>
                </a:extLst>
              </p:cNvPr>
              <p:cNvSpPr txBox="1"/>
              <p:nvPr/>
            </p:nvSpPr>
            <p:spPr>
              <a:xfrm>
                <a:off x="4532104" y="2541766"/>
                <a:ext cx="587706" cy="3629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A10</a:t>
                </a:r>
              </a:p>
            </p:txBody>
          </p: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2E9E2527-C947-B2DA-9125-9469F21810A4}"/>
                </a:ext>
              </a:extLst>
            </p:cNvPr>
            <p:cNvGrpSpPr/>
            <p:nvPr/>
          </p:nvGrpSpPr>
          <p:grpSpPr>
            <a:xfrm>
              <a:off x="10338376" y="4963609"/>
              <a:ext cx="581619" cy="581619"/>
              <a:chOff x="4369557" y="2253019"/>
              <a:chExt cx="914400" cy="914401"/>
            </a:xfrm>
          </p:grpSpPr>
          <p:pic>
            <p:nvPicPr>
              <p:cNvPr id="146" name="Graphic 145" descr="Processor outline">
                <a:extLst>
                  <a:ext uri="{FF2B5EF4-FFF2-40B4-BE49-F238E27FC236}">
                    <a16:creationId xmlns:a16="http://schemas.microsoft.com/office/drawing/2014/main" id="{A6A06A91-2ED9-1530-98AA-1506261411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369557" y="2253019"/>
                <a:ext cx="914400" cy="914401"/>
              </a:xfrm>
              <a:prstGeom prst="rect">
                <a:avLst/>
              </a:prstGeom>
            </p:spPr>
          </p:pic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26C6C803-25D8-744D-5813-5A9A43B844F5}"/>
                  </a:ext>
                </a:extLst>
              </p:cNvPr>
              <p:cNvSpPr txBox="1"/>
              <p:nvPr/>
            </p:nvSpPr>
            <p:spPr>
              <a:xfrm>
                <a:off x="4532104" y="2541766"/>
                <a:ext cx="587706" cy="3629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A10</a:t>
                </a:r>
              </a:p>
            </p:txBody>
          </p: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4CE75E3E-8811-2405-FADE-F90A0322522A}"/>
                </a:ext>
              </a:extLst>
            </p:cNvPr>
            <p:cNvGrpSpPr/>
            <p:nvPr/>
          </p:nvGrpSpPr>
          <p:grpSpPr>
            <a:xfrm>
              <a:off x="10340049" y="5389602"/>
              <a:ext cx="581619" cy="581619"/>
              <a:chOff x="4369557" y="2253019"/>
              <a:chExt cx="914400" cy="914401"/>
            </a:xfrm>
          </p:grpSpPr>
          <p:pic>
            <p:nvPicPr>
              <p:cNvPr id="144" name="Graphic 143" descr="Processor outline">
                <a:extLst>
                  <a:ext uri="{FF2B5EF4-FFF2-40B4-BE49-F238E27FC236}">
                    <a16:creationId xmlns:a16="http://schemas.microsoft.com/office/drawing/2014/main" id="{72B2789F-6E5B-930D-7551-98EE7CD1C1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369557" y="2253019"/>
                <a:ext cx="914400" cy="914401"/>
              </a:xfrm>
              <a:prstGeom prst="rect">
                <a:avLst/>
              </a:prstGeom>
            </p:spPr>
          </p:pic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4E62EBF5-E242-E445-FA95-8C9CA28EE218}"/>
                  </a:ext>
                </a:extLst>
              </p:cNvPr>
              <p:cNvSpPr txBox="1"/>
              <p:nvPr/>
            </p:nvSpPr>
            <p:spPr>
              <a:xfrm>
                <a:off x="4532104" y="2541766"/>
                <a:ext cx="587706" cy="3629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A10</a:t>
                </a:r>
              </a:p>
            </p:txBody>
          </p:sp>
        </p:grp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25D1F320-E30D-62C6-B936-04BF0A14380E}"/>
              </a:ext>
            </a:extLst>
          </p:cNvPr>
          <p:cNvGrpSpPr/>
          <p:nvPr/>
        </p:nvGrpSpPr>
        <p:grpSpPr>
          <a:xfrm>
            <a:off x="9191038" y="1589370"/>
            <a:ext cx="1861501" cy="3811351"/>
            <a:chOff x="9148184" y="2207842"/>
            <a:chExt cx="1861501" cy="3811351"/>
          </a:xfrm>
        </p:grpSpPr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E680734F-F869-A8B8-3691-A20EBE4486E3}"/>
                </a:ext>
              </a:extLst>
            </p:cNvPr>
            <p:cNvSpPr/>
            <p:nvPr/>
          </p:nvSpPr>
          <p:spPr>
            <a:xfrm>
              <a:off x="9183044" y="2215999"/>
              <a:ext cx="1826641" cy="380319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60EC2617-5DFD-5674-5D32-3DE2FF0F6BC2}"/>
                </a:ext>
              </a:extLst>
            </p:cNvPr>
            <p:cNvGrpSpPr/>
            <p:nvPr/>
          </p:nvGrpSpPr>
          <p:grpSpPr>
            <a:xfrm>
              <a:off x="10338376" y="2444645"/>
              <a:ext cx="581619" cy="581619"/>
              <a:chOff x="4369558" y="2253018"/>
              <a:chExt cx="914400" cy="914400"/>
            </a:xfrm>
          </p:grpSpPr>
          <p:pic>
            <p:nvPicPr>
              <p:cNvPr id="228" name="Graphic 227" descr="Processor outline">
                <a:extLst>
                  <a:ext uri="{FF2B5EF4-FFF2-40B4-BE49-F238E27FC236}">
                    <a16:creationId xmlns:a16="http://schemas.microsoft.com/office/drawing/2014/main" id="{94A82414-88A2-69C3-44F5-580F285FA7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369558" y="2253018"/>
                <a:ext cx="914400" cy="914400"/>
              </a:xfrm>
              <a:prstGeom prst="rect">
                <a:avLst/>
              </a:prstGeom>
            </p:spPr>
          </p:pic>
          <p:sp>
            <p:nvSpPr>
              <p:cNvPr id="229" name="TextBox 228">
                <a:extLst>
                  <a:ext uri="{FF2B5EF4-FFF2-40B4-BE49-F238E27FC236}">
                    <a16:creationId xmlns:a16="http://schemas.microsoft.com/office/drawing/2014/main" id="{498C0524-FD63-7C48-91CE-EB4D3B2AA013}"/>
                  </a:ext>
                </a:extLst>
              </p:cNvPr>
              <p:cNvSpPr txBox="1"/>
              <p:nvPr/>
            </p:nvSpPr>
            <p:spPr>
              <a:xfrm>
                <a:off x="4532104" y="2541766"/>
                <a:ext cx="587706" cy="3629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A10</a:t>
                </a:r>
              </a:p>
            </p:txBody>
          </p:sp>
        </p:grp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3355C15A-B7CB-47BB-3BF1-B6B8CAAF3B16}"/>
                </a:ext>
              </a:extLst>
            </p:cNvPr>
            <p:cNvGrpSpPr/>
            <p:nvPr/>
          </p:nvGrpSpPr>
          <p:grpSpPr>
            <a:xfrm>
              <a:off x="9539114" y="2472949"/>
              <a:ext cx="914400" cy="525010"/>
              <a:chOff x="6495414" y="3801331"/>
              <a:chExt cx="914400" cy="525010"/>
            </a:xfrm>
          </p:grpSpPr>
          <p:pic>
            <p:nvPicPr>
              <p:cNvPr id="226" name="Graphic 225" descr="Processor outline">
                <a:extLst>
                  <a:ext uri="{FF2B5EF4-FFF2-40B4-BE49-F238E27FC236}">
                    <a16:creationId xmlns:a16="http://schemas.microsoft.com/office/drawing/2014/main" id="{F79F3791-C507-553B-D8BF-30EAAFA16B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495414" y="3801331"/>
                <a:ext cx="914400" cy="525010"/>
              </a:xfrm>
              <a:prstGeom prst="rect">
                <a:avLst/>
              </a:prstGeom>
            </p:spPr>
          </p:pic>
          <p:sp>
            <p:nvSpPr>
              <p:cNvPr id="227" name="TextBox 226">
                <a:extLst>
                  <a:ext uri="{FF2B5EF4-FFF2-40B4-BE49-F238E27FC236}">
                    <a16:creationId xmlns:a16="http://schemas.microsoft.com/office/drawing/2014/main" id="{8F825F10-B4F4-7D91-12C4-BFA053A519BD}"/>
                  </a:ext>
                </a:extLst>
              </p:cNvPr>
              <p:cNvSpPr txBox="1"/>
              <p:nvPr/>
            </p:nvSpPr>
            <p:spPr>
              <a:xfrm>
                <a:off x="6724026" y="3948420"/>
                <a:ext cx="457176" cy="2308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24GB</a:t>
                </a:r>
              </a:p>
            </p:txBody>
          </p:sp>
        </p:grp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73498ED5-3E3F-57A3-CC9A-BEB3C200B765}"/>
                </a:ext>
              </a:extLst>
            </p:cNvPr>
            <p:cNvSpPr txBox="1"/>
            <p:nvPr/>
          </p:nvSpPr>
          <p:spPr>
            <a:xfrm>
              <a:off x="10259415" y="2210705"/>
              <a:ext cx="75027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GPUs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83CD337C-7F09-DFB7-CCB6-4D6798235D13}"/>
                </a:ext>
              </a:extLst>
            </p:cNvPr>
            <p:cNvSpPr txBox="1"/>
            <p:nvPr/>
          </p:nvSpPr>
          <p:spPr>
            <a:xfrm>
              <a:off x="9675201" y="2210705"/>
              <a:ext cx="64222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RAM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880C4737-59AC-0ABE-4B77-A0D34ED42369}"/>
                </a:ext>
              </a:extLst>
            </p:cNvPr>
            <p:cNvSpPr txBox="1"/>
            <p:nvPr/>
          </p:nvSpPr>
          <p:spPr>
            <a:xfrm>
              <a:off x="9148184" y="2207842"/>
              <a:ext cx="6030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SSD</a:t>
              </a:r>
            </a:p>
          </p:txBody>
        </p: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E61DB19D-503F-84D8-B6BD-B3A13FEB51FA}"/>
                </a:ext>
              </a:extLst>
            </p:cNvPr>
            <p:cNvGrpSpPr/>
            <p:nvPr/>
          </p:nvGrpSpPr>
          <p:grpSpPr>
            <a:xfrm>
              <a:off x="9539114" y="2906109"/>
              <a:ext cx="914400" cy="525010"/>
              <a:chOff x="6495414" y="3801331"/>
              <a:chExt cx="914400" cy="525010"/>
            </a:xfrm>
          </p:grpSpPr>
          <p:pic>
            <p:nvPicPr>
              <p:cNvPr id="224" name="Graphic 223" descr="Processor outline">
                <a:extLst>
                  <a:ext uri="{FF2B5EF4-FFF2-40B4-BE49-F238E27FC236}">
                    <a16:creationId xmlns:a16="http://schemas.microsoft.com/office/drawing/2014/main" id="{E10B20FD-A697-25E6-56D3-02F844971F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495414" y="3801331"/>
                <a:ext cx="914400" cy="525010"/>
              </a:xfrm>
              <a:prstGeom prst="rect">
                <a:avLst/>
              </a:prstGeom>
            </p:spPr>
          </p:pic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7D8EC991-5149-3F44-872C-169A7C45988E}"/>
                  </a:ext>
                </a:extLst>
              </p:cNvPr>
              <p:cNvSpPr txBox="1"/>
              <p:nvPr/>
            </p:nvSpPr>
            <p:spPr>
              <a:xfrm>
                <a:off x="6724026" y="3948420"/>
                <a:ext cx="457176" cy="2308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24GB</a:t>
                </a:r>
              </a:p>
            </p:txBody>
          </p:sp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F64AC4A9-BF56-1905-89C3-EFD82B2DA95B}"/>
                </a:ext>
              </a:extLst>
            </p:cNvPr>
            <p:cNvGrpSpPr/>
            <p:nvPr/>
          </p:nvGrpSpPr>
          <p:grpSpPr>
            <a:xfrm>
              <a:off x="9539114" y="3334771"/>
              <a:ext cx="914400" cy="525010"/>
              <a:chOff x="6495414" y="3801331"/>
              <a:chExt cx="914400" cy="525010"/>
            </a:xfrm>
          </p:grpSpPr>
          <p:pic>
            <p:nvPicPr>
              <p:cNvPr id="222" name="Graphic 221" descr="Processor outline">
                <a:extLst>
                  <a:ext uri="{FF2B5EF4-FFF2-40B4-BE49-F238E27FC236}">
                    <a16:creationId xmlns:a16="http://schemas.microsoft.com/office/drawing/2014/main" id="{0B1B8BCC-8FE9-D23B-69F5-75EE9437EB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495414" y="3801331"/>
                <a:ext cx="914400" cy="525010"/>
              </a:xfrm>
              <a:prstGeom prst="rect">
                <a:avLst/>
              </a:prstGeom>
            </p:spPr>
          </p:pic>
          <p:sp>
            <p:nvSpPr>
              <p:cNvPr id="223" name="TextBox 222">
                <a:extLst>
                  <a:ext uri="{FF2B5EF4-FFF2-40B4-BE49-F238E27FC236}">
                    <a16:creationId xmlns:a16="http://schemas.microsoft.com/office/drawing/2014/main" id="{1A9D0248-85B9-E451-EBF7-6D615B3A8F83}"/>
                  </a:ext>
                </a:extLst>
              </p:cNvPr>
              <p:cNvSpPr txBox="1"/>
              <p:nvPr/>
            </p:nvSpPr>
            <p:spPr>
              <a:xfrm>
                <a:off x="6724026" y="3948420"/>
                <a:ext cx="457176" cy="2308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24GB</a:t>
                </a:r>
              </a:p>
            </p:txBody>
          </p: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C410DA5A-C10C-8BB2-3839-D27B2995FA06}"/>
                </a:ext>
              </a:extLst>
            </p:cNvPr>
            <p:cNvGrpSpPr/>
            <p:nvPr/>
          </p:nvGrpSpPr>
          <p:grpSpPr>
            <a:xfrm>
              <a:off x="9539114" y="3726685"/>
              <a:ext cx="914400" cy="525010"/>
              <a:chOff x="6495414" y="3801331"/>
              <a:chExt cx="914400" cy="525010"/>
            </a:xfrm>
          </p:grpSpPr>
          <p:pic>
            <p:nvPicPr>
              <p:cNvPr id="220" name="Graphic 219" descr="Processor outline">
                <a:extLst>
                  <a:ext uri="{FF2B5EF4-FFF2-40B4-BE49-F238E27FC236}">
                    <a16:creationId xmlns:a16="http://schemas.microsoft.com/office/drawing/2014/main" id="{9BC5EDFF-5864-C879-DF69-FE71490CED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495414" y="3801331"/>
                <a:ext cx="914400" cy="525010"/>
              </a:xfrm>
              <a:prstGeom prst="rect">
                <a:avLst/>
              </a:prstGeom>
            </p:spPr>
          </p:pic>
          <p:sp>
            <p:nvSpPr>
              <p:cNvPr id="221" name="TextBox 220">
                <a:extLst>
                  <a:ext uri="{FF2B5EF4-FFF2-40B4-BE49-F238E27FC236}">
                    <a16:creationId xmlns:a16="http://schemas.microsoft.com/office/drawing/2014/main" id="{E62995B0-C101-789D-DB53-536DCCFB6786}"/>
                  </a:ext>
                </a:extLst>
              </p:cNvPr>
              <p:cNvSpPr txBox="1"/>
              <p:nvPr/>
            </p:nvSpPr>
            <p:spPr>
              <a:xfrm>
                <a:off x="6724026" y="3948420"/>
                <a:ext cx="457176" cy="2308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24GB</a:t>
                </a:r>
              </a:p>
            </p:txBody>
          </p:sp>
        </p:grp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5C17422C-E7ED-721E-7E97-316EF3AFA70A}"/>
                </a:ext>
              </a:extLst>
            </p:cNvPr>
            <p:cNvGrpSpPr/>
            <p:nvPr/>
          </p:nvGrpSpPr>
          <p:grpSpPr>
            <a:xfrm>
              <a:off x="9539114" y="4131550"/>
              <a:ext cx="914400" cy="525010"/>
              <a:chOff x="6495414" y="3801331"/>
              <a:chExt cx="914400" cy="525010"/>
            </a:xfrm>
          </p:grpSpPr>
          <p:pic>
            <p:nvPicPr>
              <p:cNvPr id="218" name="Graphic 217" descr="Processor outline">
                <a:extLst>
                  <a:ext uri="{FF2B5EF4-FFF2-40B4-BE49-F238E27FC236}">
                    <a16:creationId xmlns:a16="http://schemas.microsoft.com/office/drawing/2014/main" id="{4FC5CE1D-6861-BCC3-4D88-C3759EEAD9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495414" y="3801331"/>
                <a:ext cx="914400" cy="525010"/>
              </a:xfrm>
              <a:prstGeom prst="rect">
                <a:avLst/>
              </a:prstGeom>
            </p:spPr>
          </p:pic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04BB8C24-8559-8951-9534-C82586CB4E59}"/>
                  </a:ext>
                </a:extLst>
              </p:cNvPr>
              <p:cNvSpPr txBox="1"/>
              <p:nvPr/>
            </p:nvSpPr>
            <p:spPr>
              <a:xfrm>
                <a:off x="6724026" y="3948420"/>
                <a:ext cx="457176" cy="2308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24GB</a:t>
                </a:r>
              </a:p>
            </p:txBody>
          </p:sp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B0D279D7-9B6C-D42E-CA3B-8870462E5B18}"/>
                </a:ext>
              </a:extLst>
            </p:cNvPr>
            <p:cNvGrpSpPr/>
            <p:nvPr/>
          </p:nvGrpSpPr>
          <p:grpSpPr>
            <a:xfrm>
              <a:off x="9539114" y="4564710"/>
              <a:ext cx="914400" cy="525010"/>
              <a:chOff x="6495414" y="3801331"/>
              <a:chExt cx="914400" cy="525010"/>
            </a:xfrm>
          </p:grpSpPr>
          <p:pic>
            <p:nvPicPr>
              <p:cNvPr id="216" name="Graphic 215" descr="Processor outline">
                <a:extLst>
                  <a:ext uri="{FF2B5EF4-FFF2-40B4-BE49-F238E27FC236}">
                    <a16:creationId xmlns:a16="http://schemas.microsoft.com/office/drawing/2014/main" id="{570C2504-A636-7514-BF21-69D46DA907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495414" y="3801331"/>
                <a:ext cx="914400" cy="525010"/>
              </a:xfrm>
              <a:prstGeom prst="rect">
                <a:avLst/>
              </a:prstGeom>
            </p:spPr>
          </p:pic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83F4D983-58C6-0511-F5CA-BB5993F8DB0D}"/>
                  </a:ext>
                </a:extLst>
              </p:cNvPr>
              <p:cNvSpPr txBox="1"/>
              <p:nvPr/>
            </p:nvSpPr>
            <p:spPr>
              <a:xfrm>
                <a:off x="6724026" y="3948420"/>
                <a:ext cx="457176" cy="2308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24GB</a:t>
                </a:r>
              </a:p>
            </p:txBody>
          </p:sp>
        </p:grp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4EF05CC9-E647-9598-5798-7F3D3F4F699D}"/>
                </a:ext>
              </a:extLst>
            </p:cNvPr>
            <p:cNvGrpSpPr/>
            <p:nvPr/>
          </p:nvGrpSpPr>
          <p:grpSpPr>
            <a:xfrm>
              <a:off x="9539114" y="4991913"/>
              <a:ext cx="914400" cy="525010"/>
              <a:chOff x="6495414" y="3801331"/>
              <a:chExt cx="914400" cy="525010"/>
            </a:xfrm>
          </p:grpSpPr>
          <p:pic>
            <p:nvPicPr>
              <p:cNvPr id="214" name="Graphic 213" descr="Processor outline">
                <a:extLst>
                  <a:ext uri="{FF2B5EF4-FFF2-40B4-BE49-F238E27FC236}">
                    <a16:creationId xmlns:a16="http://schemas.microsoft.com/office/drawing/2014/main" id="{A1EB3AEA-86E5-2035-43B0-ACAB253A9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495414" y="3801331"/>
                <a:ext cx="914400" cy="525010"/>
              </a:xfrm>
              <a:prstGeom prst="rect">
                <a:avLst/>
              </a:prstGeom>
            </p:spPr>
          </p:pic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348C64BA-9C24-87DC-4100-921229F59643}"/>
                  </a:ext>
                </a:extLst>
              </p:cNvPr>
              <p:cNvSpPr txBox="1"/>
              <p:nvPr/>
            </p:nvSpPr>
            <p:spPr>
              <a:xfrm>
                <a:off x="6724026" y="3948420"/>
                <a:ext cx="457176" cy="2308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24GB</a:t>
                </a:r>
              </a:p>
            </p:txBody>
          </p:sp>
        </p:grp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2719B825-CD67-0692-B09B-0EC0C88FED5F}"/>
                </a:ext>
              </a:extLst>
            </p:cNvPr>
            <p:cNvGrpSpPr/>
            <p:nvPr/>
          </p:nvGrpSpPr>
          <p:grpSpPr>
            <a:xfrm>
              <a:off x="9539114" y="5417906"/>
              <a:ext cx="914400" cy="525010"/>
              <a:chOff x="6495414" y="3801331"/>
              <a:chExt cx="914400" cy="525010"/>
            </a:xfrm>
          </p:grpSpPr>
          <p:pic>
            <p:nvPicPr>
              <p:cNvPr id="212" name="Graphic 211" descr="Processor outline">
                <a:extLst>
                  <a:ext uri="{FF2B5EF4-FFF2-40B4-BE49-F238E27FC236}">
                    <a16:creationId xmlns:a16="http://schemas.microsoft.com/office/drawing/2014/main" id="{97544227-4E35-2CD7-9249-7E4ABFE9C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495414" y="3801331"/>
                <a:ext cx="914400" cy="525010"/>
              </a:xfrm>
              <a:prstGeom prst="rect">
                <a:avLst/>
              </a:prstGeom>
            </p:spPr>
          </p:pic>
          <p:sp>
            <p:nvSpPr>
              <p:cNvPr id="213" name="TextBox 212">
                <a:extLst>
                  <a:ext uri="{FF2B5EF4-FFF2-40B4-BE49-F238E27FC236}">
                    <a16:creationId xmlns:a16="http://schemas.microsoft.com/office/drawing/2014/main" id="{24A4C269-91B8-265D-B158-673A1E62C1AD}"/>
                  </a:ext>
                </a:extLst>
              </p:cNvPr>
              <p:cNvSpPr txBox="1"/>
              <p:nvPr/>
            </p:nvSpPr>
            <p:spPr>
              <a:xfrm>
                <a:off x="6724026" y="3948420"/>
                <a:ext cx="457176" cy="2308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24GB</a:t>
                </a:r>
              </a:p>
            </p:txBody>
          </p:sp>
        </p:grpSp>
        <p:sp>
          <p:nvSpPr>
            <p:cNvPr id="190" name="Rectangle: Rounded Corners 189">
              <a:extLst>
                <a:ext uri="{FF2B5EF4-FFF2-40B4-BE49-F238E27FC236}">
                  <a16:creationId xmlns:a16="http://schemas.microsoft.com/office/drawing/2014/main" id="{3D2F4BED-5813-65E1-9CD6-9A894C4D8EDE}"/>
                </a:ext>
              </a:extLst>
            </p:cNvPr>
            <p:cNvSpPr/>
            <p:nvPr/>
          </p:nvSpPr>
          <p:spPr>
            <a:xfrm>
              <a:off x="9289066" y="2544657"/>
              <a:ext cx="315417" cy="3403090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NVMe</a:t>
              </a:r>
              <a:r>
                <a:rPr lang="en-US" dirty="0">
                  <a:solidFill>
                    <a:schemeClr val="bg1"/>
                  </a:solidFill>
                </a:rPr>
                <a:t> (1TB)</a:t>
              </a:r>
            </a:p>
          </p:txBody>
        </p: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6759AA71-B697-3490-CC7E-4C5EDE0126EA}"/>
                </a:ext>
              </a:extLst>
            </p:cNvPr>
            <p:cNvGrpSpPr/>
            <p:nvPr/>
          </p:nvGrpSpPr>
          <p:grpSpPr>
            <a:xfrm>
              <a:off x="10338376" y="2877805"/>
              <a:ext cx="581619" cy="581619"/>
              <a:chOff x="4369558" y="2253018"/>
              <a:chExt cx="914400" cy="914400"/>
            </a:xfrm>
          </p:grpSpPr>
          <p:pic>
            <p:nvPicPr>
              <p:cNvPr id="210" name="Graphic 209" descr="Processor outline">
                <a:extLst>
                  <a:ext uri="{FF2B5EF4-FFF2-40B4-BE49-F238E27FC236}">
                    <a16:creationId xmlns:a16="http://schemas.microsoft.com/office/drawing/2014/main" id="{2ED86D4F-1694-92D5-FE02-8C42835749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369558" y="2253018"/>
                <a:ext cx="914400" cy="914400"/>
              </a:xfrm>
              <a:prstGeom prst="rect">
                <a:avLst/>
              </a:prstGeom>
            </p:spPr>
          </p:pic>
          <p:sp>
            <p:nvSpPr>
              <p:cNvPr id="211" name="TextBox 210">
                <a:extLst>
                  <a:ext uri="{FF2B5EF4-FFF2-40B4-BE49-F238E27FC236}">
                    <a16:creationId xmlns:a16="http://schemas.microsoft.com/office/drawing/2014/main" id="{F478A613-CF10-0E7F-B1DD-F0E54C407557}"/>
                  </a:ext>
                </a:extLst>
              </p:cNvPr>
              <p:cNvSpPr txBox="1"/>
              <p:nvPr/>
            </p:nvSpPr>
            <p:spPr>
              <a:xfrm>
                <a:off x="4532104" y="2541766"/>
                <a:ext cx="587706" cy="3629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A10</a:t>
                </a:r>
              </a:p>
            </p:txBody>
          </p:sp>
        </p:grp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C6084C19-18F3-1EC8-FD18-2B25A1C90DCF}"/>
                </a:ext>
              </a:extLst>
            </p:cNvPr>
            <p:cNvGrpSpPr/>
            <p:nvPr/>
          </p:nvGrpSpPr>
          <p:grpSpPr>
            <a:xfrm>
              <a:off x="10338376" y="3306467"/>
              <a:ext cx="581619" cy="581619"/>
              <a:chOff x="4369557" y="2253019"/>
              <a:chExt cx="914400" cy="914401"/>
            </a:xfrm>
          </p:grpSpPr>
          <p:pic>
            <p:nvPicPr>
              <p:cNvPr id="208" name="Graphic 207" descr="Processor outline">
                <a:extLst>
                  <a:ext uri="{FF2B5EF4-FFF2-40B4-BE49-F238E27FC236}">
                    <a16:creationId xmlns:a16="http://schemas.microsoft.com/office/drawing/2014/main" id="{8F5C6911-D91E-3083-8CCA-B46F8CB6B6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369557" y="2253019"/>
                <a:ext cx="914400" cy="914401"/>
              </a:xfrm>
              <a:prstGeom prst="rect">
                <a:avLst/>
              </a:prstGeom>
            </p:spPr>
          </p:pic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id="{B16B5632-6A41-8711-7ABF-BA41C02649BA}"/>
                  </a:ext>
                </a:extLst>
              </p:cNvPr>
              <p:cNvSpPr txBox="1"/>
              <p:nvPr/>
            </p:nvSpPr>
            <p:spPr>
              <a:xfrm>
                <a:off x="4532104" y="2541766"/>
                <a:ext cx="587706" cy="3629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A10</a:t>
                </a:r>
              </a:p>
            </p:txBody>
          </p:sp>
        </p:grp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733F42E7-BF0A-1DA4-3F56-728CC255C456}"/>
                </a:ext>
              </a:extLst>
            </p:cNvPr>
            <p:cNvGrpSpPr/>
            <p:nvPr/>
          </p:nvGrpSpPr>
          <p:grpSpPr>
            <a:xfrm>
              <a:off x="10340049" y="3698381"/>
              <a:ext cx="581619" cy="581619"/>
              <a:chOff x="4369557" y="2253019"/>
              <a:chExt cx="914400" cy="914401"/>
            </a:xfrm>
          </p:grpSpPr>
          <p:pic>
            <p:nvPicPr>
              <p:cNvPr id="206" name="Graphic 205" descr="Processor outline">
                <a:extLst>
                  <a:ext uri="{FF2B5EF4-FFF2-40B4-BE49-F238E27FC236}">
                    <a16:creationId xmlns:a16="http://schemas.microsoft.com/office/drawing/2014/main" id="{616B3909-5EDA-33FD-EEC8-F0B6326E32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369557" y="2253019"/>
                <a:ext cx="914400" cy="914401"/>
              </a:xfrm>
              <a:prstGeom prst="rect">
                <a:avLst/>
              </a:prstGeom>
            </p:spPr>
          </p:pic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FA66C100-E58D-D0EC-61EC-F81445E46A0B}"/>
                  </a:ext>
                </a:extLst>
              </p:cNvPr>
              <p:cNvSpPr txBox="1"/>
              <p:nvPr/>
            </p:nvSpPr>
            <p:spPr>
              <a:xfrm>
                <a:off x="4532104" y="2541766"/>
                <a:ext cx="587706" cy="3629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A10</a:t>
                </a:r>
              </a:p>
            </p:txBody>
          </p:sp>
        </p:grpSp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2EA57177-4889-9906-CCB5-D89A1D99D3D9}"/>
                </a:ext>
              </a:extLst>
            </p:cNvPr>
            <p:cNvGrpSpPr/>
            <p:nvPr/>
          </p:nvGrpSpPr>
          <p:grpSpPr>
            <a:xfrm>
              <a:off x="10338376" y="4103246"/>
              <a:ext cx="581619" cy="581619"/>
              <a:chOff x="4369558" y="2253018"/>
              <a:chExt cx="914400" cy="914400"/>
            </a:xfrm>
          </p:grpSpPr>
          <p:pic>
            <p:nvPicPr>
              <p:cNvPr id="204" name="Graphic 203" descr="Processor outline">
                <a:extLst>
                  <a:ext uri="{FF2B5EF4-FFF2-40B4-BE49-F238E27FC236}">
                    <a16:creationId xmlns:a16="http://schemas.microsoft.com/office/drawing/2014/main" id="{72F3BBD6-FD27-F078-FA21-6F162241FC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369558" y="2253018"/>
                <a:ext cx="914400" cy="914400"/>
              </a:xfrm>
              <a:prstGeom prst="rect">
                <a:avLst/>
              </a:prstGeom>
            </p:spPr>
          </p:pic>
          <p:sp>
            <p:nvSpPr>
              <p:cNvPr id="205" name="TextBox 204">
                <a:extLst>
                  <a:ext uri="{FF2B5EF4-FFF2-40B4-BE49-F238E27FC236}">
                    <a16:creationId xmlns:a16="http://schemas.microsoft.com/office/drawing/2014/main" id="{B6841828-ADFC-D4C8-3EC1-8EA1D6240B6B}"/>
                  </a:ext>
                </a:extLst>
              </p:cNvPr>
              <p:cNvSpPr txBox="1"/>
              <p:nvPr/>
            </p:nvSpPr>
            <p:spPr>
              <a:xfrm>
                <a:off x="4532104" y="2541766"/>
                <a:ext cx="587706" cy="3629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A10</a:t>
                </a:r>
              </a:p>
            </p:txBody>
          </p:sp>
        </p:grp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46472B93-2BAE-DB95-B483-EFB4158C60EB}"/>
                </a:ext>
              </a:extLst>
            </p:cNvPr>
            <p:cNvGrpSpPr/>
            <p:nvPr/>
          </p:nvGrpSpPr>
          <p:grpSpPr>
            <a:xfrm>
              <a:off x="10338376" y="4536406"/>
              <a:ext cx="581619" cy="581619"/>
              <a:chOff x="4369558" y="2253018"/>
              <a:chExt cx="914400" cy="914400"/>
            </a:xfrm>
          </p:grpSpPr>
          <p:pic>
            <p:nvPicPr>
              <p:cNvPr id="202" name="Graphic 201" descr="Processor outline">
                <a:extLst>
                  <a:ext uri="{FF2B5EF4-FFF2-40B4-BE49-F238E27FC236}">
                    <a16:creationId xmlns:a16="http://schemas.microsoft.com/office/drawing/2014/main" id="{24B8364C-3578-8882-AF5C-52B69EF14B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369558" y="2253018"/>
                <a:ext cx="914400" cy="914400"/>
              </a:xfrm>
              <a:prstGeom prst="rect">
                <a:avLst/>
              </a:prstGeom>
            </p:spPr>
          </p:pic>
          <p:sp>
            <p:nvSpPr>
              <p:cNvPr id="203" name="TextBox 202">
                <a:extLst>
                  <a:ext uri="{FF2B5EF4-FFF2-40B4-BE49-F238E27FC236}">
                    <a16:creationId xmlns:a16="http://schemas.microsoft.com/office/drawing/2014/main" id="{41996DF0-DE1C-DBC3-1B3F-E8C06A0D1348}"/>
                  </a:ext>
                </a:extLst>
              </p:cNvPr>
              <p:cNvSpPr txBox="1"/>
              <p:nvPr/>
            </p:nvSpPr>
            <p:spPr>
              <a:xfrm>
                <a:off x="4532104" y="2541766"/>
                <a:ext cx="587706" cy="3629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A10</a:t>
                </a:r>
              </a:p>
            </p:txBody>
          </p:sp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FAF2210A-9599-B833-6558-34D418A15ADB}"/>
                </a:ext>
              </a:extLst>
            </p:cNvPr>
            <p:cNvGrpSpPr/>
            <p:nvPr/>
          </p:nvGrpSpPr>
          <p:grpSpPr>
            <a:xfrm>
              <a:off x="10338376" y="4963609"/>
              <a:ext cx="581619" cy="581619"/>
              <a:chOff x="4369557" y="2253019"/>
              <a:chExt cx="914400" cy="914401"/>
            </a:xfrm>
          </p:grpSpPr>
          <p:pic>
            <p:nvPicPr>
              <p:cNvPr id="200" name="Graphic 199" descr="Processor outline">
                <a:extLst>
                  <a:ext uri="{FF2B5EF4-FFF2-40B4-BE49-F238E27FC236}">
                    <a16:creationId xmlns:a16="http://schemas.microsoft.com/office/drawing/2014/main" id="{5011B895-6B00-DAF5-86A0-9723C15C6C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369557" y="2253019"/>
                <a:ext cx="914400" cy="914401"/>
              </a:xfrm>
              <a:prstGeom prst="rect">
                <a:avLst/>
              </a:prstGeom>
            </p:spPr>
          </p:pic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F9C31C13-04DE-C8A4-7F76-3B8282F24BE2}"/>
                  </a:ext>
                </a:extLst>
              </p:cNvPr>
              <p:cNvSpPr txBox="1"/>
              <p:nvPr/>
            </p:nvSpPr>
            <p:spPr>
              <a:xfrm>
                <a:off x="4532104" y="2541766"/>
                <a:ext cx="587706" cy="3629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A10</a:t>
                </a:r>
              </a:p>
            </p:txBody>
          </p:sp>
        </p:grpSp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2AC86671-DD72-7FDC-C38F-C175B640A2ED}"/>
                </a:ext>
              </a:extLst>
            </p:cNvPr>
            <p:cNvGrpSpPr/>
            <p:nvPr/>
          </p:nvGrpSpPr>
          <p:grpSpPr>
            <a:xfrm>
              <a:off x="10340049" y="5389602"/>
              <a:ext cx="581619" cy="581619"/>
              <a:chOff x="4369557" y="2253019"/>
              <a:chExt cx="914400" cy="914401"/>
            </a:xfrm>
          </p:grpSpPr>
          <p:pic>
            <p:nvPicPr>
              <p:cNvPr id="198" name="Graphic 197" descr="Processor outline">
                <a:extLst>
                  <a:ext uri="{FF2B5EF4-FFF2-40B4-BE49-F238E27FC236}">
                    <a16:creationId xmlns:a16="http://schemas.microsoft.com/office/drawing/2014/main" id="{F79474AE-0E02-2208-7184-60AED7EA91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369557" y="2253019"/>
                <a:ext cx="914400" cy="914401"/>
              </a:xfrm>
              <a:prstGeom prst="rect">
                <a:avLst/>
              </a:prstGeom>
            </p:spPr>
          </p:pic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A54EA003-4588-C014-3862-472A23AE1BE7}"/>
                  </a:ext>
                </a:extLst>
              </p:cNvPr>
              <p:cNvSpPr txBox="1"/>
              <p:nvPr/>
            </p:nvSpPr>
            <p:spPr>
              <a:xfrm>
                <a:off x="4532104" y="2541766"/>
                <a:ext cx="587706" cy="3629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A10</a:t>
                </a:r>
              </a:p>
            </p:txBody>
          </p:sp>
        </p:grpSp>
      </p:grp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FC515CD0-E534-D122-5A51-7F05480B0393}"/>
              </a:ext>
            </a:extLst>
          </p:cNvPr>
          <p:cNvCxnSpPr>
            <a:cxnSpLocks/>
          </p:cNvCxnSpPr>
          <p:nvPr/>
        </p:nvCxnSpPr>
        <p:spPr>
          <a:xfrm>
            <a:off x="1785938" y="5806829"/>
            <a:ext cx="815816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>
            <a:extLst>
              <a:ext uri="{FF2B5EF4-FFF2-40B4-BE49-F238E27FC236}">
                <a16:creationId xmlns:a16="http://schemas.microsoft.com/office/drawing/2014/main" id="{89AE72CF-38E6-E1B2-C3DA-2575957E66C2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2189494" y="4721746"/>
            <a:ext cx="0" cy="108508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:a16="http://schemas.microsoft.com/office/drawing/2014/main" id="{DCA35D28-35F0-F422-7AB9-2C7A708C8396}"/>
              </a:ext>
            </a:extLst>
          </p:cNvPr>
          <p:cNvCxnSpPr>
            <a:cxnSpLocks/>
            <a:endCxn id="27" idx="2"/>
          </p:cNvCxnSpPr>
          <p:nvPr/>
        </p:nvCxnSpPr>
        <p:spPr>
          <a:xfrm flipV="1">
            <a:off x="3652019" y="5329275"/>
            <a:ext cx="1" cy="47755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Arrow Connector 232">
            <a:extLst>
              <a:ext uri="{FF2B5EF4-FFF2-40B4-BE49-F238E27FC236}">
                <a16:creationId xmlns:a16="http://schemas.microsoft.com/office/drawing/2014/main" id="{BF167B76-0DB1-4035-7680-A734C325CF84}"/>
              </a:ext>
            </a:extLst>
          </p:cNvPr>
          <p:cNvCxnSpPr>
            <a:cxnSpLocks/>
          </p:cNvCxnSpPr>
          <p:nvPr/>
        </p:nvCxnSpPr>
        <p:spPr>
          <a:xfrm flipV="1">
            <a:off x="5570664" y="5329275"/>
            <a:ext cx="1" cy="47755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:a16="http://schemas.microsoft.com/office/drawing/2014/main" id="{8B3DD881-09F7-FC68-8BD7-A2A19800E6A0}"/>
              </a:ext>
            </a:extLst>
          </p:cNvPr>
          <p:cNvCxnSpPr>
            <a:cxnSpLocks/>
          </p:cNvCxnSpPr>
          <p:nvPr/>
        </p:nvCxnSpPr>
        <p:spPr>
          <a:xfrm flipV="1">
            <a:off x="7504209" y="5329275"/>
            <a:ext cx="1" cy="47755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Arrow Connector 234">
            <a:extLst>
              <a:ext uri="{FF2B5EF4-FFF2-40B4-BE49-F238E27FC236}">
                <a16:creationId xmlns:a16="http://schemas.microsoft.com/office/drawing/2014/main" id="{9F4196B5-28FF-28A6-49A4-1A41267449A1}"/>
              </a:ext>
            </a:extLst>
          </p:cNvPr>
          <p:cNvCxnSpPr>
            <a:cxnSpLocks/>
          </p:cNvCxnSpPr>
          <p:nvPr/>
        </p:nvCxnSpPr>
        <p:spPr>
          <a:xfrm flipV="1">
            <a:off x="9489627" y="5329275"/>
            <a:ext cx="1" cy="47755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642854"/>
      </p:ext>
    </p:extLst>
  </p:cSld>
  <p:clrMapOvr>
    <a:masterClrMapping/>
  </p:clrMapOvr>
</p:sld>
</file>

<file path=ppt/theme/theme1.xml><?xml version="1.0" encoding="utf-8"?>
<a:theme xmlns:a="http://schemas.openxmlformats.org/drawingml/2006/main" name="1_USRA_briefing template_2">
  <a:themeElements>
    <a:clrScheme name="USRA colors">
      <a:dk1>
        <a:sysClr val="windowText" lastClr="000000"/>
      </a:dk1>
      <a:lt1>
        <a:sysClr val="window" lastClr="FFFFFF"/>
      </a:lt1>
      <a:dk2>
        <a:srgbClr val="002E73"/>
      </a:dk2>
      <a:lt2>
        <a:srgbClr val="77DFE3"/>
      </a:lt2>
      <a:accent1>
        <a:srgbClr val="8D9DAD"/>
      </a:accent1>
      <a:accent2>
        <a:srgbClr val="EDE581"/>
      </a:accent2>
      <a:accent3>
        <a:srgbClr val="FFC652"/>
      </a:accent3>
      <a:accent4>
        <a:srgbClr val="77DFE3"/>
      </a:accent4>
      <a:accent5>
        <a:srgbClr val="002E73"/>
      </a:accent5>
      <a:accent6>
        <a:srgbClr val="8D9DAD"/>
      </a:accent6>
      <a:hlink>
        <a:srgbClr val="0000FF"/>
      </a:hlink>
      <a:folHlink>
        <a:srgbClr val="800080"/>
      </a:folHlink>
    </a:clrScheme>
    <a:fontScheme name="USRA fonts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4ffd992-0e85-4057-8f68-ccaafc083455" xsi:nil="true"/>
    <lcf76f155ced4ddcb4097134ff3c332f xmlns="34579628-1b95-4e36-b896-4360004d90b7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4AD40C934D5442B4D6918F8E7107F4" ma:contentTypeVersion="20" ma:contentTypeDescription="Create a new document." ma:contentTypeScope="" ma:versionID="fffdc4b09f837470f258a5268f569a2e">
  <xsd:schema xmlns:xsd="http://www.w3.org/2001/XMLSchema" xmlns:xs="http://www.w3.org/2001/XMLSchema" xmlns:p="http://schemas.microsoft.com/office/2006/metadata/properties" xmlns:ns2="34579628-1b95-4e36-b896-4360004d90b7" xmlns:ns3="a4ffd992-0e85-4057-8f68-ccaafc083455" targetNamespace="http://schemas.microsoft.com/office/2006/metadata/properties" ma:root="true" ma:fieldsID="6afa76c91eb88a6e046c10a81c4e76f7" ns2:_="" ns3:_="">
    <xsd:import namespace="34579628-1b95-4e36-b896-4360004d90b7"/>
    <xsd:import namespace="a4ffd992-0e85-4057-8f68-ccaafc08345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579628-1b95-4e36-b896-4360004d90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05a8f6b4-6407-467c-8d6f-f072294717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fd992-0e85-4057-8f68-ccaafc083455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fd6540c9-86cd-41cd-a334-40ad1e604fd4}" ma:internalName="TaxCatchAll" ma:showField="CatchAllData" ma:web="a4ffd992-0e85-4057-8f68-ccaafc08345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17487B8-B9C2-4D2E-9D6F-A1479F66E7E2}">
  <ds:schemaRefs>
    <ds:schemaRef ds:uri="http://schemas.openxmlformats.org/package/2006/metadata/core-properties"/>
    <ds:schemaRef ds:uri="http://purl.org/dc/terms/"/>
    <ds:schemaRef ds:uri="a4ffd992-0e85-4057-8f68-ccaafc083455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34579628-1b95-4e36-b896-4360004d90b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AE48C8A-9949-46D3-BB30-5C613055130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150317-50A9-4EA0-9480-ED01A48BCD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579628-1b95-4e36-b896-4360004d90b7"/>
    <ds:schemaRef ds:uri="a4ffd992-0e85-4057-8f68-ccaafc0834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94120</TotalTime>
  <Words>499</Words>
  <Application>Microsoft Macintosh PowerPoint</Application>
  <PresentationFormat>Widescreen</PresentationFormat>
  <Paragraphs>153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Aptos</vt:lpstr>
      <vt:lpstr>Arial</vt:lpstr>
      <vt:lpstr>Calibri</vt:lpstr>
      <vt:lpstr>Century Schoolbook</vt:lpstr>
      <vt:lpstr>Franklin Gothic</vt:lpstr>
      <vt:lpstr>Franklin Gothic Book</vt:lpstr>
      <vt:lpstr>Franklin Gothic Demi</vt:lpstr>
      <vt:lpstr>1_USRA_briefing template_2</vt:lpstr>
      <vt:lpstr>NRP Use Case for Training, Testing &amp; Using Large Satellite Foundation Models</vt:lpstr>
      <vt:lpstr>Partnership with NASA to advance AI, Supercomputing &amp; HCI with Academia</vt:lpstr>
      <vt:lpstr>40+ Years of AI R&amp;D with NASA, Academia &amp; Industry</vt:lpstr>
      <vt:lpstr>Generative AI Lab for Science &amp; Engineering - Started in 2024 </vt:lpstr>
      <vt:lpstr>Training a Foundation Model in NRP for Multiple Downstream Use Cases</vt:lpstr>
      <vt:lpstr>Training Foundation Models with the National Research Platform</vt:lpstr>
      <vt:lpstr>Data Architecture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Jones, Tracy D.</dc:creator>
  <cp:lastModifiedBy>Derek Weitzel</cp:lastModifiedBy>
  <cp:revision>326</cp:revision>
  <cp:lastPrinted>2018-09-19T15:04:52Z</cp:lastPrinted>
  <dcterms:created xsi:type="dcterms:W3CDTF">2017-12-05T17:55:21Z</dcterms:created>
  <dcterms:modified xsi:type="dcterms:W3CDTF">2025-01-29T21:12:10Z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0x010100C2FEEEED195B404D9D6A21F75DD9C55F</vt:lpwstr>
  </property>
</Properties>
</file>