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 id="2147483694" r:id="rId3"/>
  </p:sldMasterIdLst>
  <p:notesMasterIdLst>
    <p:notesMasterId r:id="rId32"/>
  </p:notesMasterIdLst>
  <p:sldIdLst>
    <p:sldId id="256" r:id="rId4"/>
    <p:sldId id="257" r:id="rId5"/>
    <p:sldId id="258" r:id="rId6"/>
    <p:sldId id="259"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7" r:id="rId22"/>
    <p:sldId id="278" r:id="rId23"/>
    <p:sldId id="279" r:id="rId24"/>
    <p:sldId id="280" r:id="rId25"/>
    <p:sldId id="281" r:id="rId26"/>
    <p:sldId id="282" r:id="rId27"/>
    <p:sldId id="283" r:id="rId28"/>
    <p:sldId id="284" r:id="rId29"/>
    <p:sldId id="285" r:id="rId30"/>
    <p:sldId id="286" r:id="rId31"/>
  </p:sldIdLst>
  <p:sldSz cx="9144000" cy="5143500" type="screen16x9"/>
  <p:notesSz cx="6858000" cy="9144000"/>
  <p:embeddedFontLst>
    <p:embeddedFont>
      <p:font typeface="Century Gothic" panose="020B0502020202020204" pitchFamily="34" charset="0"/>
      <p:regular r:id="rId33"/>
      <p:bold r:id="rId34"/>
      <p:italic r:id="rId35"/>
      <p:boldItalic r:id="rId36"/>
    </p:embeddedFont>
    <p:embeddedFont>
      <p:font typeface="Oswald" pitchFamily="2" charset="77"/>
      <p:regular r:id="rId37"/>
      <p:bold r:id="rId38"/>
    </p:embeddedFont>
    <p:embeddedFont>
      <p:font typeface="Oswald Medium" pitchFamily="2" charset="77"/>
      <p:regular r:id="rId39"/>
      <p:bold r:id="rId40"/>
    </p:embeddedFont>
    <p:embeddedFont>
      <p:font typeface="Proxima Nova" panose="02000506030000020004" pitchFamily="2" charset="0"/>
      <p:regular r:id="rId41"/>
      <p:bold r:id="rId42"/>
      <p:italic r:id="rId43"/>
      <p:boldItalic r:id="rId44"/>
    </p:embeddedFont>
    <p:embeddedFont>
      <p:font typeface="Proxima Nova Semibold" panose="02000506030000020004"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 Ann Weber" initials="" lastIdx="1" clrIdx="0"/>
  <p:cmAuthor id="1" name="Larry Smar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1-28T18:19:01.085" idx="1">
    <p:pos x="338" y="735"/>
    <p:text>Is this necessary?</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5-01-28T05:45:31.003" idx="1">
    <p:pos x="6000" y="0"/>
    <p:text>Tony-I have updated this slide's content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29b6dc7d45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329b6dc7d45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329c4681919_2_0:notes"/>
          <p:cNvSpPr txBox="1">
            <a:spLocks noGrp="1"/>
          </p:cNvSpPr>
          <p:nvPr>
            <p:ph type="body" idx="1"/>
          </p:nvPr>
        </p:nvSpPr>
        <p:spPr>
          <a:xfrm>
            <a:off x="685801" y="4343401"/>
            <a:ext cx="5486400" cy="41148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r>
              <a:rPr lang="en" sz="1300"/>
              <a:t>I simply cannot state these points in a manner that is as impactful and inspiring as when Larry Smarr speaks them, but…I add more talking points as narrative underneath these bullets</a:t>
            </a:r>
            <a:endParaRPr sz="1300"/>
          </a:p>
          <a:p>
            <a:pPr marL="0" lvl="0" indent="0" algn="l" rtl="0">
              <a:lnSpc>
                <a:spcPct val="100000"/>
              </a:lnSpc>
              <a:spcBef>
                <a:spcPts val="0"/>
              </a:spcBef>
              <a:spcAft>
                <a:spcPts val="0"/>
              </a:spcAft>
              <a:buSzPts val="1300"/>
              <a:buNone/>
            </a:pPr>
            <a:endParaRPr sz="1300"/>
          </a:p>
        </p:txBody>
      </p:sp>
      <p:sp>
        <p:nvSpPr>
          <p:cNvPr id="679" name="Google Shape;679;g329c4681919_2_0:notes"/>
          <p:cNvSpPr>
            <a:spLocks noGrp="1" noRot="1" noChangeAspect="1"/>
          </p:cNvSpPr>
          <p:nvPr>
            <p:ph type="sldImg" idx="2"/>
          </p:nvPr>
        </p:nvSpPr>
        <p:spPr>
          <a:xfrm>
            <a:off x="430114" y="686405"/>
            <a:ext cx="5997900" cy="34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32965be0fd8_2_352:notes"/>
          <p:cNvSpPr txBox="1">
            <a:spLocks noGrp="1"/>
          </p:cNvSpPr>
          <p:nvPr>
            <p:ph type="body" idx="1"/>
          </p:nvPr>
        </p:nvSpPr>
        <p:spPr>
          <a:xfrm>
            <a:off x="642938" y="4191000"/>
            <a:ext cx="5143500" cy="3429000"/>
          </a:xfrm>
          <a:prstGeom prst="rect">
            <a:avLst/>
          </a:prstGeom>
          <a:noFill/>
          <a:ln>
            <a:noFill/>
          </a:ln>
        </p:spPr>
        <p:txBody>
          <a:bodyPr spcFirstLastPara="1" wrap="square" lIns="86175" tIns="43075" rIns="86175" bIns="43075" anchor="t" anchorCtr="0">
            <a:noAutofit/>
          </a:bodyPr>
          <a:lstStyle/>
          <a:p>
            <a:pPr marL="0" lvl="0" indent="0" algn="l" rtl="0">
              <a:lnSpc>
                <a:spcPct val="100000"/>
              </a:lnSpc>
              <a:spcBef>
                <a:spcPts val="0"/>
              </a:spcBef>
              <a:spcAft>
                <a:spcPts val="0"/>
              </a:spcAft>
              <a:buSzPts val="1300"/>
              <a:buNone/>
            </a:pPr>
            <a:endParaRPr sz="1300"/>
          </a:p>
        </p:txBody>
      </p:sp>
      <p:sp>
        <p:nvSpPr>
          <p:cNvPr id="685" name="Google Shape;685;g32965be0fd8_2_352:notes"/>
          <p:cNvSpPr>
            <a:spLocks noGrp="1" noRot="1" noChangeAspect="1"/>
          </p:cNvSpPr>
          <p:nvPr>
            <p:ph type="sldImg" idx="2"/>
          </p:nvPr>
        </p:nvSpPr>
        <p:spPr>
          <a:xfrm>
            <a:off x="642938" y="1088571"/>
            <a:ext cx="5143500" cy="29391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32965be0fd8_2_356:notes"/>
          <p:cNvSpPr txBox="1">
            <a:spLocks noGrp="1"/>
          </p:cNvSpPr>
          <p:nvPr>
            <p:ph type="body" idx="1"/>
          </p:nvPr>
        </p:nvSpPr>
        <p:spPr>
          <a:xfrm>
            <a:off x="685801" y="4343401"/>
            <a:ext cx="5486400" cy="4114800"/>
          </a:xfrm>
          <a:prstGeom prst="rect">
            <a:avLst/>
          </a:prstGeom>
          <a:noFill/>
          <a:ln>
            <a:noFill/>
          </a:ln>
        </p:spPr>
        <p:txBody>
          <a:bodyPr spcFirstLastPara="1" wrap="square" lIns="91075" tIns="45525" rIns="91075" bIns="45525" anchor="t" anchorCtr="0">
            <a:noAutofit/>
          </a:bodyPr>
          <a:lstStyle/>
          <a:p>
            <a:pPr marL="0" marR="0" lvl="0" indent="0" algn="l" rtl="0">
              <a:lnSpc>
                <a:spcPct val="100000"/>
              </a:lnSpc>
              <a:spcBef>
                <a:spcPts val="0"/>
              </a:spcBef>
              <a:spcAft>
                <a:spcPts val="0"/>
              </a:spcAft>
              <a:buSzPts val="1300"/>
              <a:buNone/>
            </a:pPr>
            <a:r>
              <a:rPr lang="en" sz="1700">
                <a:latin typeface="Arial"/>
                <a:ea typeface="Arial"/>
                <a:cs typeface="Arial"/>
                <a:sym typeface="Arial"/>
              </a:rPr>
              <a:t> </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Standardization is, of course, the key to achieving scale for infrastructure and infrastructure services, and is key to enabling high-quality technical support at scale, </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The NRP and CENIC AIR are based on a consistent, standardized approach using Science DMZs and  </a:t>
            </a:r>
            <a:r>
              <a:rPr lang="en" sz="1700" i="1">
                <a:latin typeface="Arial"/>
                <a:ea typeface="Arial"/>
                <a:cs typeface="Arial"/>
                <a:sym typeface="Arial"/>
              </a:rPr>
              <a:t>Nautilus</a:t>
            </a:r>
            <a:r>
              <a:rPr lang="en" sz="1700">
                <a:latin typeface="Arial"/>
                <a:ea typeface="Arial"/>
                <a:cs typeface="Arial"/>
                <a:sym typeface="Arial"/>
              </a:rPr>
              <a:t> hw/sw configurations to create a </a:t>
            </a:r>
            <a:r>
              <a:rPr lang="en" sz="1700" i="1">
                <a:latin typeface="Arial"/>
                <a:ea typeface="Arial"/>
                <a:cs typeface="Arial"/>
                <a:sym typeface="Arial"/>
              </a:rPr>
              <a:t>local</a:t>
            </a:r>
            <a:r>
              <a:rPr lang="en" sz="1700">
                <a:latin typeface="Arial"/>
                <a:ea typeface="Arial"/>
                <a:cs typeface="Arial"/>
                <a:sym typeface="Arial"/>
              </a:rPr>
              <a:t> high-performance, high-availability set of resources dedicated to AI R+D </a:t>
            </a:r>
            <a:endParaRPr sz="1300"/>
          </a:p>
          <a:p>
            <a:pPr marL="647700" marR="0" lvl="0" indent="-215900" algn="l" rtl="0">
              <a:lnSpc>
                <a:spcPct val="100000"/>
              </a:lnSpc>
              <a:spcBef>
                <a:spcPts val="0"/>
              </a:spcBef>
              <a:spcAft>
                <a:spcPts val="0"/>
              </a:spcAft>
              <a:buSzPts val="1300"/>
              <a:buNone/>
            </a:pPr>
            <a:r>
              <a:rPr lang="en" sz="1700">
                <a:latin typeface="Arial"/>
                <a:ea typeface="Arial"/>
                <a:cs typeface="Arial"/>
                <a:sym typeface="Arial"/>
              </a:rPr>
              <a:t>(see https://nationalresearchplatform.org/nautilus/)</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Nautilus is a HyperCluster configuration for running containerized Big Data Applications</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Kubernetes containers are the R+D environment running on Nautilus configs, and using Ceph for data storage and management</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Standardization is, of course, the key to achieving scale for infrastructure and infrastructure services, and is key to enabling high-quality technical support at scale</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CENIC’s technical support role in this is through the network layer for pre-install network assessment, network device installation/configuration, and on-going NetOps support (4 NetOps support options  </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The NRP and CENIC AIR are based on a consistent, standardized approach using Science DMZs and  </a:t>
            </a:r>
            <a:r>
              <a:rPr lang="en" sz="1700" i="1">
                <a:latin typeface="Arial"/>
                <a:ea typeface="Arial"/>
                <a:cs typeface="Arial"/>
                <a:sym typeface="Arial"/>
              </a:rPr>
              <a:t>Nautilus</a:t>
            </a:r>
            <a:r>
              <a:rPr lang="en" sz="1700">
                <a:latin typeface="Arial"/>
                <a:ea typeface="Arial"/>
                <a:cs typeface="Arial"/>
                <a:sym typeface="Arial"/>
              </a:rPr>
              <a:t> hw/sw configurations to create a </a:t>
            </a:r>
            <a:r>
              <a:rPr lang="en" sz="1700" i="1">
                <a:latin typeface="Arial"/>
                <a:ea typeface="Arial"/>
                <a:cs typeface="Arial"/>
                <a:sym typeface="Arial"/>
              </a:rPr>
              <a:t>local</a:t>
            </a:r>
            <a:r>
              <a:rPr lang="en" sz="1700">
                <a:latin typeface="Arial"/>
                <a:ea typeface="Arial"/>
                <a:cs typeface="Arial"/>
                <a:sym typeface="Arial"/>
              </a:rPr>
              <a:t> high-performance, high-availability set of resources dedicated to AI R+D </a:t>
            </a:r>
            <a:endParaRPr sz="1300"/>
          </a:p>
          <a:p>
            <a:pPr marL="647700" marR="0" lvl="0" indent="-215900" algn="l" rtl="0">
              <a:lnSpc>
                <a:spcPct val="100000"/>
              </a:lnSpc>
              <a:spcBef>
                <a:spcPts val="0"/>
              </a:spcBef>
              <a:spcAft>
                <a:spcPts val="0"/>
              </a:spcAft>
              <a:buSzPts val="1300"/>
              <a:buNone/>
            </a:pPr>
            <a:r>
              <a:rPr lang="en" sz="1700">
                <a:latin typeface="Arial"/>
                <a:ea typeface="Arial"/>
                <a:cs typeface="Arial"/>
                <a:sym typeface="Arial"/>
              </a:rPr>
              <a:t>(see https://nationalresearchplatform.org/nautilus/)</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Nautilus is a HyperCluster configuration for running containerized Big Data Applications</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Kubernetes containers are the R+D environment running on Nautilus configs, and using Ceph for data storage and management</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Kubernetes is an open source system to deploy, scale, and manage containerized applications anywhere. Ceph is an open source system for storage management </a:t>
            </a:r>
            <a:endParaRPr sz="1300"/>
          </a:p>
          <a:p>
            <a:pPr marL="317500" marR="0" lvl="0" indent="-311150" algn="l" rtl="0">
              <a:lnSpc>
                <a:spcPct val="91666"/>
              </a:lnSpc>
              <a:spcBef>
                <a:spcPts val="0"/>
              </a:spcBef>
              <a:spcAft>
                <a:spcPts val="0"/>
              </a:spcAft>
              <a:buSzPts val="1300"/>
              <a:buFont typeface="Arial"/>
              <a:buChar char="-"/>
            </a:pPr>
            <a:r>
              <a:rPr lang="en" sz="1700">
                <a:solidFill>
                  <a:srgbClr val="1F1F1F"/>
                </a:solidFill>
                <a:latin typeface="Arial"/>
                <a:ea typeface="Arial"/>
                <a:cs typeface="Arial"/>
                <a:sym typeface="Arial"/>
              </a:rPr>
              <a:t>Within NRP/CENIC AIR approach, Nautilus utilizes Kubernetes for managing and scaling containerized applications</a:t>
            </a:r>
            <a:endParaRPr sz="1700">
              <a:latin typeface="Arial"/>
              <a:ea typeface="Arial"/>
              <a:cs typeface="Arial"/>
              <a:sym typeface="Arial"/>
            </a:endParaRPr>
          </a:p>
          <a:p>
            <a:pPr marL="317500" marR="0" lvl="0" indent="-311150" algn="l" rtl="0">
              <a:lnSpc>
                <a:spcPct val="91666"/>
              </a:lnSpc>
              <a:spcBef>
                <a:spcPts val="2100"/>
              </a:spcBef>
              <a:spcAft>
                <a:spcPts val="0"/>
              </a:spcAft>
              <a:buSzPts val="1300"/>
              <a:buFont typeface="Arial"/>
              <a:buChar char="-"/>
            </a:pPr>
            <a:r>
              <a:rPr lang="en" sz="1700">
                <a:solidFill>
                  <a:srgbClr val="1F1F1F"/>
                </a:solidFill>
                <a:latin typeface="Arial"/>
                <a:ea typeface="Arial"/>
                <a:cs typeface="Arial"/>
                <a:sym typeface="Arial"/>
              </a:rPr>
              <a:t>Kubernetes enables </a:t>
            </a:r>
            <a:r>
              <a:rPr lang="en" sz="1700" i="1">
                <a:solidFill>
                  <a:srgbClr val="1F1F1F"/>
                </a:solidFill>
                <a:latin typeface="Arial"/>
                <a:ea typeface="Arial"/>
                <a:cs typeface="Arial"/>
                <a:sym typeface="Arial"/>
              </a:rPr>
              <a:t>bursting</a:t>
            </a:r>
            <a:r>
              <a:rPr lang="en" sz="1700">
                <a:solidFill>
                  <a:srgbClr val="1F1F1F"/>
                </a:solidFill>
                <a:latin typeface="Arial"/>
                <a:ea typeface="Arial"/>
                <a:cs typeface="Arial"/>
                <a:sym typeface="Arial"/>
              </a:rPr>
              <a:t> of processing and storage resources to other CENIC AIR and NRP Science DMZs if local CENIC AIR resources for processing and storage are approaching their </a:t>
            </a:r>
            <a:r>
              <a:rPr lang="en" sz="1700" i="1">
                <a:solidFill>
                  <a:srgbClr val="1F1F1F"/>
                </a:solidFill>
                <a:latin typeface="Arial"/>
                <a:ea typeface="Arial"/>
                <a:cs typeface="Arial"/>
                <a:sym typeface="Arial"/>
              </a:rPr>
              <a:t>headroom</a:t>
            </a:r>
            <a:r>
              <a:rPr lang="en" sz="1700">
                <a:solidFill>
                  <a:srgbClr val="1F1F1F"/>
                </a:solidFill>
                <a:latin typeface="Arial"/>
                <a:ea typeface="Arial"/>
                <a:cs typeface="Arial"/>
                <a:sym typeface="Arial"/>
              </a:rPr>
              <a:t> or at capacity  </a:t>
            </a:r>
            <a:endParaRPr sz="1700">
              <a:latin typeface="Arial"/>
              <a:ea typeface="Arial"/>
              <a:cs typeface="Arial"/>
              <a:sym typeface="Arial"/>
            </a:endParaRPr>
          </a:p>
          <a:p>
            <a:pPr marL="317500" marR="0" lvl="0" indent="-311150" algn="l" rtl="0">
              <a:lnSpc>
                <a:spcPct val="100000"/>
              </a:lnSpc>
              <a:spcBef>
                <a:spcPts val="2100"/>
              </a:spcBef>
              <a:spcAft>
                <a:spcPts val="0"/>
              </a:spcAft>
              <a:buSzPts val="1300"/>
              <a:buFont typeface="Arial"/>
              <a:buChar char="-"/>
            </a:pPr>
            <a:r>
              <a:rPr lang="en" sz="1700">
                <a:latin typeface="Arial"/>
                <a:ea typeface="Arial"/>
                <a:cs typeface="Arial"/>
                <a:sym typeface="Arial"/>
              </a:rPr>
              <a:t>As with many value-creating assets CENIC AIR it will evolve, expand, and become an increasingly </a:t>
            </a:r>
            <a:r>
              <a:rPr lang="en" sz="1700" i="1">
                <a:latin typeface="Arial"/>
                <a:ea typeface="Arial"/>
                <a:cs typeface="Arial"/>
                <a:sym typeface="Arial"/>
              </a:rPr>
              <a:t>production quality</a:t>
            </a:r>
            <a:endParaRPr sz="1700">
              <a:latin typeface="Arial"/>
              <a:ea typeface="Arial"/>
              <a:cs typeface="Arial"/>
              <a:sym typeface="Arial"/>
            </a:endParaRPr>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Once the </a:t>
            </a:r>
            <a:r>
              <a:rPr lang="en" sz="1700" i="1">
                <a:latin typeface="Arial"/>
                <a:ea typeface="Arial"/>
                <a:cs typeface="Arial"/>
                <a:sym typeface="Arial"/>
              </a:rPr>
              <a:t>new value creation</a:t>
            </a:r>
            <a:r>
              <a:rPr lang="en" sz="1700">
                <a:latin typeface="Arial"/>
                <a:ea typeface="Arial"/>
                <a:cs typeface="Arial"/>
                <a:sym typeface="Arial"/>
              </a:rPr>
              <a:t> capabilities of a new technology or resource become clear it grows to pervasiveness and becomes a standard, if not expected resource</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There is much work to do to create and support very large scale, if not ubiquity, for CENIC AIR and the NRP more broadly. Beyond enabling considerable R+E capabilities for AI, it is noteworthy that this programmatic NRP/CENIC AIR endeavor has the potential to become one of the most pervasive and important, non-commercial </a:t>
            </a:r>
            <a:r>
              <a:rPr lang="en" sz="1700" i="1">
                <a:latin typeface="Arial"/>
                <a:ea typeface="Arial"/>
                <a:cs typeface="Arial"/>
                <a:sym typeface="Arial"/>
              </a:rPr>
              <a:t>edge computing</a:t>
            </a:r>
            <a:r>
              <a:rPr lang="en" sz="1700">
                <a:latin typeface="Arial"/>
                <a:ea typeface="Arial"/>
                <a:cs typeface="Arial"/>
                <a:sym typeface="Arial"/>
              </a:rPr>
              <a:t> resources in the world. </a:t>
            </a:r>
            <a:endParaRPr sz="1300"/>
          </a:p>
          <a:p>
            <a:pPr marL="0" lvl="0" indent="0" algn="l" rtl="0">
              <a:lnSpc>
                <a:spcPct val="100000"/>
              </a:lnSpc>
              <a:spcBef>
                <a:spcPts val="0"/>
              </a:spcBef>
              <a:spcAft>
                <a:spcPts val="0"/>
              </a:spcAft>
              <a:buSzPts val="1300"/>
              <a:buNone/>
            </a:pPr>
            <a:endParaRPr sz="1300"/>
          </a:p>
        </p:txBody>
      </p:sp>
      <p:sp>
        <p:nvSpPr>
          <p:cNvPr id="690" name="Google Shape;690;g32965be0fd8_2_356:notes"/>
          <p:cNvSpPr>
            <a:spLocks noGrp="1" noRot="1" noChangeAspect="1"/>
          </p:cNvSpPr>
          <p:nvPr>
            <p:ph type="sldImg" idx="2"/>
          </p:nvPr>
        </p:nvSpPr>
        <p:spPr>
          <a:xfrm>
            <a:off x="430114" y="686405"/>
            <a:ext cx="5997773" cy="342748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32965be0fd8_2_361:notes"/>
          <p:cNvSpPr txBox="1">
            <a:spLocks noGrp="1"/>
          </p:cNvSpPr>
          <p:nvPr>
            <p:ph type="body" idx="1"/>
          </p:nvPr>
        </p:nvSpPr>
        <p:spPr>
          <a:xfrm>
            <a:off x="685801" y="4343401"/>
            <a:ext cx="5486400" cy="4114800"/>
          </a:xfrm>
          <a:prstGeom prst="rect">
            <a:avLst/>
          </a:prstGeom>
          <a:noFill/>
          <a:ln>
            <a:noFill/>
          </a:ln>
        </p:spPr>
        <p:txBody>
          <a:bodyPr spcFirstLastPara="1" wrap="square" lIns="91075" tIns="45525" rIns="91075" bIns="45525" anchor="t" anchorCtr="0">
            <a:noAutofit/>
          </a:bodyPr>
          <a:lstStyle/>
          <a:p>
            <a:pPr marL="0" marR="0" lvl="0" indent="0" algn="l" rtl="0">
              <a:lnSpc>
                <a:spcPct val="100000"/>
              </a:lnSpc>
              <a:spcBef>
                <a:spcPts val="0"/>
              </a:spcBef>
              <a:spcAft>
                <a:spcPts val="0"/>
              </a:spcAft>
              <a:buSzPts val="1300"/>
              <a:buNone/>
            </a:pPr>
            <a:r>
              <a:rPr lang="en" sz="1700">
                <a:latin typeface="Arial"/>
                <a:ea typeface="Arial"/>
                <a:cs typeface="Arial"/>
                <a:sym typeface="Arial"/>
              </a:rPr>
              <a:t> </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Standardization is, of course, the key to achieving scale for infrastructure and infrastructure services, and is key to enabling high-quality technical support at scale, </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The NRP and CENIC AIR are based on a consistent, standardized approach using Science DMZs and  </a:t>
            </a:r>
            <a:r>
              <a:rPr lang="en" sz="1700" i="1">
                <a:latin typeface="Arial"/>
                <a:ea typeface="Arial"/>
                <a:cs typeface="Arial"/>
                <a:sym typeface="Arial"/>
              </a:rPr>
              <a:t>Nautilus</a:t>
            </a:r>
            <a:r>
              <a:rPr lang="en" sz="1700">
                <a:latin typeface="Arial"/>
                <a:ea typeface="Arial"/>
                <a:cs typeface="Arial"/>
                <a:sym typeface="Arial"/>
              </a:rPr>
              <a:t> hw/sw configurations to create a </a:t>
            </a:r>
            <a:r>
              <a:rPr lang="en" sz="1700" i="1">
                <a:latin typeface="Arial"/>
                <a:ea typeface="Arial"/>
                <a:cs typeface="Arial"/>
                <a:sym typeface="Arial"/>
              </a:rPr>
              <a:t>local</a:t>
            </a:r>
            <a:r>
              <a:rPr lang="en" sz="1700">
                <a:latin typeface="Arial"/>
                <a:ea typeface="Arial"/>
                <a:cs typeface="Arial"/>
                <a:sym typeface="Arial"/>
              </a:rPr>
              <a:t> high-performance, high-availability set of resources dedicated to AI R+D </a:t>
            </a:r>
            <a:endParaRPr sz="1300"/>
          </a:p>
          <a:p>
            <a:pPr marL="647700" marR="0" lvl="0" indent="-215900" algn="l" rtl="0">
              <a:lnSpc>
                <a:spcPct val="100000"/>
              </a:lnSpc>
              <a:spcBef>
                <a:spcPts val="0"/>
              </a:spcBef>
              <a:spcAft>
                <a:spcPts val="0"/>
              </a:spcAft>
              <a:buSzPts val="1300"/>
              <a:buNone/>
            </a:pPr>
            <a:r>
              <a:rPr lang="en" sz="1700">
                <a:latin typeface="Arial"/>
                <a:ea typeface="Arial"/>
                <a:cs typeface="Arial"/>
                <a:sym typeface="Arial"/>
              </a:rPr>
              <a:t>(see https://nationalresearchplatform.org/nautilus/)</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Nautilus is a HyperCluster configuration for running containerized Big Data Applications</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Kubernetes containers are the R+D environment running on Nautilus configs, and using Ceph for data storage and management</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Standardization is, of course, the key to achieving scale for infrastructure and infrastructure services, and is key to enabling high-quality technical support at scale</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CENIC’s technical support role in this is through the network layer for pre-install network assessment, network device installation/configuration, and on-going NetOps support (4 NetOps support options  </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The NRP and CENIC AIR are based on a consistent, standardized approach using Science DMZs and  </a:t>
            </a:r>
            <a:r>
              <a:rPr lang="en" sz="1700" i="1">
                <a:latin typeface="Arial"/>
                <a:ea typeface="Arial"/>
                <a:cs typeface="Arial"/>
                <a:sym typeface="Arial"/>
              </a:rPr>
              <a:t>Nautilus</a:t>
            </a:r>
            <a:r>
              <a:rPr lang="en" sz="1700">
                <a:latin typeface="Arial"/>
                <a:ea typeface="Arial"/>
                <a:cs typeface="Arial"/>
                <a:sym typeface="Arial"/>
              </a:rPr>
              <a:t> hw/sw configurations to create a </a:t>
            </a:r>
            <a:r>
              <a:rPr lang="en" sz="1700" i="1">
                <a:latin typeface="Arial"/>
                <a:ea typeface="Arial"/>
                <a:cs typeface="Arial"/>
                <a:sym typeface="Arial"/>
              </a:rPr>
              <a:t>local</a:t>
            </a:r>
            <a:r>
              <a:rPr lang="en" sz="1700">
                <a:latin typeface="Arial"/>
                <a:ea typeface="Arial"/>
                <a:cs typeface="Arial"/>
                <a:sym typeface="Arial"/>
              </a:rPr>
              <a:t> high-performance, high-availability set of resources dedicated to AI R+D </a:t>
            </a:r>
            <a:endParaRPr sz="1300"/>
          </a:p>
          <a:p>
            <a:pPr marL="647700" marR="0" lvl="0" indent="-215900" algn="l" rtl="0">
              <a:lnSpc>
                <a:spcPct val="100000"/>
              </a:lnSpc>
              <a:spcBef>
                <a:spcPts val="0"/>
              </a:spcBef>
              <a:spcAft>
                <a:spcPts val="0"/>
              </a:spcAft>
              <a:buSzPts val="1300"/>
              <a:buNone/>
            </a:pPr>
            <a:r>
              <a:rPr lang="en" sz="1700">
                <a:latin typeface="Arial"/>
                <a:ea typeface="Arial"/>
                <a:cs typeface="Arial"/>
                <a:sym typeface="Arial"/>
              </a:rPr>
              <a:t>(see https://nationalresearchplatform.org/nautilus/)</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Nautilus is a HyperCluster configuration for running containerized Big Data Applications</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Kubernetes containers are the R+D environment running on Nautilus configs, and using Ceph for data storage and management</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Kubernetes is an open source system to deploy, scale, and manage containerized applications anywhere. Ceph is an open source system for storage management </a:t>
            </a:r>
            <a:endParaRPr sz="1300"/>
          </a:p>
          <a:p>
            <a:pPr marL="317500" marR="0" lvl="0" indent="-311150" algn="l" rtl="0">
              <a:lnSpc>
                <a:spcPct val="91666"/>
              </a:lnSpc>
              <a:spcBef>
                <a:spcPts val="0"/>
              </a:spcBef>
              <a:spcAft>
                <a:spcPts val="0"/>
              </a:spcAft>
              <a:buSzPts val="1300"/>
              <a:buFont typeface="Arial"/>
              <a:buChar char="-"/>
            </a:pPr>
            <a:r>
              <a:rPr lang="en" sz="1700">
                <a:solidFill>
                  <a:srgbClr val="1F1F1F"/>
                </a:solidFill>
                <a:latin typeface="Arial"/>
                <a:ea typeface="Arial"/>
                <a:cs typeface="Arial"/>
                <a:sym typeface="Arial"/>
              </a:rPr>
              <a:t>Within NRP/CENIC AIR approach, Nautilus utilizes Kubernetes for managing and scaling containerized applications</a:t>
            </a:r>
            <a:endParaRPr sz="1700">
              <a:latin typeface="Arial"/>
              <a:ea typeface="Arial"/>
              <a:cs typeface="Arial"/>
              <a:sym typeface="Arial"/>
            </a:endParaRPr>
          </a:p>
          <a:p>
            <a:pPr marL="317500" marR="0" lvl="0" indent="-311150" algn="l" rtl="0">
              <a:lnSpc>
                <a:spcPct val="91666"/>
              </a:lnSpc>
              <a:spcBef>
                <a:spcPts val="2100"/>
              </a:spcBef>
              <a:spcAft>
                <a:spcPts val="0"/>
              </a:spcAft>
              <a:buSzPts val="1300"/>
              <a:buFont typeface="Arial"/>
              <a:buChar char="-"/>
            </a:pPr>
            <a:r>
              <a:rPr lang="en" sz="1700">
                <a:solidFill>
                  <a:srgbClr val="1F1F1F"/>
                </a:solidFill>
                <a:latin typeface="Arial"/>
                <a:ea typeface="Arial"/>
                <a:cs typeface="Arial"/>
                <a:sym typeface="Arial"/>
              </a:rPr>
              <a:t>Kubernetes enables </a:t>
            </a:r>
            <a:r>
              <a:rPr lang="en" sz="1700" i="1">
                <a:solidFill>
                  <a:srgbClr val="1F1F1F"/>
                </a:solidFill>
                <a:latin typeface="Arial"/>
                <a:ea typeface="Arial"/>
                <a:cs typeface="Arial"/>
                <a:sym typeface="Arial"/>
              </a:rPr>
              <a:t>bursting</a:t>
            </a:r>
            <a:r>
              <a:rPr lang="en" sz="1700">
                <a:solidFill>
                  <a:srgbClr val="1F1F1F"/>
                </a:solidFill>
                <a:latin typeface="Arial"/>
                <a:ea typeface="Arial"/>
                <a:cs typeface="Arial"/>
                <a:sym typeface="Arial"/>
              </a:rPr>
              <a:t> of processing and storage resources to other CENIC AIR and NRP Science DMZs if local CENIC AIR resources for processing and storage are approaching their </a:t>
            </a:r>
            <a:r>
              <a:rPr lang="en" sz="1700" i="1">
                <a:solidFill>
                  <a:srgbClr val="1F1F1F"/>
                </a:solidFill>
                <a:latin typeface="Arial"/>
                <a:ea typeface="Arial"/>
                <a:cs typeface="Arial"/>
                <a:sym typeface="Arial"/>
              </a:rPr>
              <a:t>headroom</a:t>
            </a:r>
            <a:r>
              <a:rPr lang="en" sz="1700">
                <a:solidFill>
                  <a:srgbClr val="1F1F1F"/>
                </a:solidFill>
                <a:latin typeface="Arial"/>
                <a:ea typeface="Arial"/>
                <a:cs typeface="Arial"/>
                <a:sym typeface="Arial"/>
              </a:rPr>
              <a:t> or at capacity  </a:t>
            </a:r>
            <a:endParaRPr sz="1700">
              <a:latin typeface="Arial"/>
              <a:ea typeface="Arial"/>
              <a:cs typeface="Arial"/>
              <a:sym typeface="Arial"/>
            </a:endParaRPr>
          </a:p>
          <a:p>
            <a:pPr marL="317500" marR="0" lvl="0" indent="-311150" algn="l" rtl="0">
              <a:lnSpc>
                <a:spcPct val="100000"/>
              </a:lnSpc>
              <a:spcBef>
                <a:spcPts val="2100"/>
              </a:spcBef>
              <a:spcAft>
                <a:spcPts val="0"/>
              </a:spcAft>
              <a:buSzPts val="1300"/>
              <a:buFont typeface="Arial"/>
              <a:buChar char="-"/>
            </a:pPr>
            <a:r>
              <a:rPr lang="en" sz="1700">
                <a:latin typeface="Arial"/>
                <a:ea typeface="Arial"/>
                <a:cs typeface="Arial"/>
                <a:sym typeface="Arial"/>
              </a:rPr>
              <a:t>As with many value-creating assets CENIC AIR it will evolve, expand, and become an increasingly </a:t>
            </a:r>
            <a:r>
              <a:rPr lang="en" sz="1700" i="1">
                <a:latin typeface="Arial"/>
                <a:ea typeface="Arial"/>
                <a:cs typeface="Arial"/>
                <a:sym typeface="Arial"/>
              </a:rPr>
              <a:t>production quality</a:t>
            </a:r>
            <a:endParaRPr sz="1700">
              <a:latin typeface="Arial"/>
              <a:ea typeface="Arial"/>
              <a:cs typeface="Arial"/>
              <a:sym typeface="Arial"/>
            </a:endParaRPr>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Once the </a:t>
            </a:r>
            <a:r>
              <a:rPr lang="en" sz="1700" i="1">
                <a:latin typeface="Arial"/>
                <a:ea typeface="Arial"/>
                <a:cs typeface="Arial"/>
                <a:sym typeface="Arial"/>
              </a:rPr>
              <a:t>new value creation</a:t>
            </a:r>
            <a:r>
              <a:rPr lang="en" sz="1700">
                <a:latin typeface="Arial"/>
                <a:ea typeface="Arial"/>
                <a:cs typeface="Arial"/>
                <a:sym typeface="Arial"/>
              </a:rPr>
              <a:t> capabilities of a new technology or resource become clear it grows to pervasiveness and becomes a standard, if not expected resource</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There is much work to do to create and support very large scale, if not ubiquity, for CENIC AIR and the NRP more broadly. Beyond enabling considerable R+E capabilities for AI, it is noteworthy that this programmatic NRP/CENIC AIR endeavor has the potential to become one of the most pervasive and important, non-commercial </a:t>
            </a:r>
            <a:r>
              <a:rPr lang="en" sz="1700" i="1">
                <a:latin typeface="Arial"/>
                <a:ea typeface="Arial"/>
                <a:cs typeface="Arial"/>
                <a:sym typeface="Arial"/>
              </a:rPr>
              <a:t>edge computing</a:t>
            </a:r>
            <a:r>
              <a:rPr lang="en" sz="1700">
                <a:latin typeface="Arial"/>
                <a:ea typeface="Arial"/>
                <a:cs typeface="Arial"/>
                <a:sym typeface="Arial"/>
              </a:rPr>
              <a:t> resources in the world. </a:t>
            </a:r>
            <a:endParaRPr sz="1300"/>
          </a:p>
          <a:p>
            <a:pPr marL="0" lvl="0" indent="0" algn="l" rtl="0">
              <a:lnSpc>
                <a:spcPct val="100000"/>
              </a:lnSpc>
              <a:spcBef>
                <a:spcPts val="0"/>
              </a:spcBef>
              <a:spcAft>
                <a:spcPts val="0"/>
              </a:spcAft>
              <a:buSzPts val="1300"/>
              <a:buNone/>
            </a:pPr>
            <a:endParaRPr sz="1300"/>
          </a:p>
        </p:txBody>
      </p:sp>
      <p:sp>
        <p:nvSpPr>
          <p:cNvPr id="696" name="Google Shape;696;g32965be0fd8_2_361:notes"/>
          <p:cNvSpPr>
            <a:spLocks noGrp="1" noRot="1" noChangeAspect="1"/>
          </p:cNvSpPr>
          <p:nvPr>
            <p:ph type="sldImg" idx="2"/>
          </p:nvPr>
        </p:nvSpPr>
        <p:spPr>
          <a:xfrm>
            <a:off x="430114" y="686405"/>
            <a:ext cx="5997773" cy="342748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329c4681919_5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2" name="Google Shape;702;g329c4681919_5_432:notes"/>
          <p:cNvSpPr>
            <a:spLocks noGrp="1" noRot="1" noChangeAspect="1"/>
          </p:cNvSpPr>
          <p:nvPr>
            <p:ph type="sldImg" idx="2"/>
          </p:nvPr>
        </p:nvSpPr>
        <p:spPr>
          <a:xfrm>
            <a:off x="409273" y="686496"/>
            <a:ext cx="6039300" cy="3427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329c4681919_2_1038:notes"/>
          <p:cNvSpPr txBox="1">
            <a:spLocks noGrp="1"/>
          </p:cNvSpPr>
          <p:nvPr>
            <p:ph type="body" idx="1"/>
          </p:nvPr>
        </p:nvSpPr>
        <p:spPr>
          <a:xfrm>
            <a:off x="685801" y="4343401"/>
            <a:ext cx="5486400" cy="4114800"/>
          </a:xfrm>
          <a:prstGeom prst="rect">
            <a:avLst/>
          </a:prstGeom>
          <a:noFill/>
          <a:ln>
            <a:noFill/>
          </a:ln>
        </p:spPr>
        <p:txBody>
          <a:bodyPr spcFirstLastPara="1" wrap="square" lIns="91075" tIns="45525" rIns="91075" bIns="45525" anchor="t" anchorCtr="0">
            <a:noAutofit/>
          </a:bodyPr>
          <a:lstStyle/>
          <a:p>
            <a:pPr marL="0" marR="0" lvl="0" indent="0" algn="l" rtl="0">
              <a:lnSpc>
                <a:spcPct val="100000"/>
              </a:lnSpc>
              <a:spcBef>
                <a:spcPts val="0"/>
              </a:spcBef>
              <a:spcAft>
                <a:spcPts val="0"/>
              </a:spcAft>
              <a:buSzPts val="1300"/>
              <a:buNone/>
            </a:pPr>
            <a:r>
              <a:rPr lang="en" sz="1700">
                <a:latin typeface="Arial"/>
                <a:ea typeface="Arial"/>
                <a:cs typeface="Arial"/>
                <a:sym typeface="Arial"/>
              </a:rPr>
              <a:t> </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Standardization is, of course, the key to achieving scale for infrastructure and infrastructure services, and is key to enabling high-quality technical support at scale, </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The NRP and CENIC AIR are based on a consistent, standardized approach using Science DMZs and  </a:t>
            </a:r>
            <a:r>
              <a:rPr lang="en" sz="1700" i="1">
                <a:latin typeface="Arial"/>
                <a:ea typeface="Arial"/>
                <a:cs typeface="Arial"/>
                <a:sym typeface="Arial"/>
              </a:rPr>
              <a:t>Nautilus</a:t>
            </a:r>
            <a:r>
              <a:rPr lang="en" sz="1700">
                <a:latin typeface="Arial"/>
                <a:ea typeface="Arial"/>
                <a:cs typeface="Arial"/>
                <a:sym typeface="Arial"/>
              </a:rPr>
              <a:t> hw/sw configurations to create a </a:t>
            </a:r>
            <a:r>
              <a:rPr lang="en" sz="1700" i="1">
                <a:latin typeface="Arial"/>
                <a:ea typeface="Arial"/>
                <a:cs typeface="Arial"/>
                <a:sym typeface="Arial"/>
              </a:rPr>
              <a:t>local</a:t>
            </a:r>
            <a:r>
              <a:rPr lang="en" sz="1700">
                <a:latin typeface="Arial"/>
                <a:ea typeface="Arial"/>
                <a:cs typeface="Arial"/>
                <a:sym typeface="Arial"/>
              </a:rPr>
              <a:t> high-performance, high-availability set of resources dedicated to AI R+D </a:t>
            </a:r>
            <a:endParaRPr sz="1300"/>
          </a:p>
          <a:p>
            <a:pPr marL="647700" marR="0" lvl="0" indent="-215900" algn="l" rtl="0">
              <a:lnSpc>
                <a:spcPct val="100000"/>
              </a:lnSpc>
              <a:spcBef>
                <a:spcPts val="0"/>
              </a:spcBef>
              <a:spcAft>
                <a:spcPts val="0"/>
              </a:spcAft>
              <a:buSzPts val="1300"/>
              <a:buNone/>
            </a:pPr>
            <a:r>
              <a:rPr lang="en" sz="1700">
                <a:latin typeface="Arial"/>
                <a:ea typeface="Arial"/>
                <a:cs typeface="Arial"/>
                <a:sym typeface="Arial"/>
              </a:rPr>
              <a:t>(see https://nationalresearchplatform.org/nautilus/)</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Nautilus is a HyperCluster configuration for running containerized Big Data Applications</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Kubernetes containers are the R+D environment running on Nautilus configs, and using Ceph for data storage and management</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Standardization is, of course, the key to achieving scale for infrastructure and infrastructure services, and is key to enabling high-quality technical support at scale</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CENIC’s technical support role in this is through the network layer for pre-install network assessment, network device installation/configuration, and on-going NetOps support (4 NetOps support options  </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The NRP and CENIC AIR are based on a consistent, standardized approach using Science DMZs and  </a:t>
            </a:r>
            <a:r>
              <a:rPr lang="en" sz="1700" i="1">
                <a:latin typeface="Arial"/>
                <a:ea typeface="Arial"/>
                <a:cs typeface="Arial"/>
                <a:sym typeface="Arial"/>
              </a:rPr>
              <a:t>Nautilus</a:t>
            </a:r>
            <a:r>
              <a:rPr lang="en" sz="1700">
                <a:latin typeface="Arial"/>
                <a:ea typeface="Arial"/>
                <a:cs typeface="Arial"/>
                <a:sym typeface="Arial"/>
              </a:rPr>
              <a:t> hw/sw configurations to create a </a:t>
            </a:r>
            <a:r>
              <a:rPr lang="en" sz="1700" i="1">
                <a:latin typeface="Arial"/>
                <a:ea typeface="Arial"/>
                <a:cs typeface="Arial"/>
                <a:sym typeface="Arial"/>
              </a:rPr>
              <a:t>local</a:t>
            </a:r>
            <a:r>
              <a:rPr lang="en" sz="1700">
                <a:latin typeface="Arial"/>
                <a:ea typeface="Arial"/>
                <a:cs typeface="Arial"/>
                <a:sym typeface="Arial"/>
              </a:rPr>
              <a:t> high-performance, high-availability set of resources dedicated to AI R+D </a:t>
            </a:r>
            <a:endParaRPr sz="1300"/>
          </a:p>
          <a:p>
            <a:pPr marL="647700" marR="0" lvl="0" indent="-215900" algn="l" rtl="0">
              <a:lnSpc>
                <a:spcPct val="100000"/>
              </a:lnSpc>
              <a:spcBef>
                <a:spcPts val="0"/>
              </a:spcBef>
              <a:spcAft>
                <a:spcPts val="0"/>
              </a:spcAft>
              <a:buSzPts val="1300"/>
              <a:buNone/>
            </a:pPr>
            <a:r>
              <a:rPr lang="en" sz="1700">
                <a:latin typeface="Arial"/>
                <a:ea typeface="Arial"/>
                <a:cs typeface="Arial"/>
                <a:sym typeface="Arial"/>
              </a:rPr>
              <a:t>(see https://nationalresearchplatform.org/nautilus/)</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Nautilus is a HyperCluster configuration for running containerized Big Data Applications</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Kubernetes containers are the R+D environment running on Nautilus configs, and using Ceph for data storage and management</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Kubernetes is an open source system to deploy, scale, and manage containerized applications anywhere. Ceph is an open source system for storage management </a:t>
            </a:r>
            <a:endParaRPr sz="1300"/>
          </a:p>
          <a:p>
            <a:pPr marL="317500" marR="0" lvl="0" indent="-311150" algn="l" rtl="0">
              <a:lnSpc>
                <a:spcPct val="91666"/>
              </a:lnSpc>
              <a:spcBef>
                <a:spcPts val="0"/>
              </a:spcBef>
              <a:spcAft>
                <a:spcPts val="0"/>
              </a:spcAft>
              <a:buSzPts val="1300"/>
              <a:buFont typeface="Arial"/>
              <a:buChar char="-"/>
            </a:pPr>
            <a:r>
              <a:rPr lang="en" sz="1700">
                <a:solidFill>
                  <a:srgbClr val="1F1F1F"/>
                </a:solidFill>
                <a:latin typeface="Arial"/>
                <a:ea typeface="Arial"/>
                <a:cs typeface="Arial"/>
                <a:sym typeface="Arial"/>
              </a:rPr>
              <a:t>Within NRP/CENIC AIR approach, Nautilus utilizes Kubernetes for managing and scaling containerized applications</a:t>
            </a:r>
            <a:endParaRPr sz="1700">
              <a:latin typeface="Arial"/>
              <a:ea typeface="Arial"/>
              <a:cs typeface="Arial"/>
              <a:sym typeface="Arial"/>
            </a:endParaRPr>
          </a:p>
          <a:p>
            <a:pPr marL="317500" marR="0" lvl="0" indent="-311150" algn="l" rtl="0">
              <a:lnSpc>
                <a:spcPct val="91666"/>
              </a:lnSpc>
              <a:spcBef>
                <a:spcPts val="2100"/>
              </a:spcBef>
              <a:spcAft>
                <a:spcPts val="0"/>
              </a:spcAft>
              <a:buSzPts val="1300"/>
              <a:buFont typeface="Arial"/>
              <a:buChar char="-"/>
            </a:pPr>
            <a:r>
              <a:rPr lang="en" sz="1700">
                <a:solidFill>
                  <a:srgbClr val="1F1F1F"/>
                </a:solidFill>
                <a:latin typeface="Arial"/>
                <a:ea typeface="Arial"/>
                <a:cs typeface="Arial"/>
                <a:sym typeface="Arial"/>
              </a:rPr>
              <a:t>Kubernetes enables </a:t>
            </a:r>
            <a:r>
              <a:rPr lang="en" sz="1700" i="1">
                <a:solidFill>
                  <a:srgbClr val="1F1F1F"/>
                </a:solidFill>
                <a:latin typeface="Arial"/>
                <a:ea typeface="Arial"/>
                <a:cs typeface="Arial"/>
                <a:sym typeface="Arial"/>
              </a:rPr>
              <a:t>bursting</a:t>
            </a:r>
            <a:r>
              <a:rPr lang="en" sz="1700">
                <a:solidFill>
                  <a:srgbClr val="1F1F1F"/>
                </a:solidFill>
                <a:latin typeface="Arial"/>
                <a:ea typeface="Arial"/>
                <a:cs typeface="Arial"/>
                <a:sym typeface="Arial"/>
              </a:rPr>
              <a:t> of processing and storage resources to other CENIC AIR and NRP Science DMZs if local CENIC AIR resources for processing and storage are approaching their </a:t>
            </a:r>
            <a:r>
              <a:rPr lang="en" sz="1700" i="1">
                <a:solidFill>
                  <a:srgbClr val="1F1F1F"/>
                </a:solidFill>
                <a:latin typeface="Arial"/>
                <a:ea typeface="Arial"/>
                <a:cs typeface="Arial"/>
                <a:sym typeface="Arial"/>
              </a:rPr>
              <a:t>headroom</a:t>
            </a:r>
            <a:r>
              <a:rPr lang="en" sz="1700">
                <a:solidFill>
                  <a:srgbClr val="1F1F1F"/>
                </a:solidFill>
                <a:latin typeface="Arial"/>
                <a:ea typeface="Arial"/>
                <a:cs typeface="Arial"/>
                <a:sym typeface="Arial"/>
              </a:rPr>
              <a:t> or at capacity  </a:t>
            </a:r>
            <a:endParaRPr sz="1700">
              <a:latin typeface="Arial"/>
              <a:ea typeface="Arial"/>
              <a:cs typeface="Arial"/>
              <a:sym typeface="Arial"/>
            </a:endParaRPr>
          </a:p>
          <a:p>
            <a:pPr marL="317500" marR="0" lvl="0" indent="-311150" algn="l" rtl="0">
              <a:lnSpc>
                <a:spcPct val="100000"/>
              </a:lnSpc>
              <a:spcBef>
                <a:spcPts val="2100"/>
              </a:spcBef>
              <a:spcAft>
                <a:spcPts val="0"/>
              </a:spcAft>
              <a:buSzPts val="1300"/>
              <a:buFont typeface="Arial"/>
              <a:buChar char="-"/>
            </a:pPr>
            <a:r>
              <a:rPr lang="en" sz="1700">
                <a:latin typeface="Arial"/>
                <a:ea typeface="Arial"/>
                <a:cs typeface="Arial"/>
                <a:sym typeface="Arial"/>
              </a:rPr>
              <a:t>As with many value-creating assets CENIC AIR it will evolve, expand, and become an increasingly </a:t>
            </a:r>
            <a:r>
              <a:rPr lang="en" sz="1700" i="1">
                <a:latin typeface="Arial"/>
                <a:ea typeface="Arial"/>
                <a:cs typeface="Arial"/>
                <a:sym typeface="Arial"/>
              </a:rPr>
              <a:t>production quality</a:t>
            </a:r>
            <a:endParaRPr sz="1700">
              <a:latin typeface="Arial"/>
              <a:ea typeface="Arial"/>
              <a:cs typeface="Arial"/>
              <a:sym typeface="Arial"/>
            </a:endParaRPr>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Once the </a:t>
            </a:r>
            <a:r>
              <a:rPr lang="en" sz="1700" i="1">
                <a:latin typeface="Arial"/>
                <a:ea typeface="Arial"/>
                <a:cs typeface="Arial"/>
                <a:sym typeface="Arial"/>
              </a:rPr>
              <a:t>new value creation</a:t>
            </a:r>
            <a:r>
              <a:rPr lang="en" sz="1700">
                <a:latin typeface="Arial"/>
                <a:ea typeface="Arial"/>
                <a:cs typeface="Arial"/>
                <a:sym typeface="Arial"/>
              </a:rPr>
              <a:t> capabilities of a new technology or resource become clear it grows to pervasiveness and becomes a standard, if not expected resource</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There is much work to do to create and support very large scale, if not ubiquity, for CENIC AIR and the NRP more broadly. Beyond enabling considerable R+E capabilities for AI, it is noteworthy that this programmatic NRP/CENIC AIR endeavor has the potential to become one of the most pervasive and important, non-commercial </a:t>
            </a:r>
            <a:r>
              <a:rPr lang="en" sz="1700" i="1">
                <a:latin typeface="Arial"/>
                <a:ea typeface="Arial"/>
                <a:cs typeface="Arial"/>
                <a:sym typeface="Arial"/>
              </a:rPr>
              <a:t>edge computing</a:t>
            </a:r>
            <a:r>
              <a:rPr lang="en" sz="1700">
                <a:latin typeface="Arial"/>
                <a:ea typeface="Arial"/>
                <a:cs typeface="Arial"/>
                <a:sym typeface="Arial"/>
              </a:rPr>
              <a:t> resources in the world. </a:t>
            </a:r>
            <a:endParaRPr sz="1300"/>
          </a:p>
          <a:p>
            <a:pPr marL="0" lvl="0" indent="0" algn="l" rtl="0">
              <a:lnSpc>
                <a:spcPct val="100000"/>
              </a:lnSpc>
              <a:spcBef>
                <a:spcPts val="0"/>
              </a:spcBef>
              <a:spcAft>
                <a:spcPts val="0"/>
              </a:spcAft>
              <a:buSzPts val="1300"/>
              <a:buNone/>
            </a:pPr>
            <a:endParaRPr sz="1300"/>
          </a:p>
        </p:txBody>
      </p:sp>
      <p:sp>
        <p:nvSpPr>
          <p:cNvPr id="868" name="Google Shape;868;g329c4681919_2_1038:notes"/>
          <p:cNvSpPr>
            <a:spLocks noGrp="1" noRot="1" noChangeAspect="1"/>
          </p:cNvSpPr>
          <p:nvPr>
            <p:ph type="sldImg" idx="2"/>
          </p:nvPr>
        </p:nvSpPr>
        <p:spPr>
          <a:xfrm>
            <a:off x="430114" y="686405"/>
            <a:ext cx="5997900" cy="34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32965be0fd8_2_366:notes"/>
          <p:cNvSpPr txBox="1">
            <a:spLocks noGrp="1"/>
          </p:cNvSpPr>
          <p:nvPr>
            <p:ph type="body" idx="1"/>
          </p:nvPr>
        </p:nvSpPr>
        <p:spPr>
          <a:xfrm>
            <a:off x="642938" y="4191000"/>
            <a:ext cx="5143500" cy="3429000"/>
          </a:xfrm>
          <a:prstGeom prst="rect">
            <a:avLst/>
          </a:prstGeom>
          <a:noFill/>
          <a:ln>
            <a:noFill/>
          </a:ln>
        </p:spPr>
        <p:txBody>
          <a:bodyPr spcFirstLastPara="1" wrap="square" lIns="86175" tIns="43075" rIns="86175" bIns="43075" anchor="t" anchorCtr="0">
            <a:noAutofit/>
          </a:bodyPr>
          <a:lstStyle/>
          <a:p>
            <a:pPr marL="0" lvl="0" indent="0" algn="l" rtl="0">
              <a:lnSpc>
                <a:spcPct val="100000"/>
              </a:lnSpc>
              <a:spcBef>
                <a:spcPts val="0"/>
              </a:spcBef>
              <a:spcAft>
                <a:spcPts val="0"/>
              </a:spcAft>
              <a:buSzPts val="1300"/>
              <a:buNone/>
            </a:pPr>
            <a:endParaRPr sz="1300"/>
          </a:p>
        </p:txBody>
      </p:sp>
      <p:sp>
        <p:nvSpPr>
          <p:cNvPr id="874" name="Google Shape;874;g32965be0fd8_2_366:notes"/>
          <p:cNvSpPr>
            <a:spLocks noGrp="1" noRot="1" noChangeAspect="1"/>
          </p:cNvSpPr>
          <p:nvPr>
            <p:ph type="sldImg" idx="2"/>
          </p:nvPr>
        </p:nvSpPr>
        <p:spPr>
          <a:xfrm>
            <a:off x="642938" y="1088571"/>
            <a:ext cx="5143500" cy="29391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32965be0fd8_2_370:notes"/>
          <p:cNvSpPr txBox="1">
            <a:spLocks noGrp="1"/>
          </p:cNvSpPr>
          <p:nvPr>
            <p:ph type="body" idx="1"/>
          </p:nvPr>
        </p:nvSpPr>
        <p:spPr>
          <a:xfrm>
            <a:off x="642938" y="4136571"/>
            <a:ext cx="5143500" cy="3918857"/>
          </a:xfrm>
          <a:prstGeom prst="rect">
            <a:avLst/>
          </a:prstGeom>
          <a:noFill/>
          <a:ln>
            <a:noFill/>
          </a:ln>
        </p:spPr>
        <p:txBody>
          <a:bodyPr spcFirstLastPara="1" wrap="square" lIns="83425" tIns="83425" rIns="83425" bIns="83425" anchor="t" anchorCtr="0">
            <a:noAutofit/>
          </a:bodyPr>
          <a:lstStyle/>
          <a:p>
            <a:pPr marL="0" lvl="0" indent="0" algn="l" rtl="0">
              <a:lnSpc>
                <a:spcPct val="100000"/>
              </a:lnSpc>
              <a:spcBef>
                <a:spcPts val="0"/>
              </a:spcBef>
              <a:spcAft>
                <a:spcPts val="0"/>
              </a:spcAft>
              <a:buSzPts val="1300"/>
              <a:buNone/>
            </a:pPr>
            <a:r>
              <a:rPr lang="en" sz="1300"/>
              <a:t>[Needs to be checked/updated for accuracy of number]</a:t>
            </a:r>
            <a:endParaRPr sz="1300"/>
          </a:p>
        </p:txBody>
      </p:sp>
      <p:sp>
        <p:nvSpPr>
          <p:cNvPr id="879" name="Google Shape;879;g32965be0fd8_2_370:notes"/>
          <p:cNvSpPr>
            <a:spLocks noGrp="1" noRot="1" noChangeAspect="1"/>
          </p:cNvSpPr>
          <p:nvPr>
            <p:ph type="sldImg" idx="2"/>
          </p:nvPr>
        </p:nvSpPr>
        <p:spPr>
          <a:xfrm>
            <a:off x="357188" y="653143"/>
            <a:ext cx="5715000" cy="326571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329c4681919_5_752:notes"/>
          <p:cNvSpPr txBox="1">
            <a:spLocks noGrp="1"/>
          </p:cNvSpPr>
          <p:nvPr>
            <p:ph type="body" idx="1"/>
          </p:nvPr>
        </p:nvSpPr>
        <p:spPr>
          <a:xfrm>
            <a:off x="642938" y="4136571"/>
            <a:ext cx="5143500" cy="3918900"/>
          </a:xfrm>
          <a:prstGeom prst="rect">
            <a:avLst/>
          </a:prstGeom>
          <a:noFill/>
          <a:ln>
            <a:noFill/>
          </a:ln>
        </p:spPr>
        <p:txBody>
          <a:bodyPr spcFirstLastPara="1" wrap="square" lIns="83425" tIns="83425" rIns="83425" bIns="83425" anchor="t" anchorCtr="0">
            <a:noAutofit/>
          </a:bodyPr>
          <a:lstStyle/>
          <a:p>
            <a:pPr marL="0" lvl="0" indent="0" algn="l" rtl="0">
              <a:lnSpc>
                <a:spcPct val="100000"/>
              </a:lnSpc>
              <a:spcBef>
                <a:spcPts val="0"/>
              </a:spcBef>
              <a:spcAft>
                <a:spcPts val="0"/>
              </a:spcAft>
              <a:buSzPts val="1300"/>
              <a:buNone/>
            </a:pPr>
            <a:endParaRPr sz="1300"/>
          </a:p>
        </p:txBody>
      </p:sp>
      <p:sp>
        <p:nvSpPr>
          <p:cNvPr id="931" name="Google Shape;931;g329c4681919_5_752:notes"/>
          <p:cNvSpPr>
            <a:spLocks noGrp="1" noRot="1" noChangeAspect="1"/>
          </p:cNvSpPr>
          <p:nvPr>
            <p:ph type="sldImg" idx="2"/>
          </p:nvPr>
        </p:nvSpPr>
        <p:spPr>
          <a:xfrm>
            <a:off x="357188" y="653143"/>
            <a:ext cx="5715000" cy="326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329c4681919_2_544:notes"/>
          <p:cNvSpPr txBox="1">
            <a:spLocks noGrp="1"/>
          </p:cNvSpPr>
          <p:nvPr>
            <p:ph type="body" idx="1"/>
          </p:nvPr>
        </p:nvSpPr>
        <p:spPr>
          <a:xfrm>
            <a:off x="642938" y="4136571"/>
            <a:ext cx="5143500" cy="3918900"/>
          </a:xfrm>
          <a:prstGeom prst="rect">
            <a:avLst/>
          </a:prstGeom>
          <a:noFill/>
          <a:ln>
            <a:noFill/>
          </a:ln>
        </p:spPr>
        <p:txBody>
          <a:bodyPr spcFirstLastPara="1" wrap="square" lIns="83425" tIns="83425" rIns="83425" bIns="83425" anchor="t" anchorCtr="0">
            <a:noAutofit/>
          </a:bodyPr>
          <a:lstStyle/>
          <a:p>
            <a:pPr marL="0" lvl="0" indent="0" algn="l" rtl="0">
              <a:lnSpc>
                <a:spcPct val="100000"/>
              </a:lnSpc>
              <a:spcBef>
                <a:spcPts val="0"/>
              </a:spcBef>
              <a:spcAft>
                <a:spcPts val="0"/>
              </a:spcAft>
              <a:buSzPts val="1300"/>
              <a:buNone/>
            </a:pPr>
            <a:r>
              <a:rPr lang="en" sz="1300"/>
              <a:t>[Needs to be checked/updated for accuracy of number]</a:t>
            </a:r>
            <a:endParaRPr sz="1300"/>
          </a:p>
        </p:txBody>
      </p:sp>
      <p:sp>
        <p:nvSpPr>
          <p:cNvPr id="997" name="Google Shape;997;g329c4681919_2_544:notes"/>
          <p:cNvSpPr>
            <a:spLocks noGrp="1" noRot="1" noChangeAspect="1"/>
          </p:cNvSpPr>
          <p:nvPr>
            <p:ph type="sldImg" idx="2"/>
          </p:nvPr>
        </p:nvSpPr>
        <p:spPr>
          <a:xfrm>
            <a:off x="357188" y="653143"/>
            <a:ext cx="5715000" cy="326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2965be0fd8_2_153:notes"/>
          <p:cNvSpPr txBox="1">
            <a:spLocks noGrp="1"/>
          </p:cNvSpPr>
          <p:nvPr>
            <p:ph type="body" idx="1"/>
          </p:nvPr>
        </p:nvSpPr>
        <p:spPr>
          <a:xfrm>
            <a:off x="685801" y="4343401"/>
            <a:ext cx="5486400" cy="41148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sz="1300"/>
          </a:p>
        </p:txBody>
      </p:sp>
      <p:sp>
        <p:nvSpPr>
          <p:cNvPr id="251" name="Google Shape;251;g32965be0fd8_2_153:notes"/>
          <p:cNvSpPr>
            <a:spLocks noGrp="1" noRot="1" noChangeAspect="1"/>
          </p:cNvSpPr>
          <p:nvPr>
            <p:ph type="sldImg" idx="2"/>
          </p:nvPr>
        </p:nvSpPr>
        <p:spPr>
          <a:xfrm>
            <a:off x="430114" y="686405"/>
            <a:ext cx="5997900" cy="34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29c4681919_2_742:notes"/>
          <p:cNvSpPr txBox="1">
            <a:spLocks noGrp="1"/>
          </p:cNvSpPr>
          <p:nvPr>
            <p:ph type="body" idx="1"/>
          </p:nvPr>
        </p:nvSpPr>
        <p:spPr>
          <a:xfrm>
            <a:off x="642938" y="4136571"/>
            <a:ext cx="5143500" cy="3918900"/>
          </a:xfrm>
          <a:prstGeom prst="rect">
            <a:avLst/>
          </a:prstGeom>
          <a:noFill/>
          <a:ln>
            <a:noFill/>
          </a:ln>
        </p:spPr>
        <p:txBody>
          <a:bodyPr spcFirstLastPara="1" wrap="square" lIns="83425" tIns="83425" rIns="83425" bIns="83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a:t>[Needs to be checked/updated for accuracy of number]</a:t>
            </a:r>
            <a:endParaRPr sz="1300"/>
          </a:p>
          <a:p>
            <a:pPr marL="0" lvl="0" indent="0" algn="l" rtl="0">
              <a:lnSpc>
                <a:spcPct val="100000"/>
              </a:lnSpc>
              <a:spcBef>
                <a:spcPts val="0"/>
              </a:spcBef>
              <a:spcAft>
                <a:spcPts val="0"/>
              </a:spcAft>
              <a:buSzPts val="1300"/>
              <a:buNone/>
            </a:pPr>
            <a:endParaRPr sz="1300"/>
          </a:p>
        </p:txBody>
      </p:sp>
      <p:sp>
        <p:nvSpPr>
          <p:cNvPr id="1004" name="Google Shape;1004;g329c4681919_2_742:notes"/>
          <p:cNvSpPr>
            <a:spLocks noGrp="1" noRot="1" noChangeAspect="1"/>
          </p:cNvSpPr>
          <p:nvPr>
            <p:ph type="sldImg" idx="2"/>
          </p:nvPr>
        </p:nvSpPr>
        <p:spPr>
          <a:xfrm>
            <a:off x="357188" y="653143"/>
            <a:ext cx="5715000" cy="326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329c4681919_2_751:notes"/>
          <p:cNvSpPr txBox="1">
            <a:spLocks noGrp="1"/>
          </p:cNvSpPr>
          <p:nvPr>
            <p:ph type="body" idx="1"/>
          </p:nvPr>
        </p:nvSpPr>
        <p:spPr>
          <a:xfrm>
            <a:off x="642938" y="4136571"/>
            <a:ext cx="5143500" cy="3918900"/>
          </a:xfrm>
          <a:prstGeom prst="rect">
            <a:avLst/>
          </a:prstGeom>
          <a:noFill/>
          <a:ln>
            <a:noFill/>
          </a:ln>
        </p:spPr>
        <p:txBody>
          <a:bodyPr spcFirstLastPara="1" wrap="square" lIns="83425" tIns="83425" rIns="83425" bIns="83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a:t>[Needs to be checked/updated for accuracy of number]</a:t>
            </a:r>
            <a:endParaRPr sz="1300"/>
          </a:p>
          <a:p>
            <a:pPr marL="0" lvl="0" indent="0" algn="l" rtl="0">
              <a:lnSpc>
                <a:spcPct val="100000"/>
              </a:lnSpc>
              <a:spcBef>
                <a:spcPts val="0"/>
              </a:spcBef>
              <a:spcAft>
                <a:spcPts val="0"/>
              </a:spcAft>
              <a:buSzPts val="1300"/>
              <a:buNone/>
            </a:pPr>
            <a:endParaRPr sz="1300"/>
          </a:p>
        </p:txBody>
      </p:sp>
      <p:sp>
        <p:nvSpPr>
          <p:cNvPr id="1014" name="Google Shape;1014;g329c4681919_2_751:notes"/>
          <p:cNvSpPr>
            <a:spLocks noGrp="1" noRot="1" noChangeAspect="1"/>
          </p:cNvSpPr>
          <p:nvPr>
            <p:ph type="sldImg" idx="2"/>
          </p:nvPr>
        </p:nvSpPr>
        <p:spPr>
          <a:xfrm>
            <a:off x="357188" y="653143"/>
            <a:ext cx="5715000" cy="326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329b6dc7d45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1" name="Google Shape;1021;g329b6dc7d45_0_442:notes"/>
          <p:cNvSpPr>
            <a:spLocks noGrp="1" noRot="1" noChangeAspect="1"/>
          </p:cNvSpPr>
          <p:nvPr>
            <p:ph type="sldImg" idx="2"/>
          </p:nvPr>
        </p:nvSpPr>
        <p:spPr>
          <a:xfrm>
            <a:off x="409273" y="686496"/>
            <a:ext cx="6039300" cy="3427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329c4681919_2_7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329c4681919_2_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329c4681919_2_561:notes"/>
          <p:cNvSpPr txBox="1">
            <a:spLocks noGrp="1"/>
          </p:cNvSpPr>
          <p:nvPr>
            <p:ph type="body" idx="1"/>
          </p:nvPr>
        </p:nvSpPr>
        <p:spPr>
          <a:xfrm>
            <a:off x="642938" y="4136571"/>
            <a:ext cx="5143500" cy="3918900"/>
          </a:xfrm>
          <a:prstGeom prst="rect">
            <a:avLst/>
          </a:prstGeom>
          <a:noFill/>
          <a:ln>
            <a:noFill/>
          </a:ln>
        </p:spPr>
        <p:txBody>
          <a:bodyPr spcFirstLastPara="1" wrap="square" lIns="83425" tIns="83425" rIns="83425" bIns="83425" anchor="t" anchorCtr="0">
            <a:noAutofit/>
          </a:bodyPr>
          <a:lstStyle/>
          <a:p>
            <a:pPr marL="0" lvl="0" indent="0" algn="l" rtl="0">
              <a:lnSpc>
                <a:spcPct val="100000"/>
              </a:lnSpc>
              <a:spcBef>
                <a:spcPts val="0"/>
              </a:spcBef>
              <a:spcAft>
                <a:spcPts val="0"/>
              </a:spcAft>
              <a:buSzPts val="1300"/>
              <a:buNone/>
            </a:pPr>
            <a:r>
              <a:rPr lang="en" sz="1300"/>
              <a:t>[Needs to be checked/updated for accuracy of number]</a:t>
            </a:r>
            <a:endParaRPr sz="1300"/>
          </a:p>
        </p:txBody>
      </p:sp>
      <p:sp>
        <p:nvSpPr>
          <p:cNvPr id="1038" name="Google Shape;1038;g329c4681919_2_561:notes"/>
          <p:cNvSpPr>
            <a:spLocks noGrp="1" noRot="1" noChangeAspect="1"/>
          </p:cNvSpPr>
          <p:nvPr>
            <p:ph type="sldImg" idx="2"/>
          </p:nvPr>
        </p:nvSpPr>
        <p:spPr>
          <a:xfrm>
            <a:off x="357188" y="653143"/>
            <a:ext cx="5715000" cy="326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329c4681919_2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5" name="Google Shape;1045;g329c4681919_2_399:notes"/>
          <p:cNvSpPr>
            <a:spLocks noGrp="1" noRot="1" noChangeAspect="1"/>
          </p:cNvSpPr>
          <p:nvPr>
            <p:ph type="sldImg" idx="2"/>
          </p:nvPr>
        </p:nvSpPr>
        <p:spPr>
          <a:xfrm>
            <a:off x="409273" y="686496"/>
            <a:ext cx="6039300" cy="3427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32965be0fd8_2_398:notes"/>
          <p:cNvSpPr txBox="1">
            <a:spLocks noGrp="1"/>
          </p:cNvSpPr>
          <p:nvPr>
            <p:ph type="body" idx="1"/>
          </p:nvPr>
        </p:nvSpPr>
        <p:spPr>
          <a:xfrm>
            <a:off x="642938" y="4191000"/>
            <a:ext cx="5143500" cy="3429000"/>
          </a:xfrm>
          <a:prstGeom prst="rect">
            <a:avLst/>
          </a:prstGeom>
          <a:noFill/>
          <a:ln>
            <a:noFill/>
          </a:ln>
        </p:spPr>
        <p:txBody>
          <a:bodyPr spcFirstLastPara="1" wrap="square" lIns="86175" tIns="43075" rIns="86175" bIns="43075" anchor="t" anchorCtr="0">
            <a:noAutofit/>
          </a:bodyPr>
          <a:lstStyle/>
          <a:p>
            <a:pPr marL="0" lvl="0" indent="0" algn="l" rtl="0">
              <a:lnSpc>
                <a:spcPct val="100000"/>
              </a:lnSpc>
              <a:spcBef>
                <a:spcPts val="0"/>
              </a:spcBef>
              <a:spcAft>
                <a:spcPts val="0"/>
              </a:spcAft>
              <a:buSzPts val="1300"/>
              <a:buNone/>
            </a:pPr>
            <a:r>
              <a:rPr lang="en" sz="1700" b="1">
                <a:latin typeface="Arial"/>
                <a:ea typeface="Arial"/>
                <a:cs typeface="Arial"/>
                <a:sym typeface="Arial"/>
              </a:rPr>
              <a:t>CENIC AIR is an attractive, value-added option</a:t>
            </a:r>
            <a:r>
              <a:rPr lang="en" sz="1700">
                <a:latin typeface="Arial"/>
                <a:ea typeface="Arial"/>
                <a:cs typeface="Arial"/>
                <a:sym typeface="Arial"/>
              </a:rPr>
              <a:t> for many R+E institutions wanting to foster or grow AI-R+D capabilities and AI curricula.</a:t>
            </a:r>
            <a:r>
              <a:rPr lang="en" sz="1300"/>
              <a:t> </a:t>
            </a:r>
            <a:endParaRPr sz="1300"/>
          </a:p>
          <a:p>
            <a:pPr marL="0" marR="0" lvl="0" indent="0" algn="l" rtl="0">
              <a:lnSpc>
                <a:spcPct val="100000"/>
              </a:lnSpc>
              <a:spcBef>
                <a:spcPts val="0"/>
              </a:spcBef>
              <a:spcAft>
                <a:spcPts val="0"/>
              </a:spcAft>
              <a:buSzPts val="1300"/>
              <a:buNone/>
            </a:pPr>
            <a:r>
              <a:rPr lang="en" sz="1700">
                <a:latin typeface="Arial"/>
                <a:ea typeface="Arial"/>
                <a:cs typeface="Arial"/>
                <a:sym typeface="Arial"/>
              </a:rPr>
              <a:t> </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Installation and technical support of an institution’s network/processing/storage infrastructure and assets of any kind, large or small, is certainly never easy</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That said, CENIC AIR is, relatively speaking, an </a:t>
            </a:r>
            <a:r>
              <a:rPr lang="en" sz="1700" i="1">
                <a:latin typeface="Arial"/>
                <a:ea typeface="Arial"/>
                <a:cs typeface="Arial"/>
                <a:sym typeface="Arial"/>
              </a:rPr>
              <a:t>Easy Button</a:t>
            </a:r>
            <a:r>
              <a:rPr lang="en" sz="1700">
                <a:latin typeface="Arial"/>
                <a:ea typeface="Arial"/>
                <a:cs typeface="Arial"/>
                <a:sym typeface="Arial"/>
              </a:rPr>
              <a:t> to take advantage of for R+E institutions (of almost any type or stature) that wish to encourage, create, or expand their AI curricula, AI training, or AI-related R+D. That </a:t>
            </a:r>
            <a:r>
              <a:rPr lang="en" sz="1700" i="1">
                <a:latin typeface="Arial"/>
                <a:ea typeface="Arial"/>
                <a:cs typeface="Arial"/>
                <a:sym typeface="Arial"/>
              </a:rPr>
              <a:t>Easy Button</a:t>
            </a:r>
            <a:r>
              <a:rPr lang="en" sz="1700">
                <a:latin typeface="Arial"/>
                <a:ea typeface="Arial"/>
                <a:cs typeface="Arial"/>
                <a:sym typeface="Arial"/>
              </a:rPr>
              <a:t> itself is actually a key strategy toward achieving a proliferation of CENIC AIR Science DMZs throughout California in order to very effectively prepare the state for the AI future and the AI economy. </a:t>
            </a:r>
            <a:endParaRPr sz="1300"/>
          </a:p>
          <a:p>
            <a:pPr marL="317500" marR="0" lvl="0" indent="-311150" algn="l" rtl="0">
              <a:lnSpc>
                <a:spcPct val="100000"/>
              </a:lnSpc>
              <a:spcBef>
                <a:spcPts val="0"/>
              </a:spcBef>
              <a:spcAft>
                <a:spcPts val="0"/>
              </a:spcAft>
              <a:buSzPts val="1300"/>
              <a:buFont typeface="Arial"/>
              <a:buChar char="-"/>
            </a:pPr>
            <a:r>
              <a:rPr lang="en" sz="1700">
                <a:latin typeface="Arial"/>
                <a:ea typeface="Arial"/>
                <a:cs typeface="Arial"/>
                <a:sym typeface="Arial"/>
              </a:rPr>
              <a:t>Join us!</a:t>
            </a:r>
            <a:endParaRPr sz="1300"/>
          </a:p>
          <a:p>
            <a:pPr marL="0" lvl="0" indent="0" algn="l" rtl="0">
              <a:lnSpc>
                <a:spcPct val="100000"/>
              </a:lnSpc>
              <a:spcBef>
                <a:spcPts val="0"/>
              </a:spcBef>
              <a:spcAft>
                <a:spcPts val="0"/>
              </a:spcAft>
              <a:buSzPts val="1300"/>
              <a:buNone/>
            </a:pPr>
            <a:endParaRPr sz="1300"/>
          </a:p>
        </p:txBody>
      </p:sp>
      <p:sp>
        <p:nvSpPr>
          <p:cNvPr id="1057" name="Google Shape;1057;g32965be0fd8_2_398:notes"/>
          <p:cNvSpPr>
            <a:spLocks noGrp="1" noRot="1" noChangeAspect="1"/>
          </p:cNvSpPr>
          <p:nvPr>
            <p:ph type="sldImg" idx="2"/>
          </p:nvPr>
        </p:nvSpPr>
        <p:spPr>
          <a:xfrm>
            <a:off x="642938" y="1088571"/>
            <a:ext cx="5143500" cy="29391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32965be0fd8_2_402:notes"/>
          <p:cNvSpPr txBox="1">
            <a:spLocks noGrp="1"/>
          </p:cNvSpPr>
          <p:nvPr>
            <p:ph type="body" idx="1"/>
          </p:nvPr>
        </p:nvSpPr>
        <p:spPr>
          <a:xfrm>
            <a:off x="685801" y="4343401"/>
            <a:ext cx="5486400" cy="41148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sz="1300"/>
          </a:p>
        </p:txBody>
      </p:sp>
      <p:sp>
        <p:nvSpPr>
          <p:cNvPr id="1063" name="Google Shape;1063;g32965be0fd8_2_402:notes"/>
          <p:cNvSpPr>
            <a:spLocks noGrp="1" noRot="1" noChangeAspect="1"/>
          </p:cNvSpPr>
          <p:nvPr>
            <p:ph type="sldImg" idx="2"/>
          </p:nvPr>
        </p:nvSpPr>
        <p:spPr>
          <a:xfrm>
            <a:off x="430114" y="686405"/>
            <a:ext cx="5997773" cy="342748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32965be0fd8_2_413:notes"/>
          <p:cNvSpPr txBox="1">
            <a:spLocks noGrp="1"/>
          </p:cNvSpPr>
          <p:nvPr>
            <p:ph type="body" idx="1"/>
          </p:nvPr>
        </p:nvSpPr>
        <p:spPr>
          <a:xfrm>
            <a:off x="642938" y="4191000"/>
            <a:ext cx="5143500" cy="3429000"/>
          </a:xfrm>
          <a:prstGeom prst="rect">
            <a:avLst/>
          </a:prstGeom>
          <a:noFill/>
          <a:ln>
            <a:noFill/>
          </a:ln>
        </p:spPr>
        <p:txBody>
          <a:bodyPr spcFirstLastPara="1" wrap="square" lIns="86175" tIns="43075" rIns="86175" bIns="43075" anchor="t" anchorCtr="0">
            <a:noAutofit/>
          </a:bodyPr>
          <a:lstStyle/>
          <a:p>
            <a:pPr marL="0" lvl="0" indent="0" algn="l" rtl="0">
              <a:lnSpc>
                <a:spcPct val="100000"/>
              </a:lnSpc>
              <a:spcBef>
                <a:spcPts val="0"/>
              </a:spcBef>
              <a:spcAft>
                <a:spcPts val="0"/>
              </a:spcAft>
              <a:buSzPts val="1300"/>
              <a:buNone/>
            </a:pPr>
            <a:endParaRPr sz="1300"/>
          </a:p>
        </p:txBody>
      </p:sp>
      <p:sp>
        <p:nvSpPr>
          <p:cNvPr id="1070" name="Google Shape;1070;g32965be0fd8_2_413:notes"/>
          <p:cNvSpPr>
            <a:spLocks noGrp="1" noRot="1" noChangeAspect="1"/>
          </p:cNvSpPr>
          <p:nvPr>
            <p:ph type="sldImg" idx="2"/>
          </p:nvPr>
        </p:nvSpPr>
        <p:spPr>
          <a:xfrm>
            <a:off x="642938" y="1088571"/>
            <a:ext cx="5143500" cy="29391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2965be0fd8_2_218:notes"/>
          <p:cNvSpPr txBox="1">
            <a:spLocks noGrp="1"/>
          </p:cNvSpPr>
          <p:nvPr>
            <p:ph type="body" idx="1"/>
          </p:nvPr>
        </p:nvSpPr>
        <p:spPr>
          <a:xfrm>
            <a:off x="642938" y="4191000"/>
            <a:ext cx="5143500" cy="3429000"/>
          </a:xfrm>
          <a:prstGeom prst="rect">
            <a:avLst/>
          </a:prstGeom>
          <a:noFill/>
          <a:ln>
            <a:noFill/>
          </a:ln>
        </p:spPr>
        <p:txBody>
          <a:bodyPr spcFirstLastPara="1" wrap="square" lIns="86175" tIns="43075" rIns="86175" bIns="43075" anchor="t" anchorCtr="0">
            <a:noAutofit/>
          </a:bodyPr>
          <a:lstStyle/>
          <a:p>
            <a:pPr marL="0" lvl="0" indent="0" algn="l" rtl="0">
              <a:lnSpc>
                <a:spcPct val="100000"/>
              </a:lnSpc>
              <a:spcBef>
                <a:spcPts val="0"/>
              </a:spcBef>
              <a:spcAft>
                <a:spcPts val="0"/>
              </a:spcAft>
              <a:buSzPts val="1300"/>
              <a:buNone/>
            </a:pPr>
            <a:endParaRPr sz="1300"/>
          </a:p>
        </p:txBody>
      </p:sp>
      <p:sp>
        <p:nvSpPr>
          <p:cNvPr id="292" name="Google Shape;292;g32965be0fd8_2_218:notes"/>
          <p:cNvSpPr>
            <a:spLocks noGrp="1" noRot="1" noChangeAspect="1"/>
          </p:cNvSpPr>
          <p:nvPr>
            <p:ph type="sldImg" idx="2"/>
          </p:nvPr>
        </p:nvSpPr>
        <p:spPr>
          <a:xfrm>
            <a:off x="642938" y="1088571"/>
            <a:ext cx="5143500" cy="29391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2965be0fd8_2_270:notes"/>
          <p:cNvSpPr txBox="1">
            <a:spLocks noGrp="1"/>
          </p:cNvSpPr>
          <p:nvPr>
            <p:ph type="body" idx="1"/>
          </p:nvPr>
        </p:nvSpPr>
        <p:spPr>
          <a:xfrm>
            <a:off x="642938" y="4191000"/>
            <a:ext cx="5143500" cy="3429143"/>
          </a:xfrm>
          <a:prstGeom prst="rect">
            <a:avLst/>
          </a:prstGeom>
          <a:noFill/>
          <a:ln>
            <a:noFill/>
          </a:ln>
        </p:spPr>
        <p:txBody>
          <a:bodyPr spcFirstLastPara="1" wrap="square" lIns="86175" tIns="43075" rIns="86175" bIns="43075" anchor="t" anchorCtr="0">
            <a:noAutofit/>
          </a:bodyPr>
          <a:lstStyle/>
          <a:p>
            <a:pPr marL="0" lvl="0" indent="0" algn="l" rtl="0">
              <a:lnSpc>
                <a:spcPct val="100000"/>
              </a:lnSpc>
              <a:spcBef>
                <a:spcPts val="0"/>
              </a:spcBef>
              <a:spcAft>
                <a:spcPts val="0"/>
              </a:spcAft>
              <a:buSzPts val="1300"/>
              <a:buNone/>
            </a:pPr>
            <a:r>
              <a:rPr lang="en" sz="1300"/>
              <a:t>Backbone -- and several network “layers” -- plus metro fiber, and thousands of last mile circuits that we purchase from nearly every ISP in California.  Fiber to research universities, CSU, and larger organizations (e.g., LAUSD).  Most members are connected at a minimum of 1Gbps symmetrical services;  many at multiple 10Gbps;  and an increasing number with one or more 100Gbps connections -- soon to be 400Gbps at our leading research universities.   </a:t>
            </a:r>
            <a:endParaRPr sz="1300"/>
          </a:p>
        </p:txBody>
      </p:sp>
      <p:sp>
        <p:nvSpPr>
          <p:cNvPr id="297" name="Google Shape;297;g32965be0fd8_2_270:notes"/>
          <p:cNvSpPr>
            <a:spLocks noGrp="1" noRot="1" noChangeAspect="1"/>
          </p:cNvSpPr>
          <p:nvPr>
            <p:ph type="sldImg" idx="2"/>
          </p:nvPr>
        </p:nvSpPr>
        <p:spPr>
          <a:xfrm>
            <a:off x="642938" y="1088571"/>
            <a:ext cx="5143500" cy="29391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2965be0fd8_2_234:notes"/>
          <p:cNvSpPr txBox="1">
            <a:spLocks noGrp="1"/>
          </p:cNvSpPr>
          <p:nvPr>
            <p:ph type="sldNum" idx="12"/>
          </p:nvPr>
        </p:nvSpPr>
        <p:spPr>
          <a:xfrm>
            <a:off x="3641825" y="8271631"/>
            <a:ext cx="2786063" cy="435429"/>
          </a:xfrm>
          <a:prstGeom prst="rect">
            <a:avLst/>
          </a:prstGeom>
          <a:noFill/>
          <a:ln>
            <a:noFill/>
          </a:ln>
        </p:spPr>
        <p:txBody>
          <a:bodyPr spcFirstLastPara="1" wrap="square" lIns="85975" tIns="42975" rIns="85975" bIns="42975" anchor="b" anchorCtr="0">
            <a:noAutofit/>
          </a:bodyPr>
          <a:lstStyle/>
          <a:p>
            <a:pPr marL="0" lvl="0" indent="0" algn="r" rtl="0">
              <a:lnSpc>
                <a:spcPct val="100000"/>
              </a:lnSpc>
              <a:spcBef>
                <a:spcPts val="0"/>
              </a:spcBef>
              <a:spcAft>
                <a:spcPts val="0"/>
              </a:spcAft>
              <a:buSzPts val="1700"/>
              <a:buNone/>
            </a:pPr>
            <a:fld id="{00000000-1234-1234-1234-123412341234}" type="slidenum">
              <a:rPr lang="en" sz="1700" b="0">
                <a:solidFill>
                  <a:srgbClr val="000000"/>
                </a:solidFill>
                <a:latin typeface="Times New Roman"/>
                <a:ea typeface="Times New Roman"/>
                <a:cs typeface="Times New Roman"/>
                <a:sym typeface="Times New Roman"/>
              </a:rPr>
              <a:t>5</a:t>
            </a:fld>
            <a:endParaRPr sz="1700" b="0">
              <a:solidFill>
                <a:srgbClr val="000000"/>
              </a:solidFill>
              <a:latin typeface="Times New Roman"/>
              <a:ea typeface="Times New Roman"/>
              <a:cs typeface="Times New Roman"/>
              <a:sym typeface="Times New Roman"/>
            </a:endParaRPr>
          </a:p>
        </p:txBody>
      </p:sp>
      <p:sp>
        <p:nvSpPr>
          <p:cNvPr id="336" name="Google Shape;336;g32965be0fd8_2_234:notes"/>
          <p:cNvSpPr>
            <a:spLocks noGrp="1" noRot="1" noChangeAspect="1"/>
          </p:cNvSpPr>
          <p:nvPr>
            <p:ph type="sldImg" idx="2"/>
          </p:nvPr>
        </p:nvSpPr>
        <p:spPr>
          <a:xfrm>
            <a:off x="2330648" y="509512"/>
            <a:ext cx="4445497" cy="2541511"/>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7" name="Google Shape;337;g32965be0fd8_2_234:notes"/>
          <p:cNvSpPr txBox="1">
            <a:spLocks noGrp="1"/>
          </p:cNvSpPr>
          <p:nvPr>
            <p:ph type="body" idx="1"/>
          </p:nvPr>
        </p:nvSpPr>
        <p:spPr>
          <a:xfrm>
            <a:off x="642938" y="4136571"/>
            <a:ext cx="5143500" cy="3918857"/>
          </a:xfrm>
          <a:prstGeom prst="rect">
            <a:avLst/>
          </a:prstGeom>
          <a:noFill/>
          <a:ln>
            <a:noFill/>
          </a:ln>
        </p:spPr>
        <p:txBody>
          <a:bodyPr spcFirstLastPara="1" wrap="square" lIns="85975" tIns="42975" rIns="85975" bIns="4297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a:t>In the last 10 years there have been a series of developments important to AI and the advancement of AI resources and capabilities in R+E, and the opportunity to leverage in California the large and prominent R+E community and institutions with the CENIC’s high performance network that virtually all of the state’s K-20 institutions connect to. This, along with the membership of these institutions in CENIC, coalesces together the technology, common interests, and common objectives of these CENIC members (regardless of their level within the K-20 sector) for purpose of advancing AI infrastructure, AI research capabilities, and an AI trained workforce in the state and eventually at a very large scale.</a:t>
            </a:r>
            <a:endParaRPr sz="1300"/>
          </a:p>
          <a:p>
            <a:pPr marL="0" lvl="0" indent="0" algn="l" rtl="0">
              <a:lnSpc>
                <a:spcPct val="100000"/>
              </a:lnSpc>
              <a:spcBef>
                <a:spcPts val="0"/>
              </a:spcBef>
              <a:spcAft>
                <a:spcPts val="0"/>
              </a:spcAft>
              <a:buSzPts val="1300"/>
              <a:buNone/>
            </a:pPr>
            <a:endParaRPr sz="130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2965be0fd8_2_307:notes"/>
          <p:cNvSpPr txBox="1">
            <a:spLocks noGrp="1"/>
          </p:cNvSpPr>
          <p:nvPr>
            <p:ph type="body" idx="1"/>
          </p:nvPr>
        </p:nvSpPr>
        <p:spPr>
          <a:xfrm>
            <a:off x="685801" y="4343401"/>
            <a:ext cx="5486400" cy="4114800"/>
          </a:xfrm>
          <a:prstGeom prst="rect">
            <a:avLst/>
          </a:prstGeom>
          <a:noFill/>
          <a:ln>
            <a:noFill/>
          </a:ln>
        </p:spPr>
        <p:txBody>
          <a:bodyPr spcFirstLastPara="1" wrap="square" lIns="91075" tIns="45525" rIns="91075" bIns="45525" anchor="t" anchorCtr="0">
            <a:noAutofit/>
          </a:bodyPr>
          <a:lstStyle/>
          <a:p>
            <a:pPr marL="317500" marR="0" lvl="0" indent="-311150" algn="l" rtl="0">
              <a:lnSpc>
                <a:spcPct val="100000"/>
              </a:lnSpc>
              <a:spcBef>
                <a:spcPts val="0"/>
              </a:spcBef>
              <a:spcAft>
                <a:spcPts val="0"/>
              </a:spcAft>
              <a:buSzPts val="1300"/>
              <a:buFont typeface="Arial"/>
              <a:buChar char="-"/>
            </a:pPr>
            <a:r>
              <a:rPr lang="en" sz="1100">
                <a:latin typeface="Arial"/>
                <a:ea typeface="Arial"/>
                <a:cs typeface="Arial"/>
                <a:sym typeface="Arial"/>
              </a:rPr>
              <a:t>UCSD’s creation of the Nautilus standard for NSF-funded NRP/PRP hyperclusters on college campuses regionally and around the US</a:t>
            </a:r>
            <a:endParaRPr sz="1300"/>
          </a:p>
          <a:p>
            <a:pPr marL="317500" marR="0" lvl="0" indent="-311150" algn="l" rtl="0">
              <a:lnSpc>
                <a:spcPct val="100000"/>
              </a:lnSpc>
              <a:spcBef>
                <a:spcPts val="0"/>
              </a:spcBef>
              <a:spcAft>
                <a:spcPts val="0"/>
              </a:spcAft>
              <a:buSzPts val="1300"/>
              <a:buFont typeface="Arial"/>
              <a:buChar char="-"/>
            </a:pPr>
            <a:r>
              <a:rPr lang="en" sz="1100">
                <a:latin typeface="Arial"/>
                <a:ea typeface="Arial"/>
                <a:cs typeface="Arial"/>
                <a:sym typeface="Arial"/>
              </a:rPr>
              <a:t>2015- present: UCSD and SDSC technical support (mainly OSI Layers 6-7) of NRP/PRP hypercluster nodes; CENIC support in California (Layers 2-5)</a:t>
            </a:r>
            <a:endParaRPr sz="1300"/>
          </a:p>
          <a:p>
            <a:pPr marL="317500" marR="0" lvl="0" indent="-311150" algn="l" rtl="0">
              <a:lnSpc>
                <a:spcPct val="100000"/>
              </a:lnSpc>
              <a:spcBef>
                <a:spcPts val="0"/>
              </a:spcBef>
              <a:spcAft>
                <a:spcPts val="0"/>
              </a:spcAft>
              <a:buSzPts val="1300"/>
              <a:buFont typeface="Arial"/>
              <a:buChar char="-"/>
            </a:pPr>
            <a:r>
              <a:rPr lang="en" sz="1100">
                <a:latin typeface="Arial"/>
                <a:ea typeface="Arial"/>
                <a:cs typeface="Arial"/>
                <a:sym typeface="Arial"/>
              </a:rPr>
              <a:t>2015-present: PRP was initiated as part of this national effort in California, with CENIC providing pre-installation assessment of network connectivity and public IP access for campuses bringing on PRP Science DMZs (i.e. sufficiency of current campus network availability, BGP configuration assistance if needed, enablement and support of a parallel HPC/public IP connection to a campus if needed or recommended, other)</a:t>
            </a:r>
            <a:endParaRPr sz="1300"/>
          </a:p>
          <a:p>
            <a:pPr marL="317500" marR="0" lvl="0" indent="-311150" algn="l" rtl="0">
              <a:lnSpc>
                <a:spcPct val="100000"/>
              </a:lnSpc>
              <a:spcBef>
                <a:spcPts val="0"/>
              </a:spcBef>
              <a:spcAft>
                <a:spcPts val="0"/>
              </a:spcAft>
              <a:buSzPts val="1300"/>
              <a:buFont typeface="Arial"/>
              <a:buChar char="-"/>
            </a:pPr>
            <a:r>
              <a:rPr lang="en" sz="1100">
                <a:latin typeface="Arial"/>
                <a:ea typeface="Arial"/>
                <a:cs typeface="Arial"/>
                <a:sym typeface="Arial"/>
              </a:rPr>
              <a:t>By 2023, with a growing number of CENIC-member institutions in California installing or committing to install PRP Science DMZs for AI R+D purposes, the PRP was renamed the </a:t>
            </a:r>
            <a:r>
              <a:rPr lang="en" sz="1100" i="1">
                <a:latin typeface="Arial"/>
                <a:ea typeface="Arial"/>
                <a:cs typeface="Arial"/>
                <a:sym typeface="Arial"/>
              </a:rPr>
              <a:t>CENIC AI Resource (“CENIC AIR”).</a:t>
            </a:r>
            <a:endParaRPr sz="1100">
              <a:latin typeface="Arial"/>
              <a:ea typeface="Arial"/>
              <a:cs typeface="Arial"/>
              <a:sym typeface="Arial"/>
            </a:endParaRPr>
          </a:p>
          <a:p>
            <a:pPr marL="698500" marR="0" lvl="1" indent="-260350" algn="l" rtl="0">
              <a:lnSpc>
                <a:spcPct val="100000"/>
              </a:lnSpc>
              <a:spcBef>
                <a:spcPts val="0"/>
              </a:spcBef>
              <a:spcAft>
                <a:spcPts val="0"/>
              </a:spcAft>
              <a:buSzPts val="1300"/>
              <a:buFont typeface="Courier New"/>
              <a:buChar char="o"/>
            </a:pPr>
            <a:r>
              <a:rPr lang="en" sz="1100">
                <a:latin typeface="Arial"/>
                <a:ea typeface="Arial"/>
                <a:cs typeface="Arial"/>
                <a:sym typeface="Arial"/>
              </a:rPr>
              <a:t>CENIC Engineering became increasingly involved in providing installation and on-going support (through the network layers of the stack) as the number of CENIC AIR colocations has increased onto more and more higher ed campuses throughout California  </a:t>
            </a:r>
            <a:endParaRPr sz="1300"/>
          </a:p>
          <a:p>
            <a:pPr marL="698500" marR="0" lvl="1" indent="-260350" algn="l" rtl="0">
              <a:lnSpc>
                <a:spcPct val="100000"/>
              </a:lnSpc>
              <a:spcBef>
                <a:spcPts val="0"/>
              </a:spcBef>
              <a:spcAft>
                <a:spcPts val="0"/>
              </a:spcAft>
              <a:buSzPts val="1300"/>
              <a:buFont typeface="Courier New"/>
              <a:buChar char="o"/>
            </a:pPr>
            <a:r>
              <a:rPr lang="en" sz="1100">
                <a:latin typeface="Arial"/>
                <a:ea typeface="Arial"/>
                <a:cs typeface="Arial"/>
                <a:sym typeface="Arial"/>
              </a:rPr>
              <a:t>It became recognized that CENIC, as a well-established provider of high-performance networking serving </a:t>
            </a:r>
            <a:r>
              <a:rPr lang="en" sz="1100" i="1">
                <a:latin typeface="Arial"/>
                <a:ea typeface="Arial"/>
                <a:cs typeface="Arial"/>
                <a:sym typeface="Arial"/>
              </a:rPr>
              <a:t>all of K-20</a:t>
            </a:r>
            <a:r>
              <a:rPr lang="en" sz="1100">
                <a:latin typeface="Arial"/>
                <a:ea typeface="Arial"/>
                <a:cs typeface="Arial"/>
                <a:sym typeface="Arial"/>
              </a:rPr>
              <a:t> in California, and with a very large, very active, and very horizontal membership base, is a logical partner to promote, install and support CENIC AIR Science DMZs as an essential AI resource for California</a:t>
            </a:r>
            <a:endParaRPr sz="1300"/>
          </a:p>
          <a:p>
            <a:pPr marL="0" lvl="0" indent="0" algn="l" rtl="0">
              <a:lnSpc>
                <a:spcPct val="100000"/>
              </a:lnSpc>
              <a:spcBef>
                <a:spcPts val="0"/>
              </a:spcBef>
              <a:spcAft>
                <a:spcPts val="0"/>
              </a:spcAft>
              <a:buSzPts val="1300"/>
              <a:buNone/>
            </a:pPr>
            <a:endParaRPr sz="1300"/>
          </a:p>
        </p:txBody>
      </p:sp>
      <p:sp>
        <p:nvSpPr>
          <p:cNvPr id="354" name="Google Shape;354;g32965be0fd8_2_307:notes"/>
          <p:cNvSpPr>
            <a:spLocks noGrp="1" noRot="1" noChangeAspect="1"/>
          </p:cNvSpPr>
          <p:nvPr>
            <p:ph type="sldImg" idx="2"/>
          </p:nvPr>
        </p:nvSpPr>
        <p:spPr>
          <a:xfrm>
            <a:off x="430114" y="686405"/>
            <a:ext cx="5997773" cy="342748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32965be0fd8_2_312:notes"/>
          <p:cNvSpPr txBox="1">
            <a:spLocks noGrp="1"/>
          </p:cNvSpPr>
          <p:nvPr>
            <p:ph type="body" idx="1"/>
          </p:nvPr>
        </p:nvSpPr>
        <p:spPr>
          <a:xfrm>
            <a:off x="642938" y="4191000"/>
            <a:ext cx="5143500" cy="3429000"/>
          </a:xfrm>
          <a:prstGeom prst="rect">
            <a:avLst/>
          </a:prstGeom>
          <a:noFill/>
          <a:ln>
            <a:noFill/>
          </a:ln>
        </p:spPr>
        <p:txBody>
          <a:bodyPr spcFirstLastPara="1" wrap="square" lIns="86175" tIns="43075" rIns="86175" bIns="43075" anchor="t" anchorCtr="0">
            <a:noAutofit/>
          </a:bodyPr>
          <a:lstStyle/>
          <a:p>
            <a:pPr marL="0" lvl="0" indent="0" algn="l" rtl="0">
              <a:lnSpc>
                <a:spcPct val="100000"/>
              </a:lnSpc>
              <a:spcBef>
                <a:spcPts val="0"/>
              </a:spcBef>
              <a:spcAft>
                <a:spcPts val="0"/>
              </a:spcAft>
              <a:buSzPts val="1300"/>
              <a:buNone/>
            </a:pPr>
            <a:endParaRPr sz="1300"/>
          </a:p>
        </p:txBody>
      </p:sp>
      <p:sp>
        <p:nvSpPr>
          <p:cNvPr id="662" name="Google Shape;662;g32965be0fd8_2_312:notes"/>
          <p:cNvSpPr>
            <a:spLocks noGrp="1" noRot="1" noChangeAspect="1"/>
          </p:cNvSpPr>
          <p:nvPr>
            <p:ph type="sldImg" idx="2"/>
          </p:nvPr>
        </p:nvSpPr>
        <p:spPr>
          <a:xfrm>
            <a:off x="642938" y="1088571"/>
            <a:ext cx="5143500" cy="293914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32965be0fd8_2_342:notes"/>
          <p:cNvSpPr txBox="1">
            <a:spLocks noGrp="1"/>
          </p:cNvSpPr>
          <p:nvPr>
            <p:ph type="body" idx="1"/>
          </p:nvPr>
        </p:nvSpPr>
        <p:spPr>
          <a:xfrm>
            <a:off x="685801" y="4343401"/>
            <a:ext cx="5486400" cy="41148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r>
              <a:rPr lang="en" sz="1300"/>
              <a:t>I simply cannot state these points in a manner that is as impactful and inspiring as when Larry Smarr or Tom DeFanti speak them, but…</a:t>
            </a:r>
            <a:endParaRPr sz="1300"/>
          </a:p>
          <a:p>
            <a:pPr marL="0" lvl="0" indent="0" algn="l" rtl="0">
              <a:lnSpc>
                <a:spcPct val="100000"/>
              </a:lnSpc>
              <a:spcBef>
                <a:spcPts val="0"/>
              </a:spcBef>
              <a:spcAft>
                <a:spcPts val="0"/>
              </a:spcAft>
              <a:buSzPts val="1300"/>
              <a:buNone/>
            </a:pPr>
            <a:endParaRPr sz="1300"/>
          </a:p>
          <a:p>
            <a:pPr marL="0" lvl="0" indent="0" algn="l" rtl="0">
              <a:lnSpc>
                <a:spcPct val="100000"/>
              </a:lnSpc>
              <a:spcBef>
                <a:spcPts val="0"/>
              </a:spcBef>
              <a:spcAft>
                <a:spcPts val="0"/>
              </a:spcAft>
              <a:buSzPts val="1300"/>
              <a:buNone/>
            </a:pPr>
            <a:r>
              <a:rPr lang="en" sz="1300"/>
              <a:t>“Challenges Exemplified” are from a UCLA summary article: https://newsroom.ucla.edu/magazine/ai-revolution-waymo-one-jobs-environment-health-justice</a:t>
            </a:r>
            <a:endParaRPr sz="1300"/>
          </a:p>
        </p:txBody>
      </p:sp>
      <p:sp>
        <p:nvSpPr>
          <p:cNvPr id="667" name="Google Shape;667;g32965be0fd8_2_342:notes"/>
          <p:cNvSpPr>
            <a:spLocks noGrp="1" noRot="1" noChangeAspect="1"/>
          </p:cNvSpPr>
          <p:nvPr>
            <p:ph type="sldImg" idx="2"/>
          </p:nvPr>
        </p:nvSpPr>
        <p:spPr>
          <a:xfrm>
            <a:off x="430114" y="686405"/>
            <a:ext cx="5997773" cy="342748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32965be0fd8_2_347:notes"/>
          <p:cNvSpPr txBox="1">
            <a:spLocks noGrp="1"/>
          </p:cNvSpPr>
          <p:nvPr>
            <p:ph type="body" idx="1"/>
          </p:nvPr>
        </p:nvSpPr>
        <p:spPr>
          <a:xfrm>
            <a:off x="685801" y="4343401"/>
            <a:ext cx="5486400" cy="41148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r>
              <a:rPr lang="en" sz="1300"/>
              <a:t>I simply cannot state these points in a manner that is as impactful and inspiring as when Larry Smarr speaks them, but…I add more talking points as narrative underneath these bullets</a:t>
            </a:r>
            <a:endParaRPr sz="1300"/>
          </a:p>
          <a:p>
            <a:pPr marL="0" lvl="0" indent="0" algn="l" rtl="0">
              <a:lnSpc>
                <a:spcPct val="100000"/>
              </a:lnSpc>
              <a:spcBef>
                <a:spcPts val="0"/>
              </a:spcBef>
              <a:spcAft>
                <a:spcPts val="0"/>
              </a:spcAft>
              <a:buSzPts val="1300"/>
              <a:buNone/>
            </a:pPr>
            <a:endParaRPr sz="1300"/>
          </a:p>
        </p:txBody>
      </p:sp>
      <p:sp>
        <p:nvSpPr>
          <p:cNvPr id="673" name="Google Shape;673;g32965be0fd8_2_347:notes"/>
          <p:cNvSpPr>
            <a:spLocks noGrp="1" noRot="1" noChangeAspect="1"/>
          </p:cNvSpPr>
          <p:nvPr>
            <p:ph type="sldImg" idx="2"/>
          </p:nvPr>
        </p:nvSpPr>
        <p:spPr>
          <a:xfrm>
            <a:off x="430114" y="686405"/>
            <a:ext cx="5997773" cy="342748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s://tide.sdsu.edu/"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s://tide.sdsu.edu/"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1.jp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686425" y="1597612"/>
            <a:ext cx="7771150" cy="1103189"/>
          </a:xfrm>
          <a:prstGeom prst="rect">
            <a:avLst/>
          </a:prstGeom>
          <a:noFill/>
          <a:ln>
            <a:noFill/>
          </a:ln>
        </p:spPr>
        <p:txBody>
          <a:bodyPr spcFirstLastPara="1" wrap="square" lIns="68600" tIns="33750" rIns="68600" bIns="3375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14"/>
          <p:cNvSpPr txBox="1">
            <a:spLocks noGrp="1"/>
          </p:cNvSpPr>
          <p:nvPr>
            <p:ph type="subTitle" idx="1"/>
          </p:nvPr>
        </p:nvSpPr>
        <p:spPr>
          <a:xfrm>
            <a:off x="1371381" y="2914252"/>
            <a:ext cx="6401240" cy="1314462"/>
          </a:xfrm>
          <a:prstGeom prst="rect">
            <a:avLst/>
          </a:prstGeom>
          <a:noFill/>
          <a:ln>
            <a:noFill/>
          </a:ln>
        </p:spPr>
        <p:txBody>
          <a:bodyPr spcFirstLastPara="1" wrap="square" lIns="68600" tIns="33750" rIns="68600" bIns="33750" anchor="t" anchorCtr="0">
            <a:noAutofit/>
          </a:bodyPr>
          <a:lstStyle>
            <a:lvl1pPr lvl="0" algn="ctr">
              <a:lnSpc>
                <a:spcPct val="100000"/>
              </a:lnSpc>
              <a:spcBef>
                <a:spcPts val="280"/>
              </a:spcBef>
              <a:spcAft>
                <a:spcPts val="0"/>
              </a:spcAft>
              <a:buSzPts val="1400"/>
              <a:buFont typeface="Arial"/>
              <a:buNone/>
              <a:defRPr/>
            </a:lvl1pPr>
            <a:lvl2pPr lvl="1" algn="ctr">
              <a:lnSpc>
                <a:spcPct val="100000"/>
              </a:lnSpc>
              <a:spcBef>
                <a:spcPts val="360"/>
              </a:spcBef>
              <a:spcAft>
                <a:spcPts val="0"/>
              </a:spcAft>
              <a:buSzPts val="1800"/>
              <a:buFont typeface="Arial"/>
              <a:buNone/>
              <a:defRPr/>
            </a:lvl2pPr>
            <a:lvl3pPr lvl="2" algn="ctr">
              <a:lnSpc>
                <a:spcPct val="100000"/>
              </a:lnSpc>
              <a:spcBef>
                <a:spcPts val="360"/>
              </a:spcBef>
              <a:spcAft>
                <a:spcPts val="0"/>
              </a:spcAft>
              <a:buSzPts val="1800"/>
              <a:buFont typeface="Arial"/>
              <a:buNone/>
              <a:defRPr/>
            </a:lvl3pPr>
            <a:lvl4pPr lvl="3" algn="ctr">
              <a:lnSpc>
                <a:spcPct val="100000"/>
              </a:lnSpc>
              <a:spcBef>
                <a:spcPts val="280"/>
              </a:spcBef>
              <a:spcAft>
                <a:spcPts val="0"/>
              </a:spcAft>
              <a:buClr>
                <a:schemeClr val="dk1"/>
              </a:buClr>
              <a:buSzPts val="1400"/>
              <a:buFont typeface="Times New Roman"/>
              <a:buNone/>
              <a:defRPr/>
            </a:lvl4pPr>
            <a:lvl5pPr lvl="4" algn="ctr">
              <a:lnSpc>
                <a:spcPct val="100000"/>
              </a:lnSpc>
              <a:spcBef>
                <a:spcPts val="280"/>
              </a:spcBef>
              <a:spcAft>
                <a:spcPts val="0"/>
              </a:spcAft>
              <a:buClr>
                <a:schemeClr val="dk1"/>
              </a:buClr>
              <a:buSzPts val="1400"/>
              <a:buFont typeface="Times New Roman"/>
              <a:buNone/>
              <a:defRPr/>
            </a:lvl5pPr>
            <a:lvl6pPr lvl="5" algn="ctr">
              <a:lnSpc>
                <a:spcPct val="100000"/>
              </a:lnSpc>
              <a:spcBef>
                <a:spcPts val="280"/>
              </a:spcBef>
              <a:spcAft>
                <a:spcPts val="0"/>
              </a:spcAft>
              <a:buClr>
                <a:schemeClr val="dk1"/>
              </a:buClr>
              <a:buSzPts val="1400"/>
              <a:buFont typeface="Times New Roman"/>
              <a:buNone/>
              <a:defRPr/>
            </a:lvl6pPr>
            <a:lvl7pPr lvl="6" algn="ctr">
              <a:lnSpc>
                <a:spcPct val="100000"/>
              </a:lnSpc>
              <a:spcBef>
                <a:spcPts val="280"/>
              </a:spcBef>
              <a:spcAft>
                <a:spcPts val="0"/>
              </a:spcAft>
              <a:buClr>
                <a:schemeClr val="dk1"/>
              </a:buClr>
              <a:buSzPts val="1400"/>
              <a:buFont typeface="Times New Roman"/>
              <a:buNone/>
              <a:defRPr/>
            </a:lvl7pPr>
            <a:lvl8pPr lvl="7" algn="ctr">
              <a:lnSpc>
                <a:spcPct val="100000"/>
              </a:lnSpc>
              <a:spcBef>
                <a:spcPts val="280"/>
              </a:spcBef>
              <a:spcAft>
                <a:spcPts val="0"/>
              </a:spcAft>
              <a:buClr>
                <a:schemeClr val="dk1"/>
              </a:buClr>
              <a:buSzPts val="1400"/>
              <a:buFont typeface="Times New Roman"/>
              <a:buNone/>
              <a:defRPr/>
            </a:lvl8pPr>
            <a:lvl9pPr lvl="8" algn="ctr">
              <a:lnSpc>
                <a:spcPct val="100000"/>
              </a:lnSpc>
              <a:spcBef>
                <a:spcPts val="280"/>
              </a:spcBef>
              <a:spcAft>
                <a:spcPts val="0"/>
              </a:spcAft>
              <a:buClr>
                <a:schemeClr val="dk1"/>
              </a:buClr>
              <a:buSzPts val="1400"/>
              <a:buFont typeface="Times New Roman"/>
              <a:buNone/>
              <a:defRPr/>
            </a:lvl9pPr>
          </a:lstStyle>
          <a:p>
            <a:endParaRPr/>
          </a:p>
        </p:txBody>
      </p:sp>
      <p:sp>
        <p:nvSpPr>
          <p:cNvPr id="61" name="Google Shape;61;p14"/>
          <p:cNvSpPr txBox="1">
            <a:spLocks noGrp="1"/>
          </p:cNvSpPr>
          <p:nvPr>
            <p:ph type="dt" idx="10"/>
          </p:nvPr>
        </p:nvSpPr>
        <p:spPr>
          <a:xfrm>
            <a:off x="690483" y="4714421"/>
            <a:ext cx="1904819"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108750" y="164008"/>
            <a:ext cx="9053100" cy="563700"/>
          </a:xfrm>
          <a:prstGeom prst="rect">
            <a:avLst/>
          </a:prstGeom>
          <a:noFill/>
          <a:ln>
            <a:noFill/>
          </a:ln>
        </p:spPr>
        <p:txBody>
          <a:bodyPr spcFirstLastPara="1" wrap="square" lIns="68600" tIns="33750" rIns="68600" bIns="33750" anchor="ctr" anchorCtr="0">
            <a:noAutofit/>
          </a:bodyPr>
          <a:lstStyle>
            <a:lvl1pPr lvl="0">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33808" y="739454"/>
            <a:ext cx="9110193" cy="3467666"/>
          </a:xfrm>
          <a:prstGeom prst="rect">
            <a:avLst/>
          </a:prstGeom>
          <a:noFill/>
          <a:ln>
            <a:noFill/>
          </a:ln>
        </p:spPr>
        <p:txBody>
          <a:bodyPr spcFirstLastPara="1" wrap="square" lIns="68600" tIns="33750" rIns="68600" bIns="33750" anchor="t" anchorCtr="0">
            <a:noAutofit/>
          </a:bodyPr>
          <a:lstStyle>
            <a:lvl1pPr marL="457200" lvl="0" indent="-342900" algn="l">
              <a:lnSpc>
                <a:spcPct val="100000"/>
              </a:lnSpc>
              <a:spcBef>
                <a:spcPts val="360"/>
              </a:spcBef>
              <a:spcAft>
                <a:spcPts val="0"/>
              </a:spcAft>
              <a:buClr>
                <a:srgbClr val="2AAEE2"/>
              </a:buClr>
              <a:buSzPts val="1800"/>
              <a:buFont typeface="Proxima Nova Semibold"/>
              <a:buChar char="•"/>
              <a:defRPr b="0">
                <a:solidFill>
                  <a:schemeClr val="dk1"/>
                </a:solidFill>
                <a:latin typeface="Proxima Nova Semibold"/>
                <a:ea typeface="Proxima Nova Semibold"/>
                <a:cs typeface="Proxima Nova Semibold"/>
                <a:sym typeface="Proxima Nova Semibold"/>
              </a:defRPr>
            </a:lvl1pPr>
            <a:lvl2pPr marL="914400" lvl="1" indent="-342900" algn="l">
              <a:lnSpc>
                <a:spcPct val="100000"/>
              </a:lnSpc>
              <a:spcBef>
                <a:spcPts val="360"/>
              </a:spcBef>
              <a:spcAft>
                <a:spcPts val="0"/>
              </a:spcAft>
              <a:buClr>
                <a:srgbClr val="2AAEE2"/>
              </a:buClr>
              <a:buSzPts val="1800"/>
              <a:buFont typeface="Proxima Nova Semibold"/>
              <a:buChar char="–"/>
              <a:defRPr b="0">
                <a:solidFill>
                  <a:schemeClr val="dk1"/>
                </a:solidFill>
                <a:latin typeface="Proxima Nova Semibold"/>
                <a:ea typeface="Proxima Nova Semibold"/>
                <a:cs typeface="Proxima Nova Semibold"/>
                <a:sym typeface="Proxima Nova Semibold"/>
              </a:defRPr>
            </a:lvl2pPr>
            <a:lvl3pPr marL="1371600" lvl="2" indent="-342900" algn="l">
              <a:lnSpc>
                <a:spcPct val="100000"/>
              </a:lnSpc>
              <a:spcBef>
                <a:spcPts val="360"/>
              </a:spcBef>
              <a:spcAft>
                <a:spcPts val="0"/>
              </a:spcAft>
              <a:buClr>
                <a:srgbClr val="868686"/>
              </a:buClr>
              <a:buSzPts val="1800"/>
              <a:buFont typeface="Proxima Nova Semibold"/>
              <a:buChar char="–"/>
              <a:defRPr b="0">
                <a:solidFill>
                  <a:schemeClr val="dk1"/>
                </a:solidFill>
                <a:latin typeface="Proxima Nova Semibold"/>
                <a:ea typeface="Proxima Nova Semibold"/>
                <a:cs typeface="Proxima Nova Semibold"/>
                <a:sym typeface="Proxima Nova Semibold"/>
              </a:defRPr>
            </a:lvl3pPr>
            <a:lvl4pPr marL="1828800" lvl="3" indent="-342900" algn="l">
              <a:lnSpc>
                <a:spcPct val="100000"/>
              </a:lnSpc>
              <a:spcBef>
                <a:spcPts val="360"/>
              </a:spcBef>
              <a:spcAft>
                <a:spcPts val="0"/>
              </a:spcAft>
              <a:buSzPts val="1800"/>
              <a:buFont typeface="Proxima Nova Semibold"/>
              <a:buChar char="–"/>
              <a:defRPr>
                <a:latin typeface="Proxima Nova Semibold"/>
                <a:ea typeface="Proxima Nova Semibold"/>
                <a:cs typeface="Proxima Nova Semibold"/>
                <a:sym typeface="Proxima Nova Semibold"/>
              </a:defRPr>
            </a:lvl4pPr>
            <a:lvl5pPr marL="2286000" lvl="4" indent="-342900" algn="l">
              <a:lnSpc>
                <a:spcPct val="100000"/>
              </a:lnSpc>
              <a:spcBef>
                <a:spcPts val="360"/>
              </a:spcBef>
              <a:spcAft>
                <a:spcPts val="0"/>
              </a:spcAft>
              <a:buSzPts val="1800"/>
              <a:buFont typeface="Proxima Nova Semibold"/>
              <a:buChar char="•"/>
              <a:defRPr>
                <a:latin typeface="Proxima Nova Semibold"/>
                <a:ea typeface="Proxima Nova Semibold"/>
                <a:cs typeface="Proxima Nova Semibold"/>
                <a:sym typeface="Proxima Nova Semibold"/>
              </a:defRPr>
            </a:lvl5pPr>
            <a:lvl6pPr marL="2743200" lvl="5" indent="-342900" algn="l">
              <a:lnSpc>
                <a:spcPct val="100000"/>
              </a:lnSpc>
              <a:spcBef>
                <a:spcPts val="360"/>
              </a:spcBef>
              <a:spcAft>
                <a:spcPts val="0"/>
              </a:spcAft>
              <a:buSzPts val="1800"/>
              <a:buFont typeface="Proxima Nova Semibold"/>
              <a:buChar char="•"/>
              <a:defRPr>
                <a:latin typeface="Proxima Nova Semibold"/>
                <a:ea typeface="Proxima Nova Semibold"/>
                <a:cs typeface="Proxima Nova Semibold"/>
                <a:sym typeface="Proxima Nova Semibold"/>
              </a:defRPr>
            </a:lvl6pPr>
            <a:lvl7pPr marL="3200400" lvl="6" indent="-342900" algn="l">
              <a:lnSpc>
                <a:spcPct val="100000"/>
              </a:lnSpc>
              <a:spcBef>
                <a:spcPts val="360"/>
              </a:spcBef>
              <a:spcAft>
                <a:spcPts val="0"/>
              </a:spcAft>
              <a:buSzPts val="1800"/>
              <a:buFont typeface="Proxima Nova Semibold"/>
              <a:buChar char="•"/>
              <a:defRPr>
                <a:latin typeface="Proxima Nova Semibold"/>
                <a:ea typeface="Proxima Nova Semibold"/>
                <a:cs typeface="Proxima Nova Semibold"/>
                <a:sym typeface="Proxima Nova Semibold"/>
              </a:defRPr>
            </a:lvl7pPr>
            <a:lvl8pPr marL="3657600" lvl="7" indent="-342900" algn="l">
              <a:lnSpc>
                <a:spcPct val="100000"/>
              </a:lnSpc>
              <a:spcBef>
                <a:spcPts val="360"/>
              </a:spcBef>
              <a:spcAft>
                <a:spcPts val="0"/>
              </a:spcAft>
              <a:buSzPts val="1800"/>
              <a:buFont typeface="Proxima Nova Semibold"/>
              <a:buChar char="•"/>
              <a:defRPr>
                <a:latin typeface="Proxima Nova Semibold"/>
                <a:ea typeface="Proxima Nova Semibold"/>
                <a:cs typeface="Proxima Nova Semibold"/>
                <a:sym typeface="Proxima Nova Semibold"/>
              </a:defRPr>
            </a:lvl8pPr>
            <a:lvl9pPr marL="4114800" lvl="8" indent="-342900" algn="l">
              <a:lnSpc>
                <a:spcPct val="100000"/>
              </a:lnSpc>
              <a:spcBef>
                <a:spcPts val="360"/>
              </a:spcBef>
              <a:spcAft>
                <a:spcPts val="0"/>
              </a:spcAft>
              <a:buSzPts val="1800"/>
              <a:buFont typeface="Proxima Nova Semibold"/>
              <a:buChar char="•"/>
              <a:defRPr>
                <a:latin typeface="Proxima Nova Semibold"/>
                <a:ea typeface="Proxima Nova Semibold"/>
                <a:cs typeface="Proxima Nova Semibold"/>
                <a:sym typeface="Proxima Nova Semibold"/>
              </a:defRPr>
            </a:lvl9pPr>
          </a:lstStyle>
          <a:p>
            <a:endParaRPr/>
          </a:p>
        </p:txBody>
      </p:sp>
      <p:sp>
        <p:nvSpPr>
          <p:cNvPr id="65" name="Google Shape;65;p15"/>
          <p:cNvSpPr txBox="1">
            <a:spLocks noGrp="1"/>
          </p:cNvSpPr>
          <p:nvPr>
            <p:ph type="ftr" idx="11"/>
          </p:nvPr>
        </p:nvSpPr>
        <p:spPr>
          <a:xfrm>
            <a:off x="3161083" y="4404046"/>
            <a:ext cx="2821833"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ansition Slide/Thank You">
  <p:cSld name="Transition Slide/Thank You">
    <p:spTree>
      <p:nvGrpSpPr>
        <p:cNvPr id="1" name="Shape 66"/>
        <p:cNvGrpSpPr/>
        <p:nvPr/>
      </p:nvGrpSpPr>
      <p:grpSpPr>
        <a:xfrm>
          <a:off x="0" y="0"/>
          <a:ext cx="0" cy="0"/>
          <a:chOff x="0" y="0"/>
          <a:chExt cx="0" cy="0"/>
        </a:xfrm>
      </p:grpSpPr>
      <p:pic>
        <p:nvPicPr>
          <p:cNvPr id="67" name="Google Shape;67;p16"/>
          <p:cNvPicPr preferRelativeResize="0"/>
          <p:nvPr/>
        </p:nvPicPr>
        <p:blipFill rotWithShape="1">
          <a:blip r:embed="rId2">
            <a:alphaModFix/>
          </a:blip>
          <a:srcRect b="2286"/>
          <a:stretch/>
        </p:blipFill>
        <p:spPr>
          <a:xfrm>
            <a:off x="0" y="0"/>
            <a:ext cx="9358126" cy="5208299"/>
          </a:xfrm>
          <a:prstGeom prst="rect">
            <a:avLst/>
          </a:prstGeom>
          <a:noFill/>
          <a:ln>
            <a:noFill/>
          </a:ln>
        </p:spPr>
      </p:pic>
      <p:sp>
        <p:nvSpPr>
          <p:cNvPr id="68" name="Google Shape;68;p16"/>
          <p:cNvSpPr txBox="1">
            <a:spLocks noGrp="1"/>
          </p:cNvSpPr>
          <p:nvPr>
            <p:ph type="ctrTitle"/>
          </p:nvPr>
        </p:nvSpPr>
        <p:spPr>
          <a:xfrm>
            <a:off x="1143011" y="1461565"/>
            <a:ext cx="6858000" cy="1790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6000"/>
              <a:buFont typeface="Calibri"/>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131675" y="0"/>
            <a:ext cx="9012300" cy="939000"/>
          </a:xfrm>
          <a:prstGeom prst="rect">
            <a:avLst/>
          </a:prstGeom>
          <a:noFill/>
          <a:ln>
            <a:noFill/>
          </a:ln>
        </p:spPr>
        <p:txBody>
          <a:bodyPr spcFirstLastPara="1" wrap="square" lIns="91475" tIns="45000" rIns="91475" bIns="45000" anchor="ctr" anchorCtr="0">
            <a:noAutofit/>
          </a:bodyPr>
          <a:lstStyle>
            <a:lvl1pPr lvl="0">
              <a:lnSpc>
                <a:spcPct val="100000"/>
              </a:lnSpc>
              <a:spcBef>
                <a:spcPts val="0"/>
              </a:spcBef>
              <a:spcAft>
                <a:spcPts val="0"/>
              </a:spcAft>
              <a:buSzPts val="1900"/>
              <a:buNone/>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72" name="Google Shape;72;p17"/>
          <p:cNvSpPr txBox="1">
            <a:spLocks noGrp="1"/>
          </p:cNvSpPr>
          <p:nvPr>
            <p:ph type="dt" idx="10"/>
          </p:nvPr>
        </p:nvSpPr>
        <p:spPr>
          <a:xfrm>
            <a:off x="690483" y="4714421"/>
            <a:ext cx="1904819" cy="313641"/>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9pPr>
          </a:lstStyle>
          <a:p>
            <a:endParaRPr/>
          </a:p>
        </p:txBody>
      </p:sp>
      <p:sp>
        <p:nvSpPr>
          <p:cNvPr id="73" name="Google Shape;73;p17"/>
          <p:cNvSpPr txBox="1">
            <a:spLocks noGrp="1"/>
          </p:cNvSpPr>
          <p:nvPr>
            <p:ph type="ftr" idx="11"/>
          </p:nvPr>
        </p:nvSpPr>
        <p:spPr>
          <a:xfrm>
            <a:off x="3160539" y="4714421"/>
            <a:ext cx="2821833" cy="313641"/>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800" b="0" i="0" u="none" strike="noStrike" cap="none">
                <a:solidFill>
                  <a:schemeClr val="dk1"/>
                </a:solidFill>
                <a:latin typeface="Arial"/>
                <a:ea typeface="Arial"/>
                <a:cs typeface="Arial"/>
                <a:sym typeface="Arial"/>
              </a:defRPr>
            </a:lvl9pPr>
          </a:lstStyle>
          <a:p>
            <a:endParaRPr/>
          </a:p>
        </p:txBody>
      </p:sp>
      <p:sp>
        <p:nvSpPr>
          <p:cNvPr id="74" name="Google Shape;74;p17"/>
          <p:cNvSpPr txBox="1">
            <a:spLocks noGrp="1"/>
          </p:cNvSpPr>
          <p:nvPr>
            <p:ph type="sldNum" idx="12"/>
          </p:nvPr>
        </p:nvSpPr>
        <p:spPr>
          <a:xfrm>
            <a:off x="7239183" y="4350685"/>
            <a:ext cx="1904818" cy="313641"/>
          </a:xfrm>
          <a:prstGeom prst="rect">
            <a:avLst/>
          </a:prstGeom>
          <a:noFill/>
          <a:ln>
            <a:noFill/>
          </a:ln>
        </p:spPr>
        <p:txBody>
          <a:bodyPr spcFirstLastPara="1" wrap="square" lIns="121900" tIns="60925" rIns="121900" bIns="60925"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457127" y="204738"/>
            <a:ext cx="3008803" cy="871226"/>
          </a:xfrm>
          <a:prstGeom prst="rect">
            <a:avLst/>
          </a:prstGeom>
          <a:noFill/>
          <a:ln>
            <a:noFill/>
          </a:ln>
        </p:spPr>
        <p:txBody>
          <a:bodyPr spcFirstLastPara="1" wrap="square" lIns="68600" tIns="33750" rIns="68600" bIns="33750" anchor="b" anchorCtr="0">
            <a:noAutofit/>
          </a:bodyPr>
          <a:lstStyle>
            <a:lvl1pPr lvl="0" algn="l">
              <a:lnSpc>
                <a:spcPct val="100000"/>
              </a:lnSpc>
              <a:spcBef>
                <a:spcPts val="0"/>
              </a:spcBef>
              <a:spcAft>
                <a:spcPts val="0"/>
              </a:spcAft>
              <a:buSzPts val="1400"/>
              <a:buNone/>
              <a:defRPr sz="14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18"/>
          <p:cNvSpPr txBox="1">
            <a:spLocks noGrp="1"/>
          </p:cNvSpPr>
          <p:nvPr>
            <p:ph type="body" idx="1"/>
          </p:nvPr>
        </p:nvSpPr>
        <p:spPr>
          <a:xfrm>
            <a:off x="3574700" y="204739"/>
            <a:ext cx="5112174" cy="4389890"/>
          </a:xfrm>
          <a:prstGeom prst="rect">
            <a:avLst/>
          </a:prstGeom>
          <a:noFill/>
          <a:ln>
            <a:noFill/>
          </a:ln>
        </p:spPr>
        <p:txBody>
          <a:bodyPr spcFirstLastPara="1" wrap="square" lIns="68600" tIns="33750" rIns="68600" bIns="33750" anchor="t" anchorCtr="0">
            <a:noAutofit/>
          </a:bodyPr>
          <a:lstStyle>
            <a:lvl1pPr marL="457200" lvl="0" indent="-368300" algn="l">
              <a:lnSpc>
                <a:spcPct val="100000"/>
              </a:lnSpc>
              <a:spcBef>
                <a:spcPts val="440"/>
              </a:spcBef>
              <a:spcAft>
                <a:spcPts val="0"/>
              </a:spcAft>
              <a:buSzPts val="2200"/>
              <a:buFont typeface="Arial"/>
              <a:buChar char="•"/>
              <a:defRPr sz="2200"/>
            </a:lvl1pPr>
            <a:lvl2pPr marL="914400" lvl="1" indent="-349250" algn="l">
              <a:lnSpc>
                <a:spcPct val="100000"/>
              </a:lnSpc>
              <a:spcBef>
                <a:spcPts val="380"/>
              </a:spcBef>
              <a:spcAft>
                <a:spcPts val="0"/>
              </a:spcAft>
              <a:buSzPts val="1900"/>
              <a:buFont typeface="Arial"/>
              <a:buChar char="–"/>
              <a:defRPr sz="1900"/>
            </a:lvl2pPr>
            <a:lvl3pPr marL="1371600" lvl="2" indent="-330200" algn="l">
              <a:lnSpc>
                <a:spcPct val="100000"/>
              </a:lnSpc>
              <a:spcBef>
                <a:spcPts val="320"/>
              </a:spcBef>
              <a:spcAft>
                <a:spcPts val="0"/>
              </a:spcAft>
              <a:buSzPts val="1600"/>
              <a:buFont typeface="Arial"/>
              <a:buChar char="–"/>
              <a:defRPr sz="1600"/>
            </a:lvl3pPr>
            <a:lvl4pPr marL="1828800" lvl="3" indent="-317500" algn="l">
              <a:lnSpc>
                <a:spcPct val="100000"/>
              </a:lnSpc>
              <a:spcBef>
                <a:spcPts val="280"/>
              </a:spcBef>
              <a:spcAft>
                <a:spcPts val="0"/>
              </a:spcAft>
              <a:buClr>
                <a:schemeClr val="dk1"/>
              </a:buClr>
              <a:buSzPts val="1400"/>
              <a:buFont typeface="Times New Roman"/>
              <a:buChar char="–"/>
              <a:defRPr sz="1400"/>
            </a:lvl4pPr>
            <a:lvl5pPr marL="2286000" lvl="4" indent="-317500" algn="l">
              <a:lnSpc>
                <a:spcPct val="100000"/>
              </a:lnSpc>
              <a:spcBef>
                <a:spcPts val="280"/>
              </a:spcBef>
              <a:spcAft>
                <a:spcPts val="0"/>
              </a:spcAft>
              <a:buClr>
                <a:schemeClr val="dk1"/>
              </a:buClr>
              <a:buSzPts val="1400"/>
              <a:buFont typeface="Times New Roman"/>
              <a:buChar char="•"/>
              <a:defRPr sz="1400"/>
            </a:lvl5pPr>
            <a:lvl6pPr marL="2743200" lvl="5" indent="-317500" algn="l">
              <a:lnSpc>
                <a:spcPct val="100000"/>
              </a:lnSpc>
              <a:spcBef>
                <a:spcPts val="280"/>
              </a:spcBef>
              <a:spcAft>
                <a:spcPts val="0"/>
              </a:spcAft>
              <a:buClr>
                <a:schemeClr val="dk1"/>
              </a:buClr>
              <a:buSzPts val="1400"/>
              <a:buFont typeface="Times New Roman"/>
              <a:buChar char="•"/>
              <a:defRPr sz="1400"/>
            </a:lvl6pPr>
            <a:lvl7pPr marL="3200400" lvl="6" indent="-317500" algn="l">
              <a:lnSpc>
                <a:spcPct val="100000"/>
              </a:lnSpc>
              <a:spcBef>
                <a:spcPts val="280"/>
              </a:spcBef>
              <a:spcAft>
                <a:spcPts val="0"/>
              </a:spcAft>
              <a:buClr>
                <a:schemeClr val="dk1"/>
              </a:buClr>
              <a:buSzPts val="1400"/>
              <a:buFont typeface="Times New Roman"/>
              <a:buChar char="•"/>
              <a:defRPr sz="1400"/>
            </a:lvl7pPr>
            <a:lvl8pPr marL="3657600" lvl="7" indent="-317500" algn="l">
              <a:lnSpc>
                <a:spcPct val="100000"/>
              </a:lnSpc>
              <a:spcBef>
                <a:spcPts val="280"/>
              </a:spcBef>
              <a:spcAft>
                <a:spcPts val="0"/>
              </a:spcAft>
              <a:buClr>
                <a:schemeClr val="dk1"/>
              </a:buClr>
              <a:buSzPts val="1400"/>
              <a:buFont typeface="Times New Roman"/>
              <a:buChar char="•"/>
              <a:defRPr sz="1400"/>
            </a:lvl8pPr>
            <a:lvl9pPr marL="4114800" lvl="8" indent="-317500" algn="l">
              <a:lnSpc>
                <a:spcPct val="100000"/>
              </a:lnSpc>
              <a:spcBef>
                <a:spcPts val="280"/>
              </a:spcBef>
              <a:spcAft>
                <a:spcPts val="0"/>
              </a:spcAft>
              <a:buClr>
                <a:schemeClr val="dk1"/>
              </a:buClr>
              <a:buSzPts val="1400"/>
              <a:buFont typeface="Times New Roman"/>
              <a:buChar char="•"/>
              <a:defRPr sz="1400"/>
            </a:lvl9pPr>
          </a:lstStyle>
          <a:p>
            <a:endParaRPr/>
          </a:p>
        </p:txBody>
      </p:sp>
      <p:sp>
        <p:nvSpPr>
          <p:cNvPr id="78" name="Google Shape;78;p18"/>
          <p:cNvSpPr txBox="1">
            <a:spLocks noGrp="1"/>
          </p:cNvSpPr>
          <p:nvPr>
            <p:ph type="body" idx="2"/>
          </p:nvPr>
        </p:nvSpPr>
        <p:spPr>
          <a:xfrm>
            <a:off x="457127" y="1075965"/>
            <a:ext cx="3008803" cy="3518664"/>
          </a:xfrm>
          <a:prstGeom prst="rect">
            <a:avLst/>
          </a:prstGeom>
          <a:noFill/>
          <a:ln>
            <a:noFill/>
          </a:ln>
        </p:spPr>
        <p:txBody>
          <a:bodyPr spcFirstLastPara="1" wrap="square" lIns="68600" tIns="33750" rIns="68600" bIns="33750" anchor="t" anchorCtr="0">
            <a:noAutofit/>
          </a:bodyPr>
          <a:lstStyle>
            <a:lvl1pPr marL="457200" lvl="0" indent="-228600" algn="l">
              <a:lnSpc>
                <a:spcPct val="100000"/>
              </a:lnSpc>
              <a:spcBef>
                <a:spcPts val="200"/>
              </a:spcBef>
              <a:spcAft>
                <a:spcPts val="0"/>
              </a:spcAft>
              <a:buSzPts val="1000"/>
              <a:buFont typeface="Arial"/>
              <a:buNone/>
              <a:defRPr sz="1000"/>
            </a:lvl1pPr>
            <a:lvl2pPr marL="914400" lvl="1" indent="-228600" algn="l">
              <a:lnSpc>
                <a:spcPct val="100000"/>
              </a:lnSpc>
              <a:spcBef>
                <a:spcPts val="160"/>
              </a:spcBef>
              <a:spcAft>
                <a:spcPts val="0"/>
              </a:spcAft>
              <a:buSzPts val="800"/>
              <a:buFont typeface="Arial"/>
              <a:buNone/>
              <a:defRPr sz="800"/>
            </a:lvl2pPr>
            <a:lvl3pPr marL="1371600" lvl="2" indent="-228600" algn="l">
              <a:lnSpc>
                <a:spcPct val="100000"/>
              </a:lnSpc>
              <a:spcBef>
                <a:spcPts val="140"/>
              </a:spcBef>
              <a:spcAft>
                <a:spcPts val="0"/>
              </a:spcAft>
              <a:buSzPts val="700"/>
              <a:buFont typeface="Arial"/>
              <a:buNone/>
              <a:defRPr sz="700"/>
            </a:lvl3pPr>
            <a:lvl4pPr marL="1828800" lvl="3" indent="-228600" algn="l">
              <a:lnSpc>
                <a:spcPct val="100000"/>
              </a:lnSpc>
              <a:spcBef>
                <a:spcPts val="120"/>
              </a:spcBef>
              <a:spcAft>
                <a:spcPts val="0"/>
              </a:spcAft>
              <a:buClr>
                <a:schemeClr val="dk1"/>
              </a:buClr>
              <a:buSzPts val="600"/>
              <a:buFont typeface="Times New Roman"/>
              <a:buNone/>
              <a:defRPr sz="600"/>
            </a:lvl4pPr>
            <a:lvl5pPr marL="2286000" lvl="4" indent="-228600" algn="l">
              <a:lnSpc>
                <a:spcPct val="100000"/>
              </a:lnSpc>
              <a:spcBef>
                <a:spcPts val="120"/>
              </a:spcBef>
              <a:spcAft>
                <a:spcPts val="0"/>
              </a:spcAft>
              <a:buClr>
                <a:schemeClr val="dk1"/>
              </a:buClr>
              <a:buSzPts val="600"/>
              <a:buFont typeface="Times New Roman"/>
              <a:buNone/>
              <a:defRPr sz="600"/>
            </a:lvl5pPr>
            <a:lvl6pPr marL="2743200" lvl="5" indent="-228600" algn="l">
              <a:lnSpc>
                <a:spcPct val="100000"/>
              </a:lnSpc>
              <a:spcBef>
                <a:spcPts val="120"/>
              </a:spcBef>
              <a:spcAft>
                <a:spcPts val="0"/>
              </a:spcAft>
              <a:buClr>
                <a:schemeClr val="dk1"/>
              </a:buClr>
              <a:buSzPts val="600"/>
              <a:buFont typeface="Times New Roman"/>
              <a:buNone/>
              <a:defRPr sz="600"/>
            </a:lvl6pPr>
            <a:lvl7pPr marL="3200400" lvl="6" indent="-228600" algn="l">
              <a:lnSpc>
                <a:spcPct val="100000"/>
              </a:lnSpc>
              <a:spcBef>
                <a:spcPts val="120"/>
              </a:spcBef>
              <a:spcAft>
                <a:spcPts val="0"/>
              </a:spcAft>
              <a:buClr>
                <a:schemeClr val="dk1"/>
              </a:buClr>
              <a:buSzPts val="600"/>
              <a:buFont typeface="Times New Roman"/>
              <a:buNone/>
              <a:defRPr sz="600"/>
            </a:lvl7pPr>
            <a:lvl8pPr marL="3657600" lvl="7" indent="-228600" algn="l">
              <a:lnSpc>
                <a:spcPct val="100000"/>
              </a:lnSpc>
              <a:spcBef>
                <a:spcPts val="120"/>
              </a:spcBef>
              <a:spcAft>
                <a:spcPts val="0"/>
              </a:spcAft>
              <a:buClr>
                <a:schemeClr val="dk1"/>
              </a:buClr>
              <a:buSzPts val="600"/>
              <a:buFont typeface="Times New Roman"/>
              <a:buNone/>
              <a:defRPr sz="600"/>
            </a:lvl8pPr>
            <a:lvl9pPr marL="4114800" lvl="8" indent="-228600" algn="l">
              <a:lnSpc>
                <a:spcPct val="100000"/>
              </a:lnSpc>
              <a:spcBef>
                <a:spcPts val="120"/>
              </a:spcBef>
              <a:spcAft>
                <a:spcPts val="0"/>
              </a:spcAft>
              <a:buClr>
                <a:schemeClr val="dk1"/>
              </a:buClr>
              <a:buSzPts val="600"/>
              <a:buFont typeface="Times New Roman"/>
              <a:buNone/>
              <a:defRPr sz="600"/>
            </a:lvl9pPr>
          </a:lstStyle>
          <a:p>
            <a:endParaRPr/>
          </a:p>
        </p:txBody>
      </p:sp>
      <p:sp>
        <p:nvSpPr>
          <p:cNvPr id="79" name="Google Shape;79;p18"/>
          <p:cNvSpPr txBox="1">
            <a:spLocks noGrp="1"/>
          </p:cNvSpPr>
          <p:nvPr>
            <p:ph type="dt" idx="10"/>
          </p:nvPr>
        </p:nvSpPr>
        <p:spPr>
          <a:xfrm>
            <a:off x="690483" y="4714421"/>
            <a:ext cx="1904819"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0" name="Google Shape;80;p18"/>
          <p:cNvSpPr txBox="1">
            <a:spLocks noGrp="1"/>
          </p:cNvSpPr>
          <p:nvPr>
            <p:ph type="ftr" idx="11"/>
          </p:nvPr>
        </p:nvSpPr>
        <p:spPr>
          <a:xfrm>
            <a:off x="3160539" y="4714421"/>
            <a:ext cx="2821833"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1" name="Google Shape;81;p18"/>
          <p:cNvSpPr txBox="1">
            <a:spLocks noGrp="1"/>
          </p:cNvSpPr>
          <p:nvPr>
            <p:ph type="sldNum" idx="12"/>
          </p:nvPr>
        </p:nvSpPr>
        <p:spPr>
          <a:xfrm>
            <a:off x="6546521" y="4714421"/>
            <a:ext cx="1904818" cy="31364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721702" y="3305215"/>
            <a:ext cx="7772620" cy="1021512"/>
          </a:xfrm>
          <a:prstGeom prst="rect">
            <a:avLst/>
          </a:prstGeom>
          <a:noFill/>
          <a:ln>
            <a:noFill/>
          </a:ln>
        </p:spPr>
        <p:txBody>
          <a:bodyPr spcFirstLastPara="1" wrap="square" lIns="68600" tIns="33750" rIns="68600" bIns="33750" anchor="t" anchorCtr="0">
            <a:noAutofit/>
          </a:bodyPr>
          <a:lstStyle>
            <a:lvl1pPr lvl="0" algn="l">
              <a:lnSpc>
                <a:spcPct val="100000"/>
              </a:lnSpc>
              <a:spcBef>
                <a:spcPts val="0"/>
              </a:spcBef>
              <a:spcAft>
                <a:spcPts val="0"/>
              </a:spcAft>
              <a:buSzPts val="1400"/>
              <a:buNone/>
              <a:defRPr sz="27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4" name="Google Shape;84;p19"/>
          <p:cNvSpPr txBox="1">
            <a:spLocks noGrp="1"/>
          </p:cNvSpPr>
          <p:nvPr>
            <p:ph type="body" idx="1"/>
          </p:nvPr>
        </p:nvSpPr>
        <p:spPr>
          <a:xfrm>
            <a:off x="721702" y="2180243"/>
            <a:ext cx="7772620" cy="1124971"/>
          </a:xfrm>
          <a:prstGeom prst="rect">
            <a:avLst/>
          </a:prstGeom>
          <a:noFill/>
          <a:ln>
            <a:noFill/>
          </a:ln>
        </p:spPr>
        <p:txBody>
          <a:bodyPr spcFirstLastPara="1" wrap="square" lIns="68600" tIns="33750" rIns="68600" bIns="33750" anchor="b" anchorCtr="0">
            <a:noAutofit/>
          </a:bodyPr>
          <a:lstStyle>
            <a:lvl1pPr marL="457200" lvl="0" indent="-228600" algn="l">
              <a:lnSpc>
                <a:spcPct val="100000"/>
              </a:lnSpc>
              <a:spcBef>
                <a:spcPts val="280"/>
              </a:spcBef>
              <a:spcAft>
                <a:spcPts val="0"/>
              </a:spcAft>
              <a:buSzPts val="1400"/>
              <a:buFont typeface="Arial"/>
              <a:buNone/>
              <a:defRPr sz="1400"/>
            </a:lvl1pPr>
            <a:lvl2pPr marL="914400" lvl="1" indent="-228600" algn="l">
              <a:lnSpc>
                <a:spcPct val="100000"/>
              </a:lnSpc>
              <a:spcBef>
                <a:spcPts val="240"/>
              </a:spcBef>
              <a:spcAft>
                <a:spcPts val="0"/>
              </a:spcAft>
              <a:buSzPts val="1200"/>
              <a:buFont typeface="Arial"/>
              <a:buNone/>
              <a:defRPr sz="1200"/>
            </a:lvl2pPr>
            <a:lvl3pPr marL="1371600" lvl="2" indent="-228600" algn="l">
              <a:lnSpc>
                <a:spcPct val="100000"/>
              </a:lnSpc>
              <a:spcBef>
                <a:spcPts val="220"/>
              </a:spcBef>
              <a:spcAft>
                <a:spcPts val="0"/>
              </a:spcAft>
              <a:buSzPts val="1100"/>
              <a:buFont typeface="Arial"/>
              <a:buNone/>
              <a:defRPr sz="1100"/>
            </a:lvl3pPr>
            <a:lvl4pPr marL="1828800" lvl="3" indent="-228600" algn="l">
              <a:lnSpc>
                <a:spcPct val="100000"/>
              </a:lnSpc>
              <a:spcBef>
                <a:spcPts val="200"/>
              </a:spcBef>
              <a:spcAft>
                <a:spcPts val="0"/>
              </a:spcAft>
              <a:buClr>
                <a:schemeClr val="dk1"/>
              </a:buClr>
              <a:buSzPts val="1000"/>
              <a:buFont typeface="Times New Roman"/>
              <a:buNone/>
              <a:defRPr sz="1000"/>
            </a:lvl4pPr>
            <a:lvl5pPr marL="2286000" lvl="4" indent="-228600" algn="l">
              <a:lnSpc>
                <a:spcPct val="100000"/>
              </a:lnSpc>
              <a:spcBef>
                <a:spcPts val="200"/>
              </a:spcBef>
              <a:spcAft>
                <a:spcPts val="0"/>
              </a:spcAft>
              <a:buClr>
                <a:schemeClr val="dk1"/>
              </a:buClr>
              <a:buSzPts val="1000"/>
              <a:buFont typeface="Times New Roman"/>
              <a:buNone/>
              <a:defRPr sz="1000"/>
            </a:lvl5pPr>
            <a:lvl6pPr marL="2743200" lvl="5" indent="-228600" algn="l">
              <a:lnSpc>
                <a:spcPct val="100000"/>
              </a:lnSpc>
              <a:spcBef>
                <a:spcPts val="200"/>
              </a:spcBef>
              <a:spcAft>
                <a:spcPts val="0"/>
              </a:spcAft>
              <a:buClr>
                <a:schemeClr val="dk1"/>
              </a:buClr>
              <a:buSzPts val="1000"/>
              <a:buFont typeface="Times New Roman"/>
              <a:buNone/>
              <a:defRPr sz="1000"/>
            </a:lvl6pPr>
            <a:lvl7pPr marL="3200400" lvl="6" indent="-228600" algn="l">
              <a:lnSpc>
                <a:spcPct val="100000"/>
              </a:lnSpc>
              <a:spcBef>
                <a:spcPts val="200"/>
              </a:spcBef>
              <a:spcAft>
                <a:spcPts val="0"/>
              </a:spcAft>
              <a:buClr>
                <a:schemeClr val="dk1"/>
              </a:buClr>
              <a:buSzPts val="1000"/>
              <a:buFont typeface="Times New Roman"/>
              <a:buNone/>
              <a:defRPr sz="1000"/>
            </a:lvl7pPr>
            <a:lvl8pPr marL="3657600" lvl="7" indent="-228600" algn="l">
              <a:lnSpc>
                <a:spcPct val="100000"/>
              </a:lnSpc>
              <a:spcBef>
                <a:spcPts val="200"/>
              </a:spcBef>
              <a:spcAft>
                <a:spcPts val="0"/>
              </a:spcAft>
              <a:buClr>
                <a:schemeClr val="dk1"/>
              </a:buClr>
              <a:buSzPts val="1000"/>
              <a:buFont typeface="Times New Roman"/>
              <a:buNone/>
              <a:defRPr sz="1000"/>
            </a:lvl8pPr>
            <a:lvl9pPr marL="4114800" lvl="8" indent="-228600" algn="l">
              <a:lnSpc>
                <a:spcPct val="100000"/>
              </a:lnSpc>
              <a:spcBef>
                <a:spcPts val="200"/>
              </a:spcBef>
              <a:spcAft>
                <a:spcPts val="0"/>
              </a:spcAft>
              <a:buClr>
                <a:schemeClr val="dk1"/>
              </a:buClr>
              <a:buSzPts val="1000"/>
              <a:buFont typeface="Times New Roman"/>
              <a:buNone/>
              <a:defRPr sz="1000"/>
            </a:lvl9pPr>
          </a:lstStyle>
          <a:p>
            <a:endParaRPr/>
          </a:p>
        </p:txBody>
      </p:sp>
      <p:sp>
        <p:nvSpPr>
          <p:cNvPr id="85" name="Google Shape;85;p19"/>
          <p:cNvSpPr txBox="1">
            <a:spLocks noGrp="1"/>
          </p:cNvSpPr>
          <p:nvPr>
            <p:ph type="dt" idx="10"/>
          </p:nvPr>
        </p:nvSpPr>
        <p:spPr>
          <a:xfrm>
            <a:off x="690483" y="4714421"/>
            <a:ext cx="1904819"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6" name="Google Shape;86;p19"/>
          <p:cNvSpPr txBox="1">
            <a:spLocks noGrp="1"/>
          </p:cNvSpPr>
          <p:nvPr>
            <p:ph type="ftr" idx="11"/>
          </p:nvPr>
        </p:nvSpPr>
        <p:spPr>
          <a:xfrm>
            <a:off x="3160539" y="4714421"/>
            <a:ext cx="2821833"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7" name="Google Shape;87;p19"/>
          <p:cNvSpPr txBox="1">
            <a:spLocks noGrp="1"/>
          </p:cNvSpPr>
          <p:nvPr>
            <p:ph type="sldNum" idx="12"/>
          </p:nvPr>
        </p:nvSpPr>
        <p:spPr>
          <a:xfrm>
            <a:off x="6546521" y="4714421"/>
            <a:ext cx="1904818" cy="31364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457127" y="2"/>
            <a:ext cx="8229600" cy="857100"/>
          </a:xfrm>
          <a:prstGeom prst="rect">
            <a:avLst/>
          </a:prstGeom>
          <a:noFill/>
          <a:ln>
            <a:noFill/>
          </a:ln>
        </p:spPr>
        <p:txBody>
          <a:bodyPr spcFirstLastPara="1" wrap="square" lIns="68600" tIns="33750" rIns="68600" bIns="3375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0" name="Google Shape;90;p20"/>
          <p:cNvSpPr txBox="1">
            <a:spLocks noGrp="1"/>
          </p:cNvSpPr>
          <p:nvPr>
            <p:ph type="body" idx="1"/>
          </p:nvPr>
        </p:nvSpPr>
        <p:spPr>
          <a:xfrm>
            <a:off x="457128" y="1151108"/>
            <a:ext cx="4040645" cy="480263"/>
          </a:xfrm>
          <a:prstGeom prst="rect">
            <a:avLst/>
          </a:prstGeom>
          <a:noFill/>
          <a:ln>
            <a:noFill/>
          </a:ln>
        </p:spPr>
        <p:txBody>
          <a:bodyPr spcFirstLastPara="1" wrap="square" lIns="68600" tIns="33750" rIns="68600" bIns="33750" anchor="b" anchorCtr="0">
            <a:noAutofit/>
          </a:bodyPr>
          <a:lstStyle>
            <a:lvl1pPr marL="457200" lvl="0" indent="-228600" algn="l">
              <a:lnSpc>
                <a:spcPct val="100000"/>
              </a:lnSpc>
              <a:spcBef>
                <a:spcPts val="320"/>
              </a:spcBef>
              <a:spcAft>
                <a:spcPts val="0"/>
              </a:spcAft>
              <a:buSzPts val="1600"/>
              <a:buFont typeface="Arial"/>
              <a:buNone/>
              <a:defRPr sz="1600" b="1"/>
            </a:lvl1pPr>
            <a:lvl2pPr marL="914400" lvl="1" indent="-228600" algn="l">
              <a:lnSpc>
                <a:spcPct val="100000"/>
              </a:lnSpc>
              <a:spcBef>
                <a:spcPts val="280"/>
              </a:spcBef>
              <a:spcAft>
                <a:spcPts val="0"/>
              </a:spcAft>
              <a:buSzPts val="1400"/>
              <a:buFont typeface="Arial"/>
              <a:buNone/>
              <a:defRPr sz="1400" b="1"/>
            </a:lvl2pPr>
            <a:lvl3pPr marL="1371600" lvl="2" indent="-228600" algn="l">
              <a:lnSpc>
                <a:spcPct val="100000"/>
              </a:lnSpc>
              <a:spcBef>
                <a:spcPts val="240"/>
              </a:spcBef>
              <a:spcAft>
                <a:spcPts val="0"/>
              </a:spcAft>
              <a:buSzPts val="1200"/>
              <a:buFont typeface="Arial"/>
              <a:buNone/>
              <a:defRPr sz="1200" b="1"/>
            </a:lvl3pPr>
            <a:lvl4pPr marL="1828800" lvl="3" indent="-228600" algn="l">
              <a:lnSpc>
                <a:spcPct val="100000"/>
              </a:lnSpc>
              <a:spcBef>
                <a:spcPts val="220"/>
              </a:spcBef>
              <a:spcAft>
                <a:spcPts val="0"/>
              </a:spcAft>
              <a:buClr>
                <a:schemeClr val="dk1"/>
              </a:buClr>
              <a:buSzPts val="1100"/>
              <a:buFont typeface="Times New Roman"/>
              <a:buNone/>
              <a:defRPr sz="1100" b="1"/>
            </a:lvl4pPr>
            <a:lvl5pPr marL="2286000" lvl="4" indent="-228600" algn="l">
              <a:lnSpc>
                <a:spcPct val="100000"/>
              </a:lnSpc>
              <a:spcBef>
                <a:spcPts val="220"/>
              </a:spcBef>
              <a:spcAft>
                <a:spcPts val="0"/>
              </a:spcAft>
              <a:buClr>
                <a:schemeClr val="dk1"/>
              </a:buClr>
              <a:buSzPts val="1100"/>
              <a:buFont typeface="Times New Roman"/>
              <a:buNone/>
              <a:defRPr sz="1100" b="1"/>
            </a:lvl5pPr>
            <a:lvl6pPr marL="2743200" lvl="5" indent="-228600" algn="l">
              <a:lnSpc>
                <a:spcPct val="100000"/>
              </a:lnSpc>
              <a:spcBef>
                <a:spcPts val="220"/>
              </a:spcBef>
              <a:spcAft>
                <a:spcPts val="0"/>
              </a:spcAft>
              <a:buClr>
                <a:schemeClr val="dk1"/>
              </a:buClr>
              <a:buSzPts val="1100"/>
              <a:buFont typeface="Times New Roman"/>
              <a:buNone/>
              <a:defRPr sz="1100" b="1"/>
            </a:lvl6pPr>
            <a:lvl7pPr marL="3200400" lvl="6" indent="-228600" algn="l">
              <a:lnSpc>
                <a:spcPct val="100000"/>
              </a:lnSpc>
              <a:spcBef>
                <a:spcPts val="220"/>
              </a:spcBef>
              <a:spcAft>
                <a:spcPts val="0"/>
              </a:spcAft>
              <a:buClr>
                <a:schemeClr val="dk1"/>
              </a:buClr>
              <a:buSzPts val="1100"/>
              <a:buFont typeface="Times New Roman"/>
              <a:buNone/>
              <a:defRPr sz="1100" b="1"/>
            </a:lvl7pPr>
            <a:lvl8pPr marL="3657600" lvl="7" indent="-228600" algn="l">
              <a:lnSpc>
                <a:spcPct val="100000"/>
              </a:lnSpc>
              <a:spcBef>
                <a:spcPts val="220"/>
              </a:spcBef>
              <a:spcAft>
                <a:spcPts val="0"/>
              </a:spcAft>
              <a:buClr>
                <a:schemeClr val="dk1"/>
              </a:buClr>
              <a:buSzPts val="1100"/>
              <a:buFont typeface="Times New Roman"/>
              <a:buNone/>
              <a:defRPr sz="1100" b="1"/>
            </a:lvl8pPr>
            <a:lvl9pPr marL="4114800" lvl="8" indent="-228600" algn="l">
              <a:lnSpc>
                <a:spcPct val="100000"/>
              </a:lnSpc>
              <a:spcBef>
                <a:spcPts val="220"/>
              </a:spcBef>
              <a:spcAft>
                <a:spcPts val="0"/>
              </a:spcAft>
              <a:buClr>
                <a:schemeClr val="dk1"/>
              </a:buClr>
              <a:buSzPts val="1100"/>
              <a:buFont typeface="Times New Roman"/>
              <a:buNone/>
              <a:defRPr sz="1100" b="1"/>
            </a:lvl9pPr>
          </a:lstStyle>
          <a:p>
            <a:endParaRPr/>
          </a:p>
        </p:txBody>
      </p:sp>
      <p:sp>
        <p:nvSpPr>
          <p:cNvPr id="91" name="Google Shape;91;p20"/>
          <p:cNvSpPr txBox="1">
            <a:spLocks noGrp="1"/>
          </p:cNvSpPr>
          <p:nvPr>
            <p:ph type="body" idx="2"/>
          </p:nvPr>
        </p:nvSpPr>
        <p:spPr>
          <a:xfrm>
            <a:off x="457128" y="1631371"/>
            <a:ext cx="4040645" cy="2963257"/>
          </a:xfrm>
          <a:prstGeom prst="rect">
            <a:avLst/>
          </a:prstGeom>
          <a:noFill/>
          <a:ln>
            <a:noFill/>
          </a:ln>
        </p:spPr>
        <p:txBody>
          <a:bodyPr spcFirstLastPara="1" wrap="square" lIns="68600" tIns="33750" rIns="68600" bIns="33750" anchor="t" anchorCtr="0">
            <a:noAutofit/>
          </a:bodyPr>
          <a:lstStyle>
            <a:lvl1pPr marL="457200" lvl="0" indent="-330200" algn="l">
              <a:lnSpc>
                <a:spcPct val="100000"/>
              </a:lnSpc>
              <a:spcBef>
                <a:spcPts val="320"/>
              </a:spcBef>
              <a:spcAft>
                <a:spcPts val="0"/>
              </a:spcAft>
              <a:buSzPts val="1600"/>
              <a:buFont typeface="Arial"/>
              <a:buChar char="•"/>
              <a:defRPr sz="1600"/>
            </a:lvl1pPr>
            <a:lvl2pPr marL="914400" lvl="1" indent="-317500" algn="l">
              <a:lnSpc>
                <a:spcPct val="100000"/>
              </a:lnSpc>
              <a:spcBef>
                <a:spcPts val="280"/>
              </a:spcBef>
              <a:spcAft>
                <a:spcPts val="0"/>
              </a:spcAft>
              <a:buSzPts val="1400"/>
              <a:buFont typeface="Arial"/>
              <a:buChar char="–"/>
              <a:defRPr sz="1400"/>
            </a:lvl2pPr>
            <a:lvl3pPr marL="1371600" lvl="2" indent="-304800" algn="l">
              <a:lnSpc>
                <a:spcPct val="100000"/>
              </a:lnSpc>
              <a:spcBef>
                <a:spcPts val="240"/>
              </a:spcBef>
              <a:spcAft>
                <a:spcPts val="0"/>
              </a:spcAft>
              <a:buSzPts val="1200"/>
              <a:buFont typeface="Arial"/>
              <a:buChar char="–"/>
              <a:defRPr sz="1200"/>
            </a:lvl3pPr>
            <a:lvl4pPr marL="1828800" lvl="3" indent="-298450" algn="l">
              <a:lnSpc>
                <a:spcPct val="100000"/>
              </a:lnSpc>
              <a:spcBef>
                <a:spcPts val="220"/>
              </a:spcBef>
              <a:spcAft>
                <a:spcPts val="0"/>
              </a:spcAft>
              <a:buClr>
                <a:schemeClr val="dk1"/>
              </a:buClr>
              <a:buSzPts val="1100"/>
              <a:buFont typeface="Times New Roman"/>
              <a:buChar char="–"/>
              <a:defRPr sz="1100"/>
            </a:lvl4pPr>
            <a:lvl5pPr marL="2286000" lvl="4" indent="-298450" algn="l">
              <a:lnSpc>
                <a:spcPct val="100000"/>
              </a:lnSpc>
              <a:spcBef>
                <a:spcPts val="220"/>
              </a:spcBef>
              <a:spcAft>
                <a:spcPts val="0"/>
              </a:spcAft>
              <a:buClr>
                <a:schemeClr val="dk1"/>
              </a:buClr>
              <a:buSzPts val="1100"/>
              <a:buFont typeface="Times New Roman"/>
              <a:buChar char="•"/>
              <a:defRPr sz="1100"/>
            </a:lvl5pPr>
            <a:lvl6pPr marL="2743200" lvl="5" indent="-298450" algn="l">
              <a:lnSpc>
                <a:spcPct val="100000"/>
              </a:lnSpc>
              <a:spcBef>
                <a:spcPts val="220"/>
              </a:spcBef>
              <a:spcAft>
                <a:spcPts val="0"/>
              </a:spcAft>
              <a:buClr>
                <a:schemeClr val="dk1"/>
              </a:buClr>
              <a:buSzPts val="1100"/>
              <a:buFont typeface="Times New Roman"/>
              <a:buChar char="•"/>
              <a:defRPr sz="1100"/>
            </a:lvl6pPr>
            <a:lvl7pPr marL="3200400" lvl="6" indent="-298450" algn="l">
              <a:lnSpc>
                <a:spcPct val="100000"/>
              </a:lnSpc>
              <a:spcBef>
                <a:spcPts val="220"/>
              </a:spcBef>
              <a:spcAft>
                <a:spcPts val="0"/>
              </a:spcAft>
              <a:buClr>
                <a:schemeClr val="dk1"/>
              </a:buClr>
              <a:buSzPts val="1100"/>
              <a:buFont typeface="Times New Roman"/>
              <a:buChar char="•"/>
              <a:defRPr sz="1100"/>
            </a:lvl7pPr>
            <a:lvl8pPr marL="3657600" lvl="7" indent="-298450" algn="l">
              <a:lnSpc>
                <a:spcPct val="100000"/>
              </a:lnSpc>
              <a:spcBef>
                <a:spcPts val="220"/>
              </a:spcBef>
              <a:spcAft>
                <a:spcPts val="0"/>
              </a:spcAft>
              <a:buClr>
                <a:schemeClr val="dk1"/>
              </a:buClr>
              <a:buSzPts val="1100"/>
              <a:buFont typeface="Times New Roman"/>
              <a:buChar char="•"/>
              <a:defRPr sz="1100"/>
            </a:lvl8pPr>
            <a:lvl9pPr marL="4114800" lvl="8" indent="-298450" algn="l">
              <a:lnSpc>
                <a:spcPct val="100000"/>
              </a:lnSpc>
              <a:spcBef>
                <a:spcPts val="220"/>
              </a:spcBef>
              <a:spcAft>
                <a:spcPts val="0"/>
              </a:spcAft>
              <a:buClr>
                <a:schemeClr val="dk1"/>
              </a:buClr>
              <a:buSzPts val="1100"/>
              <a:buFont typeface="Times New Roman"/>
              <a:buChar char="•"/>
              <a:defRPr sz="1100"/>
            </a:lvl9pPr>
          </a:lstStyle>
          <a:p>
            <a:endParaRPr/>
          </a:p>
        </p:txBody>
      </p:sp>
      <p:sp>
        <p:nvSpPr>
          <p:cNvPr id="92" name="Google Shape;92;p20"/>
          <p:cNvSpPr txBox="1">
            <a:spLocks noGrp="1"/>
          </p:cNvSpPr>
          <p:nvPr>
            <p:ph type="body" idx="3"/>
          </p:nvPr>
        </p:nvSpPr>
        <p:spPr>
          <a:xfrm>
            <a:off x="4644758" y="1151108"/>
            <a:ext cx="4042115" cy="480263"/>
          </a:xfrm>
          <a:prstGeom prst="rect">
            <a:avLst/>
          </a:prstGeom>
          <a:noFill/>
          <a:ln>
            <a:noFill/>
          </a:ln>
        </p:spPr>
        <p:txBody>
          <a:bodyPr spcFirstLastPara="1" wrap="square" lIns="68600" tIns="33750" rIns="68600" bIns="33750" anchor="b" anchorCtr="0">
            <a:noAutofit/>
          </a:bodyPr>
          <a:lstStyle>
            <a:lvl1pPr marL="457200" lvl="0" indent="-228600" algn="l">
              <a:lnSpc>
                <a:spcPct val="100000"/>
              </a:lnSpc>
              <a:spcBef>
                <a:spcPts val="320"/>
              </a:spcBef>
              <a:spcAft>
                <a:spcPts val="0"/>
              </a:spcAft>
              <a:buSzPts val="1600"/>
              <a:buFont typeface="Arial"/>
              <a:buNone/>
              <a:defRPr sz="1600" b="1"/>
            </a:lvl1pPr>
            <a:lvl2pPr marL="914400" lvl="1" indent="-228600" algn="l">
              <a:lnSpc>
                <a:spcPct val="100000"/>
              </a:lnSpc>
              <a:spcBef>
                <a:spcPts val="280"/>
              </a:spcBef>
              <a:spcAft>
                <a:spcPts val="0"/>
              </a:spcAft>
              <a:buSzPts val="1400"/>
              <a:buFont typeface="Arial"/>
              <a:buNone/>
              <a:defRPr sz="1400" b="1"/>
            </a:lvl2pPr>
            <a:lvl3pPr marL="1371600" lvl="2" indent="-228600" algn="l">
              <a:lnSpc>
                <a:spcPct val="100000"/>
              </a:lnSpc>
              <a:spcBef>
                <a:spcPts val="240"/>
              </a:spcBef>
              <a:spcAft>
                <a:spcPts val="0"/>
              </a:spcAft>
              <a:buSzPts val="1200"/>
              <a:buFont typeface="Arial"/>
              <a:buNone/>
              <a:defRPr sz="1200" b="1"/>
            </a:lvl3pPr>
            <a:lvl4pPr marL="1828800" lvl="3" indent="-228600" algn="l">
              <a:lnSpc>
                <a:spcPct val="100000"/>
              </a:lnSpc>
              <a:spcBef>
                <a:spcPts val="220"/>
              </a:spcBef>
              <a:spcAft>
                <a:spcPts val="0"/>
              </a:spcAft>
              <a:buClr>
                <a:schemeClr val="dk1"/>
              </a:buClr>
              <a:buSzPts val="1100"/>
              <a:buFont typeface="Times New Roman"/>
              <a:buNone/>
              <a:defRPr sz="1100" b="1"/>
            </a:lvl4pPr>
            <a:lvl5pPr marL="2286000" lvl="4" indent="-228600" algn="l">
              <a:lnSpc>
                <a:spcPct val="100000"/>
              </a:lnSpc>
              <a:spcBef>
                <a:spcPts val="220"/>
              </a:spcBef>
              <a:spcAft>
                <a:spcPts val="0"/>
              </a:spcAft>
              <a:buClr>
                <a:schemeClr val="dk1"/>
              </a:buClr>
              <a:buSzPts val="1100"/>
              <a:buFont typeface="Times New Roman"/>
              <a:buNone/>
              <a:defRPr sz="1100" b="1"/>
            </a:lvl5pPr>
            <a:lvl6pPr marL="2743200" lvl="5" indent="-228600" algn="l">
              <a:lnSpc>
                <a:spcPct val="100000"/>
              </a:lnSpc>
              <a:spcBef>
                <a:spcPts val="220"/>
              </a:spcBef>
              <a:spcAft>
                <a:spcPts val="0"/>
              </a:spcAft>
              <a:buClr>
                <a:schemeClr val="dk1"/>
              </a:buClr>
              <a:buSzPts val="1100"/>
              <a:buFont typeface="Times New Roman"/>
              <a:buNone/>
              <a:defRPr sz="1100" b="1"/>
            </a:lvl6pPr>
            <a:lvl7pPr marL="3200400" lvl="6" indent="-228600" algn="l">
              <a:lnSpc>
                <a:spcPct val="100000"/>
              </a:lnSpc>
              <a:spcBef>
                <a:spcPts val="220"/>
              </a:spcBef>
              <a:spcAft>
                <a:spcPts val="0"/>
              </a:spcAft>
              <a:buClr>
                <a:schemeClr val="dk1"/>
              </a:buClr>
              <a:buSzPts val="1100"/>
              <a:buFont typeface="Times New Roman"/>
              <a:buNone/>
              <a:defRPr sz="1100" b="1"/>
            </a:lvl7pPr>
            <a:lvl8pPr marL="3657600" lvl="7" indent="-228600" algn="l">
              <a:lnSpc>
                <a:spcPct val="100000"/>
              </a:lnSpc>
              <a:spcBef>
                <a:spcPts val="220"/>
              </a:spcBef>
              <a:spcAft>
                <a:spcPts val="0"/>
              </a:spcAft>
              <a:buClr>
                <a:schemeClr val="dk1"/>
              </a:buClr>
              <a:buSzPts val="1100"/>
              <a:buFont typeface="Times New Roman"/>
              <a:buNone/>
              <a:defRPr sz="1100" b="1"/>
            </a:lvl8pPr>
            <a:lvl9pPr marL="4114800" lvl="8" indent="-228600" algn="l">
              <a:lnSpc>
                <a:spcPct val="100000"/>
              </a:lnSpc>
              <a:spcBef>
                <a:spcPts val="220"/>
              </a:spcBef>
              <a:spcAft>
                <a:spcPts val="0"/>
              </a:spcAft>
              <a:buClr>
                <a:schemeClr val="dk1"/>
              </a:buClr>
              <a:buSzPts val="1100"/>
              <a:buFont typeface="Times New Roman"/>
              <a:buNone/>
              <a:defRPr sz="1100" b="1"/>
            </a:lvl9pPr>
          </a:lstStyle>
          <a:p>
            <a:endParaRPr/>
          </a:p>
        </p:txBody>
      </p:sp>
      <p:sp>
        <p:nvSpPr>
          <p:cNvPr id="93" name="Google Shape;93;p20"/>
          <p:cNvSpPr txBox="1">
            <a:spLocks noGrp="1"/>
          </p:cNvSpPr>
          <p:nvPr>
            <p:ph type="body" idx="4"/>
          </p:nvPr>
        </p:nvSpPr>
        <p:spPr>
          <a:xfrm>
            <a:off x="4644758" y="1631371"/>
            <a:ext cx="4042115" cy="2963257"/>
          </a:xfrm>
          <a:prstGeom prst="rect">
            <a:avLst/>
          </a:prstGeom>
          <a:noFill/>
          <a:ln>
            <a:noFill/>
          </a:ln>
        </p:spPr>
        <p:txBody>
          <a:bodyPr spcFirstLastPara="1" wrap="square" lIns="68600" tIns="33750" rIns="68600" bIns="33750" anchor="t" anchorCtr="0">
            <a:noAutofit/>
          </a:bodyPr>
          <a:lstStyle>
            <a:lvl1pPr marL="457200" lvl="0" indent="-330200" algn="l">
              <a:lnSpc>
                <a:spcPct val="100000"/>
              </a:lnSpc>
              <a:spcBef>
                <a:spcPts val="320"/>
              </a:spcBef>
              <a:spcAft>
                <a:spcPts val="0"/>
              </a:spcAft>
              <a:buSzPts val="1600"/>
              <a:buFont typeface="Arial"/>
              <a:buChar char="•"/>
              <a:defRPr sz="1600"/>
            </a:lvl1pPr>
            <a:lvl2pPr marL="914400" lvl="1" indent="-317500" algn="l">
              <a:lnSpc>
                <a:spcPct val="100000"/>
              </a:lnSpc>
              <a:spcBef>
                <a:spcPts val="280"/>
              </a:spcBef>
              <a:spcAft>
                <a:spcPts val="0"/>
              </a:spcAft>
              <a:buSzPts val="1400"/>
              <a:buFont typeface="Arial"/>
              <a:buChar char="–"/>
              <a:defRPr sz="1400"/>
            </a:lvl2pPr>
            <a:lvl3pPr marL="1371600" lvl="2" indent="-304800" algn="l">
              <a:lnSpc>
                <a:spcPct val="100000"/>
              </a:lnSpc>
              <a:spcBef>
                <a:spcPts val="240"/>
              </a:spcBef>
              <a:spcAft>
                <a:spcPts val="0"/>
              </a:spcAft>
              <a:buSzPts val="1200"/>
              <a:buFont typeface="Arial"/>
              <a:buChar char="–"/>
              <a:defRPr sz="1200"/>
            </a:lvl3pPr>
            <a:lvl4pPr marL="1828800" lvl="3" indent="-298450" algn="l">
              <a:lnSpc>
                <a:spcPct val="100000"/>
              </a:lnSpc>
              <a:spcBef>
                <a:spcPts val="220"/>
              </a:spcBef>
              <a:spcAft>
                <a:spcPts val="0"/>
              </a:spcAft>
              <a:buClr>
                <a:schemeClr val="dk1"/>
              </a:buClr>
              <a:buSzPts val="1100"/>
              <a:buFont typeface="Times New Roman"/>
              <a:buChar char="–"/>
              <a:defRPr sz="1100"/>
            </a:lvl4pPr>
            <a:lvl5pPr marL="2286000" lvl="4" indent="-298450" algn="l">
              <a:lnSpc>
                <a:spcPct val="100000"/>
              </a:lnSpc>
              <a:spcBef>
                <a:spcPts val="220"/>
              </a:spcBef>
              <a:spcAft>
                <a:spcPts val="0"/>
              </a:spcAft>
              <a:buClr>
                <a:schemeClr val="dk1"/>
              </a:buClr>
              <a:buSzPts val="1100"/>
              <a:buFont typeface="Times New Roman"/>
              <a:buChar char="•"/>
              <a:defRPr sz="1100"/>
            </a:lvl5pPr>
            <a:lvl6pPr marL="2743200" lvl="5" indent="-298450" algn="l">
              <a:lnSpc>
                <a:spcPct val="100000"/>
              </a:lnSpc>
              <a:spcBef>
                <a:spcPts val="220"/>
              </a:spcBef>
              <a:spcAft>
                <a:spcPts val="0"/>
              </a:spcAft>
              <a:buClr>
                <a:schemeClr val="dk1"/>
              </a:buClr>
              <a:buSzPts val="1100"/>
              <a:buFont typeface="Times New Roman"/>
              <a:buChar char="•"/>
              <a:defRPr sz="1100"/>
            </a:lvl6pPr>
            <a:lvl7pPr marL="3200400" lvl="6" indent="-298450" algn="l">
              <a:lnSpc>
                <a:spcPct val="100000"/>
              </a:lnSpc>
              <a:spcBef>
                <a:spcPts val="220"/>
              </a:spcBef>
              <a:spcAft>
                <a:spcPts val="0"/>
              </a:spcAft>
              <a:buClr>
                <a:schemeClr val="dk1"/>
              </a:buClr>
              <a:buSzPts val="1100"/>
              <a:buFont typeface="Times New Roman"/>
              <a:buChar char="•"/>
              <a:defRPr sz="1100"/>
            </a:lvl7pPr>
            <a:lvl8pPr marL="3657600" lvl="7" indent="-298450" algn="l">
              <a:lnSpc>
                <a:spcPct val="100000"/>
              </a:lnSpc>
              <a:spcBef>
                <a:spcPts val="220"/>
              </a:spcBef>
              <a:spcAft>
                <a:spcPts val="0"/>
              </a:spcAft>
              <a:buClr>
                <a:schemeClr val="dk1"/>
              </a:buClr>
              <a:buSzPts val="1100"/>
              <a:buFont typeface="Times New Roman"/>
              <a:buChar char="•"/>
              <a:defRPr sz="1100"/>
            </a:lvl8pPr>
            <a:lvl9pPr marL="4114800" lvl="8" indent="-298450" algn="l">
              <a:lnSpc>
                <a:spcPct val="100000"/>
              </a:lnSpc>
              <a:spcBef>
                <a:spcPts val="220"/>
              </a:spcBef>
              <a:spcAft>
                <a:spcPts val="0"/>
              </a:spcAft>
              <a:buClr>
                <a:schemeClr val="dk1"/>
              </a:buClr>
              <a:buSzPts val="1100"/>
              <a:buFont typeface="Times New Roman"/>
              <a:buChar char="•"/>
              <a:defRPr sz="1100"/>
            </a:lvl9pPr>
          </a:lstStyle>
          <a:p>
            <a:endParaRPr/>
          </a:p>
        </p:txBody>
      </p:sp>
      <p:sp>
        <p:nvSpPr>
          <p:cNvPr id="94" name="Google Shape;94;p20"/>
          <p:cNvSpPr txBox="1">
            <a:spLocks noGrp="1"/>
          </p:cNvSpPr>
          <p:nvPr>
            <p:ph type="dt" idx="10"/>
          </p:nvPr>
        </p:nvSpPr>
        <p:spPr>
          <a:xfrm>
            <a:off x="690483" y="4714421"/>
            <a:ext cx="1904819"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5" name="Google Shape;95;p20"/>
          <p:cNvSpPr txBox="1">
            <a:spLocks noGrp="1"/>
          </p:cNvSpPr>
          <p:nvPr>
            <p:ph type="ftr" idx="11"/>
          </p:nvPr>
        </p:nvSpPr>
        <p:spPr>
          <a:xfrm>
            <a:off x="3160539" y="4714421"/>
            <a:ext cx="2821833"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6" name="Google Shape;96;p20"/>
          <p:cNvSpPr txBox="1">
            <a:spLocks noGrp="1"/>
          </p:cNvSpPr>
          <p:nvPr>
            <p:ph type="sldNum" idx="12"/>
          </p:nvPr>
        </p:nvSpPr>
        <p:spPr>
          <a:xfrm>
            <a:off x="6546521" y="4714421"/>
            <a:ext cx="1904818" cy="31364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1"/>
          <p:cNvSpPr txBox="1">
            <a:spLocks noGrp="1"/>
          </p:cNvSpPr>
          <p:nvPr>
            <p:ph type="dt" idx="10"/>
          </p:nvPr>
        </p:nvSpPr>
        <p:spPr>
          <a:xfrm>
            <a:off x="690483" y="4714421"/>
            <a:ext cx="1904819"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9" name="Google Shape;99;p21"/>
          <p:cNvSpPr txBox="1">
            <a:spLocks noGrp="1"/>
          </p:cNvSpPr>
          <p:nvPr>
            <p:ph type="ftr" idx="11"/>
          </p:nvPr>
        </p:nvSpPr>
        <p:spPr>
          <a:xfrm>
            <a:off x="3160539" y="4714421"/>
            <a:ext cx="2821833"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0" name="Google Shape;100;p21"/>
          <p:cNvSpPr txBox="1">
            <a:spLocks noGrp="1"/>
          </p:cNvSpPr>
          <p:nvPr>
            <p:ph type="sldNum" idx="12"/>
          </p:nvPr>
        </p:nvSpPr>
        <p:spPr>
          <a:xfrm>
            <a:off x="6546521" y="4714421"/>
            <a:ext cx="1904818" cy="31364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1791761" y="3600342"/>
            <a:ext cx="5486987" cy="424723"/>
          </a:xfrm>
          <a:prstGeom prst="rect">
            <a:avLst/>
          </a:prstGeom>
          <a:noFill/>
          <a:ln>
            <a:noFill/>
          </a:ln>
        </p:spPr>
        <p:txBody>
          <a:bodyPr spcFirstLastPara="1" wrap="square" lIns="68600" tIns="33750" rIns="68600" bIns="33750" anchor="b" anchorCtr="0">
            <a:noAutofit/>
          </a:bodyPr>
          <a:lstStyle>
            <a:lvl1pPr lvl="0" algn="l">
              <a:lnSpc>
                <a:spcPct val="100000"/>
              </a:lnSpc>
              <a:spcBef>
                <a:spcPts val="0"/>
              </a:spcBef>
              <a:spcAft>
                <a:spcPts val="0"/>
              </a:spcAft>
              <a:buSzPts val="1400"/>
              <a:buNone/>
              <a:defRPr sz="14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3" name="Google Shape;103;p22"/>
          <p:cNvSpPr>
            <a:spLocks noGrp="1"/>
          </p:cNvSpPr>
          <p:nvPr>
            <p:ph type="pic" idx="2"/>
          </p:nvPr>
        </p:nvSpPr>
        <p:spPr>
          <a:xfrm>
            <a:off x="1791761" y="459572"/>
            <a:ext cx="5486987" cy="3086318"/>
          </a:xfrm>
          <a:prstGeom prst="rect">
            <a:avLst/>
          </a:prstGeom>
          <a:noFill/>
          <a:ln>
            <a:noFill/>
          </a:ln>
        </p:spPr>
      </p:sp>
      <p:sp>
        <p:nvSpPr>
          <p:cNvPr id="104" name="Google Shape;104;p22"/>
          <p:cNvSpPr txBox="1">
            <a:spLocks noGrp="1"/>
          </p:cNvSpPr>
          <p:nvPr>
            <p:ph type="body" idx="1"/>
          </p:nvPr>
        </p:nvSpPr>
        <p:spPr>
          <a:xfrm>
            <a:off x="1791761" y="4025065"/>
            <a:ext cx="5486987" cy="604413"/>
          </a:xfrm>
          <a:prstGeom prst="rect">
            <a:avLst/>
          </a:prstGeom>
          <a:noFill/>
          <a:ln>
            <a:noFill/>
          </a:ln>
        </p:spPr>
        <p:txBody>
          <a:bodyPr spcFirstLastPara="1" wrap="square" lIns="68600" tIns="33750" rIns="68600" bIns="33750" anchor="t" anchorCtr="0">
            <a:noAutofit/>
          </a:bodyPr>
          <a:lstStyle>
            <a:lvl1pPr marL="457200" lvl="0" indent="-228600" algn="l">
              <a:lnSpc>
                <a:spcPct val="100000"/>
              </a:lnSpc>
              <a:spcBef>
                <a:spcPts val="200"/>
              </a:spcBef>
              <a:spcAft>
                <a:spcPts val="0"/>
              </a:spcAft>
              <a:buSzPts val="1000"/>
              <a:buFont typeface="Arial"/>
              <a:buNone/>
              <a:defRPr sz="1000"/>
            </a:lvl1pPr>
            <a:lvl2pPr marL="914400" lvl="1" indent="-228600" algn="l">
              <a:lnSpc>
                <a:spcPct val="100000"/>
              </a:lnSpc>
              <a:spcBef>
                <a:spcPts val="160"/>
              </a:spcBef>
              <a:spcAft>
                <a:spcPts val="0"/>
              </a:spcAft>
              <a:buSzPts val="800"/>
              <a:buFont typeface="Arial"/>
              <a:buNone/>
              <a:defRPr sz="800"/>
            </a:lvl2pPr>
            <a:lvl3pPr marL="1371600" lvl="2" indent="-228600" algn="l">
              <a:lnSpc>
                <a:spcPct val="100000"/>
              </a:lnSpc>
              <a:spcBef>
                <a:spcPts val="140"/>
              </a:spcBef>
              <a:spcAft>
                <a:spcPts val="0"/>
              </a:spcAft>
              <a:buSzPts val="700"/>
              <a:buFont typeface="Arial"/>
              <a:buNone/>
              <a:defRPr sz="700"/>
            </a:lvl3pPr>
            <a:lvl4pPr marL="1828800" lvl="3" indent="-228600" algn="l">
              <a:lnSpc>
                <a:spcPct val="100000"/>
              </a:lnSpc>
              <a:spcBef>
                <a:spcPts val="120"/>
              </a:spcBef>
              <a:spcAft>
                <a:spcPts val="0"/>
              </a:spcAft>
              <a:buClr>
                <a:schemeClr val="dk1"/>
              </a:buClr>
              <a:buSzPts val="600"/>
              <a:buFont typeface="Times New Roman"/>
              <a:buNone/>
              <a:defRPr sz="600"/>
            </a:lvl4pPr>
            <a:lvl5pPr marL="2286000" lvl="4" indent="-228600" algn="l">
              <a:lnSpc>
                <a:spcPct val="100000"/>
              </a:lnSpc>
              <a:spcBef>
                <a:spcPts val="120"/>
              </a:spcBef>
              <a:spcAft>
                <a:spcPts val="0"/>
              </a:spcAft>
              <a:buClr>
                <a:schemeClr val="dk1"/>
              </a:buClr>
              <a:buSzPts val="600"/>
              <a:buFont typeface="Times New Roman"/>
              <a:buNone/>
              <a:defRPr sz="600"/>
            </a:lvl5pPr>
            <a:lvl6pPr marL="2743200" lvl="5" indent="-228600" algn="l">
              <a:lnSpc>
                <a:spcPct val="100000"/>
              </a:lnSpc>
              <a:spcBef>
                <a:spcPts val="120"/>
              </a:spcBef>
              <a:spcAft>
                <a:spcPts val="0"/>
              </a:spcAft>
              <a:buClr>
                <a:schemeClr val="dk1"/>
              </a:buClr>
              <a:buSzPts val="600"/>
              <a:buFont typeface="Times New Roman"/>
              <a:buNone/>
              <a:defRPr sz="600"/>
            </a:lvl6pPr>
            <a:lvl7pPr marL="3200400" lvl="6" indent="-228600" algn="l">
              <a:lnSpc>
                <a:spcPct val="100000"/>
              </a:lnSpc>
              <a:spcBef>
                <a:spcPts val="120"/>
              </a:spcBef>
              <a:spcAft>
                <a:spcPts val="0"/>
              </a:spcAft>
              <a:buClr>
                <a:schemeClr val="dk1"/>
              </a:buClr>
              <a:buSzPts val="600"/>
              <a:buFont typeface="Times New Roman"/>
              <a:buNone/>
              <a:defRPr sz="600"/>
            </a:lvl7pPr>
            <a:lvl8pPr marL="3657600" lvl="7" indent="-228600" algn="l">
              <a:lnSpc>
                <a:spcPct val="100000"/>
              </a:lnSpc>
              <a:spcBef>
                <a:spcPts val="120"/>
              </a:spcBef>
              <a:spcAft>
                <a:spcPts val="0"/>
              </a:spcAft>
              <a:buClr>
                <a:schemeClr val="dk1"/>
              </a:buClr>
              <a:buSzPts val="600"/>
              <a:buFont typeface="Times New Roman"/>
              <a:buNone/>
              <a:defRPr sz="600"/>
            </a:lvl8pPr>
            <a:lvl9pPr marL="4114800" lvl="8" indent="-228600" algn="l">
              <a:lnSpc>
                <a:spcPct val="100000"/>
              </a:lnSpc>
              <a:spcBef>
                <a:spcPts val="120"/>
              </a:spcBef>
              <a:spcAft>
                <a:spcPts val="0"/>
              </a:spcAft>
              <a:buClr>
                <a:schemeClr val="dk1"/>
              </a:buClr>
              <a:buSzPts val="600"/>
              <a:buFont typeface="Times New Roman"/>
              <a:buNone/>
              <a:defRPr sz="600"/>
            </a:lvl9pPr>
          </a:lstStyle>
          <a:p>
            <a:endParaRPr/>
          </a:p>
        </p:txBody>
      </p:sp>
      <p:sp>
        <p:nvSpPr>
          <p:cNvPr id="105" name="Google Shape;105;p22"/>
          <p:cNvSpPr txBox="1">
            <a:spLocks noGrp="1"/>
          </p:cNvSpPr>
          <p:nvPr>
            <p:ph type="dt" idx="10"/>
          </p:nvPr>
        </p:nvSpPr>
        <p:spPr>
          <a:xfrm>
            <a:off x="690483" y="4714421"/>
            <a:ext cx="1904819"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6" name="Google Shape;106;p22"/>
          <p:cNvSpPr txBox="1">
            <a:spLocks noGrp="1"/>
          </p:cNvSpPr>
          <p:nvPr>
            <p:ph type="ftr" idx="11"/>
          </p:nvPr>
        </p:nvSpPr>
        <p:spPr>
          <a:xfrm>
            <a:off x="3160539" y="4714421"/>
            <a:ext cx="2821833"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7" name="Google Shape;107;p22"/>
          <p:cNvSpPr txBox="1">
            <a:spLocks noGrp="1"/>
          </p:cNvSpPr>
          <p:nvPr>
            <p:ph type="sldNum" idx="12"/>
          </p:nvPr>
        </p:nvSpPr>
        <p:spPr>
          <a:xfrm>
            <a:off x="6546521" y="4714421"/>
            <a:ext cx="1904818" cy="31364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131675" y="0"/>
            <a:ext cx="9012300" cy="939000"/>
          </a:xfrm>
          <a:prstGeom prst="rect">
            <a:avLst/>
          </a:prstGeom>
          <a:noFill/>
          <a:ln>
            <a:noFill/>
          </a:ln>
        </p:spPr>
        <p:txBody>
          <a:bodyPr spcFirstLastPara="1" wrap="square" lIns="68600" tIns="33750" rIns="68600" bIns="33750" anchor="ctr" anchorCtr="0">
            <a:noAutofit/>
          </a:bodyPr>
          <a:lstStyle>
            <a:lvl1pPr lvl="0" algn="ctr">
              <a:lnSpc>
                <a:spcPct val="100000"/>
              </a:lnSpc>
              <a:spcBef>
                <a:spcPts val="0"/>
              </a:spcBef>
              <a:spcAft>
                <a:spcPts val="0"/>
              </a:spcAft>
              <a:buSzPts val="1400"/>
              <a:buFont typeface="Proxima Nova"/>
              <a:buNone/>
              <a:defRPr>
                <a:latin typeface="Proxima Nova"/>
                <a:ea typeface="Proxima Nova"/>
                <a:cs typeface="Proxima Nova"/>
                <a:sym typeface="Proxima Nov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0" name="Google Shape;110;p23"/>
          <p:cNvSpPr txBox="1">
            <a:spLocks noGrp="1"/>
          </p:cNvSpPr>
          <p:nvPr>
            <p:ph type="body" idx="1"/>
          </p:nvPr>
        </p:nvSpPr>
        <p:spPr>
          <a:xfrm rot="5400000">
            <a:off x="2642780" y="-1869565"/>
            <a:ext cx="3892202" cy="9110238"/>
          </a:xfrm>
          <a:prstGeom prst="rect">
            <a:avLst/>
          </a:prstGeom>
          <a:noFill/>
          <a:ln>
            <a:noFill/>
          </a:ln>
        </p:spPr>
        <p:txBody>
          <a:bodyPr spcFirstLastPara="1" wrap="square" lIns="68600" tIns="33750" rIns="68600" bIns="3375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1" name="Google Shape;111;p23"/>
          <p:cNvSpPr txBox="1">
            <a:spLocks noGrp="1"/>
          </p:cNvSpPr>
          <p:nvPr>
            <p:ph type="dt" idx="10"/>
          </p:nvPr>
        </p:nvSpPr>
        <p:spPr>
          <a:xfrm>
            <a:off x="690483" y="4714421"/>
            <a:ext cx="1904819"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2" name="Google Shape;112;p23"/>
          <p:cNvSpPr txBox="1">
            <a:spLocks noGrp="1"/>
          </p:cNvSpPr>
          <p:nvPr>
            <p:ph type="ftr" idx="11"/>
          </p:nvPr>
        </p:nvSpPr>
        <p:spPr>
          <a:xfrm>
            <a:off x="3160539" y="4714421"/>
            <a:ext cx="2821833"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23"/>
          <p:cNvSpPr txBox="1">
            <a:spLocks noGrp="1"/>
          </p:cNvSpPr>
          <p:nvPr>
            <p:ph type="sldNum" idx="12"/>
          </p:nvPr>
        </p:nvSpPr>
        <p:spPr>
          <a:xfrm>
            <a:off x="6546521" y="4714421"/>
            <a:ext cx="1904818" cy="31364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rot="5400000">
            <a:off x="5685357" y="1173011"/>
            <a:ext cx="4631655" cy="2285633"/>
          </a:xfrm>
          <a:prstGeom prst="rect">
            <a:avLst/>
          </a:prstGeom>
          <a:noFill/>
          <a:ln>
            <a:noFill/>
          </a:ln>
        </p:spPr>
        <p:txBody>
          <a:bodyPr spcFirstLastPara="1" wrap="square" lIns="68600" tIns="33750" rIns="68600" bIns="3375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6" name="Google Shape;116;p24"/>
          <p:cNvSpPr txBox="1">
            <a:spLocks noGrp="1"/>
          </p:cNvSpPr>
          <p:nvPr>
            <p:ph type="body" idx="1"/>
          </p:nvPr>
        </p:nvSpPr>
        <p:spPr>
          <a:xfrm rot="5400000">
            <a:off x="1042803" y="-1042803"/>
            <a:ext cx="4631655" cy="6717260"/>
          </a:xfrm>
          <a:prstGeom prst="rect">
            <a:avLst/>
          </a:prstGeom>
          <a:noFill/>
          <a:ln>
            <a:noFill/>
          </a:ln>
        </p:spPr>
        <p:txBody>
          <a:bodyPr spcFirstLastPara="1" wrap="square" lIns="68600" tIns="33750" rIns="68600" bIns="3375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7" name="Google Shape;117;p24"/>
          <p:cNvSpPr txBox="1">
            <a:spLocks noGrp="1"/>
          </p:cNvSpPr>
          <p:nvPr>
            <p:ph type="dt" idx="10"/>
          </p:nvPr>
        </p:nvSpPr>
        <p:spPr>
          <a:xfrm>
            <a:off x="690483" y="4714421"/>
            <a:ext cx="1904819"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8" name="Google Shape;118;p24"/>
          <p:cNvSpPr txBox="1">
            <a:spLocks noGrp="1"/>
          </p:cNvSpPr>
          <p:nvPr>
            <p:ph type="ftr" idx="11"/>
          </p:nvPr>
        </p:nvSpPr>
        <p:spPr>
          <a:xfrm>
            <a:off x="3160539" y="4714421"/>
            <a:ext cx="2821833"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9" name="Google Shape;119;p24"/>
          <p:cNvSpPr txBox="1">
            <a:spLocks noGrp="1"/>
          </p:cNvSpPr>
          <p:nvPr>
            <p:ph type="sldNum" idx="12"/>
          </p:nvPr>
        </p:nvSpPr>
        <p:spPr>
          <a:xfrm>
            <a:off x="6546521" y="4714421"/>
            <a:ext cx="1904818" cy="31364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131675" y="0"/>
            <a:ext cx="9012300" cy="939000"/>
          </a:xfrm>
          <a:prstGeom prst="rect">
            <a:avLst/>
          </a:prstGeom>
          <a:noFill/>
          <a:ln>
            <a:noFill/>
          </a:ln>
        </p:spPr>
        <p:txBody>
          <a:bodyPr spcFirstLastPara="1" wrap="square" lIns="68600" tIns="33750" rIns="68600" bIns="33750" anchor="ctr" anchorCtr="0">
            <a:noAutofit/>
          </a:bodyPr>
          <a:lstStyle>
            <a:lvl1pPr lvl="0" algn="ctr">
              <a:lnSpc>
                <a:spcPct val="100000"/>
              </a:lnSpc>
              <a:spcBef>
                <a:spcPts val="0"/>
              </a:spcBef>
              <a:spcAft>
                <a:spcPts val="0"/>
              </a:spcAft>
              <a:buSzPts val="1400"/>
              <a:buFont typeface="Proxima Nova"/>
              <a:buNone/>
              <a:defRPr>
                <a:latin typeface="Proxima Nova"/>
                <a:ea typeface="Proxima Nova"/>
                <a:cs typeface="Proxima Nova"/>
                <a:sym typeface="Proxima Nov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2" name="Google Shape;122;p25"/>
          <p:cNvSpPr txBox="1">
            <a:spLocks noGrp="1"/>
          </p:cNvSpPr>
          <p:nvPr>
            <p:ph type="body" idx="1"/>
          </p:nvPr>
        </p:nvSpPr>
        <p:spPr>
          <a:xfrm>
            <a:off x="33807" y="739454"/>
            <a:ext cx="4484543" cy="3892202"/>
          </a:xfrm>
          <a:prstGeom prst="rect">
            <a:avLst/>
          </a:prstGeom>
          <a:noFill/>
          <a:ln>
            <a:noFill/>
          </a:ln>
        </p:spPr>
        <p:txBody>
          <a:bodyPr spcFirstLastPara="1" wrap="square" lIns="68600" tIns="33750" rIns="68600" bIns="3375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3" name="Google Shape;123;p25"/>
          <p:cNvSpPr txBox="1">
            <a:spLocks noGrp="1"/>
          </p:cNvSpPr>
          <p:nvPr>
            <p:ph type="body" idx="2"/>
          </p:nvPr>
        </p:nvSpPr>
        <p:spPr>
          <a:xfrm>
            <a:off x="4659458" y="739454"/>
            <a:ext cx="4484543" cy="3892202"/>
          </a:xfrm>
          <a:prstGeom prst="rect">
            <a:avLst/>
          </a:prstGeom>
          <a:noFill/>
          <a:ln>
            <a:noFill/>
          </a:ln>
        </p:spPr>
        <p:txBody>
          <a:bodyPr spcFirstLastPara="1" wrap="square" lIns="68600" tIns="33750" rIns="68600" bIns="3375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4" name="Google Shape;124;p25"/>
          <p:cNvSpPr txBox="1">
            <a:spLocks noGrp="1"/>
          </p:cNvSpPr>
          <p:nvPr>
            <p:ph type="dt" idx="10"/>
          </p:nvPr>
        </p:nvSpPr>
        <p:spPr>
          <a:xfrm>
            <a:off x="690483" y="4714421"/>
            <a:ext cx="1904819"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5" name="Google Shape;125;p25"/>
          <p:cNvSpPr txBox="1">
            <a:spLocks noGrp="1"/>
          </p:cNvSpPr>
          <p:nvPr>
            <p:ph type="ftr" idx="11"/>
          </p:nvPr>
        </p:nvSpPr>
        <p:spPr>
          <a:xfrm>
            <a:off x="3160539" y="4714421"/>
            <a:ext cx="2821833"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6" name="Google Shape;126;p25"/>
          <p:cNvSpPr txBox="1">
            <a:spLocks noGrp="1"/>
          </p:cNvSpPr>
          <p:nvPr>
            <p:ph type="sldNum" idx="12"/>
          </p:nvPr>
        </p:nvSpPr>
        <p:spPr>
          <a:xfrm>
            <a:off x="6546521" y="4714421"/>
            <a:ext cx="1904818" cy="31364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27"/>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8"/>
        <p:cNvGrpSpPr/>
        <p:nvPr/>
      </p:nvGrpSpPr>
      <p:grpSpPr>
        <a:xfrm>
          <a:off x="0" y="0"/>
          <a:ext cx="0" cy="0"/>
          <a:chOff x="0" y="0"/>
          <a:chExt cx="0" cy="0"/>
        </a:xfrm>
      </p:grpSpPr>
      <p:sp>
        <p:nvSpPr>
          <p:cNvPr id="129" name="Google Shape;129;p27"/>
          <p:cNvSpPr/>
          <p:nvPr/>
        </p:nvSpPr>
        <p:spPr>
          <a:xfrm>
            <a:off x="0" y="514023"/>
            <a:ext cx="9144000" cy="629461"/>
          </a:xfrm>
          <a:prstGeom prst="rect">
            <a:avLst/>
          </a:prstGeom>
          <a:solidFill>
            <a:srgbClr val="0070C0"/>
          </a:solidFill>
          <a:ln>
            <a:noFill/>
          </a:ln>
        </p:spPr>
        <p:txBody>
          <a:bodyPr spcFirstLastPara="1" wrap="square" lIns="68100" tIns="34050" rIns="68100" bIns="340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1" i="0" u="none" strike="noStrike" cap="none">
              <a:solidFill>
                <a:srgbClr val="FFFFFF"/>
              </a:solidFill>
              <a:latin typeface="Arial"/>
              <a:ea typeface="Arial"/>
              <a:cs typeface="Arial"/>
              <a:sym typeface="Arial"/>
            </a:endParaRPr>
          </a:p>
        </p:txBody>
      </p:sp>
      <p:sp>
        <p:nvSpPr>
          <p:cNvPr id="130" name="Google Shape;130;p27"/>
          <p:cNvSpPr txBox="1">
            <a:spLocks noGrp="1"/>
          </p:cNvSpPr>
          <p:nvPr>
            <p:ph type="title"/>
          </p:nvPr>
        </p:nvSpPr>
        <p:spPr>
          <a:xfrm>
            <a:off x="0" y="514350"/>
            <a:ext cx="8229600" cy="617220"/>
          </a:xfrm>
          <a:prstGeom prst="rect">
            <a:avLst/>
          </a:prstGeom>
          <a:noFill/>
          <a:ln>
            <a:noFill/>
          </a:ln>
        </p:spPr>
        <p:txBody>
          <a:bodyPr spcFirstLastPara="1" wrap="square" lIns="68600" tIns="33750" rIns="68600" bIns="33750" anchor="ctr" anchorCtr="0">
            <a:normAutofit/>
          </a:bodyPr>
          <a:lstStyle>
            <a:lvl1pPr lvl="0" algn="l">
              <a:lnSpc>
                <a:spcPct val="100000"/>
              </a:lnSpc>
              <a:spcBef>
                <a:spcPts val="0"/>
              </a:spcBef>
              <a:spcAft>
                <a:spcPts val="0"/>
              </a:spcAft>
              <a:buSzPts val="1400"/>
              <a:buNone/>
              <a:defRPr sz="2900" b="1">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1" name="Google Shape;131;p27"/>
          <p:cNvSpPr txBox="1">
            <a:spLocks noGrp="1"/>
          </p:cNvSpPr>
          <p:nvPr>
            <p:ph type="dt" idx="10"/>
          </p:nvPr>
        </p:nvSpPr>
        <p:spPr>
          <a:xfrm>
            <a:off x="690483" y="4714421"/>
            <a:ext cx="1904819" cy="31364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2" name="Google Shape;132;p27"/>
          <p:cNvSpPr txBox="1">
            <a:spLocks noGrp="1"/>
          </p:cNvSpPr>
          <p:nvPr>
            <p:ph type="ftr" idx="11"/>
          </p:nvPr>
        </p:nvSpPr>
        <p:spPr>
          <a:xfrm>
            <a:off x="6171873" y="114349"/>
            <a:ext cx="2286000" cy="13721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rgbClr val="0070C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3" name="Google Shape;133;p27"/>
          <p:cNvSpPr txBox="1">
            <a:spLocks noGrp="1"/>
          </p:cNvSpPr>
          <p:nvPr>
            <p:ph type="sldNum" idx="12"/>
          </p:nvPr>
        </p:nvSpPr>
        <p:spPr>
          <a:xfrm>
            <a:off x="8245501" y="114349"/>
            <a:ext cx="730779" cy="13721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800"/>
              <a:buFont typeface="Arial"/>
              <a:buNone/>
              <a:defRPr sz="800" b="0" i="0" u="none" strike="noStrike" cap="none">
                <a:solidFill>
                  <a:srgbClr val="0070C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800"/>
              <a:buFont typeface="Arial"/>
              <a:buNone/>
              <a:defRPr sz="800" b="0" i="0" u="none" strike="noStrike" cap="none">
                <a:solidFill>
                  <a:srgbClr val="0070C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800"/>
              <a:buFont typeface="Arial"/>
              <a:buNone/>
              <a:defRPr sz="800" b="0" i="0" u="none" strike="noStrike" cap="none">
                <a:solidFill>
                  <a:srgbClr val="0070C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800"/>
              <a:buFont typeface="Arial"/>
              <a:buNone/>
              <a:defRPr sz="800" b="0" i="0" u="none" strike="noStrike" cap="none">
                <a:solidFill>
                  <a:srgbClr val="0070C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800"/>
              <a:buFont typeface="Arial"/>
              <a:buNone/>
              <a:defRPr sz="800" b="0" i="0" u="none" strike="noStrike" cap="none">
                <a:solidFill>
                  <a:srgbClr val="0070C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800"/>
              <a:buFont typeface="Arial"/>
              <a:buNone/>
              <a:defRPr sz="800" b="0" i="0" u="none" strike="noStrike" cap="none">
                <a:solidFill>
                  <a:srgbClr val="0070C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800"/>
              <a:buFont typeface="Arial"/>
              <a:buNone/>
              <a:defRPr sz="800" b="0" i="0" u="none" strike="noStrike" cap="none">
                <a:solidFill>
                  <a:srgbClr val="0070C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800"/>
              <a:buFont typeface="Arial"/>
              <a:buNone/>
              <a:defRPr sz="800" b="0" i="0" u="none" strike="noStrike" cap="none">
                <a:solidFill>
                  <a:srgbClr val="0070C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800"/>
              <a:buFont typeface="Arial"/>
              <a:buNone/>
              <a:defRPr sz="800" b="0" i="0" u="none" strike="noStrike" cap="none">
                <a:solidFill>
                  <a:srgbClr val="0070C0"/>
                </a:solidFill>
                <a:latin typeface="Arial"/>
                <a:ea typeface="Arial"/>
                <a:cs typeface="Arial"/>
                <a:sym typeface="Arial"/>
              </a:defRPr>
            </a:lvl9pPr>
          </a:lstStyle>
          <a:p>
            <a:pPr marL="0" lvl="0" indent="0" algn="l" rtl="0">
              <a:spcBef>
                <a:spcPts val="0"/>
              </a:spcBef>
              <a:spcAft>
                <a:spcPts val="0"/>
              </a:spcAft>
              <a:buNone/>
            </a:pPr>
            <a:r>
              <a:rPr lang="en"/>
              <a:t>| Slide </a:t>
            </a: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Default - Title Only" type="tx">
  <p:cSld name="TITLE_AND_BODY">
    <p:spTree>
      <p:nvGrpSpPr>
        <p:cNvPr id="1" name="Shape 134"/>
        <p:cNvGrpSpPr/>
        <p:nvPr/>
      </p:nvGrpSpPr>
      <p:grpSpPr>
        <a:xfrm>
          <a:off x="0" y="0"/>
          <a:ext cx="0" cy="0"/>
          <a:chOff x="0" y="0"/>
          <a:chExt cx="0" cy="0"/>
        </a:xfrm>
      </p:grpSpPr>
      <p:cxnSp>
        <p:nvCxnSpPr>
          <p:cNvPr id="135" name="Google Shape;135;p28"/>
          <p:cNvCxnSpPr/>
          <p:nvPr/>
        </p:nvCxnSpPr>
        <p:spPr>
          <a:xfrm rot="10800000">
            <a:off x="604446" y="634906"/>
            <a:ext cx="8362033" cy="1089"/>
          </a:xfrm>
          <a:prstGeom prst="straightConnector1">
            <a:avLst/>
          </a:prstGeom>
          <a:noFill/>
          <a:ln w="63500" cap="flat" cmpd="sng">
            <a:solidFill>
              <a:srgbClr val="003DAF"/>
            </a:solidFill>
            <a:prstDash val="solid"/>
            <a:round/>
            <a:headEnd type="none" w="sm" len="sm"/>
            <a:tailEnd type="none" w="sm" len="sm"/>
          </a:ln>
        </p:spPr>
      </p:cxnSp>
      <p:sp>
        <p:nvSpPr>
          <p:cNvPr id="136" name="Google Shape;136;p28"/>
          <p:cNvSpPr txBox="1">
            <a:spLocks noGrp="1"/>
          </p:cNvSpPr>
          <p:nvPr>
            <p:ph type="title"/>
          </p:nvPr>
        </p:nvSpPr>
        <p:spPr>
          <a:xfrm>
            <a:off x="-1" y="0"/>
            <a:ext cx="9144002" cy="642938"/>
          </a:xfrm>
          <a:prstGeom prst="rect">
            <a:avLst/>
          </a:prstGeom>
          <a:noFill/>
          <a:ln>
            <a:noFill/>
          </a:ln>
        </p:spPr>
        <p:txBody>
          <a:bodyPr spcFirstLastPara="1" wrap="square" lIns="26125" tIns="26125" rIns="26125" bIns="26125" anchor="ctr" anchorCtr="0">
            <a:noAutofit/>
          </a:bodyPr>
          <a:lstStyle>
            <a:lvl1pPr marR="0" lvl="0" algn="ctr">
              <a:lnSpc>
                <a:spcPct val="100000"/>
              </a:lnSpc>
              <a:spcBef>
                <a:spcPts val="0"/>
              </a:spcBef>
              <a:spcAft>
                <a:spcPts val="0"/>
              </a:spcAft>
              <a:buSzPts val="1400"/>
              <a:buNone/>
              <a:defRPr sz="2700">
                <a:solidFill>
                  <a:srgbClr val="00B800"/>
                </a:solidFill>
                <a:latin typeface="Times New Roman"/>
                <a:ea typeface="Times New Roman"/>
                <a:cs typeface="Times New Roman"/>
                <a:sym typeface="Times New Roman"/>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7" name="Google Shape;137;p28"/>
          <p:cNvSpPr txBox="1">
            <a:spLocks noGrp="1"/>
          </p:cNvSpPr>
          <p:nvPr>
            <p:ph type="sldNum" idx="12"/>
          </p:nvPr>
        </p:nvSpPr>
        <p:spPr>
          <a:xfrm>
            <a:off x="8156196" y="4943118"/>
            <a:ext cx="240689" cy="196026"/>
          </a:xfrm>
          <a:prstGeom prst="rect">
            <a:avLst/>
          </a:prstGeom>
          <a:noFill/>
          <a:ln>
            <a:noFill/>
          </a:ln>
        </p:spPr>
        <p:txBody>
          <a:bodyPr spcFirstLastPara="1" wrap="square" lIns="26125" tIns="26125" rIns="26125" bIns="26125"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Alt.">
  <p:cSld name="Title and Content, Alt.">
    <p:spTree>
      <p:nvGrpSpPr>
        <p:cNvPr id="1" name="Shape 138"/>
        <p:cNvGrpSpPr/>
        <p:nvPr/>
      </p:nvGrpSpPr>
      <p:grpSpPr>
        <a:xfrm>
          <a:off x="0" y="0"/>
          <a:ext cx="0" cy="0"/>
          <a:chOff x="0" y="0"/>
          <a:chExt cx="0" cy="0"/>
        </a:xfrm>
      </p:grpSpPr>
      <p:sp>
        <p:nvSpPr>
          <p:cNvPr id="139" name="Google Shape;139;p29"/>
          <p:cNvSpPr txBox="1">
            <a:spLocks noGrp="1"/>
          </p:cNvSpPr>
          <p:nvPr>
            <p:ph type="title"/>
          </p:nvPr>
        </p:nvSpPr>
        <p:spPr>
          <a:xfrm>
            <a:off x="498475" y="100854"/>
            <a:ext cx="7556313" cy="746311"/>
          </a:xfrm>
          <a:prstGeom prst="rect">
            <a:avLst/>
          </a:prstGeom>
          <a:noFill/>
          <a:ln>
            <a:noFill/>
          </a:ln>
        </p:spPr>
        <p:txBody>
          <a:bodyPr spcFirstLastPara="1" wrap="square" lIns="68600" tIns="33750" rIns="68600" bIns="3375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0" name="Google Shape;140;p29"/>
          <p:cNvSpPr txBox="1">
            <a:spLocks noGrp="1"/>
          </p:cNvSpPr>
          <p:nvPr>
            <p:ph type="body" idx="1"/>
          </p:nvPr>
        </p:nvSpPr>
        <p:spPr>
          <a:xfrm>
            <a:off x="33750" y="1061138"/>
            <a:ext cx="9110100" cy="3570600"/>
          </a:xfrm>
          <a:prstGeom prst="rect">
            <a:avLst/>
          </a:prstGeom>
          <a:noFill/>
          <a:ln>
            <a:noFill/>
          </a:ln>
        </p:spPr>
        <p:txBody>
          <a:bodyPr spcFirstLastPara="1" wrap="square" lIns="68600" tIns="33750" rIns="68600" bIns="3375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17500" algn="l">
              <a:lnSpc>
                <a:spcPct val="100000"/>
              </a:lnSpc>
              <a:spcBef>
                <a:spcPts val="280"/>
              </a:spcBef>
              <a:spcAft>
                <a:spcPts val="0"/>
              </a:spcAft>
              <a:buClr>
                <a:schemeClr val="dk1"/>
              </a:buClr>
              <a:buSzPts val="1400"/>
              <a:buFont typeface="Times New Roman"/>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p29"/>
          <p:cNvSpPr txBox="1">
            <a:spLocks noGrp="1"/>
          </p:cNvSpPr>
          <p:nvPr>
            <p:ph type="body" idx="2"/>
          </p:nvPr>
        </p:nvSpPr>
        <p:spPr>
          <a:xfrm>
            <a:off x="498518" y="847164"/>
            <a:ext cx="7558960" cy="581025"/>
          </a:xfrm>
          <a:prstGeom prst="rect">
            <a:avLst/>
          </a:prstGeom>
          <a:noFill/>
          <a:ln>
            <a:noFill/>
          </a:ln>
        </p:spPr>
        <p:txBody>
          <a:bodyPr spcFirstLastPara="1" wrap="square" lIns="62725" tIns="31350" rIns="62725" bIns="31350" anchor="t" anchorCtr="0">
            <a:noAutofit/>
          </a:bodyPr>
          <a:lstStyle>
            <a:lvl1pPr marL="457200" lvl="0" indent="-228600" algn="l">
              <a:lnSpc>
                <a:spcPct val="100000"/>
              </a:lnSpc>
              <a:spcBef>
                <a:spcPts val="360"/>
              </a:spcBef>
              <a:spcAft>
                <a:spcPts val="0"/>
              </a:spcAft>
              <a:buSzPts val="1800"/>
              <a:buFont typeface="Arial"/>
              <a:buNone/>
              <a:defRPr sz="1800" b="0" i="0" u="none" strike="noStrike" cap="none">
                <a:solidFill>
                  <a:srgbClr val="7F7F7F"/>
                </a:solidFill>
                <a:latin typeface="Arial"/>
                <a:ea typeface="Arial"/>
                <a:cs typeface="Arial"/>
                <a:sym typeface="Arial"/>
              </a:defRPr>
            </a:lvl1pPr>
            <a:lvl2pPr marL="914400" lvl="1" indent="-228600" algn="l">
              <a:lnSpc>
                <a:spcPct val="100000"/>
              </a:lnSpc>
              <a:spcBef>
                <a:spcPts val="180"/>
              </a:spcBef>
              <a:spcAft>
                <a:spcPts val="0"/>
              </a:spcAft>
              <a:buSzPts val="900"/>
              <a:buFont typeface="Arial"/>
              <a:buNone/>
              <a:defRPr sz="900"/>
            </a:lvl2pPr>
            <a:lvl3pPr marL="1371600" lvl="2" indent="-228600" algn="l">
              <a:lnSpc>
                <a:spcPct val="100000"/>
              </a:lnSpc>
              <a:spcBef>
                <a:spcPts val="140"/>
              </a:spcBef>
              <a:spcAft>
                <a:spcPts val="0"/>
              </a:spcAft>
              <a:buSzPts val="700"/>
              <a:buFont typeface="Arial"/>
              <a:buNone/>
              <a:defRPr sz="700"/>
            </a:lvl3pPr>
            <a:lvl4pPr marL="1828800" lvl="3" indent="-228600" algn="l">
              <a:lnSpc>
                <a:spcPct val="100000"/>
              </a:lnSpc>
              <a:spcBef>
                <a:spcPts val="140"/>
              </a:spcBef>
              <a:spcAft>
                <a:spcPts val="0"/>
              </a:spcAft>
              <a:buClr>
                <a:schemeClr val="dk1"/>
              </a:buClr>
              <a:buSzPts val="700"/>
              <a:buFont typeface="Times New Roman"/>
              <a:buNone/>
              <a:defRPr sz="700"/>
            </a:lvl4pPr>
            <a:lvl5pPr marL="2286000" lvl="4" indent="-228600" algn="l">
              <a:lnSpc>
                <a:spcPct val="100000"/>
              </a:lnSpc>
              <a:spcBef>
                <a:spcPts val="140"/>
              </a:spcBef>
              <a:spcAft>
                <a:spcPts val="0"/>
              </a:spcAft>
              <a:buClr>
                <a:schemeClr val="dk1"/>
              </a:buClr>
              <a:buSzPts val="700"/>
              <a:buFont typeface="Times New Roman"/>
              <a:buNone/>
              <a:defRPr sz="700"/>
            </a:lvl5pPr>
            <a:lvl6pPr marL="2743200" lvl="5" indent="-228600" algn="l">
              <a:lnSpc>
                <a:spcPct val="100000"/>
              </a:lnSpc>
              <a:spcBef>
                <a:spcPts val="140"/>
              </a:spcBef>
              <a:spcAft>
                <a:spcPts val="0"/>
              </a:spcAft>
              <a:buClr>
                <a:schemeClr val="dk1"/>
              </a:buClr>
              <a:buSzPts val="700"/>
              <a:buFont typeface="Times New Roman"/>
              <a:buNone/>
              <a:defRPr sz="700"/>
            </a:lvl6pPr>
            <a:lvl7pPr marL="3200400" lvl="6" indent="-228600" algn="l">
              <a:lnSpc>
                <a:spcPct val="100000"/>
              </a:lnSpc>
              <a:spcBef>
                <a:spcPts val="140"/>
              </a:spcBef>
              <a:spcAft>
                <a:spcPts val="0"/>
              </a:spcAft>
              <a:buClr>
                <a:schemeClr val="dk1"/>
              </a:buClr>
              <a:buSzPts val="700"/>
              <a:buFont typeface="Times New Roman"/>
              <a:buNone/>
              <a:defRPr sz="700"/>
            </a:lvl7pPr>
            <a:lvl8pPr marL="3657600" lvl="7" indent="-228600" algn="l">
              <a:lnSpc>
                <a:spcPct val="100000"/>
              </a:lnSpc>
              <a:spcBef>
                <a:spcPts val="140"/>
              </a:spcBef>
              <a:spcAft>
                <a:spcPts val="0"/>
              </a:spcAft>
              <a:buClr>
                <a:schemeClr val="dk1"/>
              </a:buClr>
              <a:buSzPts val="700"/>
              <a:buFont typeface="Times New Roman"/>
              <a:buNone/>
              <a:defRPr sz="700"/>
            </a:lvl8pPr>
            <a:lvl9pPr marL="4114800" lvl="8" indent="-228600" algn="l">
              <a:lnSpc>
                <a:spcPct val="100000"/>
              </a:lnSpc>
              <a:spcBef>
                <a:spcPts val="140"/>
              </a:spcBef>
              <a:spcAft>
                <a:spcPts val="0"/>
              </a:spcAft>
              <a:buClr>
                <a:schemeClr val="dk1"/>
              </a:buClr>
              <a:buSzPts val="700"/>
              <a:buFont typeface="Times New Roman"/>
              <a:buNone/>
              <a:defRPr sz="700"/>
            </a:lvl9pPr>
          </a:lstStyle>
          <a:p>
            <a:endParaRPr/>
          </a:p>
        </p:txBody>
      </p:sp>
      <p:sp>
        <p:nvSpPr>
          <p:cNvPr id="142" name="Google Shape;142;p29"/>
          <p:cNvSpPr txBox="1">
            <a:spLocks noGrp="1"/>
          </p:cNvSpPr>
          <p:nvPr>
            <p:ph type="sldNum" idx="12"/>
          </p:nvPr>
        </p:nvSpPr>
        <p:spPr>
          <a:xfrm>
            <a:off x="8385993" y="4875598"/>
            <a:ext cx="554347" cy="273347"/>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A6A6A6"/>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A6A6A6"/>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A6A6A6"/>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A6A6A6"/>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A6A6A6"/>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A6A6A6"/>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A6A6A6"/>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A6A6A6"/>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A6A6A6"/>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Default">
  <p:cSld name="Default">
    <p:spTree>
      <p:nvGrpSpPr>
        <p:cNvPr id="1" name="Shape 143"/>
        <p:cNvGrpSpPr/>
        <p:nvPr/>
      </p:nvGrpSpPr>
      <p:grpSpPr>
        <a:xfrm>
          <a:off x="0" y="0"/>
          <a:ext cx="0" cy="0"/>
          <a:chOff x="0" y="0"/>
          <a:chExt cx="0" cy="0"/>
        </a:xfrm>
      </p:grpSpPr>
      <p:sp>
        <p:nvSpPr>
          <p:cNvPr id="144" name="Google Shape;144;p30"/>
          <p:cNvSpPr/>
          <p:nvPr/>
        </p:nvSpPr>
        <p:spPr>
          <a:xfrm>
            <a:off x="1771650" y="3943350"/>
            <a:ext cx="5600701" cy="214313"/>
          </a:xfrm>
          <a:prstGeom prst="rect">
            <a:avLst/>
          </a:prstGeom>
          <a:solidFill>
            <a:schemeClr val="accent3"/>
          </a:solidFill>
          <a:ln>
            <a:noFill/>
          </a:ln>
        </p:spPr>
        <p:txBody>
          <a:bodyPr spcFirstLastPara="1" wrap="square" lIns="25700" tIns="25700" rIns="25700" bIns="2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nvGrpSpPr>
          <p:cNvPr id="145" name="Google Shape;145;p30"/>
          <p:cNvGrpSpPr/>
          <p:nvPr/>
        </p:nvGrpSpPr>
        <p:grpSpPr>
          <a:xfrm>
            <a:off x="459552" y="4525565"/>
            <a:ext cx="8224899" cy="276999"/>
            <a:chOff x="0" y="0"/>
            <a:chExt cx="8224897" cy="369329"/>
          </a:xfrm>
        </p:grpSpPr>
        <p:sp>
          <p:nvSpPr>
            <p:cNvPr id="146" name="Google Shape;146;p30"/>
            <p:cNvSpPr/>
            <p:nvPr/>
          </p:nvSpPr>
          <p:spPr>
            <a:xfrm>
              <a:off x="1711792" y="0"/>
              <a:ext cx="4801313" cy="369329"/>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000000"/>
                </a:buClr>
                <a:buSzPts val="1350"/>
                <a:buFont typeface="Arial"/>
                <a:buNone/>
              </a:pPr>
              <a:r>
                <a:rPr lang="en" sz="1350" b="0" i="0" u="none" strike="noStrike" cap="none">
                  <a:solidFill>
                    <a:srgbClr val="204080"/>
                  </a:solidFill>
                  <a:latin typeface="Arial"/>
                  <a:ea typeface="Arial"/>
                  <a:cs typeface="Arial"/>
                  <a:sym typeface="Arial"/>
                </a:rPr>
                <a:t>High Performance Wireless Research and Education Network</a:t>
              </a:r>
              <a:endParaRPr sz="1400" b="0" i="0" u="none" strike="noStrike" cap="none">
                <a:solidFill>
                  <a:srgbClr val="000000"/>
                </a:solidFill>
                <a:latin typeface="Arial"/>
                <a:ea typeface="Arial"/>
                <a:cs typeface="Arial"/>
                <a:sym typeface="Arial"/>
              </a:endParaRPr>
            </a:p>
          </p:txBody>
        </p:sp>
        <p:pic>
          <p:nvPicPr>
            <p:cNvPr id="147" name="Google Shape;147;p30" descr="C:\Users\hwb\Desktop\hpwren_logo.jpg"/>
            <p:cNvPicPr preferRelativeResize="0"/>
            <p:nvPr/>
          </p:nvPicPr>
          <p:blipFill rotWithShape="1">
            <a:blip r:embed="rId2">
              <a:alphaModFix/>
            </a:blip>
            <a:srcRect/>
            <a:stretch/>
          </p:blipFill>
          <p:spPr>
            <a:xfrm>
              <a:off x="7698640" y="10554"/>
              <a:ext cx="526257" cy="325042"/>
            </a:xfrm>
            <a:prstGeom prst="rect">
              <a:avLst/>
            </a:prstGeom>
            <a:noFill/>
            <a:ln>
              <a:noFill/>
            </a:ln>
          </p:spPr>
        </p:pic>
        <p:pic>
          <p:nvPicPr>
            <p:cNvPr id="148" name="Google Shape;148;p30" descr="C:\Users\hwb\Desktop\hpwren_logo.jpg"/>
            <p:cNvPicPr preferRelativeResize="0"/>
            <p:nvPr/>
          </p:nvPicPr>
          <p:blipFill rotWithShape="1">
            <a:blip r:embed="rId2">
              <a:alphaModFix/>
            </a:blip>
            <a:srcRect/>
            <a:stretch/>
          </p:blipFill>
          <p:spPr>
            <a:xfrm>
              <a:off x="0" y="10554"/>
              <a:ext cx="526257" cy="325042"/>
            </a:xfrm>
            <a:prstGeom prst="rect">
              <a:avLst/>
            </a:prstGeom>
            <a:noFill/>
            <a:ln>
              <a:noFill/>
            </a:ln>
          </p:spPr>
        </p:pic>
      </p:grpSp>
      <p:sp>
        <p:nvSpPr>
          <p:cNvPr id="149" name="Google Shape;149;p30"/>
          <p:cNvSpPr txBox="1">
            <a:spLocks noGrp="1"/>
          </p:cNvSpPr>
          <p:nvPr>
            <p:ph type="sldNum" idx="12"/>
          </p:nvPr>
        </p:nvSpPr>
        <p:spPr>
          <a:xfrm>
            <a:off x="6057901" y="4113609"/>
            <a:ext cx="1600201" cy="209551"/>
          </a:xfrm>
          <a:prstGeom prst="rect">
            <a:avLst/>
          </a:prstGeom>
          <a:noFill/>
          <a:ln>
            <a:noFill/>
          </a:ln>
        </p:spPr>
        <p:txBody>
          <a:bodyPr spcFirstLastPara="1" wrap="square" lIns="34275" tIns="34275" rIns="34275" bIns="34275" anchor="t" anchorCtr="0">
            <a:noAutofit/>
          </a:bodyPr>
          <a:lstStyle>
            <a:lvl1pPr marL="0" marR="0" lvl="0" indent="0" algn="l"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825"/>
              <a:buFont typeface="Arial"/>
              <a:buNone/>
              <a:defRPr sz="825"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Alt.">
  <p:cSld name="2_Title and Content, Alt.">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498574" y="100855"/>
            <a:ext cx="7556313" cy="746312"/>
          </a:xfrm>
          <a:prstGeom prst="rect">
            <a:avLst/>
          </a:prstGeom>
          <a:noFill/>
          <a:ln>
            <a:noFill/>
          </a:ln>
        </p:spPr>
        <p:txBody>
          <a:bodyPr spcFirstLastPara="1" wrap="square" lIns="68600" tIns="33750" rIns="68600" bIns="3375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2" name="Google Shape;152;p31"/>
          <p:cNvSpPr txBox="1">
            <a:spLocks noGrp="1"/>
          </p:cNvSpPr>
          <p:nvPr>
            <p:ph type="body" idx="1"/>
          </p:nvPr>
        </p:nvSpPr>
        <p:spPr>
          <a:xfrm>
            <a:off x="33750" y="1061138"/>
            <a:ext cx="9110100" cy="3570600"/>
          </a:xfrm>
          <a:prstGeom prst="rect">
            <a:avLst/>
          </a:prstGeom>
          <a:noFill/>
          <a:ln>
            <a:noFill/>
          </a:ln>
        </p:spPr>
        <p:txBody>
          <a:bodyPr spcFirstLastPara="1" wrap="square" lIns="68600" tIns="33750" rIns="68600" bIns="3375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17500" algn="l">
              <a:lnSpc>
                <a:spcPct val="100000"/>
              </a:lnSpc>
              <a:spcBef>
                <a:spcPts val="280"/>
              </a:spcBef>
              <a:spcAft>
                <a:spcPts val="0"/>
              </a:spcAft>
              <a:buClr>
                <a:schemeClr val="dk1"/>
              </a:buClr>
              <a:buSzPts val="1400"/>
              <a:buFont typeface="Times New Roman"/>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3" name="Google Shape;153;p31"/>
          <p:cNvSpPr txBox="1">
            <a:spLocks noGrp="1"/>
          </p:cNvSpPr>
          <p:nvPr>
            <p:ph type="sldNum" idx="12"/>
          </p:nvPr>
        </p:nvSpPr>
        <p:spPr>
          <a:xfrm>
            <a:off x="8386461" y="4875381"/>
            <a:ext cx="554038" cy="27384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A5A5A5"/>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A5A5A5"/>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A5A5A5"/>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A5A5A5"/>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A5A5A5"/>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A5A5A5"/>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A5A5A5"/>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A5A5A5"/>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54" name="Google Shape;154;p31"/>
          <p:cNvSpPr txBox="1">
            <a:spLocks noGrp="1"/>
          </p:cNvSpPr>
          <p:nvPr>
            <p:ph type="body" idx="2"/>
          </p:nvPr>
        </p:nvSpPr>
        <p:spPr>
          <a:xfrm>
            <a:off x="498518" y="847166"/>
            <a:ext cx="7558960" cy="581025"/>
          </a:xfrm>
          <a:prstGeom prst="rect">
            <a:avLst/>
          </a:prstGeom>
          <a:noFill/>
          <a:ln>
            <a:noFill/>
          </a:ln>
        </p:spPr>
        <p:txBody>
          <a:bodyPr spcFirstLastPara="1" wrap="square" lIns="91325" tIns="45650" rIns="91325" bIns="45650" anchor="t" anchorCtr="0">
            <a:noAutofit/>
          </a:bodyPr>
          <a:lstStyle>
            <a:lvl1pPr marL="457200" lvl="0" indent="-228600" algn="l">
              <a:lnSpc>
                <a:spcPct val="100000"/>
              </a:lnSpc>
              <a:spcBef>
                <a:spcPts val="480"/>
              </a:spcBef>
              <a:spcAft>
                <a:spcPts val="0"/>
              </a:spcAft>
              <a:buSzPts val="2400"/>
              <a:buFont typeface="Arial"/>
              <a:buNone/>
              <a:defRPr sz="2400" b="0" i="0" u="none" strike="noStrike" cap="none">
                <a:solidFill>
                  <a:srgbClr val="7F7F7F"/>
                </a:solidFill>
                <a:latin typeface="Arial"/>
                <a:ea typeface="Arial"/>
                <a:cs typeface="Arial"/>
                <a:sym typeface="Arial"/>
              </a:defRPr>
            </a:lvl1pPr>
            <a:lvl2pPr marL="914400" lvl="1" indent="-228600" algn="l">
              <a:lnSpc>
                <a:spcPct val="100000"/>
              </a:lnSpc>
              <a:spcBef>
                <a:spcPts val="240"/>
              </a:spcBef>
              <a:spcAft>
                <a:spcPts val="0"/>
              </a:spcAft>
              <a:buSzPts val="1200"/>
              <a:buFont typeface="Arial"/>
              <a:buNone/>
              <a:defRPr sz="1200"/>
            </a:lvl2pPr>
            <a:lvl3pPr marL="1371600" lvl="2" indent="-228600" algn="l">
              <a:lnSpc>
                <a:spcPct val="100000"/>
              </a:lnSpc>
              <a:spcBef>
                <a:spcPts val="200"/>
              </a:spcBef>
              <a:spcAft>
                <a:spcPts val="0"/>
              </a:spcAft>
              <a:buSzPts val="1000"/>
              <a:buFont typeface="Arial"/>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Arial"/>
              <a:buNone/>
              <a:defRPr/>
            </a:lvl1pPr>
            <a:lvl2pPr lvl="1" algn="ctr">
              <a:lnSpc>
                <a:spcPct val="100000"/>
              </a:lnSpc>
              <a:spcBef>
                <a:spcPts val="0"/>
              </a:spcBef>
              <a:spcAft>
                <a:spcPts val="0"/>
              </a:spcAft>
              <a:buClr>
                <a:schemeClr val="lt1"/>
              </a:buClr>
              <a:buSzPts val="2800"/>
              <a:buFont typeface="Arial"/>
              <a:buNone/>
              <a:defRPr/>
            </a:lvl2pPr>
            <a:lvl3pPr lvl="2" algn="ctr">
              <a:lnSpc>
                <a:spcPct val="100000"/>
              </a:lnSpc>
              <a:spcBef>
                <a:spcPts val="0"/>
              </a:spcBef>
              <a:spcAft>
                <a:spcPts val="0"/>
              </a:spcAft>
              <a:buClr>
                <a:schemeClr val="lt1"/>
              </a:buClr>
              <a:buSzPts val="2800"/>
              <a:buFont typeface="Arial"/>
              <a:buNone/>
              <a:defRPr/>
            </a:lvl3pPr>
            <a:lvl4pPr lvl="3" algn="ctr">
              <a:lnSpc>
                <a:spcPct val="100000"/>
              </a:lnSpc>
              <a:spcBef>
                <a:spcPts val="0"/>
              </a:spcBef>
              <a:spcAft>
                <a:spcPts val="0"/>
              </a:spcAft>
              <a:buClr>
                <a:schemeClr val="lt1"/>
              </a:buClr>
              <a:buSzPts val="2800"/>
              <a:buFont typeface="Arial"/>
              <a:buNone/>
              <a:defRPr/>
            </a:lvl4pPr>
            <a:lvl5pPr lvl="4" algn="ctr">
              <a:lnSpc>
                <a:spcPct val="100000"/>
              </a:lnSpc>
              <a:spcBef>
                <a:spcPts val="0"/>
              </a:spcBef>
              <a:spcAft>
                <a:spcPts val="0"/>
              </a:spcAft>
              <a:buClr>
                <a:schemeClr val="lt1"/>
              </a:buClr>
              <a:buSzPts val="2800"/>
              <a:buFont typeface="Arial"/>
              <a:buNone/>
              <a:defRPr/>
            </a:lvl5pPr>
            <a:lvl6pPr lvl="5" algn="ctr">
              <a:lnSpc>
                <a:spcPct val="100000"/>
              </a:lnSpc>
              <a:spcBef>
                <a:spcPts val="0"/>
              </a:spcBef>
              <a:spcAft>
                <a:spcPts val="0"/>
              </a:spcAft>
              <a:buClr>
                <a:schemeClr val="lt1"/>
              </a:buClr>
              <a:buSzPts val="2800"/>
              <a:buFont typeface="Arial"/>
              <a:buNone/>
              <a:defRPr/>
            </a:lvl6pPr>
            <a:lvl7pPr lvl="6" algn="ctr">
              <a:lnSpc>
                <a:spcPct val="100000"/>
              </a:lnSpc>
              <a:spcBef>
                <a:spcPts val="0"/>
              </a:spcBef>
              <a:spcAft>
                <a:spcPts val="0"/>
              </a:spcAft>
              <a:buClr>
                <a:schemeClr val="lt1"/>
              </a:buClr>
              <a:buSzPts val="2800"/>
              <a:buFont typeface="Arial"/>
              <a:buNone/>
              <a:defRPr/>
            </a:lvl7pPr>
            <a:lvl8pPr lvl="7" algn="ctr">
              <a:lnSpc>
                <a:spcPct val="100000"/>
              </a:lnSpc>
              <a:spcBef>
                <a:spcPts val="0"/>
              </a:spcBef>
              <a:spcAft>
                <a:spcPts val="0"/>
              </a:spcAft>
              <a:buClr>
                <a:schemeClr val="lt1"/>
              </a:buClr>
              <a:buSzPts val="2800"/>
              <a:buFont typeface="Arial"/>
              <a:buNone/>
              <a:defRPr/>
            </a:lvl8pPr>
            <a:lvl9pPr lvl="8" algn="ctr">
              <a:lnSpc>
                <a:spcPct val="100000"/>
              </a:lnSpc>
              <a:spcBef>
                <a:spcPts val="0"/>
              </a:spcBef>
              <a:spcAft>
                <a:spcPts val="0"/>
              </a:spcAft>
              <a:buClr>
                <a:schemeClr val="lt1"/>
              </a:buClr>
              <a:buSzPts val="2800"/>
              <a:buFont typeface="Arial"/>
              <a:buNone/>
              <a:defRPr/>
            </a:lvl9pPr>
          </a:lstStyle>
          <a:p>
            <a:endParaRPr/>
          </a:p>
        </p:txBody>
      </p:sp>
      <p:sp>
        <p:nvSpPr>
          <p:cNvPr id="157" name="Google Shape;157;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00000"/>
              </a:lnSpc>
              <a:spcBef>
                <a:spcPts val="0"/>
              </a:spcBef>
              <a:spcAft>
                <a:spcPts val="0"/>
              </a:spcAft>
              <a:buSzPts val="1800"/>
              <a:buFont typeface="Arial"/>
              <a:buChar char="●"/>
              <a:defRPr/>
            </a:lvl1pPr>
            <a:lvl2pPr marL="914400" lvl="1" indent="-317500" algn="l">
              <a:lnSpc>
                <a:spcPct val="100000"/>
              </a:lnSpc>
              <a:spcBef>
                <a:spcPts val="0"/>
              </a:spcBef>
              <a:spcAft>
                <a:spcPts val="0"/>
              </a:spcAft>
              <a:buSzPts val="1400"/>
              <a:buFont typeface="Arial"/>
              <a:buChar char="○"/>
              <a:defRPr/>
            </a:lvl2pPr>
            <a:lvl3pPr marL="1371600" lvl="2" indent="-317500" algn="l">
              <a:lnSpc>
                <a:spcPct val="100000"/>
              </a:lnSpc>
              <a:spcBef>
                <a:spcPts val="0"/>
              </a:spcBef>
              <a:spcAft>
                <a:spcPts val="0"/>
              </a:spcAft>
              <a:buSzPts val="1400"/>
              <a:buFont typeface="Arial"/>
              <a:buChar char="■"/>
              <a:defRPr/>
            </a:lvl3pPr>
            <a:lvl4pPr marL="1828800" lvl="3" indent="-317500" algn="l">
              <a:lnSpc>
                <a:spcPct val="100000"/>
              </a:lnSpc>
              <a:spcBef>
                <a:spcPts val="0"/>
              </a:spcBef>
              <a:spcAft>
                <a:spcPts val="0"/>
              </a:spcAft>
              <a:buClr>
                <a:schemeClr val="dk1"/>
              </a:buClr>
              <a:buSzPts val="1400"/>
              <a:buFont typeface="Times New Roman"/>
              <a:buChar char="●"/>
              <a:defRPr/>
            </a:lvl4pPr>
            <a:lvl5pPr marL="2286000" lvl="4" indent="-317500" algn="l">
              <a:lnSpc>
                <a:spcPct val="100000"/>
              </a:lnSpc>
              <a:spcBef>
                <a:spcPts val="0"/>
              </a:spcBef>
              <a:spcAft>
                <a:spcPts val="0"/>
              </a:spcAft>
              <a:buClr>
                <a:schemeClr val="dk1"/>
              </a:buClr>
              <a:buSzPts val="1400"/>
              <a:buFont typeface="Times New Roman"/>
              <a:buChar char="○"/>
              <a:defRPr/>
            </a:lvl5pPr>
            <a:lvl6pPr marL="2743200" lvl="5" indent="-317500" algn="l">
              <a:lnSpc>
                <a:spcPct val="100000"/>
              </a:lnSpc>
              <a:spcBef>
                <a:spcPts val="0"/>
              </a:spcBef>
              <a:spcAft>
                <a:spcPts val="0"/>
              </a:spcAft>
              <a:buClr>
                <a:schemeClr val="dk1"/>
              </a:buClr>
              <a:buSzPts val="1400"/>
              <a:buFont typeface="Times New Roman"/>
              <a:buChar char="■"/>
              <a:defRPr/>
            </a:lvl6pPr>
            <a:lvl7pPr marL="3200400" lvl="6" indent="-317500" algn="l">
              <a:lnSpc>
                <a:spcPct val="100000"/>
              </a:lnSpc>
              <a:spcBef>
                <a:spcPts val="0"/>
              </a:spcBef>
              <a:spcAft>
                <a:spcPts val="0"/>
              </a:spcAft>
              <a:buClr>
                <a:schemeClr val="dk1"/>
              </a:buClr>
              <a:buSzPts val="1400"/>
              <a:buFont typeface="Times New Roman"/>
              <a:buChar char="●"/>
              <a:defRPr/>
            </a:lvl7pPr>
            <a:lvl8pPr marL="3657600" lvl="7" indent="-317500" algn="l">
              <a:lnSpc>
                <a:spcPct val="100000"/>
              </a:lnSpc>
              <a:spcBef>
                <a:spcPts val="0"/>
              </a:spcBef>
              <a:spcAft>
                <a:spcPts val="0"/>
              </a:spcAft>
              <a:buClr>
                <a:schemeClr val="dk1"/>
              </a:buClr>
              <a:buSzPts val="1400"/>
              <a:buFont typeface="Times New Roman"/>
              <a:buChar char="○"/>
              <a:defRPr/>
            </a:lvl8pPr>
            <a:lvl9pPr marL="4114800" lvl="8" indent="-317500" algn="l">
              <a:lnSpc>
                <a:spcPct val="100000"/>
              </a:lnSpc>
              <a:spcBef>
                <a:spcPts val="0"/>
              </a:spcBef>
              <a:spcAft>
                <a:spcPts val="0"/>
              </a:spcAft>
              <a:buClr>
                <a:schemeClr val="dk1"/>
              </a:buClr>
              <a:buSzPts val="1400"/>
              <a:buFont typeface="Times New Roman"/>
              <a:buChar char="■"/>
              <a:defRPr/>
            </a:lvl9pPr>
          </a:lstStyle>
          <a:p>
            <a:endParaRPr/>
          </a:p>
        </p:txBody>
      </p:sp>
      <p:sp>
        <p:nvSpPr>
          <p:cNvPr id="158" name="Google Shape;158;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lumn" type="twoObj">
  <p:cSld name="TWO_OBJECTS">
    <p:spTree>
      <p:nvGrpSpPr>
        <p:cNvPr id="1" name="Shape 159"/>
        <p:cNvGrpSpPr/>
        <p:nvPr/>
      </p:nvGrpSpPr>
      <p:grpSpPr>
        <a:xfrm>
          <a:off x="0" y="0"/>
          <a:ext cx="0" cy="0"/>
          <a:chOff x="0" y="0"/>
          <a:chExt cx="0" cy="0"/>
        </a:xfrm>
      </p:grpSpPr>
      <p:sp>
        <p:nvSpPr>
          <p:cNvPr id="160" name="Google Shape;160;p33"/>
          <p:cNvSpPr txBox="1">
            <a:spLocks noGrp="1"/>
          </p:cNvSpPr>
          <p:nvPr>
            <p:ph type="title"/>
          </p:nvPr>
        </p:nvSpPr>
        <p:spPr>
          <a:xfrm>
            <a:off x="394853" y="273845"/>
            <a:ext cx="8354250" cy="44415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3600"/>
              <a:buFont typeface="Century Gothic"/>
              <a:buNone/>
              <a:defRPr sz="2700" b="1" i="0" u="none" strike="noStrike" cap="none">
                <a:solidFill>
                  <a:schemeClr val="dk2"/>
                </a:solidFill>
                <a:latin typeface="Century Gothic"/>
                <a:ea typeface="Century Gothic"/>
                <a:cs typeface="Century Gothic"/>
                <a:sym typeface="Century Gothic"/>
              </a:defRPr>
            </a:lvl1pPr>
            <a:lvl2pPr lvl="1" algn="ctr">
              <a:lnSpc>
                <a:spcPct val="100000"/>
              </a:lnSpc>
              <a:spcBef>
                <a:spcPts val="0"/>
              </a:spcBef>
              <a:spcAft>
                <a:spcPts val="0"/>
              </a:spcAft>
              <a:buClr>
                <a:schemeClr val="lt1"/>
              </a:buClr>
              <a:buSzPts val="1400"/>
              <a:buFont typeface="Arial"/>
              <a:buNone/>
              <a:defRPr sz="1350"/>
            </a:lvl2pPr>
            <a:lvl3pPr lvl="2" algn="ctr">
              <a:lnSpc>
                <a:spcPct val="100000"/>
              </a:lnSpc>
              <a:spcBef>
                <a:spcPts val="0"/>
              </a:spcBef>
              <a:spcAft>
                <a:spcPts val="0"/>
              </a:spcAft>
              <a:buClr>
                <a:schemeClr val="lt1"/>
              </a:buClr>
              <a:buSzPts val="1400"/>
              <a:buFont typeface="Arial"/>
              <a:buNone/>
              <a:defRPr sz="1350"/>
            </a:lvl3pPr>
            <a:lvl4pPr lvl="3" algn="ctr">
              <a:lnSpc>
                <a:spcPct val="100000"/>
              </a:lnSpc>
              <a:spcBef>
                <a:spcPts val="0"/>
              </a:spcBef>
              <a:spcAft>
                <a:spcPts val="0"/>
              </a:spcAft>
              <a:buClr>
                <a:schemeClr val="lt1"/>
              </a:buClr>
              <a:buSzPts val="1400"/>
              <a:buFont typeface="Arial"/>
              <a:buNone/>
              <a:defRPr sz="1350"/>
            </a:lvl4pPr>
            <a:lvl5pPr lvl="4" algn="ctr">
              <a:lnSpc>
                <a:spcPct val="100000"/>
              </a:lnSpc>
              <a:spcBef>
                <a:spcPts val="0"/>
              </a:spcBef>
              <a:spcAft>
                <a:spcPts val="0"/>
              </a:spcAft>
              <a:buClr>
                <a:schemeClr val="lt1"/>
              </a:buClr>
              <a:buSzPts val="1400"/>
              <a:buFont typeface="Arial"/>
              <a:buNone/>
              <a:defRPr sz="1350"/>
            </a:lvl5pPr>
            <a:lvl6pPr lvl="5" algn="ctr">
              <a:lnSpc>
                <a:spcPct val="100000"/>
              </a:lnSpc>
              <a:spcBef>
                <a:spcPts val="0"/>
              </a:spcBef>
              <a:spcAft>
                <a:spcPts val="0"/>
              </a:spcAft>
              <a:buClr>
                <a:schemeClr val="lt1"/>
              </a:buClr>
              <a:buSzPts val="1400"/>
              <a:buFont typeface="Arial"/>
              <a:buNone/>
              <a:defRPr sz="1350"/>
            </a:lvl6pPr>
            <a:lvl7pPr lvl="6" algn="ctr">
              <a:lnSpc>
                <a:spcPct val="100000"/>
              </a:lnSpc>
              <a:spcBef>
                <a:spcPts val="0"/>
              </a:spcBef>
              <a:spcAft>
                <a:spcPts val="0"/>
              </a:spcAft>
              <a:buClr>
                <a:schemeClr val="lt1"/>
              </a:buClr>
              <a:buSzPts val="1400"/>
              <a:buFont typeface="Arial"/>
              <a:buNone/>
              <a:defRPr sz="1350"/>
            </a:lvl7pPr>
            <a:lvl8pPr lvl="7" algn="ctr">
              <a:lnSpc>
                <a:spcPct val="100000"/>
              </a:lnSpc>
              <a:spcBef>
                <a:spcPts val="0"/>
              </a:spcBef>
              <a:spcAft>
                <a:spcPts val="0"/>
              </a:spcAft>
              <a:buClr>
                <a:schemeClr val="lt1"/>
              </a:buClr>
              <a:buSzPts val="1400"/>
              <a:buFont typeface="Arial"/>
              <a:buNone/>
              <a:defRPr sz="1350"/>
            </a:lvl8pPr>
            <a:lvl9pPr lvl="8" algn="ctr">
              <a:lnSpc>
                <a:spcPct val="100000"/>
              </a:lnSpc>
              <a:spcBef>
                <a:spcPts val="0"/>
              </a:spcBef>
              <a:spcAft>
                <a:spcPts val="0"/>
              </a:spcAft>
              <a:buClr>
                <a:schemeClr val="lt1"/>
              </a:buClr>
              <a:buSzPts val="1400"/>
              <a:buFont typeface="Arial"/>
              <a:buNone/>
              <a:defRPr sz="1350"/>
            </a:lvl9pPr>
          </a:lstStyle>
          <a:p>
            <a:endParaRPr/>
          </a:p>
        </p:txBody>
      </p:sp>
      <p:sp>
        <p:nvSpPr>
          <p:cNvPr id="161" name="Google Shape;161;p33"/>
          <p:cNvSpPr txBox="1">
            <a:spLocks noGrp="1"/>
          </p:cNvSpPr>
          <p:nvPr>
            <p:ph type="body" idx="1"/>
          </p:nvPr>
        </p:nvSpPr>
        <p:spPr>
          <a:xfrm>
            <a:off x="571500" y="1369219"/>
            <a:ext cx="3924225"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750"/>
              </a:spcBef>
              <a:spcAft>
                <a:spcPts val="0"/>
              </a:spcAft>
              <a:buClr>
                <a:schemeClr val="accent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375"/>
              </a:spcBef>
              <a:spcAft>
                <a:spcPts val="0"/>
              </a:spcAft>
              <a:buClr>
                <a:schemeClr val="accent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375"/>
              </a:spcBef>
              <a:spcAft>
                <a:spcPts val="0"/>
              </a:spcAft>
              <a:buClr>
                <a:schemeClr val="accent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375"/>
              </a:spcBef>
              <a:spcAft>
                <a:spcPts val="0"/>
              </a:spcAft>
              <a:buClr>
                <a:schemeClr val="accent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375"/>
              </a:spcBef>
              <a:spcAft>
                <a:spcPts val="0"/>
              </a:spcAft>
              <a:buClr>
                <a:schemeClr val="accent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2" name="Google Shape;162;p33"/>
          <p:cNvSpPr txBox="1">
            <a:spLocks noGrp="1"/>
          </p:cNvSpPr>
          <p:nvPr>
            <p:ph type="body" idx="2"/>
          </p:nvPr>
        </p:nvSpPr>
        <p:spPr>
          <a:xfrm>
            <a:off x="4648200" y="1369219"/>
            <a:ext cx="391905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750"/>
              </a:spcBef>
              <a:spcAft>
                <a:spcPts val="0"/>
              </a:spcAft>
              <a:buClr>
                <a:schemeClr val="accent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375"/>
              </a:spcBef>
              <a:spcAft>
                <a:spcPts val="0"/>
              </a:spcAft>
              <a:buClr>
                <a:schemeClr val="accent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375"/>
              </a:spcBef>
              <a:spcAft>
                <a:spcPts val="0"/>
              </a:spcAft>
              <a:buClr>
                <a:schemeClr val="accent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375"/>
              </a:spcBef>
              <a:spcAft>
                <a:spcPts val="0"/>
              </a:spcAft>
              <a:buClr>
                <a:schemeClr val="accent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375"/>
              </a:spcBef>
              <a:spcAft>
                <a:spcPts val="0"/>
              </a:spcAft>
              <a:buClr>
                <a:schemeClr val="accent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line, Body Copy and Bullets">
  <p:cSld name="Headline, Body Copy and Bullets">
    <p:spTree>
      <p:nvGrpSpPr>
        <p:cNvPr id="1" name="Shape 163"/>
        <p:cNvGrpSpPr/>
        <p:nvPr/>
      </p:nvGrpSpPr>
      <p:grpSpPr>
        <a:xfrm>
          <a:off x="0" y="0"/>
          <a:ext cx="0" cy="0"/>
          <a:chOff x="0" y="0"/>
          <a:chExt cx="0" cy="0"/>
        </a:xfrm>
      </p:grpSpPr>
      <p:sp>
        <p:nvSpPr>
          <p:cNvPr id="164" name="Google Shape;164;p34"/>
          <p:cNvSpPr txBox="1">
            <a:spLocks noGrp="1"/>
          </p:cNvSpPr>
          <p:nvPr>
            <p:ph type="sldNum" idx="12"/>
          </p:nvPr>
        </p:nvSpPr>
        <p:spPr>
          <a:xfrm>
            <a:off x="8418177" y="4798829"/>
            <a:ext cx="414000" cy="378596"/>
          </a:xfrm>
          <a:prstGeom prst="rect">
            <a:avLst/>
          </a:prstGeom>
          <a:noFill/>
          <a:ln>
            <a:noFill/>
          </a:ln>
        </p:spPr>
        <p:txBody>
          <a:bodyPr spcFirstLastPara="1" wrap="square" lIns="0" tIns="0" rIns="0" bIns="9142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144">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1 1">
  <p:cSld name="Custom Layout 1 1">
    <p:spTree>
      <p:nvGrpSpPr>
        <p:cNvPr id="1" name="Shape 165"/>
        <p:cNvGrpSpPr/>
        <p:nvPr/>
      </p:nvGrpSpPr>
      <p:grpSpPr>
        <a:xfrm>
          <a:off x="0" y="0"/>
          <a:ext cx="0" cy="0"/>
          <a:chOff x="0" y="0"/>
          <a:chExt cx="0" cy="0"/>
        </a:xfrm>
      </p:grpSpPr>
      <p:sp>
        <p:nvSpPr>
          <p:cNvPr id="166" name="Google Shape;166;p35"/>
          <p:cNvSpPr/>
          <p:nvPr/>
        </p:nvSpPr>
        <p:spPr>
          <a:xfrm>
            <a:off x="0" y="448050"/>
            <a:ext cx="1734900" cy="4695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7" name="Google Shape;167;p35"/>
          <p:cNvSpPr/>
          <p:nvPr/>
        </p:nvSpPr>
        <p:spPr>
          <a:xfrm>
            <a:off x="0" y="-10145"/>
            <a:ext cx="9144000" cy="458400"/>
          </a:xfrm>
          <a:prstGeom prst="rect">
            <a:avLst/>
          </a:prstGeom>
          <a:solidFill>
            <a:srgbClr val="1C293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8" name="Google Shape;168;p35"/>
          <p:cNvSpPr txBox="1">
            <a:spLocks noGrp="1"/>
          </p:cNvSpPr>
          <p:nvPr>
            <p:ph type="title"/>
          </p:nvPr>
        </p:nvSpPr>
        <p:spPr>
          <a:xfrm>
            <a:off x="72375" y="56300"/>
            <a:ext cx="8951100" cy="36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Arial"/>
              <a:buNone/>
              <a:defRPr>
                <a:solidFill>
                  <a:schemeClr val="dk1"/>
                </a:solidFill>
              </a:defRPr>
            </a:lvl1pPr>
            <a:lvl2pPr lvl="1" algn="ctr">
              <a:lnSpc>
                <a:spcPct val="100000"/>
              </a:lnSpc>
              <a:spcBef>
                <a:spcPts val="0"/>
              </a:spcBef>
              <a:spcAft>
                <a:spcPts val="0"/>
              </a:spcAft>
              <a:buClr>
                <a:schemeClr val="lt1"/>
              </a:buClr>
              <a:buSzPts val="1400"/>
              <a:buFont typeface="Arial"/>
              <a:buNone/>
              <a:defRPr/>
            </a:lvl2pPr>
            <a:lvl3pPr lvl="2" algn="ctr">
              <a:lnSpc>
                <a:spcPct val="100000"/>
              </a:lnSpc>
              <a:spcBef>
                <a:spcPts val="0"/>
              </a:spcBef>
              <a:spcAft>
                <a:spcPts val="0"/>
              </a:spcAft>
              <a:buClr>
                <a:schemeClr val="lt1"/>
              </a:buClr>
              <a:buSzPts val="1400"/>
              <a:buFont typeface="Arial"/>
              <a:buNone/>
              <a:defRPr/>
            </a:lvl3pPr>
            <a:lvl4pPr lvl="3" algn="ctr">
              <a:lnSpc>
                <a:spcPct val="100000"/>
              </a:lnSpc>
              <a:spcBef>
                <a:spcPts val="0"/>
              </a:spcBef>
              <a:spcAft>
                <a:spcPts val="0"/>
              </a:spcAft>
              <a:buClr>
                <a:schemeClr val="lt1"/>
              </a:buClr>
              <a:buSzPts val="1400"/>
              <a:buFont typeface="Arial"/>
              <a:buNone/>
              <a:defRPr/>
            </a:lvl4pPr>
            <a:lvl5pPr lvl="4" algn="ctr">
              <a:lnSpc>
                <a:spcPct val="100000"/>
              </a:lnSpc>
              <a:spcBef>
                <a:spcPts val="0"/>
              </a:spcBef>
              <a:spcAft>
                <a:spcPts val="0"/>
              </a:spcAft>
              <a:buClr>
                <a:schemeClr val="lt1"/>
              </a:buClr>
              <a:buSzPts val="1400"/>
              <a:buFont typeface="Arial"/>
              <a:buNone/>
              <a:defRPr/>
            </a:lvl5pPr>
            <a:lvl6pPr lvl="5" algn="ctr">
              <a:lnSpc>
                <a:spcPct val="100000"/>
              </a:lnSpc>
              <a:spcBef>
                <a:spcPts val="0"/>
              </a:spcBef>
              <a:spcAft>
                <a:spcPts val="0"/>
              </a:spcAft>
              <a:buClr>
                <a:schemeClr val="lt1"/>
              </a:buClr>
              <a:buSzPts val="1400"/>
              <a:buFont typeface="Arial"/>
              <a:buNone/>
              <a:defRPr/>
            </a:lvl6pPr>
            <a:lvl7pPr lvl="6" algn="ctr">
              <a:lnSpc>
                <a:spcPct val="100000"/>
              </a:lnSpc>
              <a:spcBef>
                <a:spcPts val="0"/>
              </a:spcBef>
              <a:spcAft>
                <a:spcPts val="0"/>
              </a:spcAft>
              <a:buClr>
                <a:schemeClr val="lt1"/>
              </a:buClr>
              <a:buSzPts val="1400"/>
              <a:buFont typeface="Arial"/>
              <a:buNone/>
              <a:defRPr/>
            </a:lvl7pPr>
            <a:lvl8pPr lvl="7" algn="ctr">
              <a:lnSpc>
                <a:spcPct val="100000"/>
              </a:lnSpc>
              <a:spcBef>
                <a:spcPts val="0"/>
              </a:spcBef>
              <a:spcAft>
                <a:spcPts val="0"/>
              </a:spcAft>
              <a:buClr>
                <a:schemeClr val="lt1"/>
              </a:buClr>
              <a:buSzPts val="1400"/>
              <a:buFont typeface="Arial"/>
              <a:buNone/>
              <a:defRPr/>
            </a:lvl8pPr>
            <a:lvl9pPr lvl="8" algn="ctr">
              <a:lnSpc>
                <a:spcPct val="100000"/>
              </a:lnSpc>
              <a:spcBef>
                <a:spcPts val="0"/>
              </a:spcBef>
              <a:spcAft>
                <a:spcPts val="0"/>
              </a:spcAft>
              <a:buClr>
                <a:schemeClr val="lt1"/>
              </a:buClr>
              <a:buSzPts val="1400"/>
              <a:buFont typeface="Arial"/>
              <a:buNone/>
              <a:defRPr/>
            </a:lvl9pPr>
          </a:lstStyle>
          <a:p>
            <a:endParaRPr/>
          </a:p>
        </p:txBody>
      </p:sp>
      <p:pic>
        <p:nvPicPr>
          <p:cNvPr id="169" name="Google Shape;169;p35"/>
          <p:cNvPicPr preferRelativeResize="0"/>
          <p:nvPr/>
        </p:nvPicPr>
        <p:blipFill rotWithShape="1">
          <a:blip r:embed="rId2">
            <a:alphaModFix/>
          </a:blip>
          <a:srcRect/>
          <a:stretch/>
        </p:blipFill>
        <p:spPr>
          <a:xfrm>
            <a:off x="72376" y="66500"/>
            <a:ext cx="489800" cy="325410"/>
          </a:xfrm>
          <a:prstGeom prst="rect">
            <a:avLst/>
          </a:prstGeom>
          <a:noFill/>
          <a:ln>
            <a:noFill/>
          </a:ln>
        </p:spPr>
      </p:pic>
      <p:sp>
        <p:nvSpPr>
          <p:cNvPr id="170" name="Google Shape;170;p35"/>
          <p:cNvSpPr txBox="1">
            <a:spLocks noGrp="1"/>
          </p:cNvSpPr>
          <p:nvPr>
            <p:ph type="body" idx="1"/>
          </p:nvPr>
        </p:nvSpPr>
        <p:spPr>
          <a:xfrm>
            <a:off x="286850" y="749250"/>
            <a:ext cx="3981000" cy="40323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Arial"/>
              <a:buChar char="●"/>
              <a:defRPr/>
            </a:lvl1pPr>
            <a:lvl2pPr marL="914400" lvl="1" indent="-317500" algn="l">
              <a:lnSpc>
                <a:spcPct val="100000"/>
              </a:lnSpc>
              <a:spcBef>
                <a:spcPts val="0"/>
              </a:spcBef>
              <a:spcAft>
                <a:spcPts val="0"/>
              </a:spcAft>
              <a:buSzPts val="1400"/>
              <a:buFont typeface="Arial"/>
              <a:buChar char="○"/>
              <a:defRPr/>
            </a:lvl2pPr>
            <a:lvl3pPr marL="1371600" lvl="2" indent="-317500" algn="l">
              <a:lnSpc>
                <a:spcPct val="100000"/>
              </a:lnSpc>
              <a:spcBef>
                <a:spcPts val="0"/>
              </a:spcBef>
              <a:spcAft>
                <a:spcPts val="0"/>
              </a:spcAft>
              <a:buSzPts val="1400"/>
              <a:buFont typeface="Arial"/>
              <a:buChar char="■"/>
              <a:defRPr/>
            </a:lvl3pPr>
            <a:lvl4pPr marL="1828800" lvl="3" indent="-317500" algn="l">
              <a:lnSpc>
                <a:spcPct val="100000"/>
              </a:lnSpc>
              <a:spcBef>
                <a:spcPts val="0"/>
              </a:spcBef>
              <a:spcAft>
                <a:spcPts val="0"/>
              </a:spcAft>
              <a:buClr>
                <a:schemeClr val="dk1"/>
              </a:buClr>
              <a:buSzPts val="1400"/>
              <a:buFont typeface="Times New Roman"/>
              <a:buChar char="●"/>
              <a:defRPr/>
            </a:lvl4pPr>
            <a:lvl5pPr marL="2286000" lvl="4" indent="-317500" algn="l">
              <a:lnSpc>
                <a:spcPct val="100000"/>
              </a:lnSpc>
              <a:spcBef>
                <a:spcPts val="0"/>
              </a:spcBef>
              <a:spcAft>
                <a:spcPts val="0"/>
              </a:spcAft>
              <a:buClr>
                <a:schemeClr val="dk1"/>
              </a:buClr>
              <a:buSzPts val="1400"/>
              <a:buFont typeface="Times New Roman"/>
              <a:buChar char="○"/>
              <a:defRPr/>
            </a:lvl5pPr>
            <a:lvl6pPr marL="2743200" lvl="5" indent="-317500" algn="l">
              <a:lnSpc>
                <a:spcPct val="100000"/>
              </a:lnSpc>
              <a:spcBef>
                <a:spcPts val="0"/>
              </a:spcBef>
              <a:spcAft>
                <a:spcPts val="0"/>
              </a:spcAft>
              <a:buClr>
                <a:schemeClr val="dk1"/>
              </a:buClr>
              <a:buSzPts val="1400"/>
              <a:buFont typeface="Times New Roman"/>
              <a:buChar char="■"/>
              <a:defRPr/>
            </a:lvl6pPr>
            <a:lvl7pPr marL="3200400" lvl="6" indent="-317500" algn="l">
              <a:lnSpc>
                <a:spcPct val="100000"/>
              </a:lnSpc>
              <a:spcBef>
                <a:spcPts val="0"/>
              </a:spcBef>
              <a:spcAft>
                <a:spcPts val="0"/>
              </a:spcAft>
              <a:buClr>
                <a:schemeClr val="dk1"/>
              </a:buClr>
              <a:buSzPts val="1400"/>
              <a:buFont typeface="Times New Roman"/>
              <a:buChar char="●"/>
              <a:defRPr/>
            </a:lvl7pPr>
            <a:lvl8pPr marL="3657600" lvl="7" indent="-317500" algn="l">
              <a:lnSpc>
                <a:spcPct val="100000"/>
              </a:lnSpc>
              <a:spcBef>
                <a:spcPts val="0"/>
              </a:spcBef>
              <a:spcAft>
                <a:spcPts val="0"/>
              </a:spcAft>
              <a:buClr>
                <a:schemeClr val="dk1"/>
              </a:buClr>
              <a:buSzPts val="1400"/>
              <a:buFont typeface="Times New Roman"/>
              <a:buChar char="○"/>
              <a:defRPr/>
            </a:lvl8pPr>
            <a:lvl9pPr marL="4114800" lvl="8" indent="-317500" algn="l">
              <a:lnSpc>
                <a:spcPct val="100000"/>
              </a:lnSpc>
              <a:spcBef>
                <a:spcPts val="0"/>
              </a:spcBef>
              <a:spcAft>
                <a:spcPts val="0"/>
              </a:spcAft>
              <a:buClr>
                <a:schemeClr val="dk1"/>
              </a:buClr>
              <a:buSzPts val="1400"/>
              <a:buFont typeface="Times New Roman"/>
              <a:buChar char="■"/>
              <a:defRPr/>
            </a:lvl9pPr>
          </a:lstStyle>
          <a:p>
            <a:endParaRPr/>
          </a:p>
        </p:txBody>
      </p:sp>
      <p:sp>
        <p:nvSpPr>
          <p:cNvPr id="171" name="Google Shape;171;p35"/>
          <p:cNvSpPr txBox="1">
            <a:spLocks noGrp="1"/>
          </p:cNvSpPr>
          <p:nvPr>
            <p:ph type="body" idx="2"/>
          </p:nvPr>
        </p:nvSpPr>
        <p:spPr>
          <a:xfrm>
            <a:off x="4696675" y="749250"/>
            <a:ext cx="3981000" cy="40323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Arial"/>
              <a:buChar char="●"/>
              <a:defRPr/>
            </a:lvl1pPr>
            <a:lvl2pPr marL="914400" lvl="1" indent="-317500" algn="l">
              <a:lnSpc>
                <a:spcPct val="100000"/>
              </a:lnSpc>
              <a:spcBef>
                <a:spcPts val="0"/>
              </a:spcBef>
              <a:spcAft>
                <a:spcPts val="0"/>
              </a:spcAft>
              <a:buSzPts val="1400"/>
              <a:buFont typeface="Arial"/>
              <a:buChar char="○"/>
              <a:defRPr/>
            </a:lvl2pPr>
            <a:lvl3pPr marL="1371600" lvl="2" indent="-317500" algn="l">
              <a:lnSpc>
                <a:spcPct val="100000"/>
              </a:lnSpc>
              <a:spcBef>
                <a:spcPts val="0"/>
              </a:spcBef>
              <a:spcAft>
                <a:spcPts val="0"/>
              </a:spcAft>
              <a:buSzPts val="1400"/>
              <a:buFont typeface="Arial"/>
              <a:buChar char="■"/>
              <a:defRPr/>
            </a:lvl3pPr>
            <a:lvl4pPr marL="1828800" lvl="3" indent="-317500" algn="l">
              <a:lnSpc>
                <a:spcPct val="100000"/>
              </a:lnSpc>
              <a:spcBef>
                <a:spcPts val="0"/>
              </a:spcBef>
              <a:spcAft>
                <a:spcPts val="0"/>
              </a:spcAft>
              <a:buClr>
                <a:schemeClr val="dk1"/>
              </a:buClr>
              <a:buSzPts val="1400"/>
              <a:buFont typeface="Times New Roman"/>
              <a:buChar char="●"/>
              <a:defRPr/>
            </a:lvl4pPr>
            <a:lvl5pPr marL="2286000" lvl="4" indent="-317500" algn="l">
              <a:lnSpc>
                <a:spcPct val="100000"/>
              </a:lnSpc>
              <a:spcBef>
                <a:spcPts val="0"/>
              </a:spcBef>
              <a:spcAft>
                <a:spcPts val="0"/>
              </a:spcAft>
              <a:buClr>
                <a:schemeClr val="dk1"/>
              </a:buClr>
              <a:buSzPts val="1400"/>
              <a:buFont typeface="Times New Roman"/>
              <a:buChar char="○"/>
              <a:defRPr/>
            </a:lvl5pPr>
            <a:lvl6pPr marL="2743200" lvl="5" indent="-317500" algn="l">
              <a:lnSpc>
                <a:spcPct val="100000"/>
              </a:lnSpc>
              <a:spcBef>
                <a:spcPts val="0"/>
              </a:spcBef>
              <a:spcAft>
                <a:spcPts val="0"/>
              </a:spcAft>
              <a:buClr>
                <a:schemeClr val="dk1"/>
              </a:buClr>
              <a:buSzPts val="1400"/>
              <a:buFont typeface="Times New Roman"/>
              <a:buChar char="■"/>
              <a:defRPr/>
            </a:lvl6pPr>
            <a:lvl7pPr marL="3200400" lvl="6" indent="-317500" algn="l">
              <a:lnSpc>
                <a:spcPct val="100000"/>
              </a:lnSpc>
              <a:spcBef>
                <a:spcPts val="0"/>
              </a:spcBef>
              <a:spcAft>
                <a:spcPts val="0"/>
              </a:spcAft>
              <a:buClr>
                <a:schemeClr val="dk1"/>
              </a:buClr>
              <a:buSzPts val="1400"/>
              <a:buFont typeface="Times New Roman"/>
              <a:buChar char="●"/>
              <a:defRPr/>
            </a:lvl7pPr>
            <a:lvl8pPr marL="3657600" lvl="7" indent="-317500" algn="l">
              <a:lnSpc>
                <a:spcPct val="100000"/>
              </a:lnSpc>
              <a:spcBef>
                <a:spcPts val="0"/>
              </a:spcBef>
              <a:spcAft>
                <a:spcPts val="0"/>
              </a:spcAft>
              <a:buClr>
                <a:schemeClr val="dk1"/>
              </a:buClr>
              <a:buSzPts val="1400"/>
              <a:buFont typeface="Times New Roman"/>
              <a:buChar char="○"/>
              <a:defRPr/>
            </a:lvl8pPr>
            <a:lvl9pPr marL="4114800" lvl="8" indent="-317500" algn="l">
              <a:lnSpc>
                <a:spcPct val="100000"/>
              </a:lnSpc>
              <a:spcBef>
                <a:spcPts val="0"/>
              </a:spcBef>
              <a:spcAft>
                <a:spcPts val="0"/>
              </a:spcAft>
              <a:buClr>
                <a:schemeClr val="dk1"/>
              </a:buClr>
              <a:buSzPts val="1400"/>
              <a:buFont typeface="Times New Roman"/>
              <a:buChar char="■"/>
              <a:defRPr/>
            </a:lvl9pPr>
          </a:lstStyle>
          <a:p>
            <a:endParaRPr/>
          </a:p>
        </p:txBody>
      </p:sp>
      <p:pic>
        <p:nvPicPr>
          <p:cNvPr id="172" name="Google Shape;172;p35"/>
          <p:cNvPicPr preferRelativeResize="0"/>
          <p:nvPr/>
        </p:nvPicPr>
        <p:blipFill rotWithShape="1">
          <a:blip r:embed="rId3">
            <a:alphaModFix/>
          </a:blip>
          <a:srcRect/>
          <a:stretch/>
        </p:blipFill>
        <p:spPr>
          <a:xfrm>
            <a:off x="72375" y="4654000"/>
            <a:ext cx="939099" cy="405650"/>
          </a:xfrm>
          <a:prstGeom prst="rect">
            <a:avLst/>
          </a:prstGeom>
          <a:noFill/>
          <a:ln>
            <a:noFill/>
          </a:ln>
        </p:spPr>
      </p:pic>
      <p:sp>
        <p:nvSpPr>
          <p:cNvPr id="173" name="Google Shape;173;p35"/>
          <p:cNvSpPr txBox="1"/>
          <p:nvPr/>
        </p:nvSpPr>
        <p:spPr>
          <a:xfrm>
            <a:off x="1011475" y="4614425"/>
            <a:ext cx="1597800" cy="484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1C2930"/>
              </a:buClr>
              <a:buSzPts val="650"/>
              <a:buFont typeface="Arial"/>
              <a:buNone/>
            </a:pPr>
            <a:r>
              <a:rPr lang="en" sz="650" b="0" i="0" u="none" strike="noStrike" cap="none">
                <a:solidFill>
                  <a:srgbClr val="1C2930"/>
                </a:solidFill>
                <a:highlight>
                  <a:schemeClr val="dk1"/>
                </a:highlight>
                <a:latin typeface="Arial"/>
                <a:ea typeface="Arial"/>
                <a:cs typeface="Arial"/>
                <a:sym typeface="Arial"/>
              </a:rPr>
              <a:t>National Science Foundation, Campus Cyberinfrastructure: Regional Computing, Award 2346701</a:t>
            </a:r>
            <a:endParaRPr sz="600" b="0" i="0" u="none" strike="noStrike" cap="none">
              <a:solidFill>
                <a:schemeClr val="dk1"/>
              </a:solidFill>
              <a:highlight>
                <a:schemeClr val="dk1"/>
              </a:highlight>
              <a:latin typeface="Arial"/>
              <a:ea typeface="Arial"/>
              <a:cs typeface="Arial"/>
              <a:sym typeface="Arial"/>
            </a:endParaRPr>
          </a:p>
        </p:txBody>
      </p:sp>
      <p:sp>
        <p:nvSpPr>
          <p:cNvPr id="174" name="Google Shape;174;p35"/>
          <p:cNvSpPr txBox="1"/>
          <p:nvPr/>
        </p:nvSpPr>
        <p:spPr>
          <a:xfrm>
            <a:off x="3389250" y="4713275"/>
            <a:ext cx="2365500" cy="28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1"/>
              </a:buClr>
              <a:buSzPts val="1100"/>
              <a:buFont typeface="Arial"/>
              <a:buNone/>
            </a:pPr>
            <a:r>
              <a:rPr lang="en" sz="1100" b="0" i="0" u="sng" strike="noStrike" cap="none">
                <a:solidFill>
                  <a:schemeClr val="hlink"/>
                </a:solidFill>
                <a:latin typeface="Arial"/>
                <a:ea typeface="Arial"/>
                <a:cs typeface="Arial"/>
                <a:sym typeface="Arial"/>
                <a:hlinkClick r:id="rId4"/>
              </a:rPr>
              <a:t>https://tide.sdsu.edu/</a:t>
            </a:r>
            <a:endParaRPr sz="11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75"/>
        <p:cNvGrpSpPr/>
        <p:nvPr/>
      </p:nvGrpSpPr>
      <p:grpSpPr>
        <a:xfrm>
          <a:off x="0" y="0"/>
          <a:ext cx="0" cy="0"/>
          <a:chOff x="0" y="0"/>
          <a:chExt cx="0" cy="0"/>
        </a:xfrm>
      </p:grpSpPr>
      <p:sp>
        <p:nvSpPr>
          <p:cNvPr id="176" name="Google Shape;176;p36"/>
          <p:cNvSpPr/>
          <p:nvPr/>
        </p:nvSpPr>
        <p:spPr>
          <a:xfrm>
            <a:off x="0" y="324650"/>
            <a:ext cx="1734900" cy="4818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36"/>
          <p:cNvSpPr/>
          <p:nvPr/>
        </p:nvSpPr>
        <p:spPr>
          <a:xfrm>
            <a:off x="0" y="-10349"/>
            <a:ext cx="9144000" cy="458400"/>
          </a:xfrm>
          <a:prstGeom prst="rect">
            <a:avLst/>
          </a:prstGeom>
          <a:solidFill>
            <a:srgbClr val="1C293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36"/>
          <p:cNvSpPr txBox="1">
            <a:spLocks noGrp="1"/>
          </p:cNvSpPr>
          <p:nvPr>
            <p:ph type="title"/>
          </p:nvPr>
        </p:nvSpPr>
        <p:spPr>
          <a:xfrm>
            <a:off x="72375" y="56300"/>
            <a:ext cx="8951100" cy="36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Arial"/>
              <a:buNone/>
              <a:defRPr>
                <a:solidFill>
                  <a:schemeClr val="dk1"/>
                </a:solidFill>
              </a:defRPr>
            </a:lvl1pPr>
            <a:lvl2pPr lvl="1" algn="ctr">
              <a:lnSpc>
                <a:spcPct val="100000"/>
              </a:lnSpc>
              <a:spcBef>
                <a:spcPts val="0"/>
              </a:spcBef>
              <a:spcAft>
                <a:spcPts val="0"/>
              </a:spcAft>
              <a:buClr>
                <a:schemeClr val="lt1"/>
              </a:buClr>
              <a:buSzPts val="1400"/>
              <a:buFont typeface="Arial"/>
              <a:buNone/>
              <a:defRPr/>
            </a:lvl2pPr>
            <a:lvl3pPr lvl="2" algn="ctr">
              <a:lnSpc>
                <a:spcPct val="100000"/>
              </a:lnSpc>
              <a:spcBef>
                <a:spcPts val="0"/>
              </a:spcBef>
              <a:spcAft>
                <a:spcPts val="0"/>
              </a:spcAft>
              <a:buClr>
                <a:schemeClr val="lt1"/>
              </a:buClr>
              <a:buSzPts val="1400"/>
              <a:buFont typeface="Arial"/>
              <a:buNone/>
              <a:defRPr/>
            </a:lvl3pPr>
            <a:lvl4pPr lvl="3" algn="ctr">
              <a:lnSpc>
                <a:spcPct val="100000"/>
              </a:lnSpc>
              <a:spcBef>
                <a:spcPts val="0"/>
              </a:spcBef>
              <a:spcAft>
                <a:spcPts val="0"/>
              </a:spcAft>
              <a:buClr>
                <a:schemeClr val="lt1"/>
              </a:buClr>
              <a:buSzPts val="1400"/>
              <a:buFont typeface="Arial"/>
              <a:buNone/>
              <a:defRPr/>
            </a:lvl4pPr>
            <a:lvl5pPr lvl="4" algn="ctr">
              <a:lnSpc>
                <a:spcPct val="100000"/>
              </a:lnSpc>
              <a:spcBef>
                <a:spcPts val="0"/>
              </a:spcBef>
              <a:spcAft>
                <a:spcPts val="0"/>
              </a:spcAft>
              <a:buClr>
                <a:schemeClr val="lt1"/>
              </a:buClr>
              <a:buSzPts val="1400"/>
              <a:buFont typeface="Arial"/>
              <a:buNone/>
              <a:defRPr/>
            </a:lvl5pPr>
            <a:lvl6pPr lvl="5" algn="ctr">
              <a:lnSpc>
                <a:spcPct val="100000"/>
              </a:lnSpc>
              <a:spcBef>
                <a:spcPts val="0"/>
              </a:spcBef>
              <a:spcAft>
                <a:spcPts val="0"/>
              </a:spcAft>
              <a:buClr>
                <a:schemeClr val="lt1"/>
              </a:buClr>
              <a:buSzPts val="1400"/>
              <a:buFont typeface="Arial"/>
              <a:buNone/>
              <a:defRPr/>
            </a:lvl6pPr>
            <a:lvl7pPr lvl="6" algn="ctr">
              <a:lnSpc>
                <a:spcPct val="100000"/>
              </a:lnSpc>
              <a:spcBef>
                <a:spcPts val="0"/>
              </a:spcBef>
              <a:spcAft>
                <a:spcPts val="0"/>
              </a:spcAft>
              <a:buClr>
                <a:schemeClr val="lt1"/>
              </a:buClr>
              <a:buSzPts val="1400"/>
              <a:buFont typeface="Arial"/>
              <a:buNone/>
              <a:defRPr/>
            </a:lvl7pPr>
            <a:lvl8pPr lvl="7" algn="ctr">
              <a:lnSpc>
                <a:spcPct val="100000"/>
              </a:lnSpc>
              <a:spcBef>
                <a:spcPts val="0"/>
              </a:spcBef>
              <a:spcAft>
                <a:spcPts val="0"/>
              </a:spcAft>
              <a:buClr>
                <a:schemeClr val="lt1"/>
              </a:buClr>
              <a:buSzPts val="1400"/>
              <a:buFont typeface="Arial"/>
              <a:buNone/>
              <a:defRPr/>
            </a:lvl8pPr>
            <a:lvl9pPr lvl="8" algn="ctr">
              <a:lnSpc>
                <a:spcPct val="100000"/>
              </a:lnSpc>
              <a:spcBef>
                <a:spcPts val="0"/>
              </a:spcBef>
              <a:spcAft>
                <a:spcPts val="0"/>
              </a:spcAft>
              <a:buClr>
                <a:schemeClr val="lt1"/>
              </a:buClr>
              <a:buSzPts val="1400"/>
              <a:buFont typeface="Arial"/>
              <a:buNone/>
              <a:defRPr/>
            </a:lvl9pPr>
          </a:lstStyle>
          <a:p>
            <a:endParaRPr/>
          </a:p>
        </p:txBody>
      </p:sp>
      <p:pic>
        <p:nvPicPr>
          <p:cNvPr id="179" name="Google Shape;179;p36"/>
          <p:cNvPicPr preferRelativeResize="0"/>
          <p:nvPr/>
        </p:nvPicPr>
        <p:blipFill rotWithShape="1">
          <a:blip r:embed="rId2">
            <a:alphaModFix/>
          </a:blip>
          <a:srcRect/>
          <a:stretch/>
        </p:blipFill>
        <p:spPr>
          <a:xfrm>
            <a:off x="72376" y="66500"/>
            <a:ext cx="489800" cy="325410"/>
          </a:xfrm>
          <a:prstGeom prst="rect">
            <a:avLst/>
          </a:prstGeom>
          <a:noFill/>
          <a:ln>
            <a:noFill/>
          </a:ln>
        </p:spPr>
      </p:pic>
      <p:sp>
        <p:nvSpPr>
          <p:cNvPr id="180" name="Google Shape;180;p36"/>
          <p:cNvSpPr txBox="1">
            <a:spLocks noGrp="1"/>
          </p:cNvSpPr>
          <p:nvPr>
            <p:ph type="body" idx="1"/>
          </p:nvPr>
        </p:nvSpPr>
        <p:spPr>
          <a:xfrm>
            <a:off x="286775" y="749125"/>
            <a:ext cx="8514300" cy="40323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Arial"/>
              <a:buChar char="●"/>
              <a:defRPr/>
            </a:lvl1pPr>
            <a:lvl2pPr marL="914400" lvl="1" indent="-317500" algn="l">
              <a:lnSpc>
                <a:spcPct val="100000"/>
              </a:lnSpc>
              <a:spcBef>
                <a:spcPts val="0"/>
              </a:spcBef>
              <a:spcAft>
                <a:spcPts val="0"/>
              </a:spcAft>
              <a:buSzPts val="1400"/>
              <a:buFont typeface="Arial"/>
              <a:buChar char="○"/>
              <a:defRPr/>
            </a:lvl2pPr>
            <a:lvl3pPr marL="1371600" lvl="2" indent="-317500" algn="l">
              <a:lnSpc>
                <a:spcPct val="100000"/>
              </a:lnSpc>
              <a:spcBef>
                <a:spcPts val="0"/>
              </a:spcBef>
              <a:spcAft>
                <a:spcPts val="0"/>
              </a:spcAft>
              <a:buSzPts val="1400"/>
              <a:buFont typeface="Arial"/>
              <a:buChar char="■"/>
              <a:defRPr/>
            </a:lvl3pPr>
            <a:lvl4pPr marL="1828800" lvl="3" indent="-317500" algn="l">
              <a:lnSpc>
                <a:spcPct val="100000"/>
              </a:lnSpc>
              <a:spcBef>
                <a:spcPts val="0"/>
              </a:spcBef>
              <a:spcAft>
                <a:spcPts val="0"/>
              </a:spcAft>
              <a:buClr>
                <a:schemeClr val="dk1"/>
              </a:buClr>
              <a:buSzPts val="1400"/>
              <a:buFont typeface="Times New Roman"/>
              <a:buChar char="●"/>
              <a:defRPr/>
            </a:lvl4pPr>
            <a:lvl5pPr marL="2286000" lvl="4" indent="-317500" algn="l">
              <a:lnSpc>
                <a:spcPct val="100000"/>
              </a:lnSpc>
              <a:spcBef>
                <a:spcPts val="0"/>
              </a:spcBef>
              <a:spcAft>
                <a:spcPts val="0"/>
              </a:spcAft>
              <a:buClr>
                <a:schemeClr val="dk1"/>
              </a:buClr>
              <a:buSzPts val="1400"/>
              <a:buFont typeface="Times New Roman"/>
              <a:buChar char="○"/>
              <a:defRPr/>
            </a:lvl5pPr>
            <a:lvl6pPr marL="2743200" lvl="5" indent="-317500" algn="l">
              <a:lnSpc>
                <a:spcPct val="100000"/>
              </a:lnSpc>
              <a:spcBef>
                <a:spcPts val="0"/>
              </a:spcBef>
              <a:spcAft>
                <a:spcPts val="0"/>
              </a:spcAft>
              <a:buClr>
                <a:schemeClr val="dk1"/>
              </a:buClr>
              <a:buSzPts val="1400"/>
              <a:buFont typeface="Times New Roman"/>
              <a:buChar char="■"/>
              <a:defRPr/>
            </a:lvl6pPr>
            <a:lvl7pPr marL="3200400" lvl="6" indent="-317500" algn="l">
              <a:lnSpc>
                <a:spcPct val="100000"/>
              </a:lnSpc>
              <a:spcBef>
                <a:spcPts val="0"/>
              </a:spcBef>
              <a:spcAft>
                <a:spcPts val="0"/>
              </a:spcAft>
              <a:buClr>
                <a:schemeClr val="dk1"/>
              </a:buClr>
              <a:buSzPts val="1400"/>
              <a:buFont typeface="Times New Roman"/>
              <a:buChar char="●"/>
              <a:defRPr/>
            </a:lvl7pPr>
            <a:lvl8pPr marL="3657600" lvl="7" indent="-317500" algn="l">
              <a:lnSpc>
                <a:spcPct val="100000"/>
              </a:lnSpc>
              <a:spcBef>
                <a:spcPts val="0"/>
              </a:spcBef>
              <a:spcAft>
                <a:spcPts val="0"/>
              </a:spcAft>
              <a:buClr>
                <a:schemeClr val="dk1"/>
              </a:buClr>
              <a:buSzPts val="1400"/>
              <a:buFont typeface="Times New Roman"/>
              <a:buChar char="○"/>
              <a:defRPr/>
            </a:lvl8pPr>
            <a:lvl9pPr marL="4114800" lvl="8" indent="-317500" algn="l">
              <a:lnSpc>
                <a:spcPct val="100000"/>
              </a:lnSpc>
              <a:spcBef>
                <a:spcPts val="0"/>
              </a:spcBef>
              <a:spcAft>
                <a:spcPts val="0"/>
              </a:spcAft>
              <a:buClr>
                <a:schemeClr val="dk1"/>
              </a:buClr>
              <a:buSzPts val="1400"/>
              <a:buFont typeface="Times New Roman"/>
              <a:buChar char="■"/>
              <a:defRPr/>
            </a:lvl9pPr>
          </a:lstStyle>
          <a:p>
            <a:endParaRPr/>
          </a:p>
        </p:txBody>
      </p:sp>
      <p:pic>
        <p:nvPicPr>
          <p:cNvPr id="181" name="Google Shape;181;p36"/>
          <p:cNvPicPr preferRelativeResize="0"/>
          <p:nvPr/>
        </p:nvPicPr>
        <p:blipFill rotWithShape="1">
          <a:blip r:embed="rId3">
            <a:alphaModFix/>
          </a:blip>
          <a:srcRect/>
          <a:stretch/>
        </p:blipFill>
        <p:spPr>
          <a:xfrm>
            <a:off x="72375" y="4654000"/>
            <a:ext cx="939099" cy="405650"/>
          </a:xfrm>
          <a:prstGeom prst="rect">
            <a:avLst/>
          </a:prstGeom>
          <a:noFill/>
          <a:ln>
            <a:noFill/>
          </a:ln>
        </p:spPr>
      </p:pic>
      <p:sp>
        <p:nvSpPr>
          <p:cNvPr id="182" name="Google Shape;182;p36"/>
          <p:cNvSpPr txBox="1"/>
          <p:nvPr/>
        </p:nvSpPr>
        <p:spPr>
          <a:xfrm>
            <a:off x="1011475" y="4614425"/>
            <a:ext cx="1597800" cy="484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1C2930"/>
              </a:buClr>
              <a:buSzPts val="650"/>
              <a:buFont typeface="Arial"/>
              <a:buNone/>
            </a:pPr>
            <a:r>
              <a:rPr lang="en" sz="650" b="0" i="0" u="none" strike="noStrike" cap="none">
                <a:solidFill>
                  <a:srgbClr val="1C2930"/>
                </a:solidFill>
                <a:highlight>
                  <a:schemeClr val="dk1"/>
                </a:highlight>
                <a:latin typeface="Arial"/>
                <a:ea typeface="Arial"/>
                <a:cs typeface="Arial"/>
                <a:sym typeface="Arial"/>
              </a:rPr>
              <a:t>National Science Foundation, Campus Cyberinfrastructure: Regional Computing, Award 2346701</a:t>
            </a:r>
            <a:endParaRPr sz="600" b="0" i="0" u="none" strike="noStrike" cap="none">
              <a:solidFill>
                <a:schemeClr val="dk1"/>
              </a:solidFill>
              <a:highlight>
                <a:schemeClr val="dk1"/>
              </a:highlight>
              <a:latin typeface="Arial"/>
              <a:ea typeface="Arial"/>
              <a:cs typeface="Arial"/>
              <a:sym typeface="Arial"/>
            </a:endParaRPr>
          </a:p>
        </p:txBody>
      </p:sp>
      <p:sp>
        <p:nvSpPr>
          <p:cNvPr id="183" name="Google Shape;183;p36"/>
          <p:cNvSpPr txBox="1"/>
          <p:nvPr/>
        </p:nvSpPr>
        <p:spPr>
          <a:xfrm>
            <a:off x="3389250" y="4713275"/>
            <a:ext cx="2365500" cy="28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1"/>
              </a:buClr>
              <a:buSzPts val="1100"/>
              <a:buFont typeface="Arial"/>
              <a:buNone/>
            </a:pPr>
            <a:r>
              <a:rPr lang="en" sz="1100" b="0" i="0" u="sng" strike="noStrike" cap="none">
                <a:solidFill>
                  <a:schemeClr val="hlink"/>
                </a:solidFill>
                <a:latin typeface="Arial"/>
                <a:ea typeface="Arial"/>
                <a:cs typeface="Arial"/>
                <a:sym typeface="Arial"/>
                <a:hlinkClick r:id="rId4"/>
              </a:rPr>
              <a:t>https://tide.sdsu.edu/</a:t>
            </a:r>
            <a:endParaRPr sz="11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ark Header">
  <p:cSld name="Dark Header">
    <p:spTree>
      <p:nvGrpSpPr>
        <p:cNvPr id="1" name="Shape 184"/>
        <p:cNvGrpSpPr/>
        <p:nvPr/>
      </p:nvGrpSpPr>
      <p:grpSpPr>
        <a:xfrm>
          <a:off x="0" y="0"/>
          <a:ext cx="0" cy="0"/>
          <a:chOff x="0" y="0"/>
          <a:chExt cx="0" cy="0"/>
        </a:xfrm>
      </p:grpSpPr>
      <p:pic>
        <p:nvPicPr>
          <p:cNvPr id="185" name="Google Shape;185;p37"/>
          <p:cNvPicPr preferRelativeResize="0"/>
          <p:nvPr/>
        </p:nvPicPr>
        <p:blipFill rotWithShape="1">
          <a:blip r:embed="rId2">
            <a:alphaModFix/>
          </a:blip>
          <a:srcRect b="22958"/>
          <a:stretch/>
        </p:blipFill>
        <p:spPr>
          <a:xfrm>
            <a:off x="-14689" y="-7345"/>
            <a:ext cx="9180731" cy="1033743"/>
          </a:xfrm>
          <a:prstGeom prst="rect">
            <a:avLst/>
          </a:prstGeom>
          <a:noFill/>
          <a:ln>
            <a:noFill/>
          </a:ln>
        </p:spPr>
      </p:pic>
      <p:sp>
        <p:nvSpPr>
          <p:cNvPr id="186" name="Google Shape;186;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888888"/>
              </a:buClr>
              <a:buSzPts val="1100"/>
              <a:buFont typeface="Calibri"/>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9pPr>
          </a:lstStyle>
          <a:p>
            <a:endParaRPr/>
          </a:p>
        </p:txBody>
      </p:sp>
      <p:sp>
        <p:nvSpPr>
          <p:cNvPr id="187" name="Google Shape;187;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888888"/>
              </a:buClr>
              <a:buSzPts val="1100"/>
              <a:buFont typeface="Calibri"/>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9pPr>
          </a:lstStyle>
          <a:p>
            <a:endParaRPr/>
          </a:p>
        </p:txBody>
      </p:sp>
      <p:sp>
        <p:nvSpPr>
          <p:cNvPr id="188" name="Google Shape;188;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37"/>
          <p:cNvSpPr txBox="1">
            <a:spLocks noGrp="1"/>
          </p:cNvSpPr>
          <p:nvPr>
            <p:ph type="title"/>
          </p:nvPr>
        </p:nvSpPr>
        <p:spPr>
          <a:xfrm>
            <a:off x="223631" y="218661"/>
            <a:ext cx="8672100" cy="70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700"/>
              <a:buFont typeface="Calibri"/>
              <a:buNone/>
              <a:defRPr b="0" i="0">
                <a:solidFill>
                  <a:schemeClr val="lt1"/>
                </a:solidFill>
                <a:latin typeface="Oswald Medium"/>
                <a:ea typeface="Oswald Medium"/>
                <a:cs typeface="Oswald Medium"/>
                <a:sym typeface="Oswald Medium"/>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6"/>
        <p:cNvGrpSpPr/>
        <p:nvPr/>
      </p:nvGrpSpPr>
      <p:grpSpPr>
        <a:xfrm>
          <a:off x="0" y="0"/>
          <a:ext cx="0" cy="0"/>
          <a:chOff x="0" y="0"/>
          <a:chExt cx="0" cy="0"/>
        </a:xfrm>
      </p:grpSpPr>
      <p:pic>
        <p:nvPicPr>
          <p:cNvPr id="197" name="Google Shape;197;p39"/>
          <p:cNvPicPr preferRelativeResize="0"/>
          <p:nvPr/>
        </p:nvPicPr>
        <p:blipFill rotWithShape="1">
          <a:blip r:embed="rId2">
            <a:alphaModFix/>
          </a:blip>
          <a:srcRect l="31702" r="629" b="16275"/>
          <a:stretch/>
        </p:blipFill>
        <p:spPr>
          <a:xfrm>
            <a:off x="2960225" y="1"/>
            <a:ext cx="6397907" cy="5143500"/>
          </a:xfrm>
          <a:prstGeom prst="rect">
            <a:avLst/>
          </a:prstGeom>
          <a:noFill/>
          <a:ln>
            <a:noFill/>
          </a:ln>
        </p:spPr>
      </p:pic>
      <p:sp>
        <p:nvSpPr>
          <p:cNvPr id="198" name="Google Shape;198;p39"/>
          <p:cNvSpPr txBox="1">
            <a:spLocks noGrp="1"/>
          </p:cNvSpPr>
          <p:nvPr>
            <p:ph type="ctrTitle"/>
          </p:nvPr>
        </p:nvSpPr>
        <p:spPr>
          <a:xfrm>
            <a:off x="3316146" y="841772"/>
            <a:ext cx="6042000" cy="17907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000"/>
              <a:buFont typeface="Calibri"/>
              <a:buNone/>
              <a:defRPr sz="3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9" name="Google Shape;199;p39"/>
          <p:cNvSpPr txBox="1">
            <a:spLocks noGrp="1"/>
          </p:cNvSpPr>
          <p:nvPr>
            <p:ph type="subTitle" idx="1"/>
          </p:nvPr>
        </p:nvSpPr>
        <p:spPr>
          <a:xfrm>
            <a:off x="3316146" y="2701529"/>
            <a:ext cx="4684800" cy="12417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grpSp>
        <p:nvGrpSpPr>
          <p:cNvPr id="200" name="Google Shape;200;p39"/>
          <p:cNvGrpSpPr/>
          <p:nvPr/>
        </p:nvGrpSpPr>
        <p:grpSpPr>
          <a:xfrm>
            <a:off x="538185" y="0"/>
            <a:ext cx="8819939" cy="5143500"/>
            <a:chOff x="717580" y="0"/>
            <a:chExt cx="11759919" cy="6858000"/>
          </a:xfrm>
        </p:grpSpPr>
        <p:pic>
          <p:nvPicPr>
            <p:cNvPr id="201" name="Google Shape;201;p39"/>
            <p:cNvPicPr preferRelativeResize="0"/>
            <p:nvPr/>
          </p:nvPicPr>
          <p:blipFill rotWithShape="1">
            <a:blip r:embed="rId3">
              <a:alphaModFix/>
            </a:blip>
            <a:srcRect l="7370" t="1019" r="9441"/>
            <a:stretch/>
          </p:blipFill>
          <p:spPr>
            <a:xfrm>
              <a:off x="717580" y="2839138"/>
              <a:ext cx="2578818" cy="1012509"/>
            </a:xfrm>
            <a:prstGeom prst="rect">
              <a:avLst/>
            </a:prstGeom>
            <a:noFill/>
            <a:ln>
              <a:noFill/>
            </a:ln>
          </p:spPr>
        </p:pic>
        <p:pic>
          <p:nvPicPr>
            <p:cNvPr id="202" name="Google Shape;202;p39"/>
            <p:cNvPicPr preferRelativeResize="0"/>
            <p:nvPr/>
          </p:nvPicPr>
          <p:blipFill rotWithShape="1">
            <a:blip r:embed="rId4">
              <a:alphaModFix/>
            </a:blip>
            <a:srcRect l="30030"/>
            <a:stretch/>
          </p:blipFill>
          <p:spPr>
            <a:xfrm>
              <a:off x="3946974" y="0"/>
              <a:ext cx="8530524" cy="6858000"/>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3"/>
        <p:cNvGrpSpPr/>
        <p:nvPr/>
      </p:nvGrpSpPr>
      <p:grpSpPr>
        <a:xfrm>
          <a:off x="0" y="0"/>
          <a:ext cx="0" cy="0"/>
          <a:chOff x="0" y="0"/>
          <a:chExt cx="0" cy="0"/>
        </a:xfrm>
      </p:grpSpPr>
      <p:pic>
        <p:nvPicPr>
          <p:cNvPr id="204" name="Google Shape;204;p40"/>
          <p:cNvPicPr preferRelativeResize="0"/>
          <p:nvPr/>
        </p:nvPicPr>
        <p:blipFill rotWithShape="1">
          <a:blip r:embed="rId2">
            <a:alphaModFix/>
          </a:blip>
          <a:srcRect l="30030" r="28786"/>
          <a:stretch/>
        </p:blipFill>
        <p:spPr>
          <a:xfrm>
            <a:off x="-16500" y="-7144"/>
            <a:ext cx="3765601" cy="5193507"/>
          </a:xfrm>
          <a:prstGeom prst="rect">
            <a:avLst/>
          </a:prstGeom>
          <a:noFill/>
          <a:ln>
            <a:noFill/>
          </a:ln>
        </p:spPr>
      </p:pic>
      <p:sp>
        <p:nvSpPr>
          <p:cNvPr id="205" name="Google Shape;205;p40"/>
          <p:cNvSpPr txBox="1">
            <a:spLocks noGrp="1"/>
          </p:cNvSpPr>
          <p:nvPr>
            <p:ph type="title"/>
          </p:nvPr>
        </p:nvSpPr>
        <p:spPr>
          <a:xfrm>
            <a:off x="391715" y="205082"/>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2400"/>
              <a:buFont typeface="Calibri"/>
              <a:buNone/>
              <a:defRPr sz="2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6" name="Google Shape;206;p40"/>
          <p:cNvSpPr txBox="1">
            <a:spLocks noGrp="1"/>
          </p:cNvSpPr>
          <p:nvPr>
            <p:ph type="body" idx="1"/>
          </p:nvPr>
        </p:nvSpPr>
        <p:spPr>
          <a:xfrm>
            <a:off x="3886199" y="205081"/>
            <a:ext cx="4813200" cy="44598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42900" algn="l">
              <a:lnSpc>
                <a:spcPct val="90000"/>
              </a:lnSpc>
              <a:spcBef>
                <a:spcPts val="400"/>
              </a:spcBef>
              <a:spcAft>
                <a:spcPts val="0"/>
              </a:spcAft>
              <a:buSzPts val="1800"/>
              <a:buChar char="•"/>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07" name="Google Shape;207;p40"/>
          <p:cNvSpPr txBox="1">
            <a:spLocks noGrp="1"/>
          </p:cNvSpPr>
          <p:nvPr>
            <p:ph type="body" idx="2"/>
          </p:nvPr>
        </p:nvSpPr>
        <p:spPr>
          <a:xfrm>
            <a:off x="391715" y="1405232"/>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200"/>
              <a:buNone/>
              <a:defRPr sz="1200">
                <a:solidFill>
                  <a:schemeClr val="lt1"/>
                </a:solidFill>
              </a:defRPr>
            </a:lvl1pPr>
            <a:lvl2pPr marL="914400" lvl="1" indent="-228600" algn="l">
              <a:lnSpc>
                <a:spcPct val="90000"/>
              </a:lnSpc>
              <a:spcBef>
                <a:spcPts val="400"/>
              </a:spcBef>
              <a:spcAft>
                <a:spcPts val="0"/>
              </a:spcAft>
              <a:buClr>
                <a:schemeClr val="lt1"/>
              </a:buClr>
              <a:buSzPts val="1100"/>
              <a:buNone/>
              <a:defRPr sz="1100">
                <a:solidFill>
                  <a:schemeClr val="lt1"/>
                </a:solidFill>
              </a:defRPr>
            </a:lvl2pPr>
            <a:lvl3pPr marL="1371600" lvl="2" indent="-228600" algn="l">
              <a:lnSpc>
                <a:spcPct val="90000"/>
              </a:lnSpc>
              <a:spcBef>
                <a:spcPts val="400"/>
              </a:spcBef>
              <a:spcAft>
                <a:spcPts val="0"/>
              </a:spcAft>
              <a:buClr>
                <a:schemeClr val="lt1"/>
              </a:buClr>
              <a:buSzPts val="900"/>
              <a:buNone/>
              <a:defRPr sz="900">
                <a:solidFill>
                  <a:schemeClr val="lt1"/>
                </a:solidFill>
              </a:defRPr>
            </a:lvl3pPr>
            <a:lvl4pPr marL="1828800" lvl="3" indent="-228600" algn="l">
              <a:lnSpc>
                <a:spcPct val="90000"/>
              </a:lnSpc>
              <a:spcBef>
                <a:spcPts val="400"/>
              </a:spcBef>
              <a:spcAft>
                <a:spcPts val="0"/>
              </a:spcAft>
              <a:buClr>
                <a:schemeClr val="lt1"/>
              </a:buClr>
              <a:buSzPts val="800"/>
              <a:buNone/>
              <a:defRPr sz="800">
                <a:solidFill>
                  <a:schemeClr val="lt1"/>
                </a:solidFill>
              </a:defRPr>
            </a:lvl4pPr>
            <a:lvl5pPr marL="2286000" lvl="4" indent="-228600" algn="l">
              <a:lnSpc>
                <a:spcPct val="90000"/>
              </a:lnSpc>
              <a:spcBef>
                <a:spcPts val="400"/>
              </a:spcBef>
              <a:spcAft>
                <a:spcPts val="0"/>
              </a:spcAft>
              <a:buClr>
                <a:schemeClr val="lt1"/>
              </a:buClr>
              <a:buSzPts val="800"/>
              <a:buNone/>
              <a:defRPr sz="800">
                <a:solidFill>
                  <a:schemeClr val="lt1"/>
                </a:solidFill>
              </a:defRPr>
            </a:lvl5pPr>
            <a:lvl6pPr marL="2743200" lvl="5" indent="-228600" algn="l">
              <a:lnSpc>
                <a:spcPct val="90000"/>
              </a:lnSpc>
              <a:spcBef>
                <a:spcPts val="400"/>
              </a:spcBef>
              <a:spcAft>
                <a:spcPts val="0"/>
              </a:spcAft>
              <a:buClr>
                <a:schemeClr val="lt1"/>
              </a:buClr>
              <a:buSzPts val="800"/>
              <a:buNone/>
              <a:defRPr sz="800">
                <a:solidFill>
                  <a:schemeClr val="lt1"/>
                </a:solidFill>
              </a:defRPr>
            </a:lvl6pPr>
            <a:lvl7pPr marL="3200400" lvl="6" indent="-228600" algn="l">
              <a:lnSpc>
                <a:spcPct val="90000"/>
              </a:lnSpc>
              <a:spcBef>
                <a:spcPts val="400"/>
              </a:spcBef>
              <a:spcAft>
                <a:spcPts val="0"/>
              </a:spcAft>
              <a:buClr>
                <a:schemeClr val="lt1"/>
              </a:buClr>
              <a:buSzPts val="800"/>
              <a:buNone/>
              <a:defRPr sz="800">
                <a:solidFill>
                  <a:schemeClr val="lt1"/>
                </a:solidFill>
              </a:defRPr>
            </a:lvl7pPr>
            <a:lvl8pPr marL="3657600" lvl="7" indent="-228600" algn="l">
              <a:lnSpc>
                <a:spcPct val="90000"/>
              </a:lnSpc>
              <a:spcBef>
                <a:spcPts val="400"/>
              </a:spcBef>
              <a:spcAft>
                <a:spcPts val="0"/>
              </a:spcAft>
              <a:buClr>
                <a:schemeClr val="lt1"/>
              </a:buClr>
              <a:buSzPts val="800"/>
              <a:buNone/>
              <a:defRPr sz="800">
                <a:solidFill>
                  <a:schemeClr val="lt1"/>
                </a:solidFill>
              </a:defRPr>
            </a:lvl8pPr>
            <a:lvl9pPr marL="4114800" lvl="8" indent="-228600" algn="l">
              <a:lnSpc>
                <a:spcPct val="90000"/>
              </a:lnSpc>
              <a:spcBef>
                <a:spcPts val="400"/>
              </a:spcBef>
              <a:spcAft>
                <a:spcPts val="0"/>
              </a:spcAft>
              <a:buClr>
                <a:schemeClr val="lt1"/>
              </a:buClr>
              <a:buSzPts val="800"/>
              <a:buNone/>
              <a:defRPr sz="800">
                <a:solidFill>
                  <a:schemeClr val="lt1"/>
                </a:solidFill>
              </a:defRPr>
            </a:lvl9pPr>
          </a:lstStyle>
          <a:p>
            <a:endParaRPr/>
          </a:p>
        </p:txBody>
      </p:sp>
      <p:sp>
        <p:nvSpPr>
          <p:cNvPr id="208" name="Google Shape;208;p40"/>
          <p:cNvSpPr txBox="1">
            <a:spLocks noGrp="1"/>
          </p:cNvSpPr>
          <p:nvPr>
            <p:ph type="sldNum" idx="12"/>
          </p:nvPr>
        </p:nvSpPr>
        <p:spPr>
          <a:xfrm>
            <a:off x="664192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1">
  <p:cSld name="OBJECT_WITH_CAPTION_TEXT_1">
    <p:spTree>
      <p:nvGrpSpPr>
        <p:cNvPr id="1" name="Shape 209"/>
        <p:cNvGrpSpPr/>
        <p:nvPr/>
      </p:nvGrpSpPr>
      <p:grpSpPr>
        <a:xfrm>
          <a:off x="0" y="0"/>
          <a:ext cx="0" cy="0"/>
          <a:chOff x="0" y="0"/>
          <a:chExt cx="0" cy="0"/>
        </a:xfrm>
      </p:grpSpPr>
      <p:pic>
        <p:nvPicPr>
          <p:cNvPr id="210" name="Google Shape;210;p41"/>
          <p:cNvPicPr preferRelativeResize="0"/>
          <p:nvPr/>
        </p:nvPicPr>
        <p:blipFill rotWithShape="1">
          <a:blip r:embed="rId2">
            <a:alphaModFix/>
          </a:blip>
          <a:srcRect l="30030" r="9630"/>
          <a:stretch/>
        </p:blipFill>
        <p:spPr>
          <a:xfrm>
            <a:off x="-16500" y="-7144"/>
            <a:ext cx="5517189" cy="5193507"/>
          </a:xfrm>
          <a:prstGeom prst="rect">
            <a:avLst/>
          </a:prstGeom>
          <a:noFill/>
          <a:ln>
            <a:noFill/>
          </a:ln>
        </p:spPr>
      </p:pic>
      <p:sp>
        <p:nvSpPr>
          <p:cNvPr id="211" name="Google Shape;211;p41"/>
          <p:cNvSpPr txBox="1">
            <a:spLocks noGrp="1"/>
          </p:cNvSpPr>
          <p:nvPr>
            <p:ph type="title"/>
          </p:nvPr>
        </p:nvSpPr>
        <p:spPr>
          <a:xfrm>
            <a:off x="391702" y="913688"/>
            <a:ext cx="4344600" cy="1200300"/>
          </a:xfrm>
          <a:prstGeom prst="rect">
            <a:avLst/>
          </a:prstGeom>
          <a:noFill/>
          <a:ln>
            <a:noFill/>
          </a:ln>
        </p:spPr>
        <p:txBody>
          <a:bodyPr spcFirstLastPara="1" wrap="square" lIns="68575" tIns="34275" rIns="68575" bIns="34275" anchor="b" anchorCtr="0">
            <a:noAutofit/>
          </a:bodyPr>
          <a:lstStyle>
            <a:lvl1pPr lvl="0">
              <a:spcBef>
                <a:spcPts val="0"/>
              </a:spcBef>
              <a:spcAft>
                <a:spcPts val="0"/>
              </a:spcAft>
              <a:buClr>
                <a:schemeClr val="lt1"/>
              </a:buClr>
              <a:buSzPts val="2400"/>
              <a:buFont typeface="Calibri"/>
              <a:buNone/>
              <a:defRPr sz="2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2" name="Google Shape;212;p41"/>
          <p:cNvSpPr txBox="1">
            <a:spLocks noGrp="1"/>
          </p:cNvSpPr>
          <p:nvPr>
            <p:ph type="body" idx="1"/>
          </p:nvPr>
        </p:nvSpPr>
        <p:spPr>
          <a:xfrm>
            <a:off x="5971350" y="205088"/>
            <a:ext cx="2728200" cy="44598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42900" algn="l">
              <a:lnSpc>
                <a:spcPct val="90000"/>
              </a:lnSpc>
              <a:spcBef>
                <a:spcPts val="400"/>
              </a:spcBef>
              <a:spcAft>
                <a:spcPts val="0"/>
              </a:spcAft>
              <a:buSzPts val="1800"/>
              <a:buChar char="•"/>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13" name="Google Shape;213;p41"/>
          <p:cNvSpPr txBox="1">
            <a:spLocks noGrp="1"/>
          </p:cNvSpPr>
          <p:nvPr>
            <p:ph type="body" idx="2"/>
          </p:nvPr>
        </p:nvSpPr>
        <p:spPr>
          <a:xfrm>
            <a:off x="434565" y="2035013"/>
            <a:ext cx="4037400" cy="2858700"/>
          </a:xfrm>
          <a:prstGeom prst="rect">
            <a:avLst/>
          </a:prstGeom>
          <a:noFill/>
          <a:ln>
            <a:noFill/>
          </a:ln>
        </p:spPr>
        <p:txBody>
          <a:bodyPr spcFirstLastPara="1" wrap="square" lIns="68575" tIns="34275" rIns="68575" bIns="34275" anchor="t" anchorCtr="0">
            <a:noAutofit/>
          </a:bodyPr>
          <a:lstStyle>
            <a:lvl1pPr marL="457200" lvl="0" indent="-304800">
              <a:lnSpc>
                <a:spcPct val="90000"/>
              </a:lnSpc>
              <a:spcBef>
                <a:spcPts val="800"/>
              </a:spcBef>
              <a:spcAft>
                <a:spcPts val="0"/>
              </a:spcAft>
              <a:buClr>
                <a:schemeClr val="lt1"/>
              </a:buClr>
              <a:buSzPts val="1200"/>
              <a:buChar char="•"/>
              <a:defRPr sz="1500">
                <a:solidFill>
                  <a:schemeClr val="lt1"/>
                </a:solidFill>
                <a:latin typeface="Arial"/>
                <a:ea typeface="Arial"/>
                <a:cs typeface="Arial"/>
                <a:sym typeface="Arial"/>
              </a:defRPr>
            </a:lvl1pPr>
            <a:lvl2pPr marL="914400" lvl="1" indent="-228600" algn="l">
              <a:lnSpc>
                <a:spcPct val="90000"/>
              </a:lnSpc>
              <a:spcBef>
                <a:spcPts val="400"/>
              </a:spcBef>
              <a:spcAft>
                <a:spcPts val="0"/>
              </a:spcAft>
              <a:buClr>
                <a:schemeClr val="lt1"/>
              </a:buClr>
              <a:buSzPts val="1100"/>
              <a:buNone/>
              <a:defRPr sz="1100">
                <a:solidFill>
                  <a:schemeClr val="lt1"/>
                </a:solidFill>
              </a:defRPr>
            </a:lvl2pPr>
            <a:lvl3pPr marL="1371600" lvl="2" indent="-228600" algn="l">
              <a:lnSpc>
                <a:spcPct val="90000"/>
              </a:lnSpc>
              <a:spcBef>
                <a:spcPts val="400"/>
              </a:spcBef>
              <a:spcAft>
                <a:spcPts val="0"/>
              </a:spcAft>
              <a:buClr>
                <a:schemeClr val="lt1"/>
              </a:buClr>
              <a:buSzPts val="900"/>
              <a:buNone/>
              <a:defRPr sz="900">
                <a:solidFill>
                  <a:schemeClr val="lt1"/>
                </a:solidFill>
              </a:defRPr>
            </a:lvl3pPr>
            <a:lvl4pPr marL="1828800" lvl="3" indent="-228600" algn="l">
              <a:lnSpc>
                <a:spcPct val="90000"/>
              </a:lnSpc>
              <a:spcBef>
                <a:spcPts val="400"/>
              </a:spcBef>
              <a:spcAft>
                <a:spcPts val="0"/>
              </a:spcAft>
              <a:buClr>
                <a:schemeClr val="lt1"/>
              </a:buClr>
              <a:buSzPts val="800"/>
              <a:buNone/>
              <a:defRPr sz="800">
                <a:solidFill>
                  <a:schemeClr val="lt1"/>
                </a:solidFill>
              </a:defRPr>
            </a:lvl4pPr>
            <a:lvl5pPr marL="2286000" lvl="4" indent="-228600" algn="l">
              <a:lnSpc>
                <a:spcPct val="90000"/>
              </a:lnSpc>
              <a:spcBef>
                <a:spcPts val="400"/>
              </a:spcBef>
              <a:spcAft>
                <a:spcPts val="0"/>
              </a:spcAft>
              <a:buClr>
                <a:schemeClr val="lt1"/>
              </a:buClr>
              <a:buSzPts val="800"/>
              <a:buNone/>
              <a:defRPr sz="800">
                <a:solidFill>
                  <a:schemeClr val="lt1"/>
                </a:solidFill>
              </a:defRPr>
            </a:lvl5pPr>
            <a:lvl6pPr marL="2743200" lvl="5" indent="-228600" algn="l">
              <a:lnSpc>
                <a:spcPct val="90000"/>
              </a:lnSpc>
              <a:spcBef>
                <a:spcPts val="400"/>
              </a:spcBef>
              <a:spcAft>
                <a:spcPts val="0"/>
              </a:spcAft>
              <a:buClr>
                <a:schemeClr val="lt1"/>
              </a:buClr>
              <a:buSzPts val="800"/>
              <a:buNone/>
              <a:defRPr sz="800">
                <a:solidFill>
                  <a:schemeClr val="lt1"/>
                </a:solidFill>
              </a:defRPr>
            </a:lvl6pPr>
            <a:lvl7pPr marL="3200400" lvl="6" indent="-228600" algn="l">
              <a:lnSpc>
                <a:spcPct val="90000"/>
              </a:lnSpc>
              <a:spcBef>
                <a:spcPts val="400"/>
              </a:spcBef>
              <a:spcAft>
                <a:spcPts val="0"/>
              </a:spcAft>
              <a:buClr>
                <a:schemeClr val="lt1"/>
              </a:buClr>
              <a:buSzPts val="800"/>
              <a:buNone/>
              <a:defRPr sz="800">
                <a:solidFill>
                  <a:schemeClr val="lt1"/>
                </a:solidFill>
              </a:defRPr>
            </a:lvl7pPr>
            <a:lvl8pPr marL="3657600" lvl="7" indent="-228600" algn="l">
              <a:lnSpc>
                <a:spcPct val="90000"/>
              </a:lnSpc>
              <a:spcBef>
                <a:spcPts val="400"/>
              </a:spcBef>
              <a:spcAft>
                <a:spcPts val="0"/>
              </a:spcAft>
              <a:buClr>
                <a:schemeClr val="lt1"/>
              </a:buClr>
              <a:buSzPts val="800"/>
              <a:buNone/>
              <a:defRPr sz="800">
                <a:solidFill>
                  <a:schemeClr val="lt1"/>
                </a:solidFill>
              </a:defRPr>
            </a:lvl8pPr>
            <a:lvl9pPr marL="4114800" lvl="8" indent="-228600" algn="l">
              <a:lnSpc>
                <a:spcPct val="90000"/>
              </a:lnSpc>
              <a:spcBef>
                <a:spcPts val="400"/>
              </a:spcBef>
              <a:spcAft>
                <a:spcPts val="0"/>
              </a:spcAft>
              <a:buClr>
                <a:schemeClr val="lt1"/>
              </a:buClr>
              <a:buSzPts val="800"/>
              <a:buNone/>
              <a:defRPr sz="800">
                <a:solidFill>
                  <a:schemeClr val="lt1"/>
                </a:solidFill>
              </a:defRPr>
            </a:lvl9pPr>
          </a:lstStyle>
          <a:p>
            <a:endParaRPr/>
          </a:p>
        </p:txBody>
      </p:sp>
      <p:sp>
        <p:nvSpPr>
          <p:cNvPr id="214" name="Google Shape;214;p41"/>
          <p:cNvSpPr txBox="1">
            <a:spLocks noGrp="1"/>
          </p:cNvSpPr>
          <p:nvPr>
            <p:ph type="sldNum" idx="12"/>
          </p:nvPr>
        </p:nvSpPr>
        <p:spPr>
          <a:xfrm>
            <a:off x="7047656" y="481481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6"/>
        <p:cNvGrpSpPr/>
        <p:nvPr/>
      </p:nvGrpSpPr>
      <p:grpSpPr>
        <a:xfrm>
          <a:off x="0" y="0"/>
          <a:ext cx="0" cy="0"/>
          <a:chOff x="0" y="0"/>
          <a:chExt cx="0" cy="0"/>
        </a:xfrm>
      </p:grpSpPr>
      <p:sp>
        <p:nvSpPr>
          <p:cNvPr id="217" name="Google Shape;217;p43"/>
          <p:cNvSpPr txBox="1">
            <a:spLocks noGrp="1"/>
          </p:cNvSpPr>
          <p:nvPr>
            <p:ph type="title"/>
          </p:nvPr>
        </p:nvSpPr>
        <p:spPr>
          <a:xfrm>
            <a:off x="278296" y="0"/>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8" name="Google Shape;218;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19" name="Google Shape;219;p43"/>
          <p:cNvPicPr preferRelativeResize="0"/>
          <p:nvPr/>
        </p:nvPicPr>
        <p:blipFill rotWithShape="1">
          <a:blip r:embed="rId2">
            <a:alphaModFix/>
          </a:blip>
          <a:srcRect/>
          <a:stretch/>
        </p:blipFill>
        <p:spPr>
          <a:xfrm>
            <a:off x="218479" y="4805989"/>
            <a:ext cx="606605" cy="40440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ransition Slide/Thank You">
  <p:cSld name="Transition Slide/Thank You">
    <p:spTree>
      <p:nvGrpSpPr>
        <p:cNvPr id="1" name="Shape 220"/>
        <p:cNvGrpSpPr/>
        <p:nvPr/>
      </p:nvGrpSpPr>
      <p:grpSpPr>
        <a:xfrm>
          <a:off x="0" y="0"/>
          <a:ext cx="0" cy="0"/>
          <a:chOff x="0" y="0"/>
          <a:chExt cx="0" cy="0"/>
        </a:xfrm>
      </p:grpSpPr>
      <p:pic>
        <p:nvPicPr>
          <p:cNvPr id="221" name="Google Shape;221;p44"/>
          <p:cNvPicPr preferRelativeResize="0"/>
          <p:nvPr/>
        </p:nvPicPr>
        <p:blipFill rotWithShape="1">
          <a:blip r:embed="rId2">
            <a:alphaModFix/>
          </a:blip>
          <a:srcRect b="2286"/>
          <a:stretch/>
        </p:blipFill>
        <p:spPr>
          <a:xfrm>
            <a:off x="0" y="0"/>
            <a:ext cx="9358126" cy="5143501"/>
          </a:xfrm>
          <a:prstGeom prst="rect">
            <a:avLst/>
          </a:prstGeom>
          <a:noFill/>
          <a:ln>
            <a:noFill/>
          </a:ln>
        </p:spPr>
      </p:pic>
      <p:sp>
        <p:nvSpPr>
          <p:cNvPr id="222" name="Google Shape;222;p44"/>
          <p:cNvSpPr txBox="1">
            <a:spLocks noGrp="1"/>
          </p:cNvSpPr>
          <p:nvPr>
            <p:ph type="ctrTitle"/>
          </p:nvPr>
        </p:nvSpPr>
        <p:spPr>
          <a:xfrm>
            <a:off x="1208761" y="1283315"/>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4500"/>
              <a:buFont typeface="Calibri"/>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3" name="Google Shape;223;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ark Header">
  <p:cSld name="Dark Header">
    <p:spTree>
      <p:nvGrpSpPr>
        <p:cNvPr id="1" name="Shape 224"/>
        <p:cNvGrpSpPr/>
        <p:nvPr/>
      </p:nvGrpSpPr>
      <p:grpSpPr>
        <a:xfrm>
          <a:off x="0" y="0"/>
          <a:ext cx="0" cy="0"/>
          <a:chOff x="0" y="0"/>
          <a:chExt cx="0" cy="0"/>
        </a:xfrm>
      </p:grpSpPr>
      <p:sp>
        <p:nvSpPr>
          <p:cNvPr id="225" name="Google Shape;225;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6" name="Google Shape;226;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7" name="Google Shape;227;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28" name="Google Shape;228;p45"/>
          <p:cNvPicPr preferRelativeResize="0"/>
          <p:nvPr/>
        </p:nvPicPr>
        <p:blipFill rotWithShape="1">
          <a:blip r:embed="rId2">
            <a:alphaModFix/>
          </a:blip>
          <a:srcRect l="3286" t="5726" r="-2266" b="77675"/>
          <a:stretch/>
        </p:blipFill>
        <p:spPr>
          <a:xfrm>
            <a:off x="-1" y="1"/>
            <a:ext cx="9358131" cy="938462"/>
          </a:xfrm>
          <a:prstGeom prst="rect">
            <a:avLst/>
          </a:prstGeom>
          <a:noFill/>
          <a:ln>
            <a:noFill/>
          </a:ln>
        </p:spPr>
      </p:pic>
      <p:sp>
        <p:nvSpPr>
          <p:cNvPr id="229" name="Google Shape;229;p45"/>
          <p:cNvSpPr txBox="1">
            <a:spLocks noGrp="1"/>
          </p:cNvSpPr>
          <p:nvPr>
            <p:ph type="title"/>
          </p:nvPr>
        </p:nvSpPr>
        <p:spPr>
          <a:xfrm>
            <a:off x="117307" y="0"/>
            <a:ext cx="91140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700"/>
              <a:buFont typeface="Calibri"/>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30" name="Google Shape;230;p45"/>
          <p:cNvPicPr preferRelativeResize="0"/>
          <p:nvPr/>
        </p:nvPicPr>
        <p:blipFill rotWithShape="1">
          <a:blip r:embed="rId3">
            <a:alphaModFix/>
          </a:blip>
          <a:srcRect t="51842" r="2286" b="30329"/>
          <a:stretch/>
        </p:blipFill>
        <p:spPr>
          <a:xfrm>
            <a:off x="0" y="0"/>
            <a:ext cx="9144003" cy="938457"/>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1"/>
        <p:cNvGrpSpPr/>
        <p:nvPr/>
      </p:nvGrpSpPr>
      <p:grpSpPr>
        <a:xfrm>
          <a:off x="0" y="0"/>
          <a:ext cx="0" cy="0"/>
          <a:chOff x="0" y="0"/>
          <a:chExt cx="0" cy="0"/>
        </a:xfrm>
      </p:grpSpPr>
      <p:sp>
        <p:nvSpPr>
          <p:cNvPr id="232" name="Google Shape;232;p46"/>
          <p:cNvSpPr txBox="1">
            <a:spLocks noGrp="1"/>
          </p:cNvSpPr>
          <p:nvPr>
            <p:ph type="title"/>
          </p:nvPr>
        </p:nvSpPr>
        <p:spPr>
          <a:xfrm>
            <a:off x="218478" y="0"/>
            <a:ext cx="82968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3" name="Google Shape;233;p46"/>
          <p:cNvSpPr txBox="1">
            <a:spLocks noGrp="1"/>
          </p:cNvSpPr>
          <p:nvPr>
            <p:ph type="body" idx="1"/>
          </p:nvPr>
        </p:nvSpPr>
        <p:spPr>
          <a:xfrm>
            <a:off x="442292" y="1153043"/>
            <a:ext cx="80730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4" name="Google Shape;234;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35" name="Google Shape;235;p46"/>
          <p:cNvPicPr preferRelativeResize="0"/>
          <p:nvPr/>
        </p:nvPicPr>
        <p:blipFill rotWithShape="1">
          <a:blip r:embed="rId2">
            <a:alphaModFix/>
          </a:blip>
          <a:srcRect/>
          <a:stretch/>
        </p:blipFill>
        <p:spPr>
          <a:xfrm>
            <a:off x="218479" y="4805989"/>
            <a:ext cx="606605" cy="40440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6"/>
        <p:cNvGrpSpPr/>
        <p:nvPr/>
      </p:nvGrpSpPr>
      <p:grpSpPr>
        <a:xfrm>
          <a:off x="0" y="0"/>
          <a:ext cx="0" cy="0"/>
          <a:chOff x="0" y="0"/>
          <a:chExt cx="0" cy="0"/>
        </a:xfrm>
      </p:grpSpPr>
      <p:sp>
        <p:nvSpPr>
          <p:cNvPr id="237" name="Google Shape;237;p4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2"/>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8" name="Google Shape;238;p47"/>
          <p:cNvSpPr>
            <a:spLocks noGrp="1"/>
          </p:cNvSpPr>
          <p:nvPr>
            <p:ph type="pic" idx="2"/>
          </p:nvPr>
        </p:nvSpPr>
        <p:spPr>
          <a:xfrm>
            <a:off x="3579019" y="342901"/>
            <a:ext cx="4937700" cy="4053000"/>
          </a:xfrm>
          <a:prstGeom prst="rect">
            <a:avLst/>
          </a:prstGeom>
          <a:noFill/>
          <a:ln>
            <a:noFill/>
          </a:ln>
        </p:spPr>
      </p:sp>
      <p:sp>
        <p:nvSpPr>
          <p:cNvPr id="239" name="Google Shape;239;p47"/>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200"/>
              <a:buNone/>
              <a:defRPr sz="1200">
                <a:solidFill>
                  <a:srgbClr val="7F7F7F"/>
                </a:solidFill>
              </a:defRPr>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40" name="Google Shape;240;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1" name="Google Shape;241;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2" name="Google Shape;242;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jp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6">
            <a:alphaModFix/>
          </a:blip>
          <a:srcRect t="51842" r="2286" b="30329"/>
          <a:stretch/>
        </p:blipFill>
        <p:spPr>
          <a:xfrm>
            <a:off x="-5950" y="-6583"/>
            <a:ext cx="9149952" cy="939076"/>
          </a:xfrm>
          <a:prstGeom prst="rect">
            <a:avLst/>
          </a:prstGeom>
          <a:noFill/>
          <a:ln>
            <a:noFill/>
          </a:ln>
        </p:spPr>
      </p:pic>
      <p:sp>
        <p:nvSpPr>
          <p:cNvPr id="52" name="Google Shape;52;p13"/>
          <p:cNvSpPr txBox="1">
            <a:spLocks noGrp="1"/>
          </p:cNvSpPr>
          <p:nvPr>
            <p:ph type="title"/>
          </p:nvPr>
        </p:nvSpPr>
        <p:spPr>
          <a:xfrm>
            <a:off x="131675" y="0"/>
            <a:ext cx="9012300" cy="939000"/>
          </a:xfrm>
          <a:prstGeom prst="rect">
            <a:avLst/>
          </a:prstGeom>
          <a:noFill/>
          <a:ln>
            <a:noFill/>
          </a:ln>
        </p:spPr>
        <p:txBody>
          <a:bodyPr spcFirstLastPara="1" wrap="square" lIns="68600" tIns="33750" rIns="68600" bIns="33750" anchor="ctr" anchorCtr="0">
            <a:noAutofit/>
          </a:bodyPr>
          <a:lstStyle>
            <a:lvl1pPr marR="0" lvl="0" rtl="0">
              <a:lnSpc>
                <a:spcPct val="100000"/>
              </a:lnSpc>
              <a:spcBef>
                <a:spcPts val="0"/>
              </a:spcBef>
              <a:spcAft>
                <a:spcPts val="0"/>
              </a:spcAft>
              <a:buClr>
                <a:srgbClr val="000000"/>
              </a:buClr>
              <a:buSzPts val="1400"/>
              <a:buFont typeface="Oswald Medium"/>
              <a:buNone/>
              <a:defRPr sz="2400" i="0" u="none" strike="noStrike" cap="none">
                <a:solidFill>
                  <a:schemeClr val="lt1"/>
                </a:solidFill>
                <a:latin typeface="Oswald Medium"/>
                <a:ea typeface="Oswald Medium"/>
                <a:cs typeface="Oswald Medium"/>
                <a:sym typeface="Oswald Medium"/>
              </a:defRPr>
            </a:lvl1pPr>
            <a:lvl2pPr marR="0" lvl="1" algn="ctr" rtl="0">
              <a:lnSpc>
                <a:spcPct val="100000"/>
              </a:lnSpc>
              <a:spcBef>
                <a:spcPts val="0"/>
              </a:spcBef>
              <a:spcAft>
                <a:spcPts val="0"/>
              </a:spcAft>
              <a:buClr>
                <a:srgbClr val="000000"/>
              </a:buClr>
              <a:buSzPts val="1400"/>
              <a:buFont typeface="Arial"/>
              <a:buNone/>
              <a:defRPr sz="2400" b="1"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400" b="1"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400" b="1"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400" b="1"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400" b="1"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400" b="1"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400" b="1"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400" b="1" i="0" u="none" strike="noStrike" cap="none">
                <a:solidFill>
                  <a:schemeClr val="lt1"/>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33750" y="1061138"/>
            <a:ext cx="9110100" cy="3570600"/>
          </a:xfrm>
          <a:prstGeom prst="rect">
            <a:avLst/>
          </a:prstGeom>
          <a:noFill/>
          <a:ln>
            <a:noFill/>
          </a:ln>
        </p:spPr>
        <p:txBody>
          <a:bodyPr spcFirstLastPara="1" wrap="square" lIns="68600" tIns="33750" rIns="68600" bIns="33750" anchor="t" anchorCtr="0">
            <a:noAutofit/>
          </a:bodyPr>
          <a:lstStyle>
            <a:lvl1pPr marL="457200" marR="0" lvl="0" indent="-317500" algn="l" rtl="0">
              <a:lnSpc>
                <a:spcPct val="100000"/>
              </a:lnSpc>
              <a:spcBef>
                <a:spcPts val="280"/>
              </a:spcBef>
              <a:spcAft>
                <a:spcPts val="0"/>
              </a:spcAft>
              <a:buClr>
                <a:srgbClr val="790015"/>
              </a:buClr>
              <a:buSzPts val="1400"/>
              <a:buFont typeface="Arial"/>
              <a:buChar char="•"/>
              <a:defRPr sz="1400" b="1" i="0" u="none" strike="noStrike" cap="none">
                <a:solidFill>
                  <a:srgbClr val="000000"/>
                </a:solidFill>
                <a:latin typeface="Arial"/>
                <a:ea typeface="Arial"/>
                <a:cs typeface="Arial"/>
                <a:sym typeface="Arial"/>
              </a:defRPr>
            </a:lvl1pPr>
            <a:lvl2pPr marL="914400" marR="0" lvl="1" indent="-342900" algn="l" rtl="0">
              <a:lnSpc>
                <a:spcPct val="100000"/>
              </a:lnSpc>
              <a:spcBef>
                <a:spcPts val="360"/>
              </a:spcBef>
              <a:spcAft>
                <a:spcPts val="0"/>
              </a:spcAft>
              <a:buClr>
                <a:srgbClr val="790015"/>
              </a:buClr>
              <a:buSzPts val="1800"/>
              <a:buFont typeface="Arial"/>
              <a:buChar char="–"/>
              <a:defRPr sz="1800" b="1" i="0" u="none" strike="noStrike" cap="none">
                <a:solidFill>
                  <a:srgbClr val="00279F"/>
                </a:solidFill>
                <a:latin typeface="Arial"/>
                <a:ea typeface="Arial"/>
                <a:cs typeface="Arial"/>
                <a:sym typeface="Arial"/>
              </a:defRPr>
            </a:lvl2pPr>
            <a:lvl3pPr marL="1371600" marR="0" lvl="2" indent="-342900" algn="l" rtl="0">
              <a:lnSpc>
                <a:spcPct val="100000"/>
              </a:lnSpc>
              <a:spcBef>
                <a:spcPts val="360"/>
              </a:spcBef>
              <a:spcAft>
                <a:spcPts val="0"/>
              </a:spcAft>
              <a:buClr>
                <a:srgbClr val="790015"/>
              </a:buClr>
              <a:buSzPts val="1800"/>
              <a:buFont typeface="Arial"/>
              <a:buChar char="–"/>
              <a:defRPr sz="1800" b="1" i="0" u="none" strike="noStrike" cap="none">
                <a:solidFill>
                  <a:srgbClr val="336600"/>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lnSpc>
                <a:spcPct val="100000"/>
              </a:lnSpc>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lnSpc>
                <a:spcPct val="100000"/>
              </a:lnSpc>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lnSpc>
                <a:spcPct val="100000"/>
              </a:lnSpc>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lnSpc>
                <a:spcPct val="100000"/>
              </a:lnSpc>
              <a:spcBef>
                <a:spcPts val="280"/>
              </a:spcBef>
              <a:spcAft>
                <a:spcPts val="0"/>
              </a:spcAft>
              <a:buClr>
                <a:schemeClr val="dk1"/>
              </a:buClr>
              <a:buSzPts val="1400"/>
              <a:buFont typeface="Times New Roman"/>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54" name="Google Shape;54;p13"/>
          <p:cNvSpPr/>
          <p:nvPr/>
        </p:nvSpPr>
        <p:spPr>
          <a:xfrm>
            <a:off x="8160552" y="4645812"/>
            <a:ext cx="983448" cy="499866"/>
          </a:xfrm>
          <a:prstGeom prst="rect">
            <a:avLst/>
          </a:prstGeom>
          <a:noFill/>
          <a:ln>
            <a:noFill/>
          </a:ln>
        </p:spPr>
        <p:txBody>
          <a:bodyPr spcFirstLastPara="1" wrap="square" lIns="62725" tIns="31350" rIns="62725" bIns="3135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pic>
        <p:nvPicPr>
          <p:cNvPr id="55" name="Google Shape;55;p13"/>
          <p:cNvPicPr preferRelativeResize="0"/>
          <p:nvPr/>
        </p:nvPicPr>
        <p:blipFill rotWithShape="1">
          <a:blip r:embed="rId27">
            <a:alphaModFix/>
          </a:blip>
          <a:srcRect/>
          <a:stretch/>
        </p:blipFill>
        <p:spPr>
          <a:xfrm>
            <a:off x="-5939" y="4748181"/>
            <a:ext cx="1334867" cy="395319"/>
          </a:xfrm>
          <a:prstGeom prst="rect">
            <a:avLst/>
          </a:prstGeom>
          <a:noFill/>
          <a:ln>
            <a:noFill/>
          </a:ln>
        </p:spPr>
      </p:pic>
      <p:pic>
        <p:nvPicPr>
          <p:cNvPr id="56" name="Google Shape;56;p13"/>
          <p:cNvPicPr preferRelativeResize="0"/>
          <p:nvPr/>
        </p:nvPicPr>
        <p:blipFill rotWithShape="1">
          <a:blip r:embed="rId28">
            <a:alphaModFix/>
          </a:blip>
          <a:srcRect/>
          <a:stretch/>
        </p:blipFill>
        <p:spPr>
          <a:xfrm>
            <a:off x="7637151" y="4803635"/>
            <a:ext cx="1476369" cy="284409"/>
          </a:xfrm>
          <a:prstGeom prst="rect">
            <a:avLst/>
          </a:prstGeom>
          <a:noFill/>
          <a:ln>
            <a:noFill/>
          </a:ln>
        </p:spPr>
      </p:pic>
      <p:pic>
        <p:nvPicPr>
          <p:cNvPr id="57" name="Google Shape;57;p13"/>
          <p:cNvPicPr preferRelativeResize="0"/>
          <p:nvPr/>
        </p:nvPicPr>
        <p:blipFill rotWithShape="1">
          <a:blip r:embed="rId29">
            <a:alphaModFix/>
          </a:blip>
          <a:srcRect/>
          <a:stretch/>
        </p:blipFill>
        <p:spPr>
          <a:xfrm>
            <a:off x="3937297" y="4752325"/>
            <a:ext cx="1271782" cy="373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a:lnSpc>
                <a:spcPct val="90000"/>
              </a:lnSpc>
              <a:spcBef>
                <a:spcPts val="0"/>
              </a:spcBef>
              <a:spcAft>
                <a:spcPts val="0"/>
              </a:spcAft>
              <a:buClr>
                <a:schemeClr val="dk2"/>
              </a:buClr>
              <a:buSzPts val="2700"/>
              <a:buFont typeface="Calibri"/>
              <a:buNone/>
              <a:defRPr sz="2700" b="1" i="0" u="none" strike="noStrike" cap="none">
                <a:solidFill>
                  <a:schemeClr val="dk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2" name="Google Shape;192;p3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800"/>
              </a:spcBef>
              <a:spcAft>
                <a:spcPts val="0"/>
              </a:spcAft>
              <a:buClr>
                <a:schemeClr val="lt2"/>
              </a:buClr>
              <a:buSzPts val="2100"/>
              <a:buFont typeface="Arial"/>
              <a:buChar char="•"/>
              <a:defRPr sz="2100" b="0" i="0" u="none" strike="noStrike" cap="none">
                <a:solidFill>
                  <a:srgbClr val="3F3F3F"/>
                </a:solidFill>
                <a:latin typeface="Calibri"/>
                <a:ea typeface="Calibri"/>
                <a:cs typeface="Calibri"/>
                <a:sym typeface="Calibri"/>
              </a:defRPr>
            </a:lvl1pPr>
            <a:lvl2pPr marL="914400" marR="0" lvl="1" indent="-342900" algn="l">
              <a:lnSpc>
                <a:spcPct val="90000"/>
              </a:lnSpc>
              <a:spcBef>
                <a:spcPts val="400"/>
              </a:spcBef>
              <a:spcAft>
                <a:spcPts val="0"/>
              </a:spcAft>
              <a:buClr>
                <a:schemeClr val="lt2"/>
              </a:buClr>
              <a:buSzPts val="1800"/>
              <a:buFont typeface="Arial"/>
              <a:buChar char="•"/>
              <a:defRPr sz="1800" b="0" i="0" u="none" strike="noStrike" cap="none">
                <a:solidFill>
                  <a:srgbClr val="3F3F3F"/>
                </a:solidFill>
                <a:latin typeface="Calibri"/>
                <a:ea typeface="Calibri"/>
                <a:cs typeface="Calibri"/>
                <a:sym typeface="Calibri"/>
              </a:defRPr>
            </a:lvl2pPr>
            <a:lvl3pPr marL="1371600" marR="0" lvl="2" indent="-323850" algn="l">
              <a:lnSpc>
                <a:spcPct val="90000"/>
              </a:lnSpc>
              <a:spcBef>
                <a:spcPts val="400"/>
              </a:spcBef>
              <a:spcAft>
                <a:spcPts val="0"/>
              </a:spcAft>
              <a:buClr>
                <a:schemeClr val="lt2"/>
              </a:buClr>
              <a:buSzPts val="1500"/>
              <a:buFont typeface="Arial"/>
              <a:buChar char="•"/>
              <a:defRPr sz="1500" b="0" i="0" u="none" strike="noStrike" cap="none">
                <a:solidFill>
                  <a:srgbClr val="3F3F3F"/>
                </a:solidFill>
                <a:latin typeface="Calibri"/>
                <a:ea typeface="Calibri"/>
                <a:cs typeface="Calibri"/>
                <a:sym typeface="Calibri"/>
              </a:defRPr>
            </a:lvl3pPr>
            <a:lvl4pPr marL="1828800" marR="0" lvl="3" indent="-317500" algn="l">
              <a:lnSpc>
                <a:spcPct val="90000"/>
              </a:lnSpc>
              <a:spcBef>
                <a:spcPts val="400"/>
              </a:spcBef>
              <a:spcAft>
                <a:spcPts val="0"/>
              </a:spcAft>
              <a:buClr>
                <a:schemeClr val="lt2"/>
              </a:buClr>
              <a:buSzPts val="1400"/>
              <a:buFont typeface="Arial"/>
              <a:buChar char="•"/>
              <a:defRPr sz="1400" b="0" i="0" u="none" strike="noStrike" cap="none">
                <a:solidFill>
                  <a:srgbClr val="3F3F3F"/>
                </a:solidFill>
                <a:latin typeface="Calibri"/>
                <a:ea typeface="Calibri"/>
                <a:cs typeface="Calibri"/>
                <a:sym typeface="Calibri"/>
              </a:defRPr>
            </a:lvl4pPr>
            <a:lvl5pPr marL="2286000" marR="0" lvl="4" indent="-317500" algn="l">
              <a:lnSpc>
                <a:spcPct val="90000"/>
              </a:lnSpc>
              <a:spcBef>
                <a:spcPts val="400"/>
              </a:spcBef>
              <a:spcAft>
                <a:spcPts val="0"/>
              </a:spcAft>
              <a:buClr>
                <a:schemeClr val="lt2"/>
              </a:buClr>
              <a:buSzPts val="1400"/>
              <a:buFont typeface="Arial"/>
              <a:buChar char="•"/>
              <a:defRPr sz="1400" b="0" i="0" u="none" strike="noStrike" cap="none">
                <a:solidFill>
                  <a:srgbClr val="3F3F3F"/>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3" name="Google Shape;193;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4" name="Google Shape;194;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5" name="Google Shape;195;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nationalresearchplatform.org/nautilu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jpg"/><Relationship Id="rId10" Type="http://schemas.openxmlformats.org/officeDocument/2006/relationships/image" Target="../media/image34.png"/><Relationship Id="rId4" Type="http://schemas.openxmlformats.org/officeDocument/2006/relationships/image" Target="../media/image28.jp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43.jpg"/><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8"/>
          <p:cNvSpPr txBox="1">
            <a:spLocks noGrp="1"/>
          </p:cNvSpPr>
          <p:nvPr>
            <p:ph type="ctrTitle"/>
          </p:nvPr>
        </p:nvSpPr>
        <p:spPr>
          <a:xfrm>
            <a:off x="3316146" y="841772"/>
            <a:ext cx="6042000" cy="17907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2400"/>
              <a:buFont typeface="Calibri"/>
              <a:buNone/>
            </a:pPr>
            <a:r>
              <a:rPr lang="en" sz="2600" b="0">
                <a:latin typeface="Oswald Medium"/>
                <a:ea typeface="Oswald Medium"/>
                <a:cs typeface="Oswald Medium"/>
                <a:sym typeface="Oswald Medium"/>
              </a:rPr>
              <a:t>Strategies and Highlights</a:t>
            </a:r>
            <a:endParaRPr sz="2600" b="0">
              <a:latin typeface="Oswald Medium"/>
              <a:ea typeface="Oswald Medium"/>
              <a:cs typeface="Oswald Medium"/>
              <a:sym typeface="Oswald Medium"/>
            </a:endParaRPr>
          </a:p>
          <a:p>
            <a:pPr marL="0" lvl="0" indent="0" algn="l" rtl="0">
              <a:lnSpc>
                <a:spcPct val="90000"/>
              </a:lnSpc>
              <a:spcBef>
                <a:spcPts val="0"/>
              </a:spcBef>
              <a:spcAft>
                <a:spcPts val="0"/>
              </a:spcAft>
              <a:buClr>
                <a:schemeClr val="lt1"/>
              </a:buClr>
              <a:buSzPts val="2400"/>
              <a:buFont typeface="Calibri"/>
              <a:buNone/>
            </a:pPr>
            <a:r>
              <a:rPr lang="en" sz="2600" b="0">
                <a:latin typeface="Oswald Medium"/>
                <a:ea typeface="Oswald Medium"/>
                <a:cs typeface="Oswald Medium"/>
                <a:sym typeface="Oswald Medium"/>
              </a:rPr>
              <a:t>of the First Year of CENIC AIR</a:t>
            </a:r>
            <a:r>
              <a:rPr lang="en" sz="2400" b="0">
                <a:latin typeface="Oswald Medium"/>
                <a:ea typeface="Oswald Medium"/>
                <a:cs typeface="Oswald Medium"/>
                <a:sym typeface="Oswald Medium"/>
              </a:rPr>
              <a:t> </a:t>
            </a:r>
            <a:endParaRPr sz="2400" b="0">
              <a:latin typeface="Oswald Medium"/>
              <a:ea typeface="Oswald Medium"/>
              <a:cs typeface="Oswald Medium"/>
              <a:sym typeface="Oswald Medium"/>
            </a:endParaRPr>
          </a:p>
        </p:txBody>
      </p:sp>
      <p:sp>
        <p:nvSpPr>
          <p:cNvPr id="248" name="Google Shape;248;p48"/>
          <p:cNvSpPr txBox="1">
            <a:spLocks noGrp="1"/>
          </p:cNvSpPr>
          <p:nvPr>
            <p:ph type="subTitle" idx="1"/>
          </p:nvPr>
        </p:nvSpPr>
        <p:spPr>
          <a:xfrm>
            <a:off x="3358501" y="3040975"/>
            <a:ext cx="5102400" cy="965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6NRP Presentation| January 29, 2025</a:t>
            </a:r>
            <a:endParaRPr sz="1500" b="1"/>
          </a:p>
          <a:p>
            <a:pPr marL="0" lvl="0" indent="0" algn="l" rtl="0">
              <a:lnSpc>
                <a:spcPct val="90000"/>
              </a:lnSpc>
              <a:spcBef>
                <a:spcPts val="800"/>
              </a:spcBef>
              <a:spcAft>
                <a:spcPts val="0"/>
              </a:spcAft>
              <a:buClr>
                <a:srgbClr val="000000"/>
              </a:buClr>
              <a:buSzPts val="1400"/>
              <a:buFont typeface="Arial"/>
              <a:buNone/>
            </a:pPr>
            <a:r>
              <a:rPr lang="en" sz="1500" b="1" i="1"/>
              <a:t>Tony Naughtin, Sr. Advisor to CENIC &amp; CENIC AIR</a:t>
            </a:r>
            <a:r>
              <a:rPr lang="en" sz="1500"/>
              <a:t> </a:t>
            </a:r>
            <a:endParaRPr sz="1500"/>
          </a:p>
          <a:p>
            <a:pPr marL="0" lvl="0" indent="0" algn="l" rtl="0">
              <a:spcBef>
                <a:spcPts val="800"/>
              </a:spcBef>
              <a:spcAft>
                <a:spcPts val="0"/>
              </a:spcAft>
              <a:buClr>
                <a:schemeClr val="dk1"/>
              </a:buClr>
              <a:buSzPts val="1400"/>
              <a:buFont typeface="Arial"/>
              <a:buNone/>
            </a:pPr>
            <a:endParaRPr sz="1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58"/>
          <p:cNvSpPr txBox="1">
            <a:spLocks noGrp="1"/>
          </p:cNvSpPr>
          <p:nvPr>
            <p:ph type="title"/>
          </p:nvPr>
        </p:nvSpPr>
        <p:spPr>
          <a:xfrm>
            <a:off x="79042" y="181832"/>
            <a:ext cx="9053100" cy="563700"/>
          </a:xfrm>
          <a:prstGeom prst="rect">
            <a:avLst/>
          </a:prstGeom>
          <a:noFill/>
          <a:ln>
            <a:noFill/>
          </a:ln>
        </p:spPr>
        <p:txBody>
          <a:bodyPr spcFirstLastPara="1" wrap="square" lIns="68600" tIns="33750" rIns="68600" bIns="33750" anchor="ctr" anchorCtr="0">
            <a:noAutofit/>
          </a:bodyPr>
          <a:lstStyle/>
          <a:p>
            <a:pPr marL="0" marR="0" lvl="0" indent="0" algn="l" rtl="0">
              <a:lnSpc>
                <a:spcPct val="100000"/>
              </a:lnSpc>
              <a:spcBef>
                <a:spcPts val="0"/>
              </a:spcBef>
              <a:spcAft>
                <a:spcPts val="0"/>
              </a:spcAft>
              <a:buSzPts val="1400"/>
              <a:buNone/>
            </a:pPr>
            <a:r>
              <a:rPr lang="en" sz="2600"/>
              <a:t>CENIC AIR: Why is It Important and Strategic? </a:t>
            </a:r>
            <a:r>
              <a:rPr lang="en" sz="2600" i="1"/>
              <a:t>cont.</a:t>
            </a:r>
            <a:r>
              <a:rPr lang="en" sz="2600"/>
              <a:t> </a:t>
            </a:r>
            <a:endParaRPr sz="2600"/>
          </a:p>
        </p:txBody>
      </p:sp>
      <p:sp>
        <p:nvSpPr>
          <p:cNvPr id="682" name="Google Shape;682;p58"/>
          <p:cNvSpPr txBox="1"/>
          <p:nvPr/>
        </p:nvSpPr>
        <p:spPr>
          <a:xfrm>
            <a:off x="971558" y="1317294"/>
            <a:ext cx="7200900" cy="2774400"/>
          </a:xfrm>
          <a:prstGeom prst="rect">
            <a:avLst/>
          </a:prstGeom>
          <a:noFill/>
          <a:ln>
            <a:noFill/>
          </a:ln>
        </p:spPr>
        <p:txBody>
          <a:bodyPr spcFirstLastPara="1" wrap="square" lIns="91425" tIns="45700" rIns="91425" bIns="45700" anchor="t" anchorCtr="0">
            <a:spAutoFit/>
          </a:bodyPr>
          <a:lstStyle/>
          <a:p>
            <a:pPr marL="285750" marR="0" lvl="0" indent="-311150" algn="l" rtl="0">
              <a:lnSpc>
                <a:spcPct val="100000"/>
              </a:lnSpc>
              <a:spcBef>
                <a:spcPts val="360"/>
              </a:spcBef>
              <a:spcAft>
                <a:spcPts val="0"/>
              </a:spcAft>
              <a:buClr>
                <a:srgbClr val="2AAEE2"/>
              </a:buClr>
              <a:buSzPts val="2200"/>
              <a:buFont typeface="Calibri"/>
              <a:buChar char="•"/>
            </a:pPr>
            <a:r>
              <a:rPr lang="en" sz="2200">
                <a:solidFill>
                  <a:srgbClr val="063D5E"/>
                </a:solidFill>
                <a:latin typeface="Calibri"/>
                <a:ea typeface="Calibri"/>
                <a:cs typeface="Calibri"/>
                <a:sym typeface="Calibri"/>
              </a:rPr>
              <a:t>CENIC AIR will be largely unaffected by any broad potential cuts to federal funding of AI R+D work in education - though related programs such as NAIRR are threatened</a:t>
            </a:r>
            <a:endParaRPr sz="2200">
              <a:solidFill>
                <a:srgbClr val="063D5E"/>
              </a:solidFill>
              <a:latin typeface="Calibri"/>
              <a:ea typeface="Calibri"/>
              <a:cs typeface="Calibri"/>
              <a:sym typeface="Calibri"/>
            </a:endParaRPr>
          </a:p>
          <a:p>
            <a:pPr marL="0" marR="0" lvl="0" indent="0" algn="l" rtl="0">
              <a:lnSpc>
                <a:spcPct val="100000"/>
              </a:lnSpc>
              <a:spcBef>
                <a:spcPts val="1000"/>
              </a:spcBef>
              <a:spcAft>
                <a:spcPts val="0"/>
              </a:spcAft>
              <a:buNone/>
            </a:pPr>
            <a:endParaRPr sz="100">
              <a:solidFill>
                <a:srgbClr val="063D5E"/>
              </a:solidFill>
              <a:latin typeface="Calibri"/>
              <a:ea typeface="Calibri"/>
              <a:cs typeface="Calibri"/>
              <a:sym typeface="Calibri"/>
            </a:endParaRPr>
          </a:p>
          <a:p>
            <a:pPr marL="285750" marR="0" lvl="0" indent="-311150" algn="l" rtl="0">
              <a:lnSpc>
                <a:spcPct val="100000"/>
              </a:lnSpc>
              <a:spcBef>
                <a:spcPts val="1000"/>
              </a:spcBef>
              <a:spcAft>
                <a:spcPts val="0"/>
              </a:spcAft>
              <a:buClr>
                <a:srgbClr val="2AAEE2"/>
              </a:buClr>
              <a:buSzPts val="2200"/>
              <a:buFont typeface="Calibri"/>
              <a:buChar char="•"/>
            </a:pPr>
            <a:r>
              <a:rPr lang="en" sz="2200">
                <a:solidFill>
                  <a:srgbClr val="063D5E"/>
                </a:solidFill>
                <a:latin typeface="Calibri"/>
                <a:ea typeface="Calibri"/>
                <a:cs typeface="Calibri"/>
                <a:sym typeface="Calibri"/>
              </a:rPr>
              <a:t>CENIC AIR and California will carry on with the important work of conducting AI research and development, and training AI professionals, </a:t>
            </a:r>
            <a:r>
              <a:rPr lang="en" sz="2200" i="1">
                <a:solidFill>
                  <a:srgbClr val="063D5E"/>
                </a:solidFill>
                <a:latin typeface="Calibri"/>
                <a:ea typeface="Calibri"/>
                <a:cs typeface="Calibri"/>
                <a:sym typeface="Calibri"/>
              </a:rPr>
              <a:t>with or without</a:t>
            </a:r>
            <a:r>
              <a:rPr lang="en" sz="2200">
                <a:solidFill>
                  <a:srgbClr val="063D5E"/>
                </a:solidFill>
                <a:latin typeface="Calibri"/>
                <a:ea typeface="Calibri"/>
                <a:cs typeface="Calibri"/>
                <a:sym typeface="Calibri"/>
              </a:rPr>
              <a:t> federal funding</a:t>
            </a:r>
            <a:endParaRPr sz="2200">
              <a:solidFill>
                <a:srgbClr val="063D5E"/>
              </a:solidFill>
              <a:latin typeface="Calibri"/>
              <a:ea typeface="Calibri"/>
              <a:cs typeface="Calibri"/>
              <a:sym typeface="Calibri"/>
            </a:endParaRPr>
          </a:p>
          <a:p>
            <a:pPr marL="457200" marR="0" lvl="0" indent="0" algn="l" rtl="0">
              <a:lnSpc>
                <a:spcPct val="100000"/>
              </a:lnSpc>
              <a:spcBef>
                <a:spcPts val="1000"/>
              </a:spcBef>
              <a:spcAft>
                <a:spcPts val="1000"/>
              </a:spcAft>
              <a:buNone/>
            </a:pPr>
            <a:endParaRPr sz="15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59"/>
          <p:cNvSpPr txBox="1">
            <a:spLocks noGrp="1"/>
          </p:cNvSpPr>
          <p:nvPr>
            <p:ph type="ctrTitle"/>
          </p:nvPr>
        </p:nvSpPr>
        <p:spPr>
          <a:xfrm>
            <a:off x="1143011" y="1461565"/>
            <a:ext cx="6858000" cy="1790700"/>
          </a:xfrm>
          <a:prstGeom prst="rect">
            <a:avLst/>
          </a:prstGeom>
          <a:noFill/>
          <a:ln>
            <a:noFill/>
          </a:ln>
        </p:spPr>
        <p:txBody>
          <a:bodyPr spcFirstLastPara="1" wrap="square" lIns="68550" tIns="34275" rIns="68550" bIns="34275" anchor="ctr" anchorCtr="0">
            <a:noAutofit/>
          </a:bodyPr>
          <a:lstStyle/>
          <a:p>
            <a:pPr marL="0" marR="0" lvl="0" indent="0" algn="ctr" rtl="0">
              <a:lnSpc>
                <a:spcPct val="90000"/>
              </a:lnSpc>
              <a:spcBef>
                <a:spcPts val="0"/>
              </a:spcBef>
              <a:spcAft>
                <a:spcPts val="0"/>
              </a:spcAft>
              <a:buClr>
                <a:schemeClr val="lt1"/>
              </a:buClr>
              <a:buSzPts val="6000"/>
              <a:buFont typeface="Calibri"/>
              <a:buNone/>
            </a:pPr>
            <a:r>
              <a:rPr lang="en" sz="3000"/>
              <a:t>CENIC AIR: </a:t>
            </a:r>
            <a:br>
              <a:rPr lang="en" sz="3000"/>
            </a:br>
            <a:r>
              <a:rPr lang="en" sz="3000"/>
              <a:t>Implementation Strategy and Approach</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60"/>
          <p:cNvSpPr txBox="1">
            <a:spLocks noGrp="1"/>
          </p:cNvSpPr>
          <p:nvPr>
            <p:ph type="title"/>
          </p:nvPr>
        </p:nvSpPr>
        <p:spPr>
          <a:xfrm>
            <a:off x="108750" y="164008"/>
            <a:ext cx="9053100" cy="563700"/>
          </a:xfrm>
          <a:prstGeom prst="rect">
            <a:avLst/>
          </a:prstGeom>
          <a:noFill/>
          <a:ln>
            <a:noFill/>
          </a:ln>
        </p:spPr>
        <p:txBody>
          <a:bodyPr spcFirstLastPara="1" wrap="square" lIns="68600" tIns="33750" rIns="68600" bIns="33750" anchor="ctr" anchorCtr="0">
            <a:noAutofit/>
          </a:bodyPr>
          <a:lstStyle/>
          <a:p>
            <a:pPr marL="0" lvl="0" indent="0" algn="l" rtl="0">
              <a:lnSpc>
                <a:spcPct val="100000"/>
              </a:lnSpc>
              <a:spcBef>
                <a:spcPts val="0"/>
              </a:spcBef>
              <a:spcAft>
                <a:spcPts val="0"/>
              </a:spcAft>
              <a:buSzPts val="1400"/>
              <a:buNone/>
            </a:pPr>
            <a:r>
              <a:rPr lang="en" sz="2600"/>
              <a:t>CENIC AIR: Implementation Strategy and Approach </a:t>
            </a:r>
            <a:endParaRPr sz="2600"/>
          </a:p>
        </p:txBody>
      </p:sp>
      <p:sp>
        <p:nvSpPr>
          <p:cNvPr id="693" name="Google Shape;693;p60"/>
          <p:cNvSpPr txBox="1">
            <a:spLocks noGrp="1"/>
          </p:cNvSpPr>
          <p:nvPr>
            <p:ph type="body" idx="1"/>
          </p:nvPr>
        </p:nvSpPr>
        <p:spPr>
          <a:xfrm>
            <a:off x="626057" y="1264687"/>
            <a:ext cx="8049000" cy="3214800"/>
          </a:xfrm>
          <a:prstGeom prst="rect">
            <a:avLst/>
          </a:prstGeom>
          <a:noFill/>
          <a:ln>
            <a:noFill/>
          </a:ln>
        </p:spPr>
        <p:txBody>
          <a:bodyPr spcFirstLastPara="1" wrap="square" lIns="68600" tIns="33750" rIns="68600" bIns="33750" anchor="t" anchorCtr="0">
            <a:noAutofit/>
          </a:bodyPr>
          <a:lstStyle/>
          <a:p>
            <a:pPr marL="285750" lvl="0" indent="-298450" algn="l" rtl="0">
              <a:lnSpc>
                <a:spcPct val="100000"/>
              </a:lnSpc>
              <a:spcBef>
                <a:spcPts val="360"/>
              </a:spcBef>
              <a:spcAft>
                <a:spcPts val="0"/>
              </a:spcAft>
              <a:buSzPts val="2000"/>
              <a:buFont typeface="Calibri"/>
              <a:buChar char="•"/>
            </a:pPr>
            <a:r>
              <a:rPr lang="en" sz="2000" b="1">
                <a:solidFill>
                  <a:srgbClr val="063D5E"/>
                </a:solidFill>
                <a:latin typeface="Calibri"/>
                <a:ea typeface="Calibri"/>
                <a:cs typeface="Calibri"/>
                <a:sym typeface="Calibri"/>
              </a:rPr>
              <a:t>CENIC AIR:</a:t>
            </a:r>
            <a:r>
              <a:rPr lang="en" sz="2000">
                <a:solidFill>
                  <a:srgbClr val="063D5E"/>
                </a:solidFill>
                <a:latin typeface="Calibri"/>
                <a:ea typeface="Calibri"/>
                <a:cs typeface="Calibri"/>
                <a:sym typeface="Calibri"/>
              </a:rPr>
              <a:t> a standardized, highly scalable, highly-supportable approach</a:t>
            </a:r>
            <a:endParaRPr sz="2000">
              <a:solidFill>
                <a:srgbClr val="063D5E"/>
              </a:solidFill>
              <a:latin typeface="Calibri"/>
              <a:ea typeface="Calibri"/>
              <a:cs typeface="Calibri"/>
              <a:sym typeface="Calibri"/>
            </a:endParaRPr>
          </a:p>
          <a:p>
            <a:pPr marL="457200" lvl="0" indent="0" algn="l" rtl="0">
              <a:lnSpc>
                <a:spcPct val="100000"/>
              </a:lnSpc>
              <a:spcBef>
                <a:spcPts val="1000"/>
              </a:spcBef>
              <a:spcAft>
                <a:spcPts val="0"/>
              </a:spcAft>
              <a:buNone/>
            </a:pPr>
            <a:endParaRPr sz="100">
              <a:solidFill>
                <a:srgbClr val="063D5E"/>
              </a:solidFill>
              <a:latin typeface="Calibri"/>
              <a:ea typeface="Calibri"/>
              <a:cs typeface="Calibri"/>
              <a:sym typeface="Calibri"/>
            </a:endParaRPr>
          </a:p>
          <a:p>
            <a:pPr marL="285750" lvl="0" indent="-298450" algn="l" rtl="0">
              <a:lnSpc>
                <a:spcPct val="100000"/>
              </a:lnSpc>
              <a:spcBef>
                <a:spcPts val="1000"/>
              </a:spcBef>
              <a:spcAft>
                <a:spcPts val="0"/>
              </a:spcAft>
              <a:buSzPts val="2000"/>
              <a:buFont typeface="Calibri"/>
              <a:buChar char="•"/>
            </a:pPr>
            <a:r>
              <a:rPr lang="en" sz="2000" b="1">
                <a:solidFill>
                  <a:srgbClr val="063D5E"/>
                </a:solidFill>
                <a:latin typeface="Calibri"/>
                <a:ea typeface="Calibri"/>
                <a:cs typeface="Calibri"/>
                <a:sym typeface="Calibri"/>
              </a:rPr>
              <a:t>Nautilus:</a:t>
            </a:r>
            <a:r>
              <a:rPr lang="en" sz="2000">
                <a:solidFill>
                  <a:srgbClr val="063D5E"/>
                </a:solidFill>
                <a:latin typeface="Calibri"/>
                <a:ea typeface="Calibri"/>
                <a:cs typeface="Calibri"/>
                <a:sym typeface="Calibri"/>
              </a:rPr>
              <a:t> standard hardware and software configs using Ceph storage and Kubernetes containers </a:t>
            </a:r>
            <a:endParaRPr sz="1600">
              <a:latin typeface="Calibri"/>
              <a:ea typeface="Calibri"/>
              <a:cs typeface="Calibri"/>
              <a:sym typeface="Calibri"/>
            </a:endParaRPr>
          </a:p>
          <a:p>
            <a:pPr marL="914400" lvl="1" indent="-355600" algn="l" rtl="0">
              <a:lnSpc>
                <a:spcPct val="100000"/>
              </a:lnSpc>
              <a:spcBef>
                <a:spcPts val="1000"/>
              </a:spcBef>
              <a:spcAft>
                <a:spcPts val="0"/>
              </a:spcAft>
              <a:buSzPts val="2000"/>
              <a:buFont typeface="Calibri"/>
              <a:buChar char="–"/>
            </a:pPr>
            <a:r>
              <a:rPr lang="en" sz="2000">
                <a:solidFill>
                  <a:srgbClr val="002060"/>
                </a:solidFill>
                <a:latin typeface="Calibri"/>
                <a:ea typeface="Calibri"/>
                <a:cs typeface="Calibri"/>
                <a:sym typeface="Calibri"/>
              </a:rPr>
              <a:t>see</a:t>
            </a:r>
            <a:r>
              <a:rPr lang="en" sz="2000" b="1">
                <a:solidFill>
                  <a:srgbClr val="002060"/>
                </a:solidFill>
                <a:latin typeface="Calibri"/>
                <a:ea typeface="Calibri"/>
                <a:cs typeface="Calibri"/>
                <a:sym typeface="Calibri"/>
              </a:rPr>
              <a:t> </a:t>
            </a:r>
            <a:r>
              <a:rPr lang="en" sz="2000" b="1" u="sng">
                <a:solidFill>
                  <a:srgbClr val="00AEE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https://nationalresearchplatform.org/nautilus/</a:t>
            </a:r>
            <a:endParaRPr sz="2000" b="1">
              <a:solidFill>
                <a:srgbClr val="00AEEF"/>
              </a:solidFill>
              <a:latin typeface="Calibri"/>
              <a:ea typeface="Calibri"/>
              <a:cs typeface="Calibri"/>
              <a:sym typeface="Calibri"/>
            </a:endParaRPr>
          </a:p>
          <a:p>
            <a:pPr marL="0" lvl="0" indent="0" algn="l" rtl="0">
              <a:lnSpc>
                <a:spcPct val="100000"/>
              </a:lnSpc>
              <a:spcBef>
                <a:spcPts val="1000"/>
              </a:spcBef>
              <a:spcAft>
                <a:spcPts val="0"/>
              </a:spcAft>
              <a:buNone/>
            </a:pPr>
            <a:endParaRPr sz="100" b="1">
              <a:solidFill>
                <a:srgbClr val="063D5E"/>
              </a:solidFill>
              <a:latin typeface="Calibri"/>
              <a:ea typeface="Calibri"/>
              <a:cs typeface="Calibri"/>
              <a:sym typeface="Calibri"/>
            </a:endParaRPr>
          </a:p>
          <a:p>
            <a:pPr marL="285750" lvl="0" indent="-298450" algn="l" rtl="0">
              <a:lnSpc>
                <a:spcPct val="100000"/>
              </a:lnSpc>
              <a:spcBef>
                <a:spcPts val="1000"/>
              </a:spcBef>
              <a:spcAft>
                <a:spcPts val="1000"/>
              </a:spcAft>
              <a:buSzPts val="2000"/>
              <a:buFont typeface="Calibri"/>
              <a:buChar char="•"/>
            </a:pPr>
            <a:r>
              <a:rPr lang="en" sz="2000" b="1">
                <a:solidFill>
                  <a:srgbClr val="063D5E"/>
                </a:solidFill>
                <a:latin typeface="Calibri"/>
                <a:ea typeface="Calibri"/>
                <a:cs typeface="Calibri"/>
                <a:sym typeface="Calibri"/>
              </a:rPr>
              <a:t>Participation options: </a:t>
            </a:r>
            <a:r>
              <a:rPr lang="en" sz="2000">
                <a:solidFill>
                  <a:srgbClr val="063D5E"/>
                </a:solidFill>
                <a:latin typeface="Calibri"/>
                <a:ea typeface="Calibri"/>
                <a:cs typeface="Calibri"/>
                <a:sym typeface="Calibri"/>
              </a:rPr>
              <a:t>range from Jupyter Notebooks to campus-colo’d </a:t>
            </a:r>
            <a:r>
              <a:rPr lang="en" sz="2000" i="1">
                <a:solidFill>
                  <a:srgbClr val="063D5E"/>
                </a:solidFill>
                <a:latin typeface="Calibri"/>
                <a:ea typeface="Calibri"/>
                <a:cs typeface="Calibri"/>
                <a:sym typeface="Calibri"/>
              </a:rPr>
              <a:t>Science DMZs </a:t>
            </a:r>
            <a:r>
              <a:rPr lang="en" sz="2000">
                <a:solidFill>
                  <a:srgbClr val="063D5E"/>
                </a:solidFill>
                <a:latin typeface="Calibri"/>
                <a:ea typeface="Calibri"/>
                <a:cs typeface="Calibri"/>
                <a:sym typeface="Calibri"/>
              </a:rPr>
              <a:t>(full Nautilus)</a:t>
            </a:r>
            <a:r>
              <a:rPr lang="en" sz="2000" i="1">
                <a:solidFill>
                  <a:srgbClr val="063D5E"/>
                </a:solidFill>
                <a:latin typeface="Calibri"/>
                <a:ea typeface="Calibri"/>
                <a:cs typeface="Calibri"/>
                <a:sym typeface="Calibri"/>
              </a:rPr>
              <a:t>, </a:t>
            </a:r>
            <a:r>
              <a:rPr lang="en" sz="2000">
                <a:solidFill>
                  <a:srgbClr val="063D5E"/>
                </a:solidFill>
                <a:latin typeface="Calibri"/>
                <a:ea typeface="Calibri"/>
                <a:cs typeface="Calibri"/>
                <a:sym typeface="Calibri"/>
              </a:rPr>
              <a:t>with technical support provided by SDSC, UCSD, and CENIC </a:t>
            </a:r>
            <a:endParaRPr sz="1900">
              <a:solidFill>
                <a:srgbClr val="063D5E"/>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61"/>
          <p:cNvSpPr txBox="1">
            <a:spLocks noGrp="1"/>
          </p:cNvSpPr>
          <p:nvPr>
            <p:ph type="title"/>
          </p:nvPr>
        </p:nvSpPr>
        <p:spPr>
          <a:xfrm>
            <a:off x="108750" y="164008"/>
            <a:ext cx="9053100" cy="563700"/>
          </a:xfrm>
          <a:prstGeom prst="rect">
            <a:avLst/>
          </a:prstGeom>
          <a:noFill/>
          <a:ln>
            <a:noFill/>
          </a:ln>
        </p:spPr>
        <p:txBody>
          <a:bodyPr spcFirstLastPara="1" wrap="square" lIns="68600" tIns="33750" rIns="68600" bIns="33750" anchor="ctr" anchorCtr="0">
            <a:noAutofit/>
          </a:bodyPr>
          <a:lstStyle/>
          <a:p>
            <a:pPr marL="0" marR="0" lvl="0" indent="0" algn="l" rtl="0">
              <a:lnSpc>
                <a:spcPct val="100000"/>
              </a:lnSpc>
              <a:spcBef>
                <a:spcPts val="0"/>
              </a:spcBef>
              <a:spcAft>
                <a:spcPts val="0"/>
              </a:spcAft>
              <a:buSzPts val="1400"/>
              <a:buNone/>
            </a:pPr>
            <a:r>
              <a:rPr lang="en" sz="2600"/>
              <a:t>CENIC AIR: Implementation Strategy and Approach </a:t>
            </a:r>
            <a:r>
              <a:rPr lang="en" sz="2600" i="1"/>
              <a:t>cont. </a:t>
            </a:r>
            <a:endParaRPr sz="2600" i="1"/>
          </a:p>
        </p:txBody>
      </p:sp>
      <p:sp>
        <p:nvSpPr>
          <p:cNvPr id="699" name="Google Shape;699;p61"/>
          <p:cNvSpPr txBox="1">
            <a:spLocks noGrp="1"/>
          </p:cNvSpPr>
          <p:nvPr>
            <p:ph type="body" idx="1"/>
          </p:nvPr>
        </p:nvSpPr>
        <p:spPr>
          <a:xfrm>
            <a:off x="471950" y="1690125"/>
            <a:ext cx="7931700" cy="2994600"/>
          </a:xfrm>
          <a:prstGeom prst="rect">
            <a:avLst/>
          </a:prstGeom>
          <a:noFill/>
          <a:ln>
            <a:noFill/>
          </a:ln>
        </p:spPr>
        <p:txBody>
          <a:bodyPr spcFirstLastPara="1" wrap="square" lIns="68600" tIns="33750" rIns="68600" bIns="33750" anchor="t" anchorCtr="0">
            <a:noAutofit/>
          </a:bodyPr>
          <a:lstStyle/>
          <a:p>
            <a:pPr marL="0" lvl="0" indent="0" algn="l" rtl="0">
              <a:lnSpc>
                <a:spcPct val="100000"/>
              </a:lnSpc>
              <a:spcBef>
                <a:spcPts val="360"/>
              </a:spcBef>
              <a:spcAft>
                <a:spcPts val="0"/>
              </a:spcAft>
              <a:buSzPts val="1800"/>
              <a:buNone/>
            </a:pPr>
            <a:endParaRPr sz="1800" b="1">
              <a:solidFill>
                <a:srgbClr val="063D5E"/>
              </a:solidFill>
              <a:latin typeface="Proxima Nova"/>
              <a:ea typeface="Proxima Nova"/>
              <a:cs typeface="Proxima Nova"/>
              <a:sym typeface="Proxima Nova"/>
            </a:endParaRPr>
          </a:p>
          <a:p>
            <a:pPr marL="457200" lvl="0" indent="0" algn="ctr" rtl="0">
              <a:lnSpc>
                <a:spcPct val="100000"/>
              </a:lnSpc>
              <a:spcBef>
                <a:spcPts val="360"/>
              </a:spcBef>
              <a:spcAft>
                <a:spcPts val="1000"/>
              </a:spcAft>
              <a:buNone/>
            </a:pPr>
            <a:r>
              <a:rPr lang="en" sz="2500" b="1">
                <a:solidFill>
                  <a:srgbClr val="063D5E"/>
                </a:solidFill>
                <a:latin typeface="Calibri"/>
                <a:ea typeface="Calibri"/>
                <a:cs typeface="Calibri"/>
                <a:sym typeface="Calibri"/>
              </a:rPr>
              <a:t>CENIC AIR nodes can </a:t>
            </a:r>
            <a:r>
              <a:rPr lang="en" sz="2500" b="1" i="1">
                <a:solidFill>
                  <a:srgbClr val="063D5E"/>
                </a:solidFill>
                <a:latin typeface="Calibri"/>
                <a:ea typeface="Calibri"/>
                <a:cs typeface="Calibri"/>
                <a:sym typeface="Calibri"/>
              </a:rPr>
              <a:t>burst</a:t>
            </a:r>
            <a:r>
              <a:rPr lang="en" sz="2500" b="1">
                <a:solidFill>
                  <a:srgbClr val="063D5E"/>
                </a:solidFill>
                <a:latin typeface="Calibri"/>
                <a:ea typeface="Calibri"/>
                <a:cs typeface="Calibri"/>
                <a:sym typeface="Calibri"/>
              </a:rPr>
              <a:t> to other available </a:t>
            </a:r>
            <a:br>
              <a:rPr lang="en" sz="2500" b="1">
                <a:solidFill>
                  <a:srgbClr val="063D5E"/>
                </a:solidFill>
                <a:latin typeface="Calibri"/>
                <a:ea typeface="Calibri"/>
                <a:cs typeface="Calibri"/>
                <a:sym typeface="Calibri"/>
              </a:rPr>
            </a:br>
            <a:r>
              <a:rPr lang="en" sz="2500" b="1">
                <a:solidFill>
                  <a:srgbClr val="063D5E"/>
                </a:solidFill>
                <a:latin typeface="Calibri"/>
                <a:ea typeface="Calibri"/>
                <a:cs typeface="Calibri"/>
                <a:sym typeface="Calibri"/>
              </a:rPr>
              <a:t>CENIC AIR or NRP nodes when local compute/storage resources approach headroom, allowing scale and unimpeded access to processing and storage resources</a:t>
            </a:r>
            <a:endParaRPr sz="2500" b="1">
              <a:solidFill>
                <a:srgbClr val="063D5E"/>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704" name="Google Shape;704;p62" descr="GPU's-Version-of-Quilt-Map-for-Larry-Smarr-bg1.jpg"/>
          <p:cNvPicPr preferRelativeResize="0"/>
          <p:nvPr/>
        </p:nvPicPr>
        <p:blipFill rotWithShape="1">
          <a:blip r:embed="rId3">
            <a:alphaModFix/>
          </a:blip>
          <a:srcRect t="114" b="18206"/>
          <a:stretch/>
        </p:blipFill>
        <p:spPr>
          <a:xfrm>
            <a:off x="-3726" y="854536"/>
            <a:ext cx="9151449" cy="4320446"/>
          </a:xfrm>
          <a:prstGeom prst="rect">
            <a:avLst/>
          </a:prstGeom>
          <a:noFill/>
          <a:ln>
            <a:noFill/>
          </a:ln>
        </p:spPr>
      </p:pic>
      <p:pic>
        <p:nvPicPr>
          <p:cNvPr id="705" name="Google Shape;705;p62" descr="GPU's-Quilt-Map-for-Larry-Smarr-bg3.jpg"/>
          <p:cNvPicPr preferRelativeResize="0"/>
          <p:nvPr/>
        </p:nvPicPr>
        <p:blipFill rotWithShape="1">
          <a:blip r:embed="rId4">
            <a:alphaModFix/>
          </a:blip>
          <a:srcRect l="-170" t="-261" r="170" b="18615"/>
          <a:stretch/>
        </p:blipFill>
        <p:spPr>
          <a:xfrm>
            <a:off x="-24006" y="830683"/>
            <a:ext cx="9151449" cy="4318664"/>
          </a:xfrm>
          <a:prstGeom prst="rect">
            <a:avLst/>
          </a:prstGeom>
          <a:noFill/>
          <a:ln>
            <a:noFill/>
          </a:ln>
        </p:spPr>
      </p:pic>
      <p:pic>
        <p:nvPicPr>
          <p:cNvPr id="706" name="Google Shape;706;p62"/>
          <p:cNvPicPr preferRelativeResize="0"/>
          <p:nvPr/>
        </p:nvPicPr>
        <p:blipFill rotWithShape="1">
          <a:blip r:embed="rId5">
            <a:alphaModFix/>
          </a:blip>
          <a:srcRect l="89" t="424" r="-89" b="17929"/>
          <a:stretch/>
        </p:blipFill>
        <p:spPr>
          <a:xfrm>
            <a:off x="499" y="870166"/>
            <a:ext cx="9151449" cy="4318664"/>
          </a:xfrm>
          <a:prstGeom prst="rect">
            <a:avLst/>
          </a:prstGeom>
          <a:noFill/>
          <a:ln>
            <a:noFill/>
          </a:ln>
        </p:spPr>
      </p:pic>
      <p:sp>
        <p:nvSpPr>
          <p:cNvPr id="707" name="Google Shape;707;p62"/>
          <p:cNvSpPr txBox="1"/>
          <p:nvPr/>
        </p:nvSpPr>
        <p:spPr>
          <a:xfrm>
            <a:off x="3256660" y="923236"/>
            <a:ext cx="1753500" cy="302700"/>
          </a:xfrm>
          <a:prstGeom prst="rect">
            <a:avLst/>
          </a:prstGeom>
          <a:solidFill>
            <a:srgbClr val="5B5854">
              <a:alpha val="21960"/>
            </a:srgbClr>
          </a:solidFill>
          <a:ln w="38100" cap="flat" cmpd="sng">
            <a:solidFill>
              <a:srgbClr val="F8BF2A">
                <a:alpha val="25490"/>
              </a:srgbClr>
            </a:solidFill>
            <a:prstDash val="solid"/>
            <a:miter lim="400000"/>
            <a:headEnd type="none" w="sm" len="sm"/>
            <a:tailEnd type="none" w="sm" len="sm"/>
          </a:ln>
          <a:effectLst>
            <a:outerShdw blurRad="342900" dist="25295" dir="5400000" rotWithShape="0">
              <a:srgbClr val="000000">
                <a:alpha val="87840"/>
              </a:srgbClr>
            </a:outerShdw>
          </a:effectLst>
        </p:spPr>
        <p:txBody>
          <a:bodyPr spcFirstLastPara="1" wrap="square" lIns="9125" tIns="9125" rIns="9125" bIns="9125" anchor="ctr" anchorCtr="0">
            <a:noAutofit/>
          </a:bodyPr>
          <a:lstStyle/>
          <a:p>
            <a:pPr marL="0" marR="0" lvl="0" indent="0" algn="ctr" rtl="0">
              <a:spcBef>
                <a:spcPts val="0"/>
              </a:spcBef>
              <a:spcAft>
                <a:spcPts val="0"/>
              </a:spcAft>
              <a:buNone/>
            </a:pPr>
            <a:r>
              <a:rPr lang="en" sz="900">
                <a:solidFill>
                  <a:srgbClr val="FFFFFF"/>
                </a:solidFill>
                <a:latin typeface="Proxima Nova Semibold"/>
                <a:ea typeface="Proxima Nova Semibold"/>
                <a:cs typeface="Proxima Nova Semibold"/>
                <a:sym typeface="Proxima Nova Semibold"/>
              </a:rPr>
              <a:t>Minority Serving Institutions</a:t>
            </a:r>
            <a:endParaRPr/>
          </a:p>
        </p:txBody>
      </p:sp>
      <p:sp>
        <p:nvSpPr>
          <p:cNvPr id="708" name="Google Shape;708;p62"/>
          <p:cNvSpPr/>
          <p:nvPr/>
        </p:nvSpPr>
        <p:spPr>
          <a:xfrm rot="-2268966">
            <a:off x="1595374" y="2425965"/>
            <a:ext cx="1100910" cy="1959805"/>
          </a:xfrm>
          <a:prstGeom prst="ellipse">
            <a:avLst/>
          </a:prstGeom>
          <a:noFill/>
          <a:ln w="38100" cap="flat" cmpd="sng">
            <a:solidFill>
              <a:srgbClr val="FFFFFF">
                <a:alpha val="56470"/>
              </a:srgbClr>
            </a:solidFill>
            <a:prstDash val="solid"/>
            <a:miter lim="400000"/>
            <a:headEnd type="none" w="sm" len="sm"/>
            <a:tailEnd type="none" w="sm" len="sm"/>
          </a:ln>
          <a:effectLst>
            <a:outerShdw blurRad="1016000" rotWithShape="0">
              <a:srgbClr val="FFFFFF"/>
            </a:outerShdw>
          </a:effectLst>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709" name="Google Shape;709;p62" descr="CENIC-AIR-Logo.png"/>
          <p:cNvPicPr preferRelativeResize="0"/>
          <p:nvPr/>
        </p:nvPicPr>
        <p:blipFill rotWithShape="1">
          <a:blip r:embed="rId6">
            <a:alphaModFix/>
          </a:blip>
          <a:srcRect b="39265"/>
          <a:stretch/>
        </p:blipFill>
        <p:spPr>
          <a:xfrm>
            <a:off x="1648639" y="2394612"/>
            <a:ext cx="1109176" cy="202284"/>
          </a:xfrm>
          <a:prstGeom prst="rect">
            <a:avLst/>
          </a:prstGeom>
          <a:noFill/>
          <a:ln>
            <a:noFill/>
          </a:ln>
          <a:effectLst>
            <a:outerShdw blurRad="342900" dist="25295" dir="5400000" rotWithShape="0">
              <a:srgbClr val="000000">
                <a:alpha val="87840"/>
              </a:srgbClr>
            </a:outerShdw>
          </a:effectLst>
        </p:spPr>
      </p:pic>
      <p:sp>
        <p:nvSpPr>
          <p:cNvPr id="710" name="Google Shape;710;p62"/>
          <p:cNvSpPr txBox="1"/>
          <p:nvPr/>
        </p:nvSpPr>
        <p:spPr>
          <a:xfrm>
            <a:off x="6662663" y="923236"/>
            <a:ext cx="1323000" cy="302700"/>
          </a:xfrm>
          <a:prstGeom prst="rect">
            <a:avLst/>
          </a:prstGeom>
          <a:solidFill>
            <a:srgbClr val="5B5854">
              <a:alpha val="21960"/>
            </a:srgbClr>
          </a:solidFill>
          <a:ln w="38100" cap="flat" cmpd="sng">
            <a:solidFill>
              <a:srgbClr val="BC3D26">
                <a:alpha val="25880"/>
              </a:srgbClr>
            </a:solidFill>
            <a:prstDash val="solid"/>
            <a:miter lim="4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None/>
            </a:pPr>
            <a:r>
              <a:rPr lang="en" sz="900">
                <a:solidFill>
                  <a:srgbClr val="FFFFFF"/>
                </a:solidFill>
                <a:latin typeface="Proxima Nova Semibold"/>
                <a:ea typeface="Proxima Nova Semibold"/>
                <a:cs typeface="Proxima Nova Semibold"/>
                <a:sym typeface="Proxima Nova Semibold"/>
              </a:rPr>
              <a:t>Non-MSI Institutions</a:t>
            </a:r>
            <a:endParaRPr/>
          </a:p>
        </p:txBody>
      </p:sp>
      <p:sp>
        <p:nvSpPr>
          <p:cNvPr id="711" name="Google Shape;711;p62"/>
          <p:cNvSpPr txBox="1"/>
          <p:nvPr/>
        </p:nvSpPr>
        <p:spPr>
          <a:xfrm>
            <a:off x="5163491" y="923236"/>
            <a:ext cx="1345800" cy="302700"/>
          </a:xfrm>
          <a:prstGeom prst="rect">
            <a:avLst/>
          </a:prstGeom>
          <a:solidFill>
            <a:srgbClr val="5B5854">
              <a:alpha val="21960"/>
            </a:srgbClr>
          </a:solidFill>
          <a:ln w="38100" cap="flat" cmpd="sng">
            <a:solidFill>
              <a:srgbClr val="29AEE3">
                <a:alpha val="25099"/>
              </a:srgbClr>
            </a:solidFill>
            <a:prstDash val="solid"/>
            <a:miter lim="400000"/>
            <a:headEnd type="none" w="sm" len="sm"/>
            <a:tailEnd type="none" w="sm" len="sm"/>
          </a:ln>
          <a:effectLst>
            <a:outerShdw blurRad="342900" dist="25295" dir="5400000" rotWithShape="0">
              <a:srgbClr val="000000">
                <a:alpha val="50199"/>
              </a:srgbClr>
            </a:outerShdw>
          </a:effectLst>
        </p:spPr>
        <p:txBody>
          <a:bodyPr spcFirstLastPara="1" wrap="square" lIns="9125" tIns="9125" rIns="9125" bIns="9125" anchor="ctr" anchorCtr="0">
            <a:noAutofit/>
          </a:bodyPr>
          <a:lstStyle/>
          <a:p>
            <a:pPr marL="0" marR="0" lvl="0" indent="0" algn="ctr" rtl="0">
              <a:spcBef>
                <a:spcPts val="0"/>
              </a:spcBef>
              <a:spcAft>
                <a:spcPts val="0"/>
              </a:spcAft>
              <a:buNone/>
            </a:pPr>
            <a:r>
              <a:rPr lang="en" sz="900">
                <a:solidFill>
                  <a:srgbClr val="FFFFFF"/>
                </a:solidFill>
                <a:latin typeface="Proxima Nova Semibold"/>
                <a:ea typeface="Proxima Nova Semibold"/>
                <a:cs typeface="Proxima Nova Semibold"/>
                <a:sym typeface="Proxima Nova Semibold"/>
              </a:rPr>
              <a:t>EPSCoR Institutions</a:t>
            </a:r>
            <a:endParaRPr/>
          </a:p>
        </p:txBody>
      </p:sp>
      <p:grpSp>
        <p:nvGrpSpPr>
          <p:cNvPr id="712" name="Google Shape;712;p62"/>
          <p:cNvGrpSpPr/>
          <p:nvPr/>
        </p:nvGrpSpPr>
        <p:grpSpPr>
          <a:xfrm>
            <a:off x="965812" y="908471"/>
            <a:ext cx="2137611" cy="331114"/>
            <a:chOff x="2" y="3"/>
            <a:chExt cx="11875616" cy="1839523"/>
          </a:xfrm>
        </p:grpSpPr>
        <p:sp>
          <p:nvSpPr>
            <p:cNvPr id="713" name="Google Shape;713;p62"/>
            <p:cNvSpPr/>
            <p:nvPr/>
          </p:nvSpPr>
          <p:spPr>
            <a:xfrm>
              <a:off x="2" y="3"/>
              <a:ext cx="11875616" cy="1839523"/>
            </a:xfrm>
            <a:custGeom>
              <a:avLst/>
              <a:gdLst/>
              <a:ahLst/>
              <a:cxnLst/>
              <a:rect l="l" t="t" r="r" b="b"/>
              <a:pathLst>
                <a:path w="21440" h="21284" extrusionOk="0">
                  <a:moveTo>
                    <a:pt x="1641" y="0"/>
                  </a:moveTo>
                  <a:cubicBezTo>
                    <a:pt x="1221" y="0"/>
                    <a:pt x="801" y="1038"/>
                    <a:pt x="481" y="3109"/>
                  </a:cubicBezTo>
                  <a:cubicBezTo>
                    <a:pt x="-160" y="7250"/>
                    <a:pt x="-160" y="13961"/>
                    <a:pt x="481" y="18102"/>
                  </a:cubicBezTo>
                  <a:cubicBezTo>
                    <a:pt x="871" y="20624"/>
                    <a:pt x="1409" y="21600"/>
                    <a:pt x="1915" y="21050"/>
                  </a:cubicBezTo>
                  <a:lnTo>
                    <a:pt x="1915" y="21284"/>
                  </a:lnTo>
                  <a:lnTo>
                    <a:pt x="21440" y="21284"/>
                  </a:lnTo>
                  <a:lnTo>
                    <a:pt x="21440" y="73"/>
                  </a:lnTo>
                  <a:lnTo>
                    <a:pt x="1915" y="73"/>
                  </a:lnTo>
                  <a:lnTo>
                    <a:pt x="1915" y="161"/>
                  </a:lnTo>
                  <a:cubicBezTo>
                    <a:pt x="1824" y="62"/>
                    <a:pt x="1733" y="0"/>
                    <a:pt x="1641" y="0"/>
                  </a:cubicBezTo>
                  <a:close/>
                </a:path>
              </a:pathLst>
            </a:custGeom>
            <a:solidFill>
              <a:srgbClr val="0F0F0F">
                <a:alpha val="49800"/>
              </a:srgbClr>
            </a:solidFill>
            <a:ln>
              <a:noFill/>
            </a:ln>
          </p:spPr>
          <p:txBody>
            <a:bodyPr spcFirstLastPara="1" wrap="square" lIns="9125" tIns="9125" rIns="9125" bIns="9125" anchor="ctr" anchorCtr="0">
              <a:noAutofit/>
            </a:bodyPr>
            <a:lstStyle/>
            <a:p>
              <a:pPr marL="0" marR="0" lvl="0" indent="0" algn="ctr" rtl="0">
                <a:spcBef>
                  <a:spcPts val="0"/>
                </a:spcBef>
                <a:spcAft>
                  <a:spcPts val="0"/>
                </a:spcAft>
                <a:buNone/>
              </a:pPr>
              <a:r>
                <a:rPr lang="en" sz="900" i="0" u="none" strike="noStrike">
                  <a:solidFill>
                    <a:srgbClr val="FFFFFF"/>
                  </a:solidFill>
                  <a:latin typeface="Proxima Nova"/>
                  <a:ea typeface="Proxima Nova"/>
                  <a:cs typeface="Proxima Nova"/>
                  <a:sym typeface="Proxima Nova"/>
                </a:rPr>
                <a:t>           # of GPUs / Regional Opt. Network</a:t>
              </a:r>
              <a:endParaRPr sz="900">
                <a:solidFill>
                  <a:srgbClr val="FFFFFF"/>
                </a:solidFill>
                <a:latin typeface="Proxima Nova Semibold"/>
                <a:ea typeface="Proxima Nova Semibold"/>
                <a:cs typeface="Proxima Nova Semibold"/>
                <a:sym typeface="Proxima Nova Semibold"/>
              </a:endParaRPr>
            </a:p>
          </p:txBody>
        </p:sp>
        <p:pic>
          <p:nvPicPr>
            <p:cNvPr id="714" name="Google Shape;714;p62" descr="GPU-card-icon-whiteonly.png"/>
            <p:cNvPicPr preferRelativeResize="0"/>
            <p:nvPr/>
          </p:nvPicPr>
          <p:blipFill rotWithShape="1">
            <a:blip r:embed="rId7">
              <a:alphaModFix amt="50190"/>
            </a:blip>
            <a:srcRect/>
            <a:stretch/>
          </p:blipFill>
          <p:spPr>
            <a:xfrm>
              <a:off x="156463" y="156786"/>
              <a:ext cx="1519668" cy="1519668"/>
            </a:xfrm>
            <a:prstGeom prst="rect">
              <a:avLst/>
            </a:prstGeom>
            <a:noFill/>
            <a:ln>
              <a:noFill/>
            </a:ln>
          </p:spPr>
        </p:pic>
      </p:grpSp>
      <p:pic>
        <p:nvPicPr>
          <p:cNvPr id="715" name="Google Shape;715;p62" descr="The-Quilt-Logo-Whiteish.png"/>
          <p:cNvPicPr preferRelativeResize="0"/>
          <p:nvPr/>
        </p:nvPicPr>
        <p:blipFill rotWithShape="1">
          <a:blip r:embed="rId8">
            <a:alphaModFix/>
          </a:blip>
          <a:srcRect/>
          <a:stretch/>
        </p:blipFill>
        <p:spPr>
          <a:xfrm>
            <a:off x="1037619" y="4376876"/>
            <a:ext cx="1109208" cy="615996"/>
          </a:xfrm>
          <a:prstGeom prst="rect">
            <a:avLst/>
          </a:prstGeom>
          <a:noFill/>
          <a:ln>
            <a:noFill/>
          </a:ln>
        </p:spPr>
      </p:pic>
      <p:pic>
        <p:nvPicPr>
          <p:cNvPr id="716" name="Google Shape;716;p62" descr="internet2-logo.png"/>
          <p:cNvPicPr preferRelativeResize="0"/>
          <p:nvPr/>
        </p:nvPicPr>
        <p:blipFill rotWithShape="1">
          <a:blip r:embed="rId9">
            <a:alphaModFix/>
          </a:blip>
          <a:srcRect/>
          <a:stretch/>
        </p:blipFill>
        <p:spPr>
          <a:xfrm>
            <a:off x="318052" y="4518941"/>
            <a:ext cx="634194" cy="473003"/>
          </a:xfrm>
          <a:prstGeom prst="rect">
            <a:avLst/>
          </a:prstGeom>
          <a:noFill/>
          <a:ln>
            <a:noFill/>
          </a:ln>
        </p:spPr>
      </p:pic>
      <p:grpSp>
        <p:nvGrpSpPr>
          <p:cNvPr id="717" name="Google Shape;717;p62"/>
          <p:cNvGrpSpPr/>
          <p:nvPr/>
        </p:nvGrpSpPr>
        <p:grpSpPr>
          <a:xfrm>
            <a:off x="5470041" y="922011"/>
            <a:ext cx="3620579" cy="2432227"/>
            <a:chOff x="5470041" y="922011"/>
            <a:chExt cx="3620579" cy="2432227"/>
          </a:xfrm>
        </p:grpSpPr>
        <p:sp>
          <p:nvSpPr>
            <p:cNvPr id="718" name="Google Shape;718;p62"/>
            <p:cNvSpPr txBox="1"/>
            <p:nvPr/>
          </p:nvSpPr>
          <p:spPr>
            <a:xfrm>
              <a:off x="6662663" y="922011"/>
              <a:ext cx="1323000" cy="302700"/>
            </a:xfrm>
            <a:prstGeom prst="rect">
              <a:avLst/>
            </a:prstGeom>
            <a:solidFill>
              <a:srgbClr val="5B5854"/>
            </a:solidFill>
            <a:ln w="38100" cap="flat" cmpd="sng">
              <a:solidFill>
                <a:srgbClr val="BC3D27"/>
              </a:solidFill>
              <a:prstDash val="solid"/>
              <a:miter lim="4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None/>
              </a:pPr>
              <a:r>
                <a:rPr lang="en" sz="900">
                  <a:solidFill>
                    <a:srgbClr val="FFFFFF"/>
                  </a:solidFill>
                  <a:latin typeface="Proxima Nova Semibold"/>
                  <a:ea typeface="Proxima Nova Semibold"/>
                  <a:cs typeface="Proxima Nova Semibold"/>
                  <a:sym typeface="Proxima Nova Semibold"/>
                </a:rPr>
                <a:t>Non-MSI Institutions</a:t>
              </a:r>
              <a:endParaRPr/>
            </a:p>
          </p:txBody>
        </p:sp>
        <p:grpSp>
          <p:nvGrpSpPr>
            <p:cNvPr id="719" name="Google Shape;719;p62"/>
            <p:cNvGrpSpPr/>
            <p:nvPr/>
          </p:nvGrpSpPr>
          <p:grpSpPr>
            <a:xfrm>
              <a:off x="5470041" y="3019006"/>
              <a:ext cx="1231949" cy="335232"/>
              <a:chOff x="0" y="0"/>
              <a:chExt cx="6844159" cy="1862400"/>
            </a:xfrm>
          </p:grpSpPr>
          <p:sp>
            <p:nvSpPr>
              <p:cNvPr id="720" name="Google Shape;720;p62"/>
              <p:cNvSpPr/>
              <p:nvPr/>
            </p:nvSpPr>
            <p:spPr>
              <a:xfrm>
                <a:off x="947396" y="0"/>
                <a:ext cx="5581800" cy="1862400"/>
              </a:xfrm>
              <a:prstGeom prst="rect">
                <a:avLst/>
              </a:prstGeom>
              <a:solidFill>
                <a:srgbClr val="4C4946"/>
              </a:solidFill>
              <a:ln w="25400" cap="flat" cmpd="sng">
                <a:solidFill>
                  <a:srgbClr val="BC3D27"/>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U Missouri</a:t>
                </a:r>
                <a:endParaRPr/>
              </a:p>
            </p:txBody>
          </p:sp>
          <p:grpSp>
            <p:nvGrpSpPr>
              <p:cNvPr id="721" name="Google Shape;721;p62"/>
              <p:cNvGrpSpPr/>
              <p:nvPr/>
            </p:nvGrpSpPr>
            <p:grpSpPr>
              <a:xfrm>
                <a:off x="0" y="714675"/>
                <a:ext cx="6844159" cy="1141800"/>
                <a:chOff x="0" y="0"/>
                <a:chExt cx="6844159" cy="1141800"/>
              </a:xfrm>
            </p:grpSpPr>
            <p:sp>
              <p:nvSpPr>
                <p:cNvPr id="722" name="Google Shape;722;p62"/>
                <p:cNvSpPr/>
                <p:nvPr/>
              </p:nvSpPr>
              <p:spPr>
                <a:xfrm>
                  <a:off x="535759" y="131379"/>
                  <a:ext cx="6308400" cy="9144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44 / GPN</a:t>
                  </a:r>
                  <a:endParaRPr/>
                </a:p>
              </p:txBody>
            </p:sp>
            <p:grpSp>
              <p:nvGrpSpPr>
                <p:cNvPr id="723" name="Google Shape;723;p62"/>
                <p:cNvGrpSpPr/>
                <p:nvPr/>
              </p:nvGrpSpPr>
              <p:grpSpPr>
                <a:xfrm>
                  <a:off x="0" y="0"/>
                  <a:ext cx="1141800" cy="1141800"/>
                  <a:chOff x="0" y="0"/>
                  <a:chExt cx="1141800" cy="1141800"/>
                </a:xfrm>
              </p:grpSpPr>
              <p:sp>
                <p:nvSpPr>
                  <p:cNvPr id="724" name="Google Shape;724;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725" name="Google Shape;725;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nvGrpSpPr>
            <p:cNvPr id="726" name="Google Shape;726;p62"/>
            <p:cNvGrpSpPr/>
            <p:nvPr/>
          </p:nvGrpSpPr>
          <p:grpSpPr>
            <a:xfrm>
              <a:off x="6608505" y="2717237"/>
              <a:ext cx="1231949" cy="335933"/>
              <a:chOff x="0" y="0"/>
              <a:chExt cx="6844159" cy="1866296"/>
            </a:xfrm>
          </p:grpSpPr>
          <p:sp>
            <p:nvSpPr>
              <p:cNvPr id="727" name="Google Shape;727;p62"/>
              <p:cNvSpPr/>
              <p:nvPr/>
            </p:nvSpPr>
            <p:spPr>
              <a:xfrm>
                <a:off x="934400" y="0"/>
                <a:ext cx="5546700" cy="1862400"/>
              </a:xfrm>
              <a:prstGeom prst="rect">
                <a:avLst/>
              </a:prstGeom>
              <a:solidFill>
                <a:srgbClr val="4C4946"/>
              </a:solidFill>
              <a:ln w="25400" cap="flat" cmpd="sng">
                <a:solidFill>
                  <a:srgbClr val="BC3D27"/>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CWRU</a:t>
                </a:r>
                <a:endParaRPr/>
              </a:p>
            </p:txBody>
          </p:sp>
          <p:grpSp>
            <p:nvGrpSpPr>
              <p:cNvPr id="728" name="Google Shape;728;p62"/>
              <p:cNvGrpSpPr/>
              <p:nvPr/>
            </p:nvGrpSpPr>
            <p:grpSpPr>
              <a:xfrm>
                <a:off x="0" y="724496"/>
                <a:ext cx="6844159" cy="1141800"/>
                <a:chOff x="0" y="0"/>
                <a:chExt cx="6844159" cy="1141800"/>
              </a:xfrm>
            </p:grpSpPr>
            <p:sp>
              <p:nvSpPr>
                <p:cNvPr id="729" name="Google Shape;729;p62"/>
                <p:cNvSpPr/>
                <p:nvPr/>
              </p:nvSpPr>
              <p:spPr>
                <a:xfrm>
                  <a:off x="535759" y="131379"/>
                  <a:ext cx="6308400" cy="9144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2 / OARnet</a:t>
                  </a:r>
                  <a:endParaRPr sz="864">
                    <a:solidFill>
                      <a:srgbClr val="FFFFFF"/>
                    </a:solidFill>
                    <a:latin typeface="Proxima Nova Semibold"/>
                    <a:ea typeface="Proxima Nova Semibold"/>
                    <a:cs typeface="Proxima Nova Semibold"/>
                    <a:sym typeface="Proxima Nova Semibold"/>
                  </a:endParaRPr>
                </a:p>
              </p:txBody>
            </p:sp>
            <p:grpSp>
              <p:nvGrpSpPr>
                <p:cNvPr id="730" name="Google Shape;730;p62"/>
                <p:cNvGrpSpPr/>
                <p:nvPr/>
              </p:nvGrpSpPr>
              <p:grpSpPr>
                <a:xfrm>
                  <a:off x="0" y="0"/>
                  <a:ext cx="1141800" cy="1141800"/>
                  <a:chOff x="0" y="0"/>
                  <a:chExt cx="1141800" cy="1141800"/>
                </a:xfrm>
              </p:grpSpPr>
              <p:sp>
                <p:nvSpPr>
                  <p:cNvPr id="731" name="Google Shape;731;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732" name="Google Shape;732;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nvGrpSpPr>
            <p:cNvPr id="733" name="Google Shape;733;p62"/>
            <p:cNvGrpSpPr/>
            <p:nvPr/>
          </p:nvGrpSpPr>
          <p:grpSpPr>
            <a:xfrm>
              <a:off x="7224477" y="1876199"/>
              <a:ext cx="1231949" cy="336241"/>
              <a:chOff x="0" y="0"/>
              <a:chExt cx="6844159" cy="1868003"/>
            </a:xfrm>
          </p:grpSpPr>
          <p:sp>
            <p:nvSpPr>
              <p:cNvPr id="734" name="Google Shape;734;p62"/>
              <p:cNvSpPr/>
              <p:nvPr/>
            </p:nvSpPr>
            <p:spPr>
              <a:xfrm>
                <a:off x="920774" y="0"/>
                <a:ext cx="5581800" cy="1862400"/>
              </a:xfrm>
              <a:prstGeom prst="rect">
                <a:avLst/>
              </a:prstGeom>
              <a:solidFill>
                <a:srgbClr val="4C4946"/>
              </a:solidFill>
              <a:ln w="25400" cap="flat" cmpd="sng">
                <a:solidFill>
                  <a:srgbClr val="BC3D27"/>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NYSERNET</a:t>
                </a:r>
                <a:endParaRPr/>
              </a:p>
            </p:txBody>
          </p:sp>
          <p:grpSp>
            <p:nvGrpSpPr>
              <p:cNvPr id="735" name="Google Shape;735;p62"/>
              <p:cNvGrpSpPr/>
              <p:nvPr/>
            </p:nvGrpSpPr>
            <p:grpSpPr>
              <a:xfrm>
                <a:off x="0" y="726203"/>
                <a:ext cx="6844159" cy="1141800"/>
                <a:chOff x="0" y="0"/>
                <a:chExt cx="6844159" cy="1141800"/>
              </a:xfrm>
            </p:grpSpPr>
            <p:sp>
              <p:nvSpPr>
                <p:cNvPr id="736" name="Google Shape;736;p62"/>
                <p:cNvSpPr/>
                <p:nvPr/>
              </p:nvSpPr>
              <p:spPr>
                <a:xfrm>
                  <a:off x="535759" y="131379"/>
                  <a:ext cx="6308400" cy="9144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19 / NYSERnet</a:t>
                  </a:r>
                  <a:endParaRPr sz="864">
                    <a:solidFill>
                      <a:srgbClr val="FFFFFF"/>
                    </a:solidFill>
                    <a:latin typeface="Proxima Nova Semibold"/>
                    <a:ea typeface="Proxima Nova Semibold"/>
                    <a:cs typeface="Proxima Nova Semibold"/>
                    <a:sym typeface="Proxima Nova Semibold"/>
                  </a:endParaRPr>
                </a:p>
              </p:txBody>
            </p:sp>
            <p:grpSp>
              <p:nvGrpSpPr>
                <p:cNvPr id="737" name="Google Shape;737;p62"/>
                <p:cNvGrpSpPr/>
                <p:nvPr/>
              </p:nvGrpSpPr>
              <p:grpSpPr>
                <a:xfrm>
                  <a:off x="0" y="0"/>
                  <a:ext cx="1141800" cy="1141800"/>
                  <a:chOff x="0" y="0"/>
                  <a:chExt cx="1141800" cy="1141800"/>
                </a:xfrm>
              </p:grpSpPr>
              <p:sp>
                <p:nvSpPr>
                  <p:cNvPr id="738" name="Google Shape;738;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739" name="Google Shape;739;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nvGrpSpPr>
            <p:cNvPr id="740" name="Google Shape;740;p62"/>
            <p:cNvGrpSpPr/>
            <p:nvPr/>
          </p:nvGrpSpPr>
          <p:grpSpPr>
            <a:xfrm>
              <a:off x="7858671" y="2682331"/>
              <a:ext cx="1231949" cy="335460"/>
              <a:chOff x="0" y="0"/>
              <a:chExt cx="6844159" cy="1863669"/>
            </a:xfrm>
          </p:grpSpPr>
          <p:sp>
            <p:nvSpPr>
              <p:cNvPr id="741" name="Google Shape;741;p62"/>
              <p:cNvSpPr/>
              <p:nvPr/>
            </p:nvSpPr>
            <p:spPr>
              <a:xfrm>
                <a:off x="923272" y="0"/>
                <a:ext cx="5546700" cy="1862400"/>
              </a:xfrm>
              <a:prstGeom prst="rect">
                <a:avLst/>
              </a:prstGeom>
              <a:solidFill>
                <a:srgbClr val="4C4946"/>
              </a:solidFill>
              <a:ln w="25400" cap="flat" cmpd="sng">
                <a:solidFill>
                  <a:srgbClr val="BC3D27"/>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MGHPCC</a:t>
                </a:r>
                <a:endParaRPr/>
              </a:p>
            </p:txBody>
          </p:sp>
          <p:grpSp>
            <p:nvGrpSpPr>
              <p:cNvPr id="742" name="Google Shape;742;p62"/>
              <p:cNvGrpSpPr/>
              <p:nvPr/>
            </p:nvGrpSpPr>
            <p:grpSpPr>
              <a:xfrm>
                <a:off x="0" y="721869"/>
                <a:ext cx="6844159" cy="1141800"/>
                <a:chOff x="0" y="0"/>
                <a:chExt cx="6844159" cy="1141800"/>
              </a:xfrm>
            </p:grpSpPr>
            <p:sp>
              <p:nvSpPr>
                <p:cNvPr id="743" name="Google Shape;743;p62"/>
                <p:cNvSpPr/>
                <p:nvPr/>
              </p:nvSpPr>
              <p:spPr>
                <a:xfrm>
                  <a:off x="535759" y="131379"/>
                  <a:ext cx="6308400" cy="9144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144 / NEREN</a:t>
                  </a:r>
                  <a:endParaRPr/>
                </a:p>
              </p:txBody>
            </p:sp>
            <p:grpSp>
              <p:nvGrpSpPr>
                <p:cNvPr id="744" name="Google Shape;744;p62"/>
                <p:cNvGrpSpPr/>
                <p:nvPr/>
              </p:nvGrpSpPr>
              <p:grpSpPr>
                <a:xfrm>
                  <a:off x="0" y="0"/>
                  <a:ext cx="1141800" cy="1141800"/>
                  <a:chOff x="0" y="0"/>
                  <a:chExt cx="1141800" cy="1141800"/>
                </a:xfrm>
              </p:grpSpPr>
              <p:sp>
                <p:nvSpPr>
                  <p:cNvPr id="745" name="Google Shape;745;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746" name="Google Shape;746;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grpSp>
        <p:nvGrpSpPr>
          <p:cNvPr id="747" name="Google Shape;747;p62"/>
          <p:cNvGrpSpPr/>
          <p:nvPr/>
        </p:nvGrpSpPr>
        <p:grpSpPr>
          <a:xfrm>
            <a:off x="313631" y="922011"/>
            <a:ext cx="8366541" cy="3715605"/>
            <a:chOff x="313631" y="922011"/>
            <a:chExt cx="8366541" cy="3715605"/>
          </a:xfrm>
        </p:grpSpPr>
        <p:sp>
          <p:nvSpPr>
            <p:cNvPr id="748" name="Google Shape;748;p62"/>
            <p:cNvSpPr/>
            <p:nvPr/>
          </p:nvSpPr>
          <p:spPr>
            <a:xfrm>
              <a:off x="313631" y="2708434"/>
              <a:ext cx="1000200" cy="384300"/>
            </a:xfrm>
            <a:prstGeom prst="rect">
              <a:avLst/>
            </a:prstGeom>
            <a:solidFill>
              <a:srgbClr val="5B5854"/>
            </a:solidFill>
            <a:ln w="25400" cap="flat" cmpd="sng">
              <a:solidFill>
                <a:srgbClr val="2AAEE2"/>
              </a:solidFill>
              <a:prstDash val="solid"/>
              <a:miter lim="400000"/>
              <a:headEnd type="none" w="sm" len="sm"/>
              <a:tailEnd type="none" w="sm" len="sm"/>
            </a:ln>
          </p:spPr>
          <p:txBody>
            <a:bodyPr spcFirstLastPara="1" wrap="square" lIns="9125" tIns="9125" rIns="9125" bIns="9125" anchor="ctr" anchorCtr="0">
              <a:noAutofit/>
            </a:bodyPr>
            <a:lstStyle/>
            <a:p>
              <a:pPr marL="0" marR="0" lvl="0" indent="0" algn="l" rtl="0">
                <a:spcBef>
                  <a:spcPts val="0"/>
                </a:spcBef>
                <a:spcAft>
                  <a:spcPts val="0"/>
                </a:spcAft>
                <a:buNone/>
              </a:pPr>
              <a:endParaRPr sz="756">
                <a:solidFill>
                  <a:schemeClr val="dk1"/>
                </a:solidFill>
                <a:latin typeface="Arial"/>
                <a:ea typeface="Arial"/>
                <a:cs typeface="Arial"/>
                <a:sym typeface="Arial"/>
              </a:endParaRPr>
            </a:p>
          </p:txBody>
        </p:sp>
        <p:sp>
          <p:nvSpPr>
            <p:cNvPr id="749" name="Google Shape;749;p62"/>
            <p:cNvSpPr/>
            <p:nvPr/>
          </p:nvSpPr>
          <p:spPr>
            <a:xfrm>
              <a:off x="568325" y="3790780"/>
              <a:ext cx="993900" cy="387600"/>
            </a:xfrm>
            <a:prstGeom prst="rect">
              <a:avLst/>
            </a:prstGeom>
            <a:solidFill>
              <a:srgbClr val="5B5854"/>
            </a:solidFill>
            <a:ln w="25400" cap="flat" cmpd="sng">
              <a:solidFill>
                <a:srgbClr val="2AAEE2"/>
              </a:solidFill>
              <a:prstDash val="solid"/>
              <a:miter lim="400000"/>
              <a:headEnd type="none" w="sm" len="sm"/>
              <a:tailEnd type="none" w="sm" len="sm"/>
            </a:ln>
          </p:spPr>
          <p:txBody>
            <a:bodyPr spcFirstLastPara="1" wrap="square" lIns="9125" tIns="9125" rIns="9125" bIns="9125" anchor="ctr" anchorCtr="0">
              <a:noAutofit/>
            </a:bodyPr>
            <a:lstStyle/>
            <a:p>
              <a:pPr marL="0" marR="0" lvl="0" indent="0" algn="l" rtl="0">
                <a:spcBef>
                  <a:spcPts val="0"/>
                </a:spcBef>
                <a:spcAft>
                  <a:spcPts val="0"/>
                </a:spcAft>
                <a:buNone/>
              </a:pPr>
              <a:endParaRPr sz="756">
                <a:solidFill>
                  <a:schemeClr val="dk1"/>
                </a:solidFill>
                <a:latin typeface="Arial"/>
                <a:ea typeface="Arial"/>
                <a:cs typeface="Arial"/>
                <a:sym typeface="Arial"/>
              </a:endParaRPr>
            </a:p>
          </p:txBody>
        </p:sp>
        <p:grpSp>
          <p:nvGrpSpPr>
            <p:cNvPr id="750" name="Google Shape;750;p62"/>
            <p:cNvGrpSpPr/>
            <p:nvPr/>
          </p:nvGrpSpPr>
          <p:grpSpPr>
            <a:xfrm>
              <a:off x="2775312" y="922011"/>
              <a:ext cx="5904860" cy="3715605"/>
              <a:chOff x="2775312" y="922011"/>
              <a:chExt cx="5904860" cy="3715605"/>
            </a:xfrm>
          </p:grpSpPr>
          <p:grpSp>
            <p:nvGrpSpPr>
              <p:cNvPr id="751" name="Google Shape;751;p62"/>
              <p:cNvGrpSpPr/>
              <p:nvPr/>
            </p:nvGrpSpPr>
            <p:grpSpPr>
              <a:xfrm>
                <a:off x="2775312" y="4083486"/>
                <a:ext cx="1231949" cy="340143"/>
                <a:chOff x="0" y="0"/>
                <a:chExt cx="6844160" cy="1889681"/>
              </a:xfrm>
            </p:grpSpPr>
            <p:sp>
              <p:nvSpPr>
                <p:cNvPr id="752" name="Google Shape;752;p62"/>
                <p:cNvSpPr/>
                <p:nvPr/>
              </p:nvSpPr>
              <p:spPr>
                <a:xfrm>
                  <a:off x="846988" y="0"/>
                  <a:ext cx="5581800" cy="1862400"/>
                </a:xfrm>
                <a:prstGeom prst="rect">
                  <a:avLst/>
                </a:prstGeom>
                <a:solidFill>
                  <a:srgbClr val="4C4946"/>
                </a:solidFill>
                <a:ln w="25400" cap="flat" cmpd="sng">
                  <a:solidFill>
                    <a:srgbClr val="2AAEE2"/>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Sun Corridor</a:t>
                  </a:r>
                  <a:endParaRPr/>
                </a:p>
              </p:txBody>
            </p:sp>
            <p:grpSp>
              <p:nvGrpSpPr>
                <p:cNvPr id="753" name="Google Shape;753;p62"/>
                <p:cNvGrpSpPr/>
                <p:nvPr/>
              </p:nvGrpSpPr>
              <p:grpSpPr>
                <a:xfrm>
                  <a:off x="0" y="747881"/>
                  <a:ext cx="6844160" cy="1141800"/>
                  <a:chOff x="0" y="0"/>
                  <a:chExt cx="6844160" cy="1141800"/>
                </a:xfrm>
              </p:grpSpPr>
              <p:sp>
                <p:nvSpPr>
                  <p:cNvPr id="754" name="Google Shape;754;p62"/>
                  <p:cNvSpPr/>
                  <p:nvPr/>
                </p:nvSpPr>
                <p:spPr>
                  <a:xfrm>
                    <a:off x="535760" y="131378"/>
                    <a:ext cx="6308400" cy="9111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1 / Sun Corridor</a:t>
                    </a:r>
                    <a:endParaRPr/>
                  </a:p>
                </p:txBody>
              </p:sp>
              <p:grpSp>
                <p:nvGrpSpPr>
                  <p:cNvPr id="755" name="Google Shape;755;p62"/>
                  <p:cNvGrpSpPr/>
                  <p:nvPr/>
                </p:nvGrpSpPr>
                <p:grpSpPr>
                  <a:xfrm>
                    <a:off x="0" y="0"/>
                    <a:ext cx="1141800" cy="1141800"/>
                    <a:chOff x="0" y="0"/>
                    <a:chExt cx="1141800" cy="1141800"/>
                  </a:xfrm>
                </p:grpSpPr>
                <p:sp>
                  <p:nvSpPr>
                    <p:cNvPr id="756" name="Google Shape;756;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757" name="Google Shape;757;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nvGrpSpPr>
              <p:cNvPr id="758" name="Google Shape;758;p62"/>
              <p:cNvGrpSpPr/>
              <p:nvPr/>
            </p:nvGrpSpPr>
            <p:grpSpPr>
              <a:xfrm>
                <a:off x="4143210" y="3016617"/>
                <a:ext cx="1231949" cy="338397"/>
                <a:chOff x="0" y="0"/>
                <a:chExt cx="6844159" cy="1879985"/>
              </a:xfrm>
            </p:grpSpPr>
            <p:sp>
              <p:nvSpPr>
                <p:cNvPr id="759" name="Google Shape;759;p62"/>
                <p:cNvSpPr/>
                <p:nvPr/>
              </p:nvSpPr>
              <p:spPr>
                <a:xfrm>
                  <a:off x="758089" y="0"/>
                  <a:ext cx="5581800" cy="1875900"/>
                </a:xfrm>
                <a:prstGeom prst="rect">
                  <a:avLst/>
                </a:prstGeom>
                <a:solidFill>
                  <a:srgbClr val="4C4946"/>
                </a:solidFill>
                <a:ln w="25400" cap="flat" cmpd="sng">
                  <a:solidFill>
                    <a:srgbClr val="2AAEE2"/>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Kansas State U</a:t>
                  </a:r>
                  <a:endParaRPr/>
                </a:p>
              </p:txBody>
            </p:sp>
            <p:grpSp>
              <p:nvGrpSpPr>
                <p:cNvPr id="760" name="Google Shape;760;p62"/>
                <p:cNvGrpSpPr/>
                <p:nvPr/>
              </p:nvGrpSpPr>
              <p:grpSpPr>
                <a:xfrm>
                  <a:off x="0" y="738185"/>
                  <a:ext cx="6844159" cy="1141800"/>
                  <a:chOff x="0" y="0"/>
                  <a:chExt cx="6844159" cy="1141800"/>
                </a:xfrm>
              </p:grpSpPr>
              <p:sp>
                <p:nvSpPr>
                  <p:cNvPr id="761" name="Google Shape;761;p62"/>
                  <p:cNvSpPr/>
                  <p:nvPr/>
                </p:nvSpPr>
                <p:spPr>
                  <a:xfrm>
                    <a:off x="535759" y="131379"/>
                    <a:ext cx="6308400" cy="9144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4 / GPN</a:t>
                    </a:r>
                    <a:endParaRPr/>
                  </a:p>
                </p:txBody>
              </p:sp>
              <p:grpSp>
                <p:nvGrpSpPr>
                  <p:cNvPr id="762" name="Google Shape;762;p62"/>
                  <p:cNvGrpSpPr/>
                  <p:nvPr/>
                </p:nvGrpSpPr>
                <p:grpSpPr>
                  <a:xfrm>
                    <a:off x="0" y="0"/>
                    <a:ext cx="1141800" cy="1141800"/>
                    <a:chOff x="0" y="0"/>
                    <a:chExt cx="1141800" cy="1141800"/>
                  </a:xfrm>
                </p:grpSpPr>
                <p:sp>
                  <p:nvSpPr>
                    <p:cNvPr id="763" name="Google Shape;763;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764" name="Google Shape;764;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nvGrpSpPr>
              <p:cNvPr id="765" name="Google Shape;765;p62"/>
              <p:cNvGrpSpPr/>
              <p:nvPr/>
            </p:nvGrpSpPr>
            <p:grpSpPr>
              <a:xfrm>
                <a:off x="4126397" y="2613018"/>
                <a:ext cx="1231949" cy="335232"/>
                <a:chOff x="0" y="0"/>
                <a:chExt cx="6844159" cy="1862400"/>
              </a:xfrm>
            </p:grpSpPr>
            <p:sp>
              <p:nvSpPr>
                <p:cNvPr id="766" name="Google Shape;766;p62"/>
                <p:cNvSpPr/>
                <p:nvPr/>
              </p:nvSpPr>
              <p:spPr>
                <a:xfrm>
                  <a:off x="851495" y="0"/>
                  <a:ext cx="5581800" cy="1862400"/>
                </a:xfrm>
                <a:prstGeom prst="rect">
                  <a:avLst/>
                </a:prstGeom>
                <a:solidFill>
                  <a:srgbClr val="4C4946"/>
                </a:solidFill>
                <a:ln w="25400" cap="flat" cmpd="sng">
                  <a:solidFill>
                    <a:srgbClr val="2AAEE2"/>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SW OK State</a:t>
                  </a:r>
                  <a:endParaRPr/>
                </a:p>
              </p:txBody>
            </p:sp>
            <p:grpSp>
              <p:nvGrpSpPr>
                <p:cNvPr id="767" name="Google Shape;767;p62"/>
                <p:cNvGrpSpPr/>
                <p:nvPr/>
              </p:nvGrpSpPr>
              <p:grpSpPr>
                <a:xfrm>
                  <a:off x="0" y="713802"/>
                  <a:ext cx="6844159" cy="1141800"/>
                  <a:chOff x="0" y="0"/>
                  <a:chExt cx="6844159" cy="1141800"/>
                </a:xfrm>
              </p:grpSpPr>
              <p:sp>
                <p:nvSpPr>
                  <p:cNvPr id="768" name="Google Shape;768;p62"/>
                  <p:cNvSpPr/>
                  <p:nvPr/>
                </p:nvSpPr>
                <p:spPr>
                  <a:xfrm>
                    <a:off x="535759" y="144079"/>
                    <a:ext cx="6308400" cy="9144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1 / GPN</a:t>
                    </a:r>
                    <a:endParaRPr/>
                  </a:p>
                </p:txBody>
              </p:sp>
              <p:grpSp>
                <p:nvGrpSpPr>
                  <p:cNvPr id="769" name="Google Shape;769;p62"/>
                  <p:cNvGrpSpPr/>
                  <p:nvPr/>
                </p:nvGrpSpPr>
                <p:grpSpPr>
                  <a:xfrm>
                    <a:off x="0" y="0"/>
                    <a:ext cx="1141800" cy="1141800"/>
                    <a:chOff x="0" y="0"/>
                    <a:chExt cx="1141800" cy="1141800"/>
                  </a:xfrm>
                </p:grpSpPr>
                <p:sp>
                  <p:nvSpPr>
                    <p:cNvPr id="770" name="Google Shape;770;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771" name="Google Shape;771;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nvGrpSpPr>
              <p:cNvPr id="772" name="Google Shape;772;p62"/>
              <p:cNvGrpSpPr/>
              <p:nvPr/>
            </p:nvGrpSpPr>
            <p:grpSpPr>
              <a:xfrm>
                <a:off x="4126397" y="2209419"/>
                <a:ext cx="1231949" cy="335232"/>
                <a:chOff x="0" y="0"/>
                <a:chExt cx="6844159" cy="1862400"/>
              </a:xfrm>
            </p:grpSpPr>
            <p:sp>
              <p:nvSpPr>
                <p:cNvPr id="773" name="Google Shape;773;p62"/>
                <p:cNvSpPr/>
                <p:nvPr/>
              </p:nvSpPr>
              <p:spPr>
                <a:xfrm>
                  <a:off x="851495" y="0"/>
                  <a:ext cx="5581800" cy="1862400"/>
                </a:xfrm>
                <a:prstGeom prst="rect">
                  <a:avLst/>
                </a:prstGeom>
                <a:solidFill>
                  <a:srgbClr val="4C4946"/>
                </a:solidFill>
                <a:ln w="25400" cap="flat" cmpd="sng">
                  <a:solidFill>
                    <a:srgbClr val="2AAEE2"/>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U Nebraska-L</a:t>
                  </a:r>
                  <a:endParaRPr/>
                </a:p>
              </p:txBody>
            </p:sp>
            <p:grpSp>
              <p:nvGrpSpPr>
                <p:cNvPr id="774" name="Google Shape;774;p62"/>
                <p:cNvGrpSpPr/>
                <p:nvPr/>
              </p:nvGrpSpPr>
              <p:grpSpPr>
                <a:xfrm>
                  <a:off x="0" y="706010"/>
                  <a:ext cx="6844159" cy="1141800"/>
                  <a:chOff x="0" y="0"/>
                  <a:chExt cx="6844159" cy="1141800"/>
                </a:xfrm>
              </p:grpSpPr>
              <p:sp>
                <p:nvSpPr>
                  <p:cNvPr id="775" name="Google Shape;775;p62"/>
                  <p:cNvSpPr/>
                  <p:nvPr/>
                </p:nvSpPr>
                <p:spPr>
                  <a:xfrm>
                    <a:off x="535759" y="144079"/>
                    <a:ext cx="6308400" cy="9144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162 / GPN</a:t>
                    </a:r>
                    <a:endParaRPr/>
                  </a:p>
                </p:txBody>
              </p:sp>
              <p:grpSp>
                <p:nvGrpSpPr>
                  <p:cNvPr id="776" name="Google Shape;776;p62"/>
                  <p:cNvGrpSpPr/>
                  <p:nvPr/>
                </p:nvGrpSpPr>
                <p:grpSpPr>
                  <a:xfrm>
                    <a:off x="0" y="0"/>
                    <a:ext cx="1141800" cy="1141800"/>
                    <a:chOff x="0" y="0"/>
                    <a:chExt cx="1141800" cy="1141800"/>
                  </a:xfrm>
                </p:grpSpPr>
                <p:sp>
                  <p:nvSpPr>
                    <p:cNvPr id="777" name="Google Shape;777;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778" name="Google Shape;778;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nvGrpSpPr>
              <p:cNvPr id="779" name="Google Shape;779;p62"/>
              <p:cNvGrpSpPr/>
              <p:nvPr/>
            </p:nvGrpSpPr>
            <p:grpSpPr>
              <a:xfrm>
                <a:off x="4126397" y="1805820"/>
                <a:ext cx="1231949" cy="341262"/>
                <a:chOff x="0" y="0"/>
                <a:chExt cx="6844159" cy="1895900"/>
              </a:xfrm>
            </p:grpSpPr>
            <p:sp>
              <p:nvSpPr>
                <p:cNvPr id="780" name="Google Shape;780;p62"/>
                <p:cNvSpPr/>
                <p:nvPr/>
              </p:nvSpPr>
              <p:spPr>
                <a:xfrm>
                  <a:off x="851495" y="0"/>
                  <a:ext cx="5581800" cy="1862400"/>
                </a:xfrm>
                <a:prstGeom prst="rect">
                  <a:avLst/>
                </a:prstGeom>
                <a:solidFill>
                  <a:srgbClr val="4C4946"/>
                </a:solidFill>
                <a:ln w="25400" cap="flat" cmpd="sng">
                  <a:solidFill>
                    <a:srgbClr val="2AAEE2"/>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U S. Dakota + SD State</a:t>
                  </a:r>
                  <a:endParaRPr/>
                </a:p>
              </p:txBody>
            </p:sp>
            <p:grpSp>
              <p:nvGrpSpPr>
                <p:cNvPr id="781" name="Google Shape;781;p62"/>
                <p:cNvGrpSpPr/>
                <p:nvPr/>
              </p:nvGrpSpPr>
              <p:grpSpPr>
                <a:xfrm>
                  <a:off x="0" y="754100"/>
                  <a:ext cx="6844159" cy="1141800"/>
                  <a:chOff x="0" y="0"/>
                  <a:chExt cx="6844159" cy="1141800"/>
                </a:xfrm>
              </p:grpSpPr>
              <p:sp>
                <p:nvSpPr>
                  <p:cNvPr id="782" name="Google Shape;782;p62"/>
                  <p:cNvSpPr/>
                  <p:nvPr/>
                </p:nvSpPr>
                <p:spPr>
                  <a:xfrm>
                    <a:off x="535759" y="131379"/>
                    <a:ext cx="6308400" cy="9144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4 / GPN</a:t>
                    </a:r>
                    <a:endParaRPr/>
                  </a:p>
                </p:txBody>
              </p:sp>
              <p:grpSp>
                <p:nvGrpSpPr>
                  <p:cNvPr id="783" name="Google Shape;783;p62"/>
                  <p:cNvGrpSpPr/>
                  <p:nvPr/>
                </p:nvGrpSpPr>
                <p:grpSpPr>
                  <a:xfrm>
                    <a:off x="0" y="0"/>
                    <a:ext cx="1141800" cy="1141800"/>
                    <a:chOff x="0" y="0"/>
                    <a:chExt cx="1141800" cy="1141800"/>
                  </a:xfrm>
                </p:grpSpPr>
                <p:sp>
                  <p:nvSpPr>
                    <p:cNvPr id="784" name="Google Shape;784;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785" name="Google Shape;785;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nvGrpSpPr>
              <p:cNvPr id="786" name="Google Shape;786;p62"/>
              <p:cNvGrpSpPr/>
              <p:nvPr/>
            </p:nvGrpSpPr>
            <p:grpSpPr>
              <a:xfrm>
                <a:off x="7448223" y="3142683"/>
                <a:ext cx="1231949" cy="335232"/>
                <a:chOff x="0" y="0"/>
                <a:chExt cx="6844159" cy="1862400"/>
              </a:xfrm>
            </p:grpSpPr>
            <p:sp>
              <p:nvSpPr>
                <p:cNvPr id="787" name="Google Shape;787;p62"/>
                <p:cNvSpPr/>
                <p:nvPr/>
              </p:nvSpPr>
              <p:spPr>
                <a:xfrm>
                  <a:off x="907261" y="0"/>
                  <a:ext cx="5238000" cy="1862400"/>
                </a:xfrm>
                <a:prstGeom prst="rect">
                  <a:avLst/>
                </a:prstGeom>
                <a:solidFill>
                  <a:srgbClr val="4C4946"/>
                </a:solidFill>
                <a:ln w="25400" cap="flat" cmpd="sng">
                  <a:solidFill>
                    <a:srgbClr val="2AAEE2"/>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U Delaware</a:t>
                  </a:r>
                  <a:endParaRPr/>
                </a:p>
              </p:txBody>
            </p:sp>
            <p:grpSp>
              <p:nvGrpSpPr>
                <p:cNvPr id="788" name="Google Shape;788;p62"/>
                <p:cNvGrpSpPr/>
                <p:nvPr/>
              </p:nvGrpSpPr>
              <p:grpSpPr>
                <a:xfrm>
                  <a:off x="0" y="715261"/>
                  <a:ext cx="6844159" cy="1141800"/>
                  <a:chOff x="0" y="0"/>
                  <a:chExt cx="6844159" cy="1141800"/>
                </a:xfrm>
              </p:grpSpPr>
              <p:sp>
                <p:nvSpPr>
                  <p:cNvPr id="789" name="Google Shape;789;p62"/>
                  <p:cNvSpPr/>
                  <p:nvPr/>
                </p:nvSpPr>
                <p:spPr>
                  <a:xfrm>
                    <a:off x="535759" y="131379"/>
                    <a:ext cx="6308400" cy="9144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12 / NYSERnet</a:t>
                    </a:r>
                    <a:endParaRPr sz="864">
                      <a:solidFill>
                        <a:srgbClr val="FFFFFF"/>
                      </a:solidFill>
                      <a:latin typeface="Proxima Nova Semibold"/>
                      <a:ea typeface="Proxima Nova Semibold"/>
                      <a:cs typeface="Proxima Nova Semibold"/>
                      <a:sym typeface="Proxima Nova Semibold"/>
                    </a:endParaRPr>
                  </a:p>
                </p:txBody>
              </p:sp>
              <p:grpSp>
                <p:nvGrpSpPr>
                  <p:cNvPr id="790" name="Google Shape;790;p62"/>
                  <p:cNvGrpSpPr/>
                  <p:nvPr/>
                </p:nvGrpSpPr>
                <p:grpSpPr>
                  <a:xfrm>
                    <a:off x="0" y="0"/>
                    <a:ext cx="1141800" cy="1141800"/>
                    <a:chOff x="0" y="0"/>
                    <a:chExt cx="1141800" cy="1141800"/>
                  </a:xfrm>
                </p:grpSpPr>
                <p:sp>
                  <p:nvSpPr>
                    <p:cNvPr id="791" name="Google Shape;791;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792" name="Google Shape;792;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nvGrpSpPr>
              <p:cNvPr id="793" name="Google Shape;793;p62"/>
              <p:cNvGrpSpPr/>
              <p:nvPr/>
            </p:nvGrpSpPr>
            <p:grpSpPr>
              <a:xfrm>
                <a:off x="7448222" y="3577827"/>
                <a:ext cx="1231949" cy="335901"/>
                <a:chOff x="0" y="0"/>
                <a:chExt cx="6844159" cy="1866115"/>
              </a:xfrm>
            </p:grpSpPr>
            <p:sp>
              <p:nvSpPr>
                <p:cNvPr id="794" name="Google Shape;794;p62"/>
                <p:cNvSpPr/>
                <p:nvPr/>
              </p:nvSpPr>
              <p:spPr>
                <a:xfrm>
                  <a:off x="924529" y="0"/>
                  <a:ext cx="5238000" cy="1862400"/>
                </a:xfrm>
                <a:prstGeom prst="rect">
                  <a:avLst/>
                </a:prstGeom>
                <a:solidFill>
                  <a:srgbClr val="4C4946"/>
                </a:solidFill>
                <a:ln w="25400" cap="flat" cmpd="sng">
                  <a:solidFill>
                    <a:srgbClr val="2AAEE2"/>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Clemson U</a:t>
                  </a:r>
                  <a:endParaRPr/>
                </a:p>
              </p:txBody>
            </p:sp>
            <p:grpSp>
              <p:nvGrpSpPr>
                <p:cNvPr id="795" name="Google Shape;795;p62"/>
                <p:cNvGrpSpPr/>
                <p:nvPr/>
              </p:nvGrpSpPr>
              <p:grpSpPr>
                <a:xfrm>
                  <a:off x="0" y="724315"/>
                  <a:ext cx="6844159" cy="1141800"/>
                  <a:chOff x="0" y="0"/>
                  <a:chExt cx="6844159" cy="1141800"/>
                </a:xfrm>
              </p:grpSpPr>
              <p:sp>
                <p:nvSpPr>
                  <p:cNvPr id="796" name="Google Shape;796;p62"/>
                  <p:cNvSpPr/>
                  <p:nvPr/>
                </p:nvSpPr>
                <p:spPr>
                  <a:xfrm>
                    <a:off x="535759" y="131379"/>
                    <a:ext cx="6308400" cy="9144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19 / SCLR</a:t>
                    </a:r>
                    <a:endParaRPr/>
                  </a:p>
                </p:txBody>
              </p:sp>
              <p:grpSp>
                <p:nvGrpSpPr>
                  <p:cNvPr id="797" name="Google Shape;797;p62"/>
                  <p:cNvGrpSpPr/>
                  <p:nvPr/>
                </p:nvGrpSpPr>
                <p:grpSpPr>
                  <a:xfrm>
                    <a:off x="0" y="0"/>
                    <a:ext cx="1141800" cy="1141800"/>
                    <a:chOff x="0" y="0"/>
                    <a:chExt cx="1141800" cy="1141800"/>
                  </a:xfrm>
                </p:grpSpPr>
                <p:sp>
                  <p:nvSpPr>
                    <p:cNvPr id="798" name="Google Shape;798;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799" name="Google Shape;799;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nvGrpSpPr>
              <p:cNvPr id="800" name="Google Shape;800;p62"/>
              <p:cNvGrpSpPr/>
              <p:nvPr/>
            </p:nvGrpSpPr>
            <p:grpSpPr>
              <a:xfrm>
                <a:off x="7036512" y="4301850"/>
                <a:ext cx="1231949" cy="335766"/>
                <a:chOff x="0" y="0"/>
                <a:chExt cx="6844159" cy="1865368"/>
              </a:xfrm>
            </p:grpSpPr>
            <p:sp>
              <p:nvSpPr>
                <p:cNvPr id="801" name="Google Shape;801;p62"/>
                <p:cNvSpPr/>
                <p:nvPr/>
              </p:nvSpPr>
              <p:spPr>
                <a:xfrm>
                  <a:off x="786494" y="0"/>
                  <a:ext cx="5581800" cy="1862400"/>
                </a:xfrm>
                <a:prstGeom prst="rect">
                  <a:avLst/>
                </a:prstGeom>
                <a:solidFill>
                  <a:srgbClr val="4C4946"/>
                </a:solidFill>
                <a:ln w="25400" cap="flat" cmpd="sng">
                  <a:solidFill>
                    <a:srgbClr val="2AAEE2"/>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FAMU + Florida Int’l</a:t>
                  </a:r>
                  <a:endParaRPr/>
                </a:p>
              </p:txBody>
            </p:sp>
            <p:grpSp>
              <p:nvGrpSpPr>
                <p:cNvPr id="802" name="Google Shape;802;p62"/>
                <p:cNvGrpSpPr/>
                <p:nvPr/>
              </p:nvGrpSpPr>
              <p:grpSpPr>
                <a:xfrm>
                  <a:off x="0" y="723568"/>
                  <a:ext cx="6844159" cy="1141800"/>
                  <a:chOff x="0" y="0"/>
                  <a:chExt cx="6844159" cy="1141800"/>
                </a:xfrm>
              </p:grpSpPr>
              <p:sp>
                <p:nvSpPr>
                  <p:cNvPr id="803" name="Google Shape;803;p62"/>
                  <p:cNvSpPr/>
                  <p:nvPr/>
                </p:nvSpPr>
                <p:spPr>
                  <a:xfrm>
                    <a:off x="535759" y="131379"/>
                    <a:ext cx="6308400" cy="9144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7 / FLR</a:t>
                    </a:r>
                    <a:endParaRPr/>
                  </a:p>
                </p:txBody>
              </p:sp>
              <p:grpSp>
                <p:nvGrpSpPr>
                  <p:cNvPr id="804" name="Google Shape;804;p62"/>
                  <p:cNvGrpSpPr/>
                  <p:nvPr/>
                </p:nvGrpSpPr>
                <p:grpSpPr>
                  <a:xfrm>
                    <a:off x="0" y="0"/>
                    <a:ext cx="1141800" cy="1141800"/>
                    <a:chOff x="0" y="0"/>
                    <a:chExt cx="1141800" cy="1141800"/>
                  </a:xfrm>
                </p:grpSpPr>
                <p:sp>
                  <p:nvSpPr>
                    <p:cNvPr id="805" name="Google Shape;805;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806" name="Google Shape;806;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sp>
            <p:nvSpPr>
              <p:cNvPr id="807" name="Google Shape;807;p62"/>
              <p:cNvSpPr txBox="1"/>
              <p:nvPr/>
            </p:nvSpPr>
            <p:spPr>
              <a:xfrm>
                <a:off x="5163491" y="922011"/>
                <a:ext cx="1345800" cy="302700"/>
              </a:xfrm>
              <a:prstGeom prst="rect">
                <a:avLst/>
              </a:prstGeom>
              <a:solidFill>
                <a:srgbClr val="5B5854"/>
              </a:solidFill>
              <a:ln w="38100" cap="flat" cmpd="sng">
                <a:solidFill>
                  <a:srgbClr val="2AAEE2"/>
                </a:solidFill>
                <a:prstDash val="solid"/>
                <a:miter lim="4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None/>
                </a:pPr>
                <a:r>
                  <a:rPr lang="en" sz="900">
                    <a:solidFill>
                      <a:srgbClr val="FFFFFF"/>
                    </a:solidFill>
                    <a:latin typeface="Proxima Nova Semibold"/>
                    <a:ea typeface="Proxima Nova Semibold"/>
                    <a:cs typeface="Proxima Nova Semibold"/>
                    <a:sym typeface="Proxima Nova Semibold"/>
                  </a:rPr>
                  <a:t>EPSCoR Institutions</a:t>
                </a:r>
                <a:endParaRPr/>
              </a:p>
            </p:txBody>
          </p:sp>
        </p:grpSp>
      </p:grpSp>
      <p:grpSp>
        <p:nvGrpSpPr>
          <p:cNvPr id="808" name="Google Shape;808;p62"/>
          <p:cNvGrpSpPr/>
          <p:nvPr/>
        </p:nvGrpSpPr>
        <p:grpSpPr>
          <a:xfrm>
            <a:off x="221703" y="922011"/>
            <a:ext cx="6700107" cy="3230795"/>
            <a:chOff x="221703" y="922011"/>
            <a:chExt cx="6700107" cy="3230795"/>
          </a:xfrm>
        </p:grpSpPr>
        <p:sp>
          <p:nvSpPr>
            <p:cNvPr id="809" name="Google Shape;809;p62"/>
            <p:cNvSpPr txBox="1"/>
            <p:nvPr/>
          </p:nvSpPr>
          <p:spPr>
            <a:xfrm>
              <a:off x="3256660" y="922011"/>
              <a:ext cx="1753500" cy="302700"/>
            </a:xfrm>
            <a:prstGeom prst="rect">
              <a:avLst/>
            </a:prstGeom>
            <a:solidFill>
              <a:srgbClr val="5B5854"/>
            </a:solidFill>
            <a:ln w="38100" cap="flat" cmpd="sng">
              <a:solidFill>
                <a:srgbClr val="F8BF2A"/>
              </a:solidFill>
              <a:prstDash val="solid"/>
              <a:miter lim="400000"/>
              <a:headEnd type="none" w="sm" len="sm"/>
              <a:tailEnd type="none" w="sm" len="sm"/>
            </a:ln>
          </p:spPr>
          <p:txBody>
            <a:bodyPr spcFirstLastPara="1" wrap="square" lIns="9125" tIns="9125" rIns="9125" bIns="9125" anchor="ctr" anchorCtr="0">
              <a:noAutofit/>
            </a:bodyPr>
            <a:lstStyle/>
            <a:p>
              <a:pPr marL="0" marR="0" lvl="0" indent="0" algn="ctr" rtl="0">
                <a:spcBef>
                  <a:spcPts val="0"/>
                </a:spcBef>
                <a:spcAft>
                  <a:spcPts val="0"/>
                </a:spcAft>
                <a:buNone/>
              </a:pPr>
              <a:r>
                <a:rPr lang="en" sz="900">
                  <a:solidFill>
                    <a:srgbClr val="FFFFFF"/>
                  </a:solidFill>
                  <a:latin typeface="Proxima Nova Semibold"/>
                  <a:ea typeface="Proxima Nova Semibold"/>
                  <a:cs typeface="Proxima Nova Semibold"/>
                  <a:sym typeface="Proxima Nova Semibold"/>
                </a:rPr>
                <a:t>Minority Serving Institutions</a:t>
              </a:r>
              <a:endParaRPr/>
            </a:p>
          </p:txBody>
        </p:sp>
        <p:grpSp>
          <p:nvGrpSpPr>
            <p:cNvPr id="810" name="Google Shape;810;p62"/>
            <p:cNvGrpSpPr/>
            <p:nvPr/>
          </p:nvGrpSpPr>
          <p:grpSpPr>
            <a:xfrm>
              <a:off x="1888494" y="3212116"/>
              <a:ext cx="1231949" cy="338277"/>
              <a:chOff x="0" y="0"/>
              <a:chExt cx="6844161" cy="1879317"/>
            </a:xfrm>
          </p:grpSpPr>
          <p:sp>
            <p:nvSpPr>
              <p:cNvPr id="811" name="Google Shape;811;p62"/>
              <p:cNvSpPr/>
              <p:nvPr/>
            </p:nvSpPr>
            <p:spPr>
              <a:xfrm>
                <a:off x="935650" y="0"/>
                <a:ext cx="5581800" cy="1862400"/>
              </a:xfrm>
              <a:prstGeom prst="rect">
                <a:avLst/>
              </a:prstGeom>
              <a:solidFill>
                <a:srgbClr val="4C4946"/>
              </a:solidFill>
              <a:ln w="25400" cap="flat" cmpd="sng">
                <a:solidFill>
                  <a:srgbClr val="D9A724"/>
                </a:solidFill>
                <a:prstDash val="solid"/>
                <a:miter lim="400000"/>
                <a:headEnd type="none" w="sm" len="sm"/>
                <a:tailEnd type="none" w="sm" len="sm"/>
              </a:ln>
            </p:spPr>
            <p:txBody>
              <a:bodyPr spcFirstLastPara="1" wrap="square" lIns="9125" tIns="36575"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CSUSB + SDSU</a:t>
                </a:r>
                <a:endParaRPr/>
              </a:p>
            </p:txBody>
          </p:sp>
          <p:grpSp>
            <p:nvGrpSpPr>
              <p:cNvPr id="812" name="Google Shape;812;p62"/>
              <p:cNvGrpSpPr/>
              <p:nvPr/>
            </p:nvGrpSpPr>
            <p:grpSpPr>
              <a:xfrm>
                <a:off x="0" y="737517"/>
                <a:ext cx="6844161" cy="1141800"/>
                <a:chOff x="0" y="0"/>
                <a:chExt cx="6844161" cy="1141800"/>
              </a:xfrm>
            </p:grpSpPr>
            <p:sp>
              <p:nvSpPr>
                <p:cNvPr id="813" name="Google Shape;813;p62"/>
                <p:cNvSpPr/>
                <p:nvPr/>
              </p:nvSpPr>
              <p:spPr>
                <a:xfrm>
                  <a:off x="535761" y="131377"/>
                  <a:ext cx="6308400" cy="9111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143 / CENIC</a:t>
                  </a:r>
                  <a:endParaRPr/>
                </a:p>
              </p:txBody>
            </p:sp>
            <p:grpSp>
              <p:nvGrpSpPr>
                <p:cNvPr id="814" name="Google Shape;814;p62"/>
                <p:cNvGrpSpPr/>
                <p:nvPr/>
              </p:nvGrpSpPr>
              <p:grpSpPr>
                <a:xfrm>
                  <a:off x="0" y="0"/>
                  <a:ext cx="1141800" cy="1141800"/>
                  <a:chOff x="0" y="0"/>
                  <a:chExt cx="1141800" cy="1141800"/>
                </a:xfrm>
              </p:grpSpPr>
              <p:sp>
                <p:nvSpPr>
                  <p:cNvPr id="815" name="Google Shape;815;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816" name="Google Shape;816;p62" descr="GPU-card-icon-whiteonly.png"/>
                  <p:cNvPicPr preferRelativeResize="0"/>
                  <p:nvPr/>
                </p:nvPicPr>
                <p:blipFill rotWithShape="1">
                  <a:blip r:embed="rId7">
                    <a:alphaModFix/>
                  </a:blip>
                  <a:srcRect/>
                  <a:stretch/>
                </p:blipFill>
                <p:spPr>
                  <a:xfrm>
                    <a:off x="97556" y="97555"/>
                    <a:ext cx="946689" cy="946692"/>
                  </a:xfrm>
                  <a:prstGeom prst="rect">
                    <a:avLst/>
                  </a:prstGeom>
                  <a:noFill/>
                  <a:ln>
                    <a:noFill/>
                  </a:ln>
                </p:spPr>
              </p:pic>
            </p:grpSp>
          </p:grpSp>
        </p:grpSp>
        <p:grpSp>
          <p:nvGrpSpPr>
            <p:cNvPr id="817" name="Google Shape;817;p62"/>
            <p:cNvGrpSpPr/>
            <p:nvPr/>
          </p:nvGrpSpPr>
          <p:grpSpPr>
            <a:xfrm>
              <a:off x="2024221" y="3657911"/>
              <a:ext cx="1231949" cy="336732"/>
              <a:chOff x="0" y="0"/>
              <a:chExt cx="6844160" cy="1870736"/>
            </a:xfrm>
          </p:grpSpPr>
          <p:sp>
            <p:nvSpPr>
              <p:cNvPr id="818" name="Google Shape;818;p62"/>
              <p:cNvSpPr/>
              <p:nvPr/>
            </p:nvSpPr>
            <p:spPr>
              <a:xfrm>
                <a:off x="882283" y="0"/>
                <a:ext cx="5581800" cy="1862400"/>
              </a:xfrm>
              <a:prstGeom prst="rect">
                <a:avLst/>
              </a:prstGeom>
              <a:solidFill>
                <a:srgbClr val="4C4946"/>
              </a:solidFill>
              <a:ln w="25400" cap="flat" cmpd="sng">
                <a:solidFill>
                  <a:srgbClr val="D9A724"/>
                </a:solidFill>
                <a:prstDash val="solid"/>
                <a:miter lim="400000"/>
                <a:headEnd type="none" w="sm" len="sm"/>
                <a:tailEnd type="none" w="sm" len="sm"/>
              </a:ln>
            </p:spPr>
            <p:txBody>
              <a:bodyPr spcFirstLastPara="1" wrap="square" lIns="9125" tIns="36575"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UCSD</a:t>
                </a:r>
                <a:endParaRPr/>
              </a:p>
            </p:txBody>
          </p:sp>
          <p:grpSp>
            <p:nvGrpSpPr>
              <p:cNvPr id="819" name="Google Shape;819;p62"/>
              <p:cNvGrpSpPr/>
              <p:nvPr/>
            </p:nvGrpSpPr>
            <p:grpSpPr>
              <a:xfrm>
                <a:off x="0" y="728936"/>
                <a:ext cx="6844160" cy="1141800"/>
                <a:chOff x="0" y="0"/>
                <a:chExt cx="6844160" cy="1141800"/>
              </a:xfrm>
            </p:grpSpPr>
            <p:sp>
              <p:nvSpPr>
                <p:cNvPr id="820" name="Google Shape;820;p62"/>
                <p:cNvSpPr/>
                <p:nvPr/>
              </p:nvSpPr>
              <p:spPr>
                <a:xfrm>
                  <a:off x="535760" y="131378"/>
                  <a:ext cx="6308400" cy="9111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514 / CENIC</a:t>
                  </a:r>
                  <a:endParaRPr/>
                </a:p>
              </p:txBody>
            </p:sp>
            <p:grpSp>
              <p:nvGrpSpPr>
                <p:cNvPr id="821" name="Google Shape;821;p62"/>
                <p:cNvGrpSpPr/>
                <p:nvPr/>
              </p:nvGrpSpPr>
              <p:grpSpPr>
                <a:xfrm>
                  <a:off x="0" y="0"/>
                  <a:ext cx="1141800" cy="1141800"/>
                  <a:chOff x="0" y="0"/>
                  <a:chExt cx="1141800" cy="1141800"/>
                </a:xfrm>
              </p:grpSpPr>
              <p:sp>
                <p:nvSpPr>
                  <p:cNvPr id="822" name="Google Shape;822;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823" name="Google Shape;823;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nvGrpSpPr>
            <p:cNvPr id="824" name="Google Shape;824;p62"/>
            <p:cNvGrpSpPr/>
            <p:nvPr/>
          </p:nvGrpSpPr>
          <p:grpSpPr>
            <a:xfrm>
              <a:off x="1703822" y="2647877"/>
              <a:ext cx="1231949" cy="443178"/>
              <a:chOff x="0" y="0"/>
              <a:chExt cx="6844160" cy="2462100"/>
            </a:xfrm>
          </p:grpSpPr>
          <p:sp>
            <p:nvSpPr>
              <p:cNvPr id="825" name="Google Shape;825;p62"/>
              <p:cNvSpPr/>
              <p:nvPr/>
            </p:nvSpPr>
            <p:spPr>
              <a:xfrm>
                <a:off x="885581" y="0"/>
                <a:ext cx="5581800" cy="2462100"/>
              </a:xfrm>
              <a:prstGeom prst="rect">
                <a:avLst/>
              </a:prstGeom>
              <a:solidFill>
                <a:srgbClr val="4C4946"/>
              </a:solidFill>
              <a:ln w="25400" cap="flat" cmpd="sng">
                <a:solidFill>
                  <a:srgbClr val="D9A724"/>
                </a:solidFill>
                <a:prstDash val="solid"/>
                <a:miter lim="400000"/>
                <a:headEnd type="none" w="sm" len="sm"/>
                <a:tailEnd type="none" w="sm" len="sm"/>
              </a:ln>
            </p:spPr>
            <p:txBody>
              <a:bodyPr spcFirstLastPara="1" wrap="square" lIns="9125" tIns="36575"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UCI + UCR + UCM + UCSC + UCSB</a:t>
                </a:r>
                <a:endParaRPr/>
              </a:p>
            </p:txBody>
          </p:sp>
          <p:grpSp>
            <p:nvGrpSpPr>
              <p:cNvPr id="826" name="Google Shape;826;p62"/>
              <p:cNvGrpSpPr/>
              <p:nvPr/>
            </p:nvGrpSpPr>
            <p:grpSpPr>
              <a:xfrm>
                <a:off x="0" y="1313389"/>
                <a:ext cx="6844160" cy="1141800"/>
                <a:chOff x="0" y="0"/>
                <a:chExt cx="6844160" cy="1141800"/>
              </a:xfrm>
            </p:grpSpPr>
            <p:sp>
              <p:nvSpPr>
                <p:cNvPr id="827" name="Google Shape;827;p62"/>
                <p:cNvSpPr/>
                <p:nvPr/>
              </p:nvSpPr>
              <p:spPr>
                <a:xfrm>
                  <a:off x="535760" y="131378"/>
                  <a:ext cx="6308400" cy="9111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111 / CENIC</a:t>
                  </a:r>
                  <a:endParaRPr/>
                </a:p>
              </p:txBody>
            </p:sp>
            <p:grpSp>
              <p:nvGrpSpPr>
                <p:cNvPr id="828" name="Google Shape;828;p62"/>
                <p:cNvGrpSpPr/>
                <p:nvPr/>
              </p:nvGrpSpPr>
              <p:grpSpPr>
                <a:xfrm>
                  <a:off x="0" y="0"/>
                  <a:ext cx="1141800" cy="1141800"/>
                  <a:chOff x="0" y="0"/>
                  <a:chExt cx="1141800" cy="1141800"/>
                </a:xfrm>
              </p:grpSpPr>
              <p:sp>
                <p:nvSpPr>
                  <p:cNvPr id="829" name="Google Shape;829;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830" name="Google Shape;830;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nvGrpSpPr>
            <p:cNvPr id="831" name="Google Shape;831;p62"/>
            <p:cNvGrpSpPr/>
            <p:nvPr/>
          </p:nvGrpSpPr>
          <p:grpSpPr>
            <a:xfrm>
              <a:off x="221703" y="2735942"/>
              <a:ext cx="1277669" cy="342174"/>
              <a:chOff x="221703" y="2735942"/>
              <a:chExt cx="1277669" cy="342174"/>
            </a:xfrm>
          </p:grpSpPr>
          <p:sp>
            <p:nvSpPr>
              <p:cNvPr id="832" name="Google Shape;832;p62"/>
              <p:cNvSpPr/>
              <p:nvPr/>
            </p:nvSpPr>
            <p:spPr>
              <a:xfrm>
                <a:off x="339857" y="2735942"/>
                <a:ext cx="947700" cy="335100"/>
              </a:xfrm>
              <a:prstGeom prst="rect">
                <a:avLst/>
              </a:prstGeom>
              <a:solidFill>
                <a:srgbClr val="4C4946"/>
              </a:solidFill>
              <a:ln w="25400" cap="flat" cmpd="sng">
                <a:solidFill>
                  <a:srgbClr val="D9A724"/>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U Guam</a:t>
                </a:r>
                <a:endParaRPr/>
              </a:p>
            </p:txBody>
          </p:sp>
          <p:grpSp>
            <p:nvGrpSpPr>
              <p:cNvPr id="833" name="Google Shape;833;p62"/>
              <p:cNvGrpSpPr/>
              <p:nvPr/>
            </p:nvGrpSpPr>
            <p:grpSpPr>
              <a:xfrm>
                <a:off x="221703" y="2872592"/>
                <a:ext cx="1277669" cy="205524"/>
                <a:chOff x="0" y="-2792107"/>
                <a:chExt cx="7098161" cy="1141800"/>
              </a:xfrm>
            </p:grpSpPr>
            <p:sp>
              <p:nvSpPr>
                <p:cNvPr id="834" name="Google Shape;834;p62"/>
                <p:cNvSpPr/>
                <p:nvPr/>
              </p:nvSpPr>
              <p:spPr>
                <a:xfrm>
                  <a:off x="789761" y="-2699420"/>
                  <a:ext cx="6308400" cy="9111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 1 / CENIC/Pac. Wave</a:t>
                  </a:r>
                  <a:endParaRPr/>
                </a:p>
              </p:txBody>
            </p:sp>
            <p:grpSp>
              <p:nvGrpSpPr>
                <p:cNvPr id="835" name="Google Shape;835;p62"/>
                <p:cNvGrpSpPr/>
                <p:nvPr/>
              </p:nvGrpSpPr>
              <p:grpSpPr>
                <a:xfrm>
                  <a:off x="0" y="-2792107"/>
                  <a:ext cx="1141800" cy="1141800"/>
                  <a:chOff x="0" y="-2792107"/>
                  <a:chExt cx="1141800" cy="1141800"/>
                </a:xfrm>
              </p:grpSpPr>
              <p:sp>
                <p:nvSpPr>
                  <p:cNvPr id="836" name="Google Shape;836;p62"/>
                  <p:cNvSpPr/>
                  <p:nvPr/>
                </p:nvSpPr>
                <p:spPr>
                  <a:xfrm>
                    <a:off x="0" y="-2792107"/>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837" name="Google Shape;837;p62" descr="GPU-card-icon-whiteonly.png"/>
                  <p:cNvPicPr preferRelativeResize="0"/>
                  <p:nvPr/>
                </p:nvPicPr>
                <p:blipFill rotWithShape="1">
                  <a:blip r:embed="rId7">
                    <a:alphaModFix/>
                  </a:blip>
                  <a:srcRect/>
                  <a:stretch/>
                </p:blipFill>
                <p:spPr>
                  <a:xfrm>
                    <a:off x="97556" y="-2733246"/>
                    <a:ext cx="946689" cy="946689"/>
                  </a:xfrm>
                  <a:prstGeom prst="rect">
                    <a:avLst/>
                  </a:prstGeom>
                  <a:noFill/>
                  <a:ln>
                    <a:noFill/>
                  </a:ln>
                </p:spPr>
              </p:pic>
            </p:grpSp>
          </p:grpSp>
        </p:grpSp>
        <p:grpSp>
          <p:nvGrpSpPr>
            <p:cNvPr id="838" name="Google Shape;838;p62"/>
            <p:cNvGrpSpPr/>
            <p:nvPr/>
          </p:nvGrpSpPr>
          <p:grpSpPr>
            <a:xfrm>
              <a:off x="412048" y="3817406"/>
              <a:ext cx="1277669" cy="335400"/>
              <a:chOff x="412048" y="3817406"/>
              <a:chExt cx="1277669" cy="335400"/>
            </a:xfrm>
          </p:grpSpPr>
          <p:sp>
            <p:nvSpPr>
              <p:cNvPr id="839" name="Google Shape;839;p62"/>
              <p:cNvSpPr/>
              <p:nvPr/>
            </p:nvSpPr>
            <p:spPr>
              <a:xfrm>
                <a:off x="595099" y="3817406"/>
                <a:ext cx="942000" cy="335400"/>
              </a:xfrm>
              <a:prstGeom prst="rect">
                <a:avLst/>
              </a:prstGeom>
              <a:solidFill>
                <a:srgbClr val="4C4946"/>
              </a:solidFill>
              <a:ln w="25400" cap="flat" cmpd="sng">
                <a:solidFill>
                  <a:srgbClr val="D9A724"/>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U Hawaii</a:t>
                </a:r>
                <a:endParaRPr/>
              </a:p>
            </p:txBody>
          </p:sp>
          <p:grpSp>
            <p:nvGrpSpPr>
              <p:cNvPr id="840" name="Google Shape;840;p62"/>
              <p:cNvGrpSpPr/>
              <p:nvPr/>
            </p:nvGrpSpPr>
            <p:grpSpPr>
              <a:xfrm>
                <a:off x="412048" y="3946479"/>
                <a:ext cx="1277669" cy="205524"/>
                <a:chOff x="0" y="0"/>
                <a:chExt cx="7098160" cy="1141800"/>
              </a:xfrm>
            </p:grpSpPr>
            <p:sp>
              <p:nvSpPr>
                <p:cNvPr id="841" name="Google Shape;841;p62"/>
                <p:cNvSpPr/>
                <p:nvPr/>
              </p:nvSpPr>
              <p:spPr>
                <a:xfrm>
                  <a:off x="789760" y="131378"/>
                  <a:ext cx="6308400" cy="9111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 2 / CENIC/Pac. Wave</a:t>
                  </a:r>
                  <a:endParaRPr/>
                </a:p>
              </p:txBody>
            </p:sp>
            <p:grpSp>
              <p:nvGrpSpPr>
                <p:cNvPr id="842" name="Google Shape;842;p62"/>
                <p:cNvGrpSpPr/>
                <p:nvPr/>
              </p:nvGrpSpPr>
              <p:grpSpPr>
                <a:xfrm>
                  <a:off x="0" y="0"/>
                  <a:ext cx="1141800" cy="1141800"/>
                  <a:chOff x="0" y="0"/>
                  <a:chExt cx="1141800" cy="1141800"/>
                </a:xfrm>
              </p:grpSpPr>
              <p:sp>
                <p:nvSpPr>
                  <p:cNvPr id="843" name="Google Shape;843;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844" name="Google Shape;844;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nvGrpSpPr>
            <p:cNvPr id="845" name="Google Shape;845;p62"/>
            <p:cNvGrpSpPr/>
            <p:nvPr/>
          </p:nvGrpSpPr>
          <p:grpSpPr>
            <a:xfrm>
              <a:off x="4090337" y="3791050"/>
              <a:ext cx="1340525" cy="338979"/>
              <a:chOff x="3740790" y="3822168"/>
              <a:chExt cx="1340525" cy="338979"/>
            </a:xfrm>
          </p:grpSpPr>
          <p:sp>
            <p:nvSpPr>
              <p:cNvPr id="846" name="Google Shape;846;p62"/>
              <p:cNvSpPr/>
              <p:nvPr/>
            </p:nvSpPr>
            <p:spPr>
              <a:xfrm>
                <a:off x="3863909" y="3822168"/>
                <a:ext cx="1158600" cy="337500"/>
              </a:xfrm>
              <a:prstGeom prst="rect">
                <a:avLst/>
              </a:prstGeom>
              <a:solidFill>
                <a:srgbClr val="4C4946"/>
              </a:solidFill>
              <a:ln w="25400" cap="flat" cmpd="sng">
                <a:solidFill>
                  <a:srgbClr val="D9A724"/>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U New Mexico</a:t>
                </a:r>
                <a:endParaRPr/>
              </a:p>
            </p:txBody>
          </p:sp>
          <p:grpSp>
            <p:nvGrpSpPr>
              <p:cNvPr id="847" name="Google Shape;847;p62"/>
              <p:cNvGrpSpPr/>
              <p:nvPr/>
            </p:nvGrpSpPr>
            <p:grpSpPr>
              <a:xfrm>
                <a:off x="3740790" y="3955623"/>
                <a:ext cx="1340525" cy="205524"/>
                <a:chOff x="0" y="0"/>
                <a:chExt cx="7447359" cy="1141800"/>
              </a:xfrm>
            </p:grpSpPr>
            <p:sp>
              <p:nvSpPr>
                <p:cNvPr id="848" name="Google Shape;848;p62"/>
                <p:cNvSpPr/>
                <p:nvPr/>
              </p:nvSpPr>
              <p:spPr>
                <a:xfrm>
                  <a:off x="789759" y="131379"/>
                  <a:ext cx="6657600" cy="914400"/>
                </a:xfrm>
                <a:prstGeom prst="rect">
                  <a:avLst/>
                </a:prstGeom>
                <a:solidFill>
                  <a:srgbClr val="000000"/>
                </a:solidFill>
                <a:ln>
                  <a:noFill/>
                </a:ln>
              </p:spPr>
              <p:txBody>
                <a:bodyPr spcFirstLastPara="1" wrap="square" lIns="9125" tIns="9125" rIns="9125" bIns="9125" anchor="ctr" anchorCtr="0">
                  <a:noAutofit/>
                </a:bodyPr>
                <a:lstStyle/>
                <a:p>
                  <a:pPr marL="0" marR="0" lvl="0" indent="0" algn="l"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  1 / </a:t>
                  </a:r>
                  <a:r>
                    <a:rPr lang="en" sz="738">
                      <a:solidFill>
                        <a:srgbClr val="FFFFFF"/>
                      </a:solidFill>
                      <a:latin typeface="Proxima Nova Semibold"/>
                      <a:ea typeface="Proxima Nova Semibold"/>
                      <a:cs typeface="Proxima Nova Semibold"/>
                      <a:sym typeface="Proxima Nova Semibold"/>
                    </a:rPr>
                    <a:t>Albuquerque GigaPoP</a:t>
                  </a:r>
                  <a:endParaRPr sz="738">
                    <a:solidFill>
                      <a:schemeClr val="dk1"/>
                    </a:solidFill>
                    <a:latin typeface="Arial"/>
                    <a:ea typeface="Arial"/>
                    <a:cs typeface="Arial"/>
                    <a:sym typeface="Arial"/>
                  </a:endParaRPr>
                </a:p>
              </p:txBody>
            </p:sp>
            <p:grpSp>
              <p:nvGrpSpPr>
                <p:cNvPr id="849" name="Google Shape;849;p62"/>
                <p:cNvGrpSpPr/>
                <p:nvPr/>
              </p:nvGrpSpPr>
              <p:grpSpPr>
                <a:xfrm>
                  <a:off x="0" y="0"/>
                  <a:ext cx="1141800" cy="1141800"/>
                  <a:chOff x="0" y="0"/>
                  <a:chExt cx="1141800" cy="1141800"/>
                </a:xfrm>
              </p:grpSpPr>
              <p:sp>
                <p:nvSpPr>
                  <p:cNvPr id="850" name="Google Shape;850;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851" name="Google Shape;851;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nvGrpSpPr>
            <p:cNvPr id="852" name="Google Shape;852;p62"/>
            <p:cNvGrpSpPr/>
            <p:nvPr/>
          </p:nvGrpSpPr>
          <p:grpSpPr>
            <a:xfrm>
              <a:off x="5689861" y="2184271"/>
              <a:ext cx="1231949" cy="335400"/>
              <a:chOff x="5689861" y="2184271"/>
              <a:chExt cx="1231949" cy="335400"/>
            </a:xfrm>
          </p:grpSpPr>
          <p:sp>
            <p:nvSpPr>
              <p:cNvPr id="853" name="Google Shape;853;p62"/>
              <p:cNvSpPr/>
              <p:nvPr/>
            </p:nvSpPr>
            <p:spPr>
              <a:xfrm>
                <a:off x="5864592" y="2184271"/>
                <a:ext cx="1004700" cy="335400"/>
              </a:xfrm>
              <a:prstGeom prst="rect">
                <a:avLst/>
              </a:prstGeom>
              <a:solidFill>
                <a:srgbClr val="4C4946"/>
              </a:solidFill>
              <a:ln w="25400" cap="flat" cmpd="sng">
                <a:solidFill>
                  <a:srgbClr val="D9A724"/>
                </a:solidFill>
                <a:prstDash val="solid"/>
                <a:miter lim="400000"/>
                <a:headEnd type="none" w="sm" len="sm"/>
                <a:tailEnd type="none" w="sm" len="sm"/>
              </a:ln>
            </p:spPr>
            <p:txBody>
              <a:bodyPr spcFirstLastPara="1" wrap="square" lIns="9125" tIns="32900" rIns="9125" bIns="9125" anchor="t" anchorCtr="0">
                <a:noAutofit/>
              </a:bodyPr>
              <a:lstStyle/>
              <a:p>
                <a:pPr marL="0" marR="0" lvl="0" indent="0" algn="ctr" rtl="0">
                  <a:lnSpc>
                    <a:spcPct val="90000"/>
                  </a:lnSpc>
                  <a:spcBef>
                    <a:spcPts val="0"/>
                  </a:spcBef>
                  <a:spcAft>
                    <a:spcPts val="0"/>
                  </a:spcAft>
                  <a:buNone/>
                </a:pPr>
                <a:r>
                  <a:rPr lang="en" sz="720">
                    <a:solidFill>
                      <a:srgbClr val="FFFFFF"/>
                    </a:solidFill>
                    <a:latin typeface="Proxima Nova"/>
                    <a:ea typeface="Proxima Nova"/>
                    <a:cs typeface="Proxima Nova"/>
                    <a:sym typeface="Proxima Nova"/>
                  </a:rPr>
                  <a:t>UIC</a:t>
                </a:r>
                <a:endParaRPr/>
              </a:p>
            </p:txBody>
          </p:sp>
          <p:grpSp>
            <p:nvGrpSpPr>
              <p:cNvPr id="854" name="Google Shape;854;p62"/>
              <p:cNvGrpSpPr/>
              <p:nvPr/>
            </p:nvGrpSpPr>
            <p:grpSpPr>
              <a:xfrm>
                <a:off x="5689861" y="2313962"/>
                <a:ext cx="1231949" cy="205524"/>
                <a:chOff x="0" y="0"/>
                <a:chExt cx="6844159" cy="1141800"/>
              </a:xfrm>
            </p:grpSpPr>
            <p:sp>
              <p:nvSpPr>
                <p:cNvPr id="855" name="Google Shape;855;p62"/>
                <p:cNvSpPr/>
                <p:nvPr/>
              </p:nvSpPr>
              <p:spPr>
                <a:xfrm>
                  <a:off x="535759" y="131379"/>
                  <a:ext cx="6308400" cy="914400"/>
                </a:xfrm>
                <a:prstGeom prst="rect">
                  <a:avLst/>
                </a:prstGeom>
                <a:solidFill>
                  <a:srgbClr val="000000"/>
                </a:solidFill>
                <a:ln>
                  <a:noFill/>
                </a:ln>
              </p:spPr>
              <p:txBody>
                <a:bodyPr spcFirstLastPara="1" wrap="square" lIns="9125" tIns="9125" rIns="9125" bIns="9125" anchor="ctr" anchorCtr="0">
                  <a:noAutofit/>
                </a:bodyPr>
                <a:lstStyle/>
                <a:p>
                  <a:pPr marL="0" marR="0" lvl="0" indent="0" algn="ctr" rtl="0">
                    <a:lnSpc>
                      <a:spcPct val="90000"/>
                    </a:lnSpc>
                    <a:spcBef>
                      <a:spcPts val="0"/>
                    </a:spcBef>
                    <a:spcAft>
                      <a:spcPts val="0"/>
                    </a:spcAft>
                    <a:buNone/>
                  </a:pPr>
                  <a:r>
                    <a:rPr lang="en" sz="864">
                      <a:solidFill>
                        <a:srgbClr val="FFFFFF"/>
                      </a:solidFill>
                      <a:latin typeface="Proxima Nova Semibold"/>
                      <a:ea typeface="Proxima Nova Semibold"/>
                      <a:cs typeface="Proxima Nova Semibold"/>
                      <a:sym typeface="Proxima Nova Semibold"/>
                    </a:rPr>
                    <a:t>10 / MREN</a:t>
                  </a:r>
                  <a:endParaRPr/>
                </a:p>
              </p:txBody>
            </p:sp>
            <p:grpSp>
              <p:nvGrpSpPr>
                <p:cNvPr id="856" name="Google Shape;856;p62"/>
                <p:cNvGrpSpPr/>
                <p:nvPr/>
              </p:nvGrpSpPr>
              <p:grpSpPr>
                <a:xfrm>
                  <a:off x="0" y="0"/>
                  <a:ext cx="1141800" cy="1141800"/>
                  <a:chOff x="0" y="0"/>
                  <a:chExt cx="1141800" cy="1141800"/>
                </a:xfrm>
              </p:grpSpPr>
              <p:sp>
                <p:nvSpPr>
                  <p:cNvPr id="857" name="Google Shape;857;p62"/>
                  <p:cNvSpPr/>
                  <p:nvPr/>
                </p:nvSpPr>
                <p:spPr>
                  <a:xfrm>
                    <a:off x="0" y="0"/>
                    <a:ext cx="1141800" cy="11418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858" name="Google Shape;858;p62" descr="GPU-card-icon-whiteonly.png"/>
                  <p:cNvPicPr preferRelativeResize="0"/>
                  <p:nvPr/>
                </p:nvPicPr>
                <p:blipFill rotWithShape="1">
                  <a:blip r:embed="rId7">
                    <a:alphaModFix/>
                  </a:blip>
                  <a:srcRect/>
                  <a:stretch/>
                </p:blipFill>
                <p:spPr>
                  <a:xfrm>
                    <a:off x="97553" y="97553"/>
                    <a:ext cx="946692" cy="946692"/>
                  </a:xfrm>
                  <a:prstGeom prst="rect">
                    <a:avLst/>
                  </a:prstGeom>
                  <a:noFill/>
                  <a:ln>
                    <a:noFill/>
                  </a:ln>
                </p:spPr>
              </p:pic>
            </p:grpSp>
          </p:grpSp>
        </p:grpSp>
      </p:grpSp>
      <p:pic>
        <p:nvPicPr>
          <p:cNvPr id="859" name="Google Shape;859;p62" descr="NRP-Nautilus-Logo-white.png"/>
          <p:cNvPicPr preferRelativeResize="0"/>
          <p:nvPr/>
        </p:nvPicPr>
        <p:blipFill rotWithShape="1">
          <a:blip r:embed="rId10">
            <a:alphaModFix/>
          </a:blip>
          <a:srcRect/>
          <a:stretch/>
        </p:blipFill>
        <p:spPr>
          <a:xfrm>
            <a:off x="2286403" y="4600068"/>
            <a:ext cx="1241484" cy="239161"/>
          </a:xfrm>
          <a:prstGeom prst="rect">
            <a:avLst/>
          </a:prstGeom>
          <a:noFill/>
          <a:ln>
            <a:noFill/>
          </a:ln>
        </p:spPr>
      </p:pic>
      <p:grpSp>
        <p:nvGrpSpPr>
          <p:cNvPr id="860" name="Google Shape;860;p62"/>
          <p:cNvGrpSpPr/>
          <p:nvPr/>
        </p:nvGrpSpPr>
        <p:grpSpPr>
          <a:xfrm>
            <a:off x="961853" y="907918"/>
            <a:ext cx="2140810" cy="331691"/>
            <a:chOff x="-17639" y="-27367"/>
            <a:chExt cx="11893389" cy="1842728"/>
          </a:xfrm>
        </p:grpSpPr>
        <p:sp>
          <p:nvSpPr>
            <p:cNvPr id="861" name="Google Shape;861;p62"/>
            <p:cNvSpPr txBox="1"/>
            <p:nvPr/>
          </p:nvSpPr>
          <p:spPr>
            <a:xfrm>
              <a:off x="802450" y="-27367"/>
              <a:ext cx="11073300" cy="1833000"/>
            </a:xfrm>
            <a:prstGeom prst="rect">
              <a:avLst/>
            </a:prstGeom>
            <a:solidFill>
              <a:srgbClr val="0F0F0F"/>
            </a:solidFill>
            <a:ln>
              <a:noFill/>
            </a:ln>
          </p:spPr>
          <p:txBody>
            <a:bodyPr spcFirstLastPara="1" wrap="square" lIns="9125" tIns="9125" rIns="9125" bIns="9125" anchor="ctr" anchorCtr="0">
              <a:noAutofit/>
            </a:bodyPr>
            <a:lstStyle/>
            <a:p>
              <a:pPr marL="0" marR="0" lvl="0" indent="0" algn="ctr" rtl="0">
                <a:spcBef>
                  <a:spcPts val="0"/>
                </a:spcBef>
                <a:spcAft>
                  <a:spcPts val="0"/>
                </a:spcAft>
                <a:buNone/>
              </a:pPr>
              <a:r>
                <a:rPr lang="en" sz="900" i="0" u="none" strike="noStrike">
                  <a:solidFill>
                    <a:srgbClr val="FFFFFF"/>
                  </a:solidFill>
                  <a:latin typeface="Proxima Nova"/>
                  <a:ea typeface="Proxima Nova"/>
                  <a:cs typeface="Proxima Nova"/>
                  <a:sym typeface="Proxima Nova"/>
                </a:rPr>
                <a:t>     # of GPUs / Regional Opt. Network</a:t>
              </a:r>
              <a:endParaRPr sz="900">
                <a:solidFill>
                  <a:srgbClr val="FFFFFF"/>
                </a:solidFill>
                <a:latin typeface="Proxima Nova Semibold"/>
                <a:ea typeface="Proxima Nova Semibold"/>
                <a:cs typeface="Proxima Nova Semibold"/>
                <a:sym typeface="Proxima Nova Semibold"/>
              </a:endParaRPr>
            </a:p>
          </p:txBody>
        </p:sp>
        <p:grpSp>
          <p:nvGrpSpPr>
            <p:cNvPr id="862" name="Google Shape;862;p62"/>
            <p:cNvGrpSpPr/>
            <p:nvPr/>
          </p:nvGrpSpPr>
          <p:grpSpPr>
            <a:xfrm>
              <a:off x="-17639" y="-17639"/>
              <a:ext cx="1833000" cy="1833000"/>
              <a:chOff x="-17639" y="-17639"/>
              <a:chExt cx="1833000" cy="1833000"/>
            </a:xfrm>
          </p:grpSpPr>
          <p:sp>
            <p:nvSpPr>
              <p:cNvPr id="863" name="Google Shape;863;p62"/>
              <p:cNvSpPr/>
              <p:nvPr/>
            </p:nvSpPr>
            <p:spPr>
              <a:xfrm>
                <a:off x="-17639" y="-17639"/>
                <a:ext cx="1833000" cy="1833000"/>
              </a:xfrm>
              <a:prstGeom prst="ellipse">
                <a:avLst/>
              </a:prstGeom>
              <a:solidFill>
                <a:srgbClr val="000000"/>
              </a:solidFill>
              <a:ln>
                <a:noFill/>
              </a:ln>
            </p:spPr>
            <p:txBody>
              <a:bodyPr spcFirstLastPara="1" wrap="square" lIns="9125" tIns="9125" rIns="9125" bIns="9125" anchor="ctr" anchorCtr="0">
                <a:noAutofit/>
              </a:bodyPr>
              <a:lstStyle/>
              <a:p>
                <a:pPr marL="0" marR="0" lvl="0" indent="0" algn="l" rtl="0">
                  <a:spcBef>
                    <a:spcPts val="0"/>
                  </a:spcBef>
                  <a:spcAft>
                    <a:spcPts val="0"/>
                  </a:spcAft>
                  <a:buNone/>
                </a:pPr>
                <a:endParaRPr sz="1476">
                  <a:solidFill>
                    <a:schemeClr val="dk1"/>
                  </a:solidFill>
                  <a:latin typeface="Arial"/>
                  <a:ea typeface="Arial"/>
                  <a:cs typeface="Arial"/>
                  <a:sym typeface="Arial"/>
                </a:endParaRPr>
              </a:p>
            </p:txBody>
          </p:sp>
          <p:pic>
            <p:nvPicPr>
              <p:cNvPr id="864" name="Google Shape;864;p62" descr="GPU-card-icon-whiteonly.png"/>
              <p:cNvPicPr preferRelativeResize="0"/>
              <p:nvPr/>
            </p:nvPicPr>
            <p:blipFill rotWithShape="1">
              <a:blip r:embed="rId7">
                <a:alphaModFix/>
              </a:blip>
              <a:srcRect/>
              <a:stretch/>
            </p:blipFill>
            <p:spPr>
              <a:xfrm>
                <a:off x="138956" y="138955"/>
                <a:ext cx="1519668" cy="1519668"/>
              </a:xfrm>
              <a:prstGeom prst="rect">
                <a:avLst/>
              </a:prstGeom>
              <a:noFill/>
              <a:ln>
                <a:noFill/>
              </a:ln>
            </p:spPr>
          </p:pic>
        </p:grpSp>
      </p:grpSp>
      <p:sp>
        <p:nvSpPr>
          <p:cNvPr id="865" name="Google Shape;865;p62"/>
          <p:cNvSpPr txBox="1">
            <a:spLocks noGrp="1"/>
          </p:cNvSpPr>
          <p:nvPr>
            <p:ph type="title"/>
          </p:nvPr>
        </p:nvSpPr>
        <p:spPr>
          <a:xfrm>
            <a:off x="108750" y="164000"/>
            <a:ext cx="8918700" cy="563700"/>
          </a:xfrm>
          <a:prstGeom prst="rect">
            <a:avLst/>
          </a:prstGeom>
          <a:noFill/>
          <a:ln>
            <a:noFill/>
          </a:ln>
        </p:spPr>
        <p:txBody>
          <a:bodyPr spcFirstLastPara="1" wrap="square" lIns="68600" tIns="33750" rIns="68600" bIns="33750" anchor="ctr" anchorCtr="0">
            <a:noAutofit/>
          </a:bodyPr>
          <a:lstStyle/>
          <a:p>
            <a:pPr marL="0" marR="0" lvl="0" indent="0" algn="ctr" rtl="0">
              <a:lnSpc>
                <a:spcPct val="90000"/>
              </a:lnSpc>
              <a:spcBef>
                <a:spcPts val="0"/>
              </a:spcBef>
              <a:spcAft>
                <a:spcPts val="0"/>
              </a:spcAft>
              <a:buNone/>
            </a:pPr>
            <a:r>
              <a:rPr lang="en"/>
              <a:t>The Users of CENIC AIR Can Burst</a:t>
            </a:r>
            <a:br>
              <a:rPr lang="en"/>
            </a:br>
            <a:r>
              <a:rPr lang="en"/>
              <a:t>into NRP’s Nautilus Hypercluster Outside of California</a:t>
            </a:r>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63"/>
          <p:cNvSpPr txBox="1">
            <a:spLocks noGrp="1"/>
          </p:cNvSpPr>
          <p:nvPr>
            <p:ph type="title"/>
          </p:nvPr>
        </p:nvSpPr>
        <p:spPr>
          <a:xfrm>
            <a:off x="108750" y="164008"/>
            <a:ext cx="9053100" cy="563700"/>
          </a:xfrm>
          <a:prstGeom prst="rect">
            <a:avLst/>
          </a:prstGeom>
          <a:noFill/>
          <a:ln>
            <a:noFill/>
          </a:ln>
        </p:spPr>
        <p:txBody>
          <a:bodyPr spcFirstLastPara="1" wrap="square" lIns="68600" tIns="33750" rIns="68600" bIns="33750" anchor="ctr" anchorCtr="0">
            <a:noAutofit/>
          </a:bodyPr>
          <a:lstStyle/>
          <a:p>
            <a:pPr marL="0" marR="0" lvl="0" indent="0" algn="l" rtl="0">
              <a:lnSpc>
                <a:spcPct val="100000"/>
              </a:lnSpc>
              <a:spcBef>
                <a:spcPts val="0"/>
              </a:spcBef>
              <a:spcAft>
                <a:spcPts val="0"/>
              </a:spcAft>
              <a:buSzPts val="1400"/>
              <a:buNone/>
            </a:pPr>
            <a:r>
              <a:rPr lang="en" sz="2600"/>
              <a:t>CENIC AIR: Implementation Strategy and Approach </a:t>
            </a:r>
            <a:r>
              <a:rPr lang="en" sz="2600" i="1"/>
              <a:t>cont. </a:t>
            </a:r>
            <a:endParaRPr sz="2600" i="1"/>
          </a:p>
        </p:txBody>
      </p:sp>
      <p:sp>
        <p:nvSpPr>
          <p:cNvPr id="871" name="Google Shape;871;p63"/>
          <p:cNvSpPr txBox="1">
            <a:spLocks noGrp="1"/>
          </p:cNvSpPr>
          <p:nvPr>
            <p:ph type="body" idx="1"/>
          </p:nvPr>
        </p:nvSpPr>
        <p:spPr>
          <a:xfrm>
            <a:off x="597750" y="885750"/>
            <a:ext cx="7875000" cy="3833700"/>
          </a:xfrm>
          <a:prstGeom prst="rect">
            <a:avLst/>
          </a:prstGeom>
          <a:noFill/>
          <a:ln>
            <a:noFill/>
          </a:ln>
        </p:spPr>
        <p:txBody>
          <a:bodyPr spcFirstLastPara="1" wrap="square" lIns="68600" tIns="33750" rIns="68600" bIns="33750" anchor="t" anchorCtr="0">
            <a:noAutofit/>
          </a:bodyPr>
          <a:lstStyle/>
          <a:p>
            <a:pPr marL="0" lvl="0" indent="0" algn="l" rtl="0">
              <a:lnSpc>
                <a:spcPct val="100000"/>
              </a:lnSpc>
              <a:spcBef>
                <a:spcPts val="360"/>
              </a:spcBef>
              <a:spcAft>
                <a:spcPts val="0"/>
              </a:spcAft>
              <a:buNone/>
            </a:pPr>
            <a:endParaRPr sz="2000" b="1">
              <a:solidFill>
                <a:srgbClr val="063D5E"/>
              </a:solidFill>
              <a:latin typeface="Calibri"/>
              <a:ea typeface="Calibri"/>
              <a:cs typeface="Calibri"/>
              <a:sym typeface="Calibri"/>
            </a:endParaRPr>
          </a:p>
          <a:p>
            <a:pPr marL="285750" lvl="0" indent="-323850" algn="l" rtl="0">
              <a:lnSpc>
                <a:spcPct val="100000"/>
              </a:lnSpc>
              <a:spcBef>
                <a:spcPts val="1000"/>
              </a:spcBef>
              <a:spcAft>
                <a:spcPts val="0"/>
              </a:spcAft>
              <a:buClr>
                <a:srgbClr val="00AEEF"/>
              </a:buClr>
              <a:buSzPts val="2400"/>
              <a:buFont typeface="Calibri"/>
              <a:buChar char="•"/>
            </a:pPr>
            <a:r>
              <a:rPr lang="en" sz="2200" b="1">
                <a:solidFill>
                  <a:srgbClr val="063D5E"/>
                </a:solidFill>
                <a:latin typeface="Calibri"/>
                <a:ea typeface="Calibri"/>
                <a:cs typeface="Calibri"/>
                <a:sym typeface="Calibri"/>
              </a:rPr>
              <a:t>Hosting partners can add (and support) compute and storage resources on top of standard Nautilus as they may prefer</a:t>
            </a:r>
            <a:endParaRPr sz="2200" b="1">
              <a:solidFill>
                <a:srgbClr val="063D5E"/>
              </a:solidFill>
              <a:latin typeface="Calibri"/>
              <a:ea typeface="Calibri"/>
              <a:cs typeface="Calibri"/>
              <a:sym typeface="Calibri"/>
            </a:endParaRPr>
          </a:p>
          <a:p>
            <a:pPr marL="457200" lvl="0" indent="0" algn="l" rtl="0">
              <a:lnSpc>
                <a:spcPct val="100000"/>
              </a:lnSpc>
              <a:spcBef>
                <a:spcPts val="1000"/>
              </a:spcBef>
              <a:spcAft>
                <a:spcPts val="0"/>
              </a:spcAft>
              <a:buNone/>
            </a:pPr>
            <a:endParaRPr sz="100">
              <a:solidFill>
                <a:srgbClr val="063D5E"/>
              </a:solidFill>
              <a:latin typeface="Calibri"/>
              <a:ea typeface="Calibri"/>
              <a:cs typeface="Calibri"/>
              <a:sym typeface="Calibri"/>
            </a:endParaRPr>
          </a:p>
          <a:p>
            <a:pPr marL="285750" lvl="0" indent="-323850" algn="l" rtl="0">
              <a:lnSpc>
                <a:spcPct val="100000"/>
              </a:lnSpc>
              <a:spcBef>
                <a:spcPts val="1000"/>
              </a:spcBef>
              <a:spcAft>
                <a:spcPts val="1000"/>
              </a:spcAft>
              <a:buClr>
                <a:srgbClr val="00AEEF"/>
              </a:buClr>
              <a:buSzPts val="2400"/>
              <a:buFont typeface="Calibri"/>
              <a:buChar char="•"/>
            </a:pPr>
            <a:r>
              <a:rPr lang="en" sz="2200" b="1">
                <a:solidFill>
                  <a:srgbClr val="063D5E"/>
                </a:solidFill>
                <a:latin typeface="Calibri"/>
                <a:ea typeface="Calibri"/>
                <a:cs typeface="Calibri"/>
                <a:sym typeface="Calibri"/>
              </a:rPr>
              <a:t>Noteworthy:</a:t>
            </a:r>
            <a:r>
              <a:rPr lang="en" sz="2200">
                <a:solidFill>
                  <a:srgbClr val="063D5E"/>
                </a:solidFill>
                <a:latin typeface="Calibri"/>
                <a:ea typeface="Calibri"/>
                <a:cs typeface="Calibri"/>
                <a:sym typeface="Calibri"/>
              </a:rPr>
              <a:t> Nationally distributed Nautilus-based NRP and CENIC AIR Science DMZs together hold the potential to become one of the largest non-commercial, managed, edge-computing resources in the US or even globally</a:t>
            </a:r>
            <a:endParaRPr sz="2200">
              <a:solidFill>
                <a:srgbClr val="063D5E"/>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64"/>
          <p:cNvSpPr txBox="1">
            <a:spLocks noGrp="1"/>
          </p:cNvSpPr>
          <p:nvPr>
            <p:ph type="ctrTitle"/>
          </p:nvPr>
        </p:nvSpPr>
        <p:spPr>
          <a:xfrm>
            <a:off x="1143011" y="1461565"/>
            <a:ext cx="6858000" cy="1790700"/>
          </a:xfrm>
          <a:prstGeom prst="rect">
            <a:avLst/>
          </a:prstGeom>
          <a:noFill/>
          <a:ln>
            <a:noFill/>
          </a:ln>
        </p:spPr>
        <p:txBody>
          <a:bodyPr spcFirstLastPara="1" wrap="square" lIns="68550" tIns="34275" rIns="68550" bIns="34275" anchor="ctr" anchorCtr="0">
            <a:noAutofit/>
          </a:bodyPr>
          <a:lstStyle/>
          <a:p>
            <a:pPr marL="0" marR="0" lvl="0" indent="0" algn="ctr" rtl="0">
              <a:lnSpc>
                <a:spcPct val="90000"/>
              </a:lnSpc>
              <a:spcBef>
                <a:spcPts val="0"/>
              </a:spcBef>
              <a:spcAft>
                <a:spcPts val="0"/>
              </a:spcAft>
              <a:buClr>
                <a:schemeClr val="lt1"/>
              </a:buClr>
              <a:buSzPts val="6000"/>
              <a:buFont typeface="Calibri"/>
              <a:buNone/>
            </a:pPr>
            <a:r>
              <a:rPr lang="en" sz="3000"/>
              <a:t>CENIC AIR: </a:t>
            </a:r>
            <a:br>
              <a:rPr lang="en" sz="3000"/>
            </a:br>
            <a:r>
              <a:rPr lang="en" sz="3000"/>
              <a:t>Accomplishments and Aspirations</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65"/>
          <p:cNvSpPr txBox="1">
            <a:spLocks noGrp="1"/>
          </p:cNvSpPr>
          <p:nvPr>
            <p:ph type="title"/>
          </p:nvPr>
        </p:nvSpPr>
        <p:spPr>
          <a:xfrm>
            <a:off x="45450" y="178958"/>
            <a:ext cx="9053100" cy="563700"/>
          </a:xfrm>
          <a:prstGeom prst="rect">
            <a:avLst/>
          </a:prstGeom>
          <a:noFill/>
          <a:ln>
            <a:noFill/>
          </a:ln>
        </p:spPr>
        <p:txBody>
          <a:bodyPr spcFirstLastPara="1" wrap="square" lIns="68600" tIns="33750" rIns="68600" bIns="33750" anchor="ctr" anchorCtr="0">
            <a:noAutofit/>
          </a:bodyPr>
          <a:lstStyle/>
          <a:p>
            <a:pPr marL="0" lvl="0" indent="0" algn="l" rtl="0">
              <a:lnSpc>
                <a:spcPct val="100000"/>
              </a:lnSpc>
              <a:spcBef>
                <a:spcPts val="0"/>
              </a:spcBef>
              <a:spcAft>
                <a:spcPts val="0"/>
              </a:spcAft>
              <a:buSzPts val="1400"/>
              <a:buNone/>
            </a:pPr>
            <a:r>
              <a:rPr lang="en"/>
              <a:t>CENIC-Connected Campuses Were Major Users of NRP Resources in 2024</a:t>
            </a:r>
            <a:endParaRPr/>
          </a:p>
        </p:txBody>
      </p:sp>
      <p:sp>
        <p:nvSpPr>
          <p:cNvPr id="882" name="Google Shape;882;p65"/>
          <p:cNvSpPr txBox="1"/>
          <p:nvPr/>
        </p:nvSpPr>
        <p:spPr>
          <a:xfrm>
            <a:off x="7228116" y="698070"/>
            <a:ext cx="2336700" cy="226800"/>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None/>
            </a:pPr>
            <a:r>
              <a:rPr lang="en" sz="875" b="0" i="0" u="none" strike="noStrike" cap="none">
                <a:solidFill>
                  <a:srgbClr val="A5A5A5"/>
                </a:solidFill>
                <a:latin typeface="Arial"/>
                <a:ea typeface="Arial"/>
                <a:cs typeface="Arial"/>
                <a:sym typeface="Arial"/>
              </a:rPr>
              <a:t>10/1/2023 to 2/15/2024</a:t>
            </a:r>
            <a:endParaRPr sz="1325" b="0" i="0" u="none" strike="noStrike" cap="none">
              <a:solidFill>
                <a:srgbClr val="A5A5A5"/>
              </a:solidFill>
              <a:latin typeface="Arial"/>
              <a:ea typeface="Arial"/>
              <a:cs typeface="Arial"/>
              <a:sym typeface="Arial"/>
            </a:endParaRPr>
          </a:p>
        </p:txBody>
      </p:sp>
      <p:sp>
        <p:nvSpPr>
          <p:cNvPr id="883" name="Google Shape;883;p65"/>
          <p:cNvSpPr txBox="1">
            <a:spLocks noGrp="1"/>
          </p:cNvSpPr>
          <p:nvPr>
            <p:ph type="body" idx="1"/>
          </p:nvPr>
        </p:nvSpPr>
        <p:spPr>
          <a:xfrm>
            <a:off x="754072" y="1210134"/>
            <a:ext cx="3886200" cy="2904300"/>
          </a:xfrm>
          <a:prstGeom prst="rect">
            <a:avLst/>
          </a:prstGeom>
          <a:noFill/>
          <a:ln>
            <a:noFill/>
          </a:ln>
        </p:spPr>
        <p:txBody>
          <a:bodyPr spcFirstLastPara="1" wrap="square" lIns="68600" tIns="33750" rIns="68600" bIns="33750" anchor="t" anchorCtr="0">
            <a:noAutofit/>
          </a:bodyPr>
          <a:lstStyle/>
          <a:p>
            <a:pPr marL="257175" lvl="0" indent="-219075" algn="l" rtl="0">
              <a:lnSpc>
                <a:spcPct val="100000"/>
              </a:lnSpc>
              <a:spcBef>
                <a:spcPts val="0"/>
              </a:spcBef>
              <a:spcAft>
                <a:spcPts val="0"/>
              </a:spcAft>
              <a:buClr>
                <a:srgbClr val="00AEEF"/>
              </a:buClr>
              <a:buSzPts val="2400"/>
              <a:buFont typeface="Calibri"/>
              <a:buChar char="•"/>
            </a:pPr>
            <a:r>
              <a:rPr lang="en" sz="2175" b="1">
                <a:solidFill>
                  <a:srgbClr val="063D5E"/>
                </a:solidFill>
                <a:latin typeface="Calibri"/>
                <a:ea typeface="Calibri"/>
                <a:cs typeface="Calibri"/>
                <a:sym typeface="Calibri"/>
              </a:rPr>
              <a:t>University of California</a:t>
            </a:r>
            <a:endParaRPr sz="2025">
              <a:solidFill>
                <a:srgbClr val="063D5E"/>
              </a:solidFill>
              <a:latin typeface="Calibri"/>
              <a:ea typeface="Calibri"/>
              <a:cs typeface="Calibri"/>
              <a:sym typeface="Calibri"/>
            </a:endParaRPr>
          </a:p>
          <a:p>
            <a:pPr marL="552450" lvl="1" indent="-190500" algn="l" rtl="0">
              <a:lnSpc>
                <a:spcPct val="100000"/>
              </a:lnSpc>
              <a:spcBef>
                <a:spcPts val="0"/>
              </a:spcBef>
              <a:spcAft>
                <a:spcPts val="0"/>
              </a:spcAft>
              <a:buClr>
                <a:srgbClr val="00AEEF"/>
              </a:buClr>
              <a:buSzPts val="1500"/>
              <a:buFont typeface="Calibri"/>
              <a:buChar char="–"/>
            </a:pPr>
            <a:r>
              <a:rPr lang="en">
                <a:solidFill>
                  <a:srgbClr val="3F3F3F"/>
                </a:solidFill>
                <a:latin typeface="Calibri"/>
                <a:ea typeface="Calibri"/>
                <a:cs typeface="Calibri"/>
                <a:sym typeface="Calibri"/>
              </a:rPr>
              <a:t>UC Berkeley</a:t>
            </a:r>
            <a:endParaRPr sz="2400">
              <a:latin typeface="Calibri"/>
              <a:ea typeface="Calibri"/>
              <a:cs typeface="Calibri"/>
              <a:sym typeface="Calibri"/>
            </a:endParaRPr>
          </a:p>
          <a:p>
            <a:pPr marL="552450" lvl="1" indent="-190500" algn="l" rtl="0">
              <a:lnSpc>
                <a:spcPct val="100000"/>
              </a:lnSpc>
              <a:spcBef>
                <a:spcPts val="0"/>
              </a:spcBef>
              <a:spcAft>
                <a:spcPts val="0"/>
              </a:spcAft>
              <a:buClr>
                <a:srgbClr val="00AEEF"/>
              </a:buClr>
              <a:buSzPts val="1500"/>
              <a:buFont typeface="Calibri"/>
              <a:buChar char="–"/>
            </a:pPr>
            <a:r>
              <a:rPr lang="en">
                <a:solidFill>
                  <a:srgbClr val="3F3F3F"/>
                </a:solidFill>
                <a:latin typeface="Calibri"/>
                <a:ea typeface="Calibri"/>
                <a:cs typeface="Calibri"/>
                <a:sym typeface="Calibri"/>
              </a:rPr>
              <a:t>UC Irvine</a:t>
            </a:r>
            <a:endParaRPr sz="2400">
              <a:latin typeface="Calibri"/>
              <a:ea typeface="Calibri"/>
              <a:cs typeface="Calibri"/>
              <a:sym typeface="Calibri"/>
            </a:endParaRPr>
          </a:p>
          <a:p>
            <a:pPr marL="552450" lvl="1" indent="-190500" algn="l" rtl="0">
              <a:lnSpc>
                <a:spcPct val="100000"/>
              </a:lnSpc>
              <a:spcBef>
                <a:spcPts val="0"/>
              </a:spcBef>
              <a:spcAft>
                <a:spcPts val="0"/>
              </a:spcAft>
              <a:buClr>
                <a:srgbClr val="00AEEF"/>
              </a:buClr>
              <a:buSzPts val="1500"/>
              <a:buFont typeface="Calibri"/>
              <a:buChar char="–"/>
            </a:pPr>
            <a:r>
              <a:rPr lang="en">
                <a:solidFill>
                  <a:srgbClr val="3F3F3F"/>
                </a:solidFill>
                <a:latin typeface="Calibri"/>
                <a:ea typeface="Calibri"/>
                <a:cs typeface="Calibri"/>
                <a:sym typeface="Calibri"/>
              </a:rPr>
              <a:t>UC Los Angeles</a:t>
            </a:r>
            <a:endParaRPr sz="2400">
              <a:latin typeface="Calibri"/>
              <a:ea typeface="Calibri"/>
              <a:cs typeface="Calibri"/>
              <a:sym typeface="Calibri"/>
            </a:endParaRPr>
          </a:p>
          <a:p>
            <a:pPr marL="552450" lvl="1" indent="-190500" algn="l" rtl="0">
              <a:lnSpc>
                <a:spcPct val="100000"/>
              </a:lnSpc>
              <a:spcBef>
                <a:spcPts val="0"/>
              </a:spcBef>
              <a:spcAft>
                <a:spcPts val="0"/>
              </a:spcAft>
              <a:buClr>
                <a:srgbClr val="00AEEF"/>
              </a:buClr>
              <a:buSzPts val="1500"/>
              <a:buFont typeface="Calibri"/>
              <a:buChar char="–"/>
            </a:pPr>
            <a:r>
              <a:rPr lang="en">
                <a:solidFill>
                  <a:srgbClr val="3F3F3F"/>
                </a:solidFill>
                <a:latin typeface="Calibri"/>
                <a:ea typeface="Calibri"/>
                <a:cs typeface="Calibri"/>
                <a:sym typeface="Calibri"/>
              </a:rPr>
              <a:t>UC Merced</a:t>
            </a:r>
            <a:endParaRPr sz="2400">
              <a:latin typeface="Calibri"/>
              <a:ea typeface="Calibri"/>
              <a:cs typeface="Calibri"/>
              <a:sym typeface="Calibri"/>
            </a:endParaRPr>
          </a:p>
          <a:p>
            <a:pPr marL="552450" lvl="1" indent="-190500" algn="l" rtl="0">
              <a:lnSpc>
                <a:spcPct val="100000"/>
              </a:lnSpc>
              <a:spcBef>
                <a:spcPts val="0"/>
              </a:spcBef>
              <a:spcAft>
                <a:spcPts val="0"/>
              </a:spcAft>
              <a:buClr>
                <a:srgbClr val="00AEEF"/>
              </a:buClr>
              <a:buSzPts val="1500"/>
              <a:buFont typeface="Calibri"/>
              <a:buChar char="–"/>
            </a:pPr>
            <a:r>
              <a:rPr lang="en">
                <a:solidFill>
                  <a:srgbClr val="3F3F3F"/>
                </a:solidFill>
                <a:latin typeface="Calibri"/>
                <a:ea typeface="Calibri"/>
                <a:cs typeface="Calibri"/>
                <a:sym typeface="Calibri"/>
              </a:rPr>
              <a:t>UC Riverside</a:t>
            </a:r>
            <a:endParaRPr>
              <a:solidFill>
                <a:srgbClr val="3F3F3F"/>
              </a:solidFill>
              <a:latin typeface="Calibri"/>
              <a:ea typeface="Calibri"/>
              <a:cs typeface="Calibri"/>
              <a:sym typeface="Calibri"/>
            </a:endParaRPr>
          </a:p>
          <a:p>
            <a:pPr marL="552450" lvl="1" indent="-209550" algn="l" rtl="0">
              <a:lnSpc>
                <a:spcPct val="100000"/>
              </a:lnSpc>
              <a:spcBef>
                <a:spcPts val="0"/>
              </a:spcBef>
              <a:spcAft>
                <a:spcPts val="0"/>
              </a:spcAft>
              <a:buClr>
                <a:srgbClr val="3F3F3F"/>
              </a:buClr>
              <a:buSzPts val="1800"/>
              <a:buFont typeface="Calibri"/>
              <a:buChar char="–"/>
            </a:pPr>
            <a:r>
              <a:rPr lang="en">
                <a:solidFill>
                  <a:srgbClr val="3F3F3F"/>
                </a:solidFill>
                <a:latin typeface="Calibri"/>
                <a:ea typeface="Calibri"/>
                <a:cs typeface="Calibri"/>
                <a:sym typeface="Calibri"/>
              </a:rPr>
              <a:t>UC Santa Barbara</a:t>
            </a:r>
            <a:endParaRPr>
              <a:solidFill>
                <a:srgbClr val="3F3F3F"/>
              </a:solidFill>
              <a:latin typeface="Calibri"/>
              <a:ea typeface="Calibri"/>
              <a:cs typeface="Calibri"/>
              <a:sym typeface="Calibri"/>
            </a:endParaRPr>
          </a:p>
          <a:p>
            <a:pPr marL="552450" lvl="1" indent="-190500" algn="l" rtl="0">
              <a:lnSpc>
                <a:spcPct val="100000"/>
              </a:lnSpc>
              <a:spcBef>
                <a:spcPts val="0"/>
              </a:spcBef>
              <a:spcAft>
                <a:spcPts val="0"/>
              </a:spcAft>
              <a:buClr>
                <a:srgbClr val="00AEEF"/>
              </a:buClr>
              <a:buSzPts val="1500"/>
              <a:buFont typeface="Calibri"/>
              <a:buChar char="–"/>
            </a:pPr>
            <a:r>
              <a:rPr lang="en">
                <a:solidFill>
                  <a:srgbClr val="3F3F3F"/>
                </a:solidFill>
                <a:latin typeface="Calibri"/>
                <a:ea typeface="Calibri"/>
                <a:cs typeface="Calibri"/>
                <a:sym typeface="Calibri"/>
              </a:rPr>
              <a:t>UC Santa Cruz</a:t>
            </a:r>
            <a:endParaRPr sz="2400">
              <a:latin typeface="Calibri"/>
              <a:ea typeface="Calibri"/>
              <a:cs typeface="Calibri"/>
              <a:sym typeface="Calibri"/>
            </a:endParaRPr>
          </a:p>
          <a:p>
            <a:pPr marL="552450" lvl="1" indent="-190500" algn="l" rtl="0">
              <a:lnSpc>
                <a:spcPct val="100000"/>
              </a:lnSpc>
              <a:spcBef>
                <a:spcPts val="0"/>
              </a:spcBef>
              <a:spcAft>
                <a:spcPts val="0"/>
              </a:spcAft>
              <a:buClr>
                <a:srgbClr val="00AEEF"/>
              </a:buClr>
              <a:buSzPts val="1500"/>
              <a:buFont typeface="Calibri"/>
              <a:buChar char="–"/>
            </a:pPr>
            <a:r>
              <a:rPr lang="en">
                <a:solidFill>
                  <a:srgbClr val="3F3F3F"/>
                </a:solidFill>
                <a:latin typeface="Calibri"/>
                <a:ea typeface="Calibri"/>
                <a:cs typeface="Calibri"/>
                <a:sym typeface="Calibri"/>
              </a:rPr>
              <a:t>UC San Diego</a:t>
            </a:r>
            <a:endParaRPr>
              <a:solidFill>
                <a:srgbClr val="3F3F3F"/>
              </a:solidFill>
              <a:latin typeface="Calibri"/>
              <a:ea typeface="Calibri"/>
              <a:cs typeface="Calibri"/>
              <a:sym typeface="Calibri"/>
            </a:endParaRPr>
          </a:p>
          <a:p>
            <a:pPr marL="914400" marR="0" lvl="0" indent="0" algn="l" rtl="0">
              <a:lnSpc>
                <a:spcPct val="100000"/>
              </a:lnSpc>
              <a:spcBef>
                <a:spcPts val="0"/>
              </a:spcBef>
              <a:spcAft>
                <a:spcPts val="0"/>
              </a:spcAft>
              <a:buNone/>
            </a:pPr>
            <a:endParaRPr>
              <a:solidFill>
                <a:srgbClr val="3F3F3F"/>
              </a:solidFill>
              <a:latin typeface="Calibri"/>
              <a:ea typeface="Calibri"/>
              <a:cs typeface="Calibri"/>
              <a:sym typeface="Calibri"/>
            </a:endParaRPr>
          </a:p>
        </p:txBody>
      </p:sp>
      <p:sp>
        <p:nvSpPr>
          <p:cNvPr id="884" name="Google Shape;884;p65"/>
          <p:cNvSpPr txBox="1">
            <a:spLocks noGrp="1"/>
          </p:cNvSpPr>
          <p:nvPr>
            <p:ph type="body" idx="1"/>
          </p:nvPr>
        </p:nvSpPr>
        <p:spPr>
          <a:xfrm>
            <a:off x="4380541" y="1210125"/>
            <a:ext cx="4383900" cy="3394800"/>
          </a:xfrm>
          <a:prstGeom prst="rect">
            <a:avLst/>
          </a:prstGeom>
          <a:noFill/>
          <a:ln>
            <a:noFill/>
          </a:ln>
        </p:spPr>
        <p:txBody>
          <a:bodyPr spcFirstLastPara="1" wrap="square" lIns="68600" tIns="33750" rIns="68600" bIns="33750" anchor="t" anchorCtr="0">
            <a:noAutofit/>
          </a:bodyPr>
          <a:lstStyle/>
          <a:p>
            <a:pPr marL="457200" lvl="0" indent="-381000" algn="l" rtl="0">
              <a:lnSpc>
                <a:spcPct val="100000"/>
              </a:lnSpc>
              <a:spcBef>
                <a:spcPts val="300"/>
              </a:spcBef>
              <a:spcAft>
                <a:spcPts val="0"/>
              </a:spcAft>
              <a:buClr>
                <a:srgbClr val="00AEEF"/>
              </a:buClr>
              <a:buSzPts val="2400"/>
              <a:buFont typeface="Calibri"/>
              <a:buChar char="•"/>
            </a:pPr>
            <a:r>
              <a:rPr lang="en" sz="2175" b="1">
                <a:solidFill>
                  <a:srgbClr val="063D5E"/>
                </a:solidFill>
                <a:latin typeface="Calibri"/>
                <a:ea typeface="Calibri"/>
                <a:cs typeface="Calibri"/>
                <a:sym typeface="Calibri"/>
              </a:rPr>
              <a:t>Private Universities</a:t>
            </a:r>
            <a:endParaRPr sz="2025" b="1">
              <a:latin typeface="Calibri"/>
              <a:ea typeface="Calibri"/>
              <a:cs typeface="Calibri"/>
              <a:sym typeface="Calibri"/>
            </a:endParaRPr>
          </a:p>
          <a:p>
            <a:pPr marL="552450" marR="0" lvl="1" indent="-190500" algn="l" rtl="0">
              <a:lnSpc>
                <a:spcPct val="100000"/>
              </a:lnSpc>
              <a:spcBef>
                <a:spcPts val="0"/>
              </a:spcBef>
              <a:spcAft>
                <a:spcPts val="0"/>
              </a:spcAft>
              <a:buClr>
                <a:srgbClr val="00AEEF"/>
              </a:buClr>
              <a:buSzPts val="1500"/>
              <a:buFont typeface="Calibri"/>
              <a:buChar char="–"/>
            </a:pPr>
            <a:r>
              <a:rPr lang="en">
                <a:solidFill>
                  <a:srgbClr val="3F3F3F"/>
                </a:solidFill>
                <a:latin typeface="Calibri"/>
                <a:ea typeface="Calibri"/>
                <a:cs typeface="Calibri"/>
                <a:sym typeface="Calibri"/>
              </a:rPr>
              <a:t>Caltech</a:t>
            </a:r>
            <a:endParaRPr>
              <a:solidFill>
                <a:srgbClr val="3F3F3F"/>
              </a:solidFill>
              <a:latin typeface="Calibri"/>
              <a:ea typeface="Calibri"/>
              <a:cs typeface="Calibri"/>
              <a:sym typeface="Calibri"/>
            </a:endParaRPr>
          </a:p>
          <a:p>
            <a:pPr marL="552450" marR="0" lvl="1" indent="-190500" algn="l" rtl="0">
              <a:lnSpc>
                <a:spcPct val="100000"/>
              </a:lnSpc>
              <a:spcBef>
                <a:spcPts val="0"/>
              </a:spcBef>
              <a:spcAft>
                <a:spcPts val="0"/>
              </a:spcAft>
              <a:buClr>
                <a:srgbClr val="00AEEF"/>
              </a:buClr>
              <a:buSzPts val="1500"/>
              <a:buFont typeface="Calibri"/>
              <a:buChar char="–"/>
            </a:pPr>
            <a:r>
              <a:rPr lang="en">
                <a:solidFill>
                  <a:srgbClr val="3F3F3F"/>
                </a:solidFill>
                <a:latin typeface="Calibri"/>
                <a:ea typeface="Calibri"/>
                <a:cs typeface="Calibri"/>
                <a:sym typeface="Calibri"/>
              </a:rPr>
              <a:t>Stanford </a:t>
            </a:r>
            <a:endParaRPr>
              <a:solidFill>
                <a:srgbClr val="3F3F3F"/>
              </a:solidFill>
              <a:latin typeface="Calibri"/>
              <a:ea typeface="Calibri"/>
              <a:cs typeface="Calibri"/>
              <a:sym typeface="Calibri"/>
            </a:endParaRPr>
          </a:p>
          <a:p>
            <a:pPr marL="457200" lvl="0" indent="-381000" algn="l" rtl="0">
              <a:spcBef>
                <a:spcPts val="0"/>
              </a:spcBef>
              <a:spcAft>
                <a:spcPts val="0"/>
              </a:spcAft>
              <a:buClr>
                <a:srgbClr val="00AEEF"/>
              </a:buClr>
              <a:buSzPts val="2400"/>
              <a:buFont typeface="Calibri"/>
              <a:buChar char="•"/>
            </a:pPr>
            <a:r>
              <a:rPr lang="en" sz="2175" b="1">
                <a:solidFill>
                  <a:srgbClr val="063D5E"/>
                </a:solidFill>
                <a:latin typeface="Calibri"/>
                <a:ea typeface="Calibri"/>
                <a:cs typeface="Calibri"/>
                <a:sym typeface="Calibri"/>
              </a:rPr>
              <a:t>California State Universities</a:t>
            </a:r>
            <a:endParaRPr>
              <a:solidFill>
                <a:srgbClr val="3F3F3F"/>
              </a:solidFill>
              <a:latin typeface="Calibri"/>
              <a:ea typeface="Calibri"/>
              <a:cs typeface="Calibri"/>
              <a:sym typeface="Calibri"/>
            </a:endParaRPr>
          </a:p>
          <a:p>
            <a:pPr marL="552450" lvl="1" indent="-209550" algn="l" rtl="0">
              <a:spcBef>
                <a:spcPts val="0"/>
              </a:spcBef>
              <a:spcAft>
                <a:spcPts val="0"/>
              </a:spcAft>
              <a:buClr>
                <a:srgbClr val="3F3F3F"/>
              </a:buClr>
              <a:buSzPts val="1800"/>
              <a:buFont typeface="Calibri"/>
              <a:buChar char="–"/>
            </a:pPr>
            <a:r>
              <a:rPr lang="en">
                <a:solidFill>
                  <a:srgbClr val="3F3F3F"/>
                </a:solidFill>
                <a:latin typeface="Calibri"/>
                <a:ea typeface="Calibri"/>
                <a:cs typeface="Calibri"/>
                <a:sym typeface="Calibri"/>
              </a:rPr>
              <a:t>Cal Poly Humboldt</a:t>
            </a:r>
            <a:endParaRPr>
              <a:solidFill>
                <a:srgbClr val="3F3F3F"/>
              </a:solidFill>
              <a:latin typeface="Calibri"/>
              <a:ea typeface="Calibri"/>
              <a:cs typeface="Calibri"/>
              <a:sym typeface="Calibri"/>
            </a:endParaRPr>
          </a:p>
          <a:p>
            <a:pPr marL="552450" lvl="1" indent="-209550" algn="l" rtl="0">
              <a:spcBef>
                <a:spcPts val="0"/>
              </a:spcBef>
              <a:spcAft>
                <a:spcPts val="0"/>
              </a:spcAft>
              <a:buClr>
                <a:srgbClr val="3F3F3F"/>
              </a:buClr>
              <a:buSzPts val="1800"/>
              <a:buFont typeface="Calibri"/>
              <a:buChar char="–"/>
            </a:pPr>
            <a:r>
              <a:rPr lang="en">
                <a:solidFill>
                  <a:srgbClr val="3F3F3F"/>
                </a:solidFill>
                <a:latin typeface="Calibri"/>
                <a:ea typeface="Calibri"/>
                <a:cs typeface="Calibri"/>
                <a:sym typeface="Calibri"/>
              </a:rPr>
              <a:t>Cal State Fullerton</a:t>
            </a:r>
            <a:endParaRPr>
              <a:solidFill>
                <a:srgbClr val="3F3F3F"/>
              </a:solidFill>
              <a:latin typeface="Calibri"/>
              <a:ea typeface="Calibri"/>
              <a:cs typeface="Calibri"/>
              <a:sym typeface="Calibri"/>
            </a:endParaRPr>
          </a:p>
          <a:p>
            <a:pPr marL="552450" lvl="1" indent="-196850" algn="l" rtl="0">
              <a:spcBef>
                <a:spcPts val="0"/>
              </a:spcBef>
              <a:spcAft>
                <a:spcPts val="0"/>
              </a:spcAft>
              <a:buClr>
                <a:srgbClr val="3F3F3F"/>
              </a:buClr>
              <a:buSzPts val="1600"/>
              <a:buFont typeface="Calibri"/>
              <a:buChar char="–"/>
            </a:pPr>
            <a:r>
              <a:rPr lang="en">
                <a:solidFill>
                  <a:srgbClr val="3F3F3F"/>
                </a:solidFill>
                <a:latin typeface="Calibri"/>
                <a:ea typeface="Calibri"/>
                <a:cs typeface="Calibri"/>
                <a:sym typeface="Calibri"/>
              </a:rPr>
              <a:t>Cal State Northridge</a:t>
            </a:r>
            <a:endParaRPr>
              <a:solidFill>
                <a:srgbClr val="3F3F3F"/>
              </a:solidFill>
              <a:latin typeface="Calibri"/>
              <a:ea typeface="Calibri"/>
              <a:cs typeface="Calibri"/>
              <a:sym typeface="Calibri"/>
            </a:endParaRPr>
          </a:p>
          <a:p>
            <a:pPr marL="552450" lvl="1" indent="-196850" algn="l" rtl="0">
              <a:spcBef>
                <a:spcPts val="0"/>
              </a:spcBef>
              <a:spcAft>
                <a:spcPts val="0"/>
              </a:spcAft>
              <a:buClr>
                <a:srgbClr val="3F3F3F"/>
              </a:buClr>
              <a:buSzPts val="1600"/>
              <a:buFont typeface="Calibri"/>
              <a:buChar char="–"/>
            </a:pPr>
            <a:r>
              <a:rPr lang="en">
                <a:solidFill>
                  <a:srgbClr val="3F3F3F"/>
                </a:solidFill>
                <a:latin typeface="Calibri"/>
                <a:ea typeface="Calibri"/>
                <a:cs typeface="Calibri"/>
                <a:sym typeface="Calibri"/>
              </a:rPr>
              <a:t>Cal State San Bernardino</a:t>
            </a:r>
            <a:endParaRPr>
              <a:solidFill>
                <a:srgbClr val="3F3F3F"/>
              </a:solidFill>
              <a:latin typeface="Calibri"/>
              <a:ea typeface="Calibri"/>
              <a:cs typeface="Calibri"/>
              <a:sym typeface="Calibri"/>
            </a:endParaRPr>
          </a:p>
          <a:p>
            <a:pPr marL="552450" lvl="1" indent="-209550" algn="l" rtl="0">
              <a:spcBef>
                <a:spcPts val="0"/>
              </a:spcBef>
              <a:spcAft>
                <a:spcPts val="0"/>
              </a:spcAft>
              <a:buClr>
                <a:srgbClr val="3F3F3F"/>
              </a:buClr>
              <a:buSzPts val="1800"/>
              <a:buFont typeface="Calibri"/>
              <a:buChar char="–"/>
            </a:pPr>
            <a:r>
              <a:rPr lang="en">
                <a:solidFill>
                  <a:srgbClr val="3F3F3F"/>
                </a:solidFill>
                <a:latin typeface="Calibri"/>
                <a:ea typeface="Calibri"/>
                <a:cs typeface="Calibri"/>
                <a:sym typeface="Calibri"/>
              </a:rPr>
              <a:t>San Diego State U.</a:t>
            </a:r>
            <a:endParaRPr>
              <a:solidFill>
                <a:srgbClr val="3F3F3F"/>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a:solidFill>
                <a:srgbClr val="3F3F3F"/>
              </a:solidFill>
              <a:latin typeface="Calibri"/>
              <a:ea typeface="Calibri"/>
              <a:cs typeface="Calibri"/>
              <a:sym typeface="Calibri"/>
            </a:endParaRPr>
          </a:p>
          <a:p>
            <a:pPr marL="914400" marR="0" lvl="0" indent="0" algn="l" rtl="0">
              <a:lnSpc>
                <a:spcPct val="100000"/>
              </a:lnSpc>
              <a:spcBef>
                <a:spcPts val="0"/>
              </a:spcBef>
              <a:spcAft>
                <a:spcPts val="0"/>
              </a:spcAft>
              <a:buNone/>
            </a:pPr>
            <a:endParaRPr>
              <a:solidFill>
                <a:srgbClr val="3F3F3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67"/>
          <p:cNvSpPr txBox="1">
            <a:spLocks noGrp="1"/>
          </p:cNvSpPr>
          <p:nvPr>
            <p:ph type="title"/>
          </p:nvPr>
        </p:nvSpPr>
        <p:spPr>
          <a:xfrm>
            <a:off x="131675" y="0"/>
            <a:ext cx="9012300" cy="939000"/>
          </a:xfrm>
          <a:prstGeom prst="rect">
            <a:avLst/>
          </a:prstGeom>
          <a:noFill/>
          <a:ln>
            <a:noFill/>
          </a:ln>
        </p:spPr>
        <p:txBody>
          <a:bodyPr spcFirstLastPara="1" wrap="square" lIns="68600" tIns="33750" rIns="68600" bIns="33750" anchor="ctr" anchorCtr="0">
            <a:noAutofit/>
          </a:bodyPr>
          <a:lstStyle/>
          <a:p>
            <a:pPr marL="0" marR="0" lvl="0" indent="0" algn="l" rtl="0">
              <a:lnSpc>
                <a:spcPct val="80000"/>
              </a:lnSpc>
              <a:spcBef>
                <a:spcPts val="0"/>
              </a:spcBef>
              <a:spcAft>
                <a:spcPts val="0"/>
              </a:spcAft>
              <a:buClr>
                <a:srgbClr val="000000"/>
              </a:buClr>
              <a:buSzPts val="1400"/>
              <a:buFont typeface="Arial"/>
              <a:buNone/>
            </a:pPr>
            <a:r>
              <a:rPr lang="en" sz="2500"/>
              <a:t>Broadening Inclusion in California: CENIC AIR is Increasingly</a:t>
            </a:r>
            <a:br>
              <a:rPr lang="en" sz="2500"/>
            </a:br>
            <a:r>
              <a:rPr lang="en" sz="2500"/>
              <a:t>Being Used by the California State University System</a:t>
            </a:r>
            <a:endParaRPr sz="2500"/>
          </a:p>
        </p:txBody>
      </p:sp>
      <p:pic>
        <p:nvPicPr>
          <p:cNvPr id="934" name="Google Shape;934;p67"/>
          <p:cNvPicPr preferRelativeResize="0"/>
          <p:nvPr/>
        </p:nvPicPr>
        <p:blipFill rotWithShape="1">
          <a:blip r:embed="rId3">
            <a:alphaModFix/>
          </a:blip>
          <a:srcRect/>
          <a:stretch/>
        </p:blipFill>
        <p:spPr>
          <a:xfrm>
            <a:off x="2320212" y="875757"/>
            <a:ext cx="4048061" cy="38930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69"/>
          <p:cNvSpPr txBox="1">
            <a:spLocks noGrp="1"/>
          </p:cNvSpPr>
          <p:nvPr>
            <p:ph type="title"/>
          </p:nvPr>
        </p:nvSpPr>
        <p:spPr>
          <a:xfrm>
            <a:off x="108750" y="164008"/>
            <a:ext cx="9053100" cy="563700"/>
          </a:xfrm>
          <a:prstGeom prst="rect">
            <a:avLst/>
          </a:prstGeom>
          <a:noFill/>
          <a:ln>
            <a:noFill/>
          </a:ln>
        </p:spPr>
        <p:txBody>
          <a:bodyPr spcFirstLastPara="1" wrap="square" lIns="68600" tIns="33750" rIns="68600" bIns="33750" anchor="ctr" anchorCtr="0">
            <a:noAutofit/>
          </a:bodyPr>
          <a:lstStyle/>
          <a:p>
            <a:pPr marL="0" lvl="0" indent="0" algn="l" rtl="0">
              <a:lnSpc>
                <a:spcPct val="100000"/>
              </a:lnSpc>
              <a:spcBef>
                <a:spcPts val="0"/>
              </a:spcBef>
              <a:spcAft>
                <a:spcPts val="0"/>
              </a:spcAft>
              <a:buSzPts val="1400"/>
              <a:buNone/>
            </a:pPr>
            <a:r>
              <a:rPr lang="en" sz="2600"/>
              <a:t>CENIC-Connected Campuses Are Major Users of NRP Resources</a:t>
            </a:r>
            <a:endParaRPr sz="2600"/>
          </a:p>
        </p:txBody>
      </p:sp>
      <p:sp>
        <p:nvSpPr>
          <p:cNvPr id="1000" name="Google Shape;1000;p69"/>
          <p:cNvSpPr txBox="1">
            <a:spLocks noGrp="1"/>
          </p:cNvSpPr>
          <p:nvPr>
            <p:ph type="body" idx="1"/>
          </p:nvPr>
        </p:nvSpPr>
        <p:spPr>
          <a:xfrm>
            <a:off x="554700" y="1134725"/>
            <a:ext cx="7801800" cy="3576000"/>
          </a:xfrm>
          <a:prstGeom prst="rect">
            <a:avLst/>
          </a:prstGeom>
          <a:noFill/>
          <a:ln>
            <a:noFill/>
          </a:ln>
        </p:spPr>
        <p:txBody>
          <a:bodyPr spcFirstLastPara="1" wrap="square" lIns="68600" tIns="33750" rIns="68600" bIns="33750" anchor="t" anchorCtr="0">
            <a:noAutofit/>
          </a:bodyPr>
          <a:lstStyle/>
          <a:p>
            <a:pPr marL="457200" lvl="0" indent="-393700" algn="l" rtl="0">
              <a:lnSpc>
                <a:spcPct val="100000"/>
              </a:lnSpc>
              <a:spcBef>
                <a:spcPts val="300"/>
              </a:spcBef>
              <a:spcAft>
                <a:spcPts val="0"/>
              </a:spcAft>
              <a:buSzPts val="2600"/>
              <a:buFont typeface="Calibri"/>
              <a:buChar char="•"/>
            </a:pPr>
            <a:r>
              <a:rPr lang="en" sz="2100" b="1">
                <a:solidFill>
                  <a:srgbClr val="063D5E"/>
                </a:solidFill>
                <a:latin typeface="Calibri"/>
                <a:ea typeface="Calibri"/>
                <a:cs typeface="Calibri"/>
                <a:sym typeface="Calibri"/>
              </a:rPr>
              <a:t>California State Universities</a:t>
            </a:r>
            <a:endParaRPr sz="2475" b="1">
              <a:solidFill>
                <a:srgbClr val="063D5E"/>
              </a:solidFill>
              <a:latin typeface="Calibri"/>
              <a:ea typeface="Calibri"/>
              <a:cs typeface="Calibri"/>
              <a:sym typeface="Calibri"/>
            </a:endParaRPr>
          </a:p>
          <a:p>
            <a:pPr marL="457200" lvl="0" indent="-393700" algn="l" rtl="0">
              <a:spcBef>
                <a:spcPts val="1000"/>
              </a:spcBef>
              <a:spcAft>
                <a:spcPts val="0"/>
              </a:spcAft>
              <a:buSzPts val="2600"/>
              <a:buFont typeface="Calibri"/>
              <a:buChar char="•"/>
            </a:pPr>
            <a:r>
              <a:rPr lang="en" sz="2100" b="1">
                <a:solidFill>
                  <a:srgbClr val="063D5E"/>
                </a:solidFill>
                <a:latin typeface="Calibri"/>
                <a:ea typeface="Calibri"/>
                <a:cs typeface="Calibri"/>
                <a:sym typeface="Calibri"/>
              </a:rPr>
              <a:t>CENIC AIR in production:</a:t>
            </a:r>
            <a:r>
              <a:rPr lang="en" sz="2100">
                <a:solidFill>
                  <a:srgbClr val="204080"/>
                </a:solidFill>
                <a:latin typeface="Calibri"/>
                <a:ea typeface="Calibri"/>
                <a:cs typeface="Calibri"/>
                <a:sym typeface="Calibri"/>
              </a:rPr>
              <a:t> </a:t>
            </a:r>
            <a:r>
              <a:rPr lang="en" sz="2100">
                <a:solidFill>
                  <a:srgbClr val="1F1F1F"/>
                </a:solidFill>
                <a:latin typeface="Calibri"/>
                <a:ea typeface="Calibri"/>
                <a:cs typeface="Calibri"/>
                <a:sym typeface="Calibri"/>
              </a:rPr>
              <a:t>Cal State Chico, CSU Fullerton, Cal Poly Humboldt, Cal State San Bernardino, Sacramento State, Cal State Monterey Bay, San Diego State </a:t>
            </a:r>
            <a:endParaRPr sz="2300">
              <a:solidFill>
                <a:srgbClr val="1F1F1F"/>
              </a:solidFill>
              <a:latin typeface="Calibri"/>
              <a:ea typeface="Calibri"/>
              <a:cs typeface="Calibri"/>
              <a:sym typeface="Calibri"/>
            </a:endParaRPr>
          </a:p>
          <a:p>
            <a:pPr marL="457200" marR="0" lvl="0" indent="-393700" algn="l" rtl="0">
              <a:lnSpc>
                <a:spcPct val="100000"/>
              </a:lnSpc>
              <a:spcBef>
                <a:spcPts val="1000"/>
              </a:spcBef>
              <a:spcAft>
                <a:spcPts val="0"/>
              </a:spcAft>
              <a:buSzPts val="2600"/>
              <a:buFont typeface="Calibri"/>
              <a:buChar char="•"/>
            </a:pPr>
            <a:r>
              <a:rPr lang="en" sz="2100" b="1">
                <a:solidFill>
                  <a:srgbClr val="063D5E"/>
                </a:solidFill>
                <a:latin typeface="Calibri"/>
                <a:ea typeface="Calibri"/>
                <a:cs typeface="Calibri"/>
                <a:sym typeface="Calibri"/>
              </a:rPr>
              <a:t>Additional CSU campus installations in process:</a:t>
            </a:r>
            <a:r>
              <a:rPr lang="en" sz="2400">
                <a:solidFill>
                  <a:srgbClr val="204080"/>
                </a:solidFill>
                <a:latin typeface="Calibri"/>
                <a:ea typeface="Calibri"/>
                <a:cs typeface="Calibri"/>
                <a:sym typeface="Calibri"/>
              </a:rPr>
              <a:t> </a:t>
            </a:r>
            <a:r>
              <a:rPr lang="en" sz="2100">
                <a:latin typeface="Calibri"/>
                <a:ea typeface="Calibri"/>
                <a:cs typeface="Calibri"/>
                <a:sym typeface="Calibri"/>
              </a:rPr>
              <a:t>CSU Chancellor’s Office, Cal State Bakersfield, Cal State Fresno, Cal Poly Pomona</a:t>
            </a:r>
            <a:endParaRPr sz="2100">
              <a:latin typeface="Calibri"/>
              <a:ea typeface="Calibri"/>
              <a:cs typeface="Calibri"/>
              <a:sym typeface="Calibri"/>
            </a:endParaRPr>
          </a:p>
          <a:p>
            <a:pPr marL="457200" marR="0" lvl="0" indent="-393700" algn="l" rtl="0">
              <a:lnSpc>
                <a:spcPct val="100000"/>
              </a:lnSpc>
              <a:spcBef>
                <a:spcPts val="1000"/>
              </a:spcBef>
              <a:spcAft>
                <a:spcPts val="0"/>
              </a:spcAft>
              <a:buSzPts val="2600"/>
              <a:buFont typeface="Calibri"/>
              <a:buChar char="•"/>
            </a:pPr>
            <a:r>
              <a:rPr lang="en" sz="2100" b="1">
                <a:solidFill>
                  <a:srgbClr val="063D5E"/>
                </a:solidFill>
                <a:latin typeface="Calibri"/>
                <a:ea typeface="Calibri"/>
                <a:cs typeface="Calibri"/>
                <a:sym typeface="Calibri"/>
              </a:rPr>
              <a:t>Additional CSU campuses pending</a:t>
            </a:r>
            <a:endParaRPr sz="2400" b="1">
              <a:solidFill>
                <a:srgbClr val="204080"/>
              </a:solidFill>
              <a:latin typeface="Calibri"/>
              <a:ea typeface="Calibri"/>
              <a:cs typeface="Calibri"/>
              <a:sym typeface="Calibri"/>
            </a:endParaRPr>
          </a:p>
          <a:p>
            <a:pPr marL="0" lvl="0" indent="0" algn="l" rtl="0">
              <a:lnSpc>
                <a:spcPct val="100000"/>
              </a:lnSpc>
              <a:spcBef>
                <a:spcPts val="1000"/>
              </a:spcBef>
              <a:spcAft>
                <a:spcPts val="0"/>
              </a:spcAft>
              <a:buNone/>
            </a:pPr>
            <a:endParaRPr sz="2900" b="1">
              <a:latin typeface="Proxima Nova"/>
              <a:ea typeface="Proxima Nova"/>
              <a:cs typeface="Proxima Nova"/>
              <a:sym typeface="Proxima Nova"/>
            </a:endParaRPr>
          </a:p>
        </p:txBody>
      </p:sp>
      <p:sp>
        <p:nvSpPr>
          <p:cNvPr id="1001" name="Google Shape;1001;p69"/>
          <p:cNvSpPr txBox="1"/>
          <p:nvPr/>
        </p:nvSpPr>
        <p:spPr>
          <a:xfrm>
            <a:off x="7228116" y="698070"/>
            <a:ext cx="2336700" cy="226800"/>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None/>
            </a:pPr>
            <a:r>
              <a:rPr lang="en" sz="875" b="0" i="0" u="none" strike="noStrike" cap="none">
                <a:solidFill>
                  <a:srgbClr val="A5A5A5"/>
                </a:solidFill>
                <a:latin typeface="Arial"/>
                <a:ea typeface="Arial"/>
                <a:cs typeface="Arial"/>
                <a:sym typeface="Arial"/>
              </a:rPr>
              <a:t>10/1/2023 to 2/15/2024</a:t>
            </a:r>
            <a:endParaRPr sz="1325" b="0" i="0" u="none" strike="noStrike" cap="none">
              <a:solidFill>
                <a:srgbClr val="A5A5A5"/>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49"/>
          <p:cNvGrpSpPr/>
          <p:nvPr/>
        </p:nvGrpSpPr>
        <p:grpSpPr>
          <a:xfrm>
            <a:off x="50" y="0"/>
            <a:ext cx="9143883" cy="5196307"/>
            <a:chOff x="-2" y="0"/>
            <a:chExt cx="12296777" cy="6858000"/>
          </a:xfrm>
        </p:grpSpPr>
        <p:pic>
          <p:nvPicPr>
            <p:cNvPr id="254" name="Google Shape;254;p49"/>
            <p:cNvPicPr preferRelativeResize="0"/>
            <p:nvPr/>
          </p:nvPicPr>
          <p:blipFill rotWithShape="1">
            <a:blip r:embed="rId3">
              <a:alphaModFix/>
            </a:blip>
            <a:srcRect l="14704"/>
            <a:stretch/>
          </p:blipFill>
          <p:spPr>
            <a:xfrm>
              <a:off x="-2" y="0"/>
              <a:ext cx="10398950" cy="6858000"/>
            </a:xfrm>
            <a:prstGeom prst="rect">
              <a:avLst/>
            </a:prstGeom>
            <a:noFill/>
            <a:ln>
              <a:noFill/>
            </a:ln>
          </p:spPr>
        </p:pic>
        <p:pic>
          <p:nvPicPr>
            <p:cNvPr id="255" name="Google Shape;255;p49"/>
            <p:cNvPicPr preferRelativeResize="0"/>
            <p:nvPr/>
          </p:nvPicPr>
          <p:blipFill rotWithShape="1">
            <a:blip r:embed="rId3">
              <a:alphaModFix/>
            </a:blip>
            <a:srcRect r="83964"/>
            <a:stretch/>
          </p:blipFill>
          <p:spPr>
            <a:xfrm>
              <a:off x="10341800" y="0"/>
              <a:ext cx="1954975" cy="6858000"/>
            </a:xfrm>
            <a:prstGeom prst="rect">
              <a:avLst/>
            </a:prstGeom>
            <a:noFill/>
            <a:ln>
              <a:noFill/>
            </a:ln>
          </p:spPr>
        </p:pic>
      </p:grpSp>
      <p:sp>
        <p:nvSpPr>
          <p:cNvPr id="256" name="Google Shape;256;p49"/>
          <p:cNvSpPr/>
          <p:nvPr/>
        </p:nvSpPr>
        <p:spPr>
          <a:xfrm>
            <a:off x="5447150" y="97150"/>
            <a:ext cx="1733700" cy="3787500"/>
          </a:xfrm>
          <a:prstGeom prst="roundRect">
            <a:avLst>
              <a:gd name="adj" fmla="val 6593"/>
            </a:avLst>
          </a:prstGeom>
          <a:solidFill>
            <a:srgbClr val="29AEE3">
              <a:alpha val="25099"/>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9"/>
          <p:cNvSpPr/>
          <p:nvPr/>
        </p:nvSpPr>
        <p:spPr>
          <a:xfrm>
            <a:off x="7265325" y="1143075"/>
            <a:ext cx="1733700" cy="3787500"/>
          </a:xfrm>
          <a:prstGeom prst="roundRect">
            <a:avLst>
              <a:gd name="adj" fmla="val 5493"/>
            </a:avLst>
          </a:prstGeom>
          <a:solidFill>
            <a:srgbClr val="29AEE3">
              <a:alpha val="25099"/>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a:p>
        </p:txBody>
      </p:sp>
      <p:sp>
        <p:nvSpPr>
          <p:cNvPr id="258" name="Google Shape;258;p49"/>
          <p:cNvSpPr/>
          <p:nvPr/>
        </p:nvSpPr>
        <p:spPr>
          <a:xfrm>
            <a:off x="5447150" y="3969050"/>
            <a:ext cx="1733700" cy="966600"/>
          </a:xfrm>
          <a:prstGeom prst="roundRect">
            <a:avLst>
              <a:gd name="adj" fmla="val 6593"/>
            </a:avLst>
          </a:prstGeom>
          <a:solidFill>
            <a:srgbClr val="29AEE3">
              <a:alpha val="25099"/>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a:p>
        </p:txBody>
      </p:sp>
      <p:sp>
        <p:nvSpPr>
          <p:cNvPr id="259" name="Google Shape;259;p49"/>
          <p:cNvSpPr/>
          <p:nvPr/>
        </p:nvSpPr>
        <p:spPr>
          <a:xfrm>
            <a:off x="7265325" y="111675"/>
            <a:ext cx="1733700" cy="950400"/>
          </a:xfrm>
          <a:prstGeom prst="roundRect">
            <a:avLst>
              <a:gd name="adj" fmla="val 6593"/>
            </a:avLst>
          </a:prstGeom>
          <a:solidFill>
            <a:srgbClr val="29AEE3">
              <a:alpha val="25099"/>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a:p>
        </p:txBody>
      </p:sp>
      <p:grpSp>
        <p:nvGrpSpPr>
          <p:cNvPr id="260" name="Google Shape;260;p49"/>
          <p:cNvGrpSpPr/>
          <p:nvPr/>
        </p:nvGrpSpPr>
        <p:grpSpPr>
          <a:xfrm>
            <a:off x="7406947" y="220975"/>
            <a:ext cx="1592089" cy="1017500"/>
            <a:chOff x="7511722" y="316225"/>
            <a:chExt cx="1592089" cy="1017500"/>
          </a:xfrm>
        </p:grpSpPr>
        <p:pic>
          <p:nvPicPr>
            <p:cNvPr id="261" name="Google Shape;261;p49"/>
            <p:cNvPicPr preferRelativeResize="0"/>
            <p:nvPr/>
          </p:nvPicPr>
          <p:blipFill rotWithShape="1">
            <a:blip r:embed="rId4">
              <a:alphaModFix/>
            </a:blip>
            <a:srcRect b="-42918"/>
            <a:stretch/>
          </p:blipFill>
          <p:spPr>
            <a:xfrm>
              <a:off x="7511722" y="316225"/>
              <a:ext cx="1124950" cy="1017500"/>
            </a:xfrm>
            <a:prstGeom prst="rect">
              <a:avLst/>
            </a:prstGeom>
            <a:noFill/>
            <a:ln>
              <a:noFill/>
            </a:ln>
          </p:spPr>
        </p:pic>
        <p:sp>
          <p:nvSpPr>
            <p:cNvPr id="262" name="Google Shape;262;p49"/>
            <p:cNvSpPr txBox="1"/>
            <p:nvPr/>
          </p:nvSpPr>
          <p:spPr>
            <a:xfrm>
              <a:off x="8008811" y="316232"/>
              <a:ext cx="1095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200"/>
                </a:spcBef>
                <a:spcAft>
                  <a:spcPts val="0"/>
                </a:spcAft>
                <a:buClr>
                  <a:srgbClr val="000000"/>
                </a:buClr>
                <a:buSzPts val="1000"/>
                <a:buFont typeface="Arial"/>
                <a:buNone/>
              </a:pPr>
              <a:r>
                <a:rPr lang="en" sz="1000" b="0" i="0" u="none" strike="noStrike" cap="none">
                  <a:solidFill>
                    <a:srgbClr val="FFFFFF"/>
                  </a:solidFill>
                  <a:latin typeface="Proxima Nova"/>
                  <a:ea typeface="Proxima Nova"/>
                  <a:cs typeface="Proxima Nova"/>
                  <a:sym typeface="Proxima Nova"/>
                </a:rPr>
                <a:t>California K-12 System</a:t>
              </a:r>
              <a:endParaRPr sz="1000" b="0" i="0" u="none" strike="noStrike" cap="none">
                <a:solidFill>
                  <a:srgbClr val="000000"/>
                </a:solidFill>
                <a:latin typeface="Proxima Nova"/>
                <a:ea typeface="Proxima Nova"/>
                <a:cs typeface="Proxima Nova"/>
                <a:sym typeface="Proxima Nova"/>
              </a:endParaRPr>
            </a:p>
          </p:txBody>
        </p:sp>
      </p:grpSp>
      <p:grpSp>
        <p:nvGrpSpPr>
          <p:cNvPr id="263" name="Google Shape;263;p49"/>
          <p:cNvGrpSpPr/>
          <p:nvPr/>
        </p:nvGrpSpPr>
        <p:grpSpPr>
          <a:xfrm>
            <a:off x="5613623" y="2664623"/>
            <a:ext cx="1476900" cy="1219915"/>
            <a:chOff x="5800211" y="2345485"/>
            <a:chExt cx="1476900" cy="1219915"/>
          </a:xfrm>
        </p:grpSpPr>
        <p:pic>
          <p:nvPicPr>
            <p:cNvPr id="264" name="Google Shape;264;p49"/>
            <p:cNvPicPr preferRelativeResize="0"/>
            <p:nvPr/>
          </p:nvPicPr>
          <p:blipFill rotWithShape="1">
            <a:blip r:embed="rId5">
              <a:alphaModFix/>
            </a:blip>
            <a:srcRect/>
            <a:stretch/>
          </p:blipFill>
          <p:spPr>
            <a:xfrm>
              <a:off x="6115940" y="2345485"/>
              <a:ext cx="804225" cy="804312"/>
            </a:xfrm>
            <a:prstGeom prst="rect">
              <a:avLst/>
            </a:prstGeom>
            <a:noFill/>
            <a:ln>
              <a:noFill/>
            </a:ln>
          </p:spPr>
        </p:pic>
        <p:sp>
          <p:nvSpPr>
            <p:cNvPr id="265" name="Google Shape;265;p49"/>
            <p:cNvSpPr txBox="1"/>
            <p:nvPr/>
          </p:nvSpPr>
          <p:spPr>
            <a:xfrm>
              <a:off x="5800211" y="3103700"/>
              <a:ext cx="1476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200"/>
                </a:spcBef>
                <a:spcAft>
                  <a:spcPts val="0"/>
                </a:spcAft>
                <a:buClr>
                  <a:srgbClr val="000000"/>
                </a:buClr>
                <a:buSzPts val="1000"/>
                <a:buFont typeface="Arial"/>
                <a:buNone/>
              </a:pPr>
              <a:r>
                <a:rPr lang="en" sz="1000" b="0" i="0" u="none" strike="noStrike" cap="none">
                  <a:solidFill>
                    <a:srgbClr val="FFFFFF"/>
                  </a:solidFill>
                  <a:latin typeface="Proxima Nova"/>
                  <a:ea typeface="Proxima Nova"/>
                  <a:cs typeface="Proxima Nova"/>
                  <a:sym typeface="Proxima Nova"/>
                </a:rPr>
                <a:t>California</a:t>
              </a:r>
              <a:br>
                <a:rPr lang="en" sz="1000" b="0" i="0" u="none" strike="noStrike" cap="none">
                  <a:solidFill>
                    <a:srgbClr val="FFFFFF"/>
                  </a:solidFill>
                  <a:latin typeface="Proxima Nova"/>
                  <a:ea typeface="Proxima Nova"/>
                  <a:cs typeface="Proxima Nova"/>
                  <a:sym typeface="Proxima Nova"/>
                </a:rPr>
              </a:br>
              <a:r>
                <a:rPr lang="en" sz="1000" b="0" i="0" u="none" strike="noStrike" cap="none">
                  <a:solidFill>
                    <a:srgbClr val="FFFFFF"/>
                  </a:solidFill>
                  <a:latin typeface="Proxima Nova"/>
                  <a:ea typeface="Proxima Nova"/>
                  <a:cs typeface="Proxima Nova"/>
                  <a:sym typeface="Proxima Nova"/>
                </a:rPr>
                <a:t>Community Colleges</a:t>
              </a:r>
              <a:endParaRPr sz="1000" b="0" i="0" u="none" strike="noStrike" cap="none">
                <a:solidFill>
                  <a:srgbClr val="000000"/>
                </a:solidFill>
                <a:latin typeface="Proxima Nova"/>
                <a:ea typeface="Proxima Nova"/>
                <a:cs typeface="Proxima Nova"/>
                <a:sym typeface="Proxima Nova"/>
              </a:endParaRPr>
            </a:p>
          </p:txBody>
        </p:sp>
      </p:grpSp>
      <p:grpSp>
        <p:nvGrpSpPr>
          <p:cNvPr id="266" name="Google Shape;266;p49"/>
          <p:cNvGrpSpPr/>
          <p:nvPr/>
        </p:nvGrpSpPr>
        <p:grpSpPr>
          <a:xfrm>
            <a:off x="5575550" y="216447"/>
            <a:ext cx="1476900" cy="1243428"/>
            <a:chOff x="5577325" y="206922"/>
            <a:chExt cx="1476900" cy="1243428"/>
          </a:xfrm>
        </p:grpSpPr>
        <p:pic>
          <p:nvPicPr>
            <p:cNvPr id="267" name="Google Shape;267;p49"/>
            <p:cNvPicPr preferRelativeResize="0"/>
            <p:nvPr/>
          </p:nvPicPr>
          <p:blipFill rotWithShape="1">
            <a:blip r:embed="rId6">
              <a:alphaModFix/>
            </a:blip>
            <a:srcRect/>
            <a:stretch/>
          </p:blipFill>
          <p:spPr>
            <a:xfrm>
              <a:off x="5884841" y="206922"/>
              <a:ext cx="842646" cy="826575"/>
            </a:xfrm>
            <a:prstGeom prst="rect">
              <a:avLst/>
            </a:prstGeom>
            <a:noFill/>
            <a:ln>
              <a:noFill/>
            </a:ln>
          </p:spPr>
        </p:pic>
        <p:sp>
          <p:nvSpPr>
            <p:cNvPr id="268" name="Google Shape;268;p49"/>
            <p:cNvSpPr txBox="1"/>
            <p:nvPr/>
          </p:nvSpPr>
          <p:spPr>
            <a:xfrm>
              <a:off x="5577325" y="988650"/>
              <a:ext cx="1476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200"/>
                </a:spcBef>
                <a:spcAft>
                  <a:spcPts val="0"/>
                </a:spcAft>
                <a:buClr>
                  <a:srgbClr val="000000"/>
                </a:buClr>
                <a:buSzPts val="1000"/>
                <a:buFont typeface="Arial"/>
                <a:buNone/>
              </a:pPr>
              <a:r>
                <a:rPr lang="en" sz="1000" b="0" i="0" u="none" strike="noStrike" cap="none">
                  <a:solidFill>
                    <a:srgbClr val="FFFFFF"/>
                  </a:solidFill>
                  <a:latin typeface="Proxima Nova"/>
                  <a:ea typeface="Proxima Nova"/>
                  <a:cs typeface="Proxima Nova"/>
                  <a:sym typeface="Proxima Nova"/>
                </a:rPr>
                <a:t>California State University System</a:t>
              </a:r>
              <a:endParaRPr sz="1000" b="0" i="0" u="none" strike="noStrike" cap="none">
                <a:solidFill>
                  <a:srgbClr val="000000"/>
                </a:solidFill>
                <a:latin typeface="Proxima Nova"/>
                <a:ea typeface="Proxima Nova"/>
                <a:cs typeface="Proxima Nova"/>
                <a:sym typeface="Proxima Nova"/>
              </a:endParaRPr>
            </a:p>
          </p:txBody>
        </p:sp>
      </p:grpSp>
      <p:grpSp>
        <p:nvGrpSpPr>
          <p:cNvPr id="269" name="Google Shape;269;p49"/>
          <p:cNvGrpSpPr/>
          <p:nvPr/>
        </p:nvGrpSpPr>
        <p:grpSpPr>
          <a:xfrm>
            <a:off x="5584513" y="1399818"/>
            <a:ext cx="1410000" cy="1264807"/>
            <a:chOff x="5644125" y="1226618"/>
            <a:chExt cx="1410000" cy="1264807"/>
          </a:xfrm>
        </p:grpSpPr>
        <p:pic>
          <p:nvPicPr>
            <p:cNvPr id="270" name="Google Shape;270;p49"/>
            <p:cNvPicPr preferRelativeResize="0"/>
            <p:nvPr/>
          </p:nvPicPr>
          <p:blipFill rotWithShape="1">
            <a:blip r:embed="rId7">
              <a:alphaModFix/>
            </a:blip>
            <a:srcRect/>
            <a:stretch/>
          </p:blipFill>
          <p:spPr>
            <a:xfrm>
              <a:off x="5898484" y="1226618"/>
              <a:ext cx="894012" cy="894108"/>
            </a:xfrm>
            <a:prstGeom prst="rect">
              <a:avLst/>
            </a:prstGeom>
            <a:noFill/>
            <a:ln>
              <a:noFill/>
            </a:ln>
          </p:spPr>
        </p:pic>
        <p:sp>
          <p:nvSpPr>
            <p:cNvPr id="271" name="Google Shape;271;p49"/>
            <p:cNvSpPr txBox="1"/>
            <p:nvPr/>
          </p:nvSpPr>
          <p:spPr>
            <a:xfrm>
              <a:off x="5644125" y="2029725"/>
              <a:ext cx="1410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200"/>
                </a:spcBef>
                <a:spcAft>
                  <a:spcPts val="0"/>
                </a:spcAft>
                <a:buClr>
                  <a:srgbClr val="000000"/>
                </a:buClr>
                <a:buSzPts val="1000"/>
                <a:buFont typeface="Arial"/>
                <a:buNone/>
              </a:pPr>
              <a:r>
                <a:rPr lang="en" sz="1000" b="0" i="0" u="none" strike="noStrike" cap="none">
                  <a:solidFill>
                    <a:srgbClr val="FFFFFF"/>
                  </a:solidFill>
                  <a:latin typeface="Proxima Nova"/>
                  <a:ea typeface="Proxima Nova"/>
                  <a:cs typeface="Proxima Nova"/>
                  <a:sym typeface="Proxima Nova"/>
                </a:rPr>
                <a:t>University of California System</a:t>
              </a:r>
              <a:endParaRPr sz="1000" b="0" i="0" u="none" strike="noStrike" cap="none">
                <a:solidFill>
                  <a:srgbClr val="000000"/>
                </a:solidFill>
                <a:latin typeface="Proxima Nova"/>
                <a:ea typeface="Proxima Nova"/>
                <a:cs typeface="Proxima Nova"/>
                <a:sym typeface="Proxima Nova"/>
              </a:endParaRPr>
            </a:p>
          </p:txBody>
        </p:sp>
      </p:grpSp>
      <p:grpSp>
        <p:nvGrpSpPr>
          <p:cNvPr id="272" name="Google Shape;272;p49"/>
          <p:cNvGrpSpPr/>
          <p:nvPr/>
        </p:nvGrpSpPr>
        <p:grpSpPr>
          <a:xfrm>
            <a:off x="5474675" y="4023773"/>
            <a:ext cx="1733701" cy="854838"/>
            <a:chOff x="5541350" y="4014248"/>
            <a:chExt cx="1733701" cy="854838"/>
          </a:xfrm>
        </p:grpSpPr>
        <p:pic>
          <p:nvPicPr>
            <p:cNvPr id="273" name="Google Shape;273;p49"/>
            <p:cNvPicPr preferRelativeResize="0"/>
            <p:nvPr/>
          </p:nvPicPr>
          <p:blipFill rotWithShape="1">
            <a:blip r:embed="rId8">
              <a:alphaModFix/>
            </a:blip>
            <a:srcRect/>
            <a:stretch/>
          </p:blipFill>
          <p:spPr>
            <a:xfrm>
              <a:off x="5541350" y="4014248"/>
              <a:ext cx="1733701" cy="610809"/>
            </a:xfrm>
            <a:prstGeom prst="rect">
              <a:avLst/>
            </a:prstGeom>
            <a:noFill/>
            <a:ln>
              <a:noFill/>
            </a:ln>
          </p:spPr>
        </p:pic>
        <p:sp>
          <p:nvSpPr>
            <p:cNvPr id="274" name="Google Shape;274;p49"/>
            <p:cNvSpPr txBox="1"/>
            <p:nvPr/>
          </p:nvSpPr>
          <p:spPr>
            <a:xfrm>
              <a:off x="5877213" y="4407386"/>
              <a:ext cx="12264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200"/>
                </a:spcBef>
                <a:spcAft>
                  <a:spcPts val="0"/>
                </a:spcAft>
                <a:buClr>
                  <a:srgbClr val="000000"/>
                </a:buClr>
                <a:buSzPts val="1000"/>
                <a:buFont typeface="Arial"/>
                <a:buNone/>
              </a:pPr>
              <a:r>
                <a:rPr lang="en" sz="1000" b="0" i="0" u="none" strike="noStrike" cap="none">
                  <a:solidFill>
                    <a:srgbClr val="FFFFFF"/>
                  </a:solidFill>
                  <a:latin typeface="Proxima Nova"/>
                  <a:ea typeface="Proxima Nova"/>
                  <a:cs typeface="Proxima Nova"/>
                  <a:sym typeface="Proxima Nova"/>
                </a:rPr>
                <a:t>California Public Libraries</a:t>
              </a:r>
              <a:endParaRPr sz="1000" b="0" i="0" u="none" strike="noStrike" cap="none">
                <a:solidFill>
                  <a:srgbClr val="000000"/>
                </a:solidFill>
                <a:latin typeface="Proxima Nova"/>
                <a:ea typeface="Proxima Nova"/>
                <a:cs typeface="Proxima Nova"/>
                <a:sym typeface="Proxima Nova"/>
              </a:endParaRPr>
            </a:p>
          </p:txBody>
        </p:sp>
      </p:grpSp>
      <p:grpSp>
        <p:nvGrpSpPr>
          <p:cNvPr id="275" name="Google Shape;275;p49"/>
          <p:cNvGrpSpPr/>
          <p:nvPr/>
        </p:nvGrpSpPr>
        <p:grpSpPr>
          <a:xfrm>
            <a:off x="7196804" y="1227003"/>
            <a:ext cx="1813768" cy="3756899"/>
            <a:chOff x="7100832" y="738694"/>
            <a:chExt cx="2272323" cy="4706714"/>
          </a:xfrm>
        </p:grpSpPr>
        <p:grpSp>
          <p:nvGrpSpPr>
            <p:cNvPr id="276" name="Google Shape;276;p49"/>
            <p:cNvGrpSpPr/>
            <p:nvPr/>
          </p:nvGrpSpPr>
          <p:grpSpPr>
            <a:xfrm>
              <a:off x="7255805" y="738694"/>
              <a:ext cx="1962261" cy="1270544"/>
              <a:chOff x="5475942" y="2426725"/>
              <a:chExt cx="3495300" cy="2263171"/>
            </a:xfrm>
          </p:grpSpPr>
          <p:pic>
            <p:nvPicPr>
              <p:cNvPr id="277" name="Google Shape;277;p49"/>
              <p:cNvPicPr preferRelativeResize="0"/>
              <p:nvPr/>
            </p:nvPicPr>
            <p:blipFill rotWithShape="1">
              <a:blip r:embed="rId9">
                <a:alphaModFix/>
              </a:blip>
              <a:srcRect/>
              <a:stretch/>
            </p:blipFill>
            <p:spPr>
              <a:xfrm>
                <a:off x="6519625" y="2426725"/>
                <a:ext cx="1408026" cy="1407891"/>
              </a:xfrm>
              <a:prstGeom prst="rect">
                <a:avLst/>
              </a:prstGeom>
              <a:noFill/>
              <a:ln>
                <a:noFill/>
              </a:ln>
            </p:spPr>
          </p:pic>
          <p:sp>
            <p:nvSpPr>
              <p:cNvPr id="278" name="Google Shape;278;p49"/>
              <p:cNvSpPr txBox="1"/>
              <p:nvPr/>
            </p:nvSpPr>
            <p:spPr>
              <a:xfrm>
                <a:off x="5475942" y="3659396"/>
                <a:ext cx="3495300" cy="10305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200"/>
                  </a:spcBef>
                  <a:spcAft>
                    <a:spcPts val="0"/>
                  </a:spcAft>
                  <a:buClr>
                    <a:srgbClr val="000000"/>
                  </a:buClr>
                  <a:buSzPts val="1000"/>
                  <a:buFont typeface="Arial"/>
                  <a:buNone/>
                </a:pPr>
                <a:r>
                  <a:rPr lang="en" sz="1000" b="0" i="0" u="none" strike="noStrike" cap="none">
                    <a:solidFill>
                      <a:srgbClr val="FFFFFF"/>
                    </a:solidFill>
                    <a:latin typeface="Proxima Nova"/>
                    <a:ea typeface="Proxima Nova"/>
                    <a:cs typeface="Proxima Nova"/>
                    <a:sym typeface="Proxima Nova"/>
                  </a:rPr>
                  <a:t>Stanford,</a:t>
                </a:r>
                <a:br>
                  <a:rPr lang="en" sz="1000" b="0" i="0" u="none" strike="noStrike" cap="none">
                    <a:solidFill>
                      <a:srgbClr val="FFFFFF"/>
                    </a:solidFill>
                    <a:latin typeface="Proxima Nova"/>
                    <a:ea typeface="Proxima Nova"/>
                    <a:cs typeface="Proxima Nova"/>
                    <a:sym typeface="Proxima Nova"/>
                  </a:rPr>
                </a:br>
                <a:r>
                  <a:rPr lang="en" sz="1000" b="0" i="0" u="none" strike="noStrike" cap="none">
                    <a:solidFill>
                      <a:srgbClr val="FFFFFF"/>
                    </a:solidFill>
                    <a:latin typeface="Proxima Nova"/>
                    <a:ea typeface="Proxima Nova"/>
                    <a:cs typeface="Proxima Nova"/>
                    <a:sym typeface="Proxima Nova"/>
                  </a:rPr>
                  <a:t>Caltech, USC</a:t>
                </a:r>
                <a:endParaRPr sz="1000" b="0" i="0" u="none" strike="noStrike" cap="none">
                  <a:solidFill>
                    <a:srgbClr val="000000"/>
                  </a:solidFill>
                  <a:latin typeface="Proxima Nova"/>
                  <a:ea typeface="Proxima Nova"/>
                  <a:cs typeface="Proxima Nova"/>
                  <a:sym typeface="Proxima Nova"/>
                </a:endParaRPr>
              </a:p>
            </p:txBody>
          </p:sp>
        </p:grpSp>
        <p:grpSp>
          <p:nvGrpSpPr>
            <p:cNvPr id="279" name="Google Shape;279;p49"/>
            <p:cNvGrpSpPr/>
            <p:nvPr/>
          </p:nvGrpSpPr>
          <p:grpSpPr>
            <a:xfrm>
              <a:off x="7208037" y="4401706"/>
              <a:ext cx="2057760" cy="1043702"/>
              <a:chOff x="1513479" y="4947825"/>
              <a:chExt cx="4413900" cy="2238743"/>
            </a:xfrm>
          </p:grpSpPr>
          <p:pic>
            <p:nvPicPr>
              <p:cNvPr id="280" name="Google Shape;280;p49"/>
              <p:cNvPicPr preferRelativeResize="0"/>
              <p:nvPr/>
            </p:nvPicPr>
            <p:blipFill rotWithShape="1">
              <a:blip r:embed="rId10">
                <a:alphaModFix/>
              </a:blip>
              <a:srcRect/>
              <a:stretch/>
            </p:blipFill>
            <p:spPr>
              <a:xfrm>
                <a:off x="2766538" y="4947825"/>
                <a:ext cx="1907874" cy="1313276"/>
              </a:xfrm>
              <a:prstGeom prst="rect">
                <a:avLst/>
              </a:prstGeom>
              <a:noFill/>
              <a:ln>
                <a:noFill/>
              </a:ln>
            </p:spPr>
          </p:pic>
          <p:sp>
            <p:nvSpPr>
              <p:cNvPr id="281" name="Google Shape;281;p49"/>
              <p:cNvSpPr txBox="1"/>
              <p:nvPr/>
            </p:nvSpPr>
            <p:spPr>
              <a:xfrm>
                <a:off x="1513479" y="5945768"/>
                <a:ext cx="4413900" cy="12408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200"/>
                  </a:spcBef>
                  <a:spcAft>
                    <a:spcPts val="0"/>
                  </a:spcAft>
                  <a:buClr>
                    <a:srgbClr val="000000"/>
                  </a:buClr>
                  <a:buSzPts val="1000"/>
                  <a:buFont typeface="Arial"/>
                  <a:buNone/>
                </a:pPr>
                <a:r>
                  <a:rPr lang="en" sz="1000" b="0" i="0" u="none" strike="noStrike" cap="none">
                    <a:solidFill>
                      <a:srgbClr val="FFFFFF"/>
                    </a:solidFill>
                    <a:latin typeface="Proxima Nova"/>
                    <a:ea typeface="Proxima Nova"/>
                    <a:cs typeface="Proxima Nova"/>
                    <a:sym typeface="Proxima Nova"/>
                  </a:rPr>
                  <a:t>Naval Postgraduate School</a:t>
                </a:r>
                <a:endParaRPr sz="1000" b="0" i="0" u="none" strike="noStrike" cap="none">
                  <a:solidFill>
                    <a:srgbClr val="000000"/>
                  </a:solidFill>
                  <a:latin typeface="Proxima Nova"/>
                  <a:ea typeface="Proxima Nova"/>
                  <a:cs typeface="Proxima Nova"/>
                  <a:sym typeface="Proxima Nova"/>
                </a:endParaRPr>
              </a:p>
            </p:txBody>
          </p:sp>
        </p:grpSp>
        <p:grpSp>
          <p:nvGrpSpPr>
            <p:cNvPr id="282" name="Google Shape;282;p49"/>
            <p:cNvGrpSpPr/>
            <p:nvPr/>
          </p:nvGrpSpPr>
          <p:grpSpPr>
            <a:xfrm>
              <a:off x="7150941" y="1948106"/>
              <a:ext cx="2171944" cy="1292371"/>
              <a:chOff x="7025543" y="2409135"/>
              <a:chExt cx="3868800" cy="2302050"/>
            </a:xfrm>
          </p:grpSpPr>
          <p:pic>
            <p:nvPicPr>
              <p:cNvPr id="283" name="Google Shape;283;p49"/>
              <p:cNvPicPr preferRelativeResize="0"/>
              <p:nvPr/>
            </p:nvPicPr>
            <p:blipFill rotWithShape="1">
              <a:blip r:embed="rId11">
                <a:alphaModFix/>
              </a:blip>
              <a:srcRect/>
              <a:stretch/>
            </p:blipFill>
            <p:spPr>
              <a:xfrm>
                <a:off x="8263260" y="2409135"/>
                <a:ext cx="1408026" cy="1443082"/>
              </a:xfrm>
              <a:prstGeom prst="rect">
                <a:avLst/>
              </a:prstGeom>
              <a:noFill/>
              <a:ln>
                <a:noFill/>
              </a:ln>
            </p:spPr>
          </p:pic>
          <p:sp>
            <p:nvSpPr>
              <p:cNvPr id="284" name="Google Shape;284;p49"/>
              <p:cNvSpPr txBox="1"/>
              <p:nvPr/>
            </p:nvSpPr>
            <p:spPr>
              <a:xfrm>
                <a:off x="7025543" y="3680685"/>
                <a:ext cx="3868800" cy="10305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200"/>
                  </a:spcBef>
                  <a:spcAft>
                    <a:spcPts val="0"/>
                  </a:spcAft>
                  <a:buClr>
                    <a:srgbClr val="000000"/>
                  </a:buClr>
                  <a:buSzPts val="1000"/>
                  <a:buFont typeface="Arial"/>
                  <a:buNone/>
                </a:pPr>
                <a:r>
                  <a:rPr lang="en" sz="1000" b="0" i="0" u="none" strike="noStrike" cap="none">
                    <a:solidFill>
                      <a:srgbClr val="FFFFFF"/>
                    </a:solidFill>
                    <a:latin typeface="Proxima Nova"/>
                    <a:ea typeface="Proxima Nova"/>
                    <a:cs typeface="Proxima Nova"/>
                    <a:sym typeface="Proxima Nova"/>
                  </a:rPr>
                  <a:t>University of Southern California System</a:t>
                </a:r>
                <a:endParaRPr sz="1000" b="0" i="0" u="none" strike="noStrike" cap="none">
                  <a:solidFill>
                    <a:srgbClr val="000000"/>
                  </a:solidFill>
                  <a:latin typeface="Proxima Nova"/>
                  <a:ea typeface="Proxima Nova"/>
                  <a:cs typeface="Proxima Nova"/>
                  <a:sym typeface="Proxima Nova"/>
                </a:endParaRPr>
              </a:p>
            </p:txBody>
          </p:sp>
        </p:grpSp>
        <p:grpSp>
          <p:nvGrpSpPr>
            <p:cNvPr id="285" name="Google Shape;285;p49"/>
            <p:cNvGrpSpPr/>
            <p:nvPr/>
          </p:nvGrpSpPr>
          <p:grpSpPr>
            <a:xfrm>
              <a:off x="7100832" y="3147616"/>
              <a:ext cx="2272323" cy="1323066"/>
              <a:chOff x="8724500" y="2409139"/>
              <a:chExt cx="4047600" cy="2356726"/>
            </a:xfrm>
          </p:grpSpPr>
          <p:pic>
            <p:nvPicPr>
              <p:cNvPr id="286" name="Google Shape;286;p49"/>
              <p:cNvPicPr preferRelativeResize="0"/>
              <p:nvPr/>
            </p:nvPicPr>
            <p:blipFill rotWithShape="1">
              <a:blip r:embed="rId12">
                <a:alphaModFix/>
              </a:blip>
              <a:srcRect/>
              <a:stretch/>
            </p:blipFill>
            <p:spPr>
              <a:xfrm>
                <a:off x="10006895" y="2409139"/>
                <a:ext cx="1449246" cy="1443073"/>
              </a:xfrm>
              <a:prstGeom prst="rect">
                <a:avLst/>
              </a:prstGeom>
              <a:noFill/>
              <a:ln>
                <a:noFill/>
              </a:ln>
            </p:spPr>
          </p:pic>
          <p:sp>
            <p:nvSpPr>
              <p:cNvPr id="287" name="Google Shape;287;p49"/>
              <p:cNvSpPr txBox="1"/>
              <p:nvPr/>
            </p:nvSpPr>
            <p:spPr>
              <a:xfrm>
                <a:off x="8724500" y="3735365"/>
                <a:ext cx="4047600" cy="10305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200"/>
                  </a:spcBef>
                  <a:spcAft>
                    <a:spcPts val="0"/>
                  </a:spcAft>
                  <a:buClr>
                    <a:srgbClr val="000000"/>
                  </a:buClr>
                  <a:buSzPts val="1000"/>
                  <a:buFont typeface="Arial"/>
                  <a:buNone/>
                </a:pPr>
                <a:r>
                  <a:rPr lang="en" sz="1000" b="0" i="0" u="none" strike="noStrike" cap="none">
                    <a:solidFill>
                      <a:srgbClr val="FFFFFF"/>
                    </a:solidFill>
                    <a:latin typeface="Proxima Nova"/>
                    <a:ea typeface="Proxima Nova"/>
                    <a:cs typeface="Proxima Nova"/>
                    <a:sym typeface="Proxima Nova"/>
                  </a:rPr>
                  <a:t>California Institute of Technology</a:t>
                </a:r>
                <a:endParaRPr sz="1000" b="0" i="0" u="none" strike="noStrike" cap="none">
                  <a:solidFill>
                    <a:srgbClr val="000000"/>
                  </a:solidFill>
                  <a:latin typeface="Proxima Nova"/>
                  <a:ea typeface="Proxima Nova"/>
                  <a:cs typeface="Proxima Nova"/>
                  <a:sym typeface="Proxima Nova"/>
                </a:endParaRPr>
              </a:p>
            </p:txBody>
          </p:sp>
        </p:grpSp>
      </p:grpSp>
      <p:sp>
        <p:nvSpPr>
          <p:cNvPr id="288" name="Google Shape;288;p49"/>
          <p:cNvSpPr txBox="1"/>
          <p:nvPr/>
        </p:nvSpPr>
        <p:spPr>
          <a:xfrm>
            <a:off x="342575" y="294750"/>
            <a:ext cx="4971300" cy="1189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500"/>
              <a:buFont typeface="Arial"/>
              <a:buNone/>
            </a:pPr>
            <a:r>
              <a:rPr lang="en" sz="1500" i="0" u="none" strike="noStrike" cap="none">
                <a:solidFill>
                  <a:srgbClr val="FFFFFF"/>
                </a:solidFill>
                <a:latin typeface="Oswald"/>
                <a:ea typeface="Oswald"/>
                <a:cs typeface="Oswald"/>
                <a:sym typeface="Oswald"/>
              </a:rPr>
              <a:t>CENIC is a 501(c)(3) public benefit corporation with the mission to advance education and research statewide by providing a world-class network essential for innovation, collaboration, and economic growth.</a:t>
            </a:r>
            <a:endParaRPr sz="2180" i="0" u="none" strike="noStrike" cap="none">
              <a:solidFill>
                <a:srgbClr val="FFFFFF"/>
              </a:solidFill>
              <a:latin typeface="Oswald"/>
              <a:ea typeface="Oswald"/>
              <a:cs typeface="Oswald"/>
              <a:sym typeface="Oswald"/>
            </a:endParaRPr>
          </a:p>
        </p:txBody>
      </p:sp>
      <p:sp>
        <p:nvSpPr>
          <p:cNvPr id="289" name="Google Shape;289;p49"/>
          <p:cNvSpPr txBox="1"/>
          <p:nvPr/>
        </p:nvSpPr>
        <p:spPr>
          <a:xfrm>
            <a:off x="342577" y="1213567"/>
            <a:ext cx="4683900" cy="3646500"/>
          </a:xfrm>
          <a:prstGeom prst="rect">
            <a:avLst/>
          </a:prstGeom>
          <a:noFill/>
          <a:ln>
            <a:noFill/>
          </a:ln>
        </p:spPr>
        <p:txBody>
          <a:bodyPr spcFirstLastPara="1" wrap="square" lIns="91425" tIns="45700" rIns="91425" bIns="45700" anchor="t" anchorCtr="0">
            <a:noAutofit/>
          </a:bodyPr>
          <a:lstStyle/>
          <a:p>
            <a:pPr marL="0" marR="0" lvl="0" indent="0" algn="l" rtl="0">
              <a:lnSpc>
                <a:spcPct val="50000"/>
              </a:lnSpc>
              <a:spcBef>
                <a:spcPts val="0"/>
              </a:spcBef>
              <a:spcAft>
                <a:spcPts val="0"/>
              </a:spcAft>
              <a:buClr>
                <a:srgbClr val="000000"/>
              </a:buClr>
              <a:buSzPts val="1500"/>
              <a:buFont typeface="Arial"/>
              <a:buNone/>
            </a:pPr>
            <a:r>
              <a:rPr lang="en" sz="1500" i="0" u="none" strike="noStrike" cap="none">
                <a:solidFill>
                  <a:srgbClr val="FFFFFF"/>
                </a:solidFill>
                <a:latin typeface="Oswald Medium"/>
                <a:ea typeface="Oswald Medium"/>
                <a:cs typeface="Oswald Medium"/>
                <a:sym typeface="Oswald Medium"/>
              </a:rPr>
              <a:t>Charter Associates:</a:t>
            </a:r>
            <a:endParaRPr sz="1500" i="0" u="none" strike="noStrike" cap="none">
              <a:solidFill>
                <a:srgbClr val="FFFFFF"/>
              </a:solidFill>
              <a:latin typeface="Oswald Medium"/>
              <a:ea typeface="Oswald Medium"/>
              <a:cs typeface="Oswald Medium"/>
              <a:sym typeface="Oswald Medium"/>
            </a:endParaRPr>
          </a:p>
          <a:p>
            <a:pPr marL="176212" marR="0" lvl="0" indent="-144462" algn="l" rtl="0">
              <a:lnSpc>
                <a:spcPct val="90000"/>
              </a:lnSpc>
              <a:spcBef>
                <a:spcPts val="200"/>
              </a:spcBef>
              <a:spcAft>
                <a:spcPts val="0"/>
              </a:spcAft>
              <a:buClr>
                <a:srgbClr val="FFFFFF"/>
              </a:buClr>
              <a:buSzPts val="1500"/>
              <a:buFont typeface="Calibri"/>
              <a:buChar char="•"/>
            </a:pPr>
            <a:r>
              <a:rPr lang="en" sz="1500" i="0" u="none" strike="noStrike" cap="none">
                <a:solidFill>
                  <a:srgbClr val="FFFFFF"/>
                </a:solidFill>
                <a:latin typeface="Calibri"/>
                <a:ea typeface="Calibri"/>
                <a:cs typeface="Calibri"/>
                <a:sym typeface="Calibri"/>
              </a:rPr>
              <a:t>California K-12 System</a:t>
            </a:r>
            <a:endParaRPr sz="1500" i="0" u="none" strike="noStrike" cap="none">
              <a:solidFill>
                <a:srgbClr val="FFFFFF"/>
              </a:solidFill>
              <a:latin typeface="Calibri"/>
              <a:ea typeface="Calibri"/>
              <a:cs typeface="Calibri"/>
              <a:sym typeface="Calibri"/>
            </a:endParaRPr>
          </a:p>
          <a:p>
            <a:pPr marL="176212" marR="0" lvl="0" indent="-144462" algn="l" rtl="0">
              <a:lnSpc>
                <a:spcPct val="90000"/>
              </a:lnSpc>
              <a:spcBef>
                <a:spcPts val="200"/>
              </a:spcBef>
              <a:spcAft>
                <a:spcPts val="0"/>
              </a:spcAft>
              <a:buClr>
                <a:srgbClr val="FFFFFF"/>
              </a:buClr>
              <a:buSzPts val="1500"/>
              <a:buFont typeface="Calibri"/>
              <a:buChar char="•"/>
            </a:pPr>
            <a:r>
              <a:rPr lang="en" sz="1500" i="0" u="none" strike="noStrike" cap="none">
                <a:solidFill>
                  <a:srgbClr val="FFFFFF"/>
                </a:solidFill>
                <a:latin typeface="Calibri"/>
                <a:ea typeface="Calibri"/>
                <a:cs typeface="Calibri"/>
                <a:sym typeface="Calibri"/>
              </a:rPr>
              <a:t>California Community Colleges</a:t>
            </a:r>
            <a:endParaRPr sz="1500" i="0" u="none" strike="noStrike" cap="none">
              <a:solidFill>
                <a:srgbClr val="FFFFFF"/>
              </a:solidFill>
              <a:latin typeface="Calibri"/>
              <a:ea typeface="Calibri"/>
              <a:cs typeface="Calibri"/>
              <a:sym typeface="Calibri"/>
            </a:endParaRPr>
          </a:p>
          <a:p>
            <a:pPr marL="176212" marR="0" lvl="0" indent="-144462" algn="l" rtl="0">
              <a:lnSpc>
                <a:spcPct val="90000"/>
              </a:lnSpc>
              <a:spcBef>
                <a:spcPts val="200"/>
              </a:spcBef>
              <a:spcAft>
                <a:spcPts val="0"/>
              </a:spcAft>
              <a:buClr>
                <a:srgbClr val="FFFFFF"/>
              </a:buClr>
              <a:buSzPts val="1500"/>
              <a:buFont typeface="Calibri"/>
              <a:buChar char="•"/>
            </a:pPr>
            <a:r>
              <a:rPr lang="en" sz="1500" i="0" u="none" strike="noStrike" cap="none">
                <a:solidFill>
                  <a:srgbClr val="FFFFFF"/>
                </a:solidFill>
                <a:latin typeface="Calibri"/>
                <a:ea typeface="Calibri"/>
                <a:cs typeface="Calibri"/>
                <a:sym typeface="Calibri"/>
              </a:rPr>
              <a:t>California State University System</a:t>
            </a:r>
            <a:endParaRPr sz="1500" i="0" u="none" strike="noStrike" cap="none">
              <a:solidFill>
                <a:srgbClr val="FFFFFF"/>
              </a:solidFill>
              <a:latin typeface="Calibri"/>
              <a:ea typeface="Calibri"/>
              <a:cs typeface="Calibri"/>
              <a:sym typeface="Calibri"/>
            </a:endParaRPr>
          </a:p>
          <a:p>
            <a:pPr marL="176212" marR="0" lvl="0" indent="-144462" algn="l" rtl="0">
              <a:lnSpc>
                <a:spcPct val="90000"/>
              </a:lnSpc>
              <a:spcBef>
                <a:spcPts val="200"/>
              </a:spcBef>
              <a:spcAft>
                <a:spcPts val="0"/>
              </a:spcAft>
              <a:buClr>
                <a:srgbClr val="FFFFFF"/>
              </a:buClr>
              <a:buSzPts val="1500"/>
              <a:buFont typeface="Calibri"/>
              <a:buChar char="•"/>
            </a:pPr>
            <a:r>
              <a:rPr lang="en" sz="1500" i="0" u="none" strike="noStrike" cap="none">
                <a:solidFill>
                  <a:srgbClr val="FFFFFF"/>
                </a:solidFill>
                <a:latin typeface="Calibri"/>
                <a:ea typeface="Calibri"/>
                <a:cs typeface="Calibri"/>
                <a:sym typeface="Calibri"/>
              </a:rPr>
              <a:t>Stanford, Caltech, USC</a:t>
            </a:r>
            <a:endParaRPr sz="1500" i="0" u="none" strike="noStrike" cap="none">
              <a:solidFill>
                <a:srgbClr val="FFFFFF"/>
              </a:solidFill>
              <a:latin typeface="Calibri"/>
              <a:ea typeface="Calibri"/>
              <a:cs typeface="Calibri"/>
              <a:sym typeface="Calibri"/>
            </a:endParaRPr>
          </a:p>
          <a:p>
            <a:pPr marL="176212" marR="0" lvl="0" indent="-144462" algn="l" rtl="0">
              <a:lnSpc>
                <a:spcPct val="90000"/>
              </a:lnSpc>
              <a:spcBef>
                <a:spcPts val="200"/>
              </a:spcBef>
              <a:spcAft>
                <a:spcPts val="0"/>
              </a:spcAft>
              <a:buClr>
                <a:srgbClr val="FFFFFF"/>
              </a:buClr>
              <a:buSzPts val="1500"/>
              <a:buFont typeface="Calibri"/>
              <a:buChar char="•"/>
            </a:pPr>
            <a:r>
              <a:rPr lang="en" sz="1500" i="0" u="none" strike="noStrike" cap="none">
                <a:solidFill>
                  <a:srgbClr val="FFFFFF"/>
                </a:solidFill>
                <a:latin typeface="Calibri"/>
                <a:ea typeface="Calibri"/>
                <a:cs typeface="Calibri"/>
                <a:sym typeface="Calibri"/>
              </a:rPr>
              <a:t>University of California System</a:t>
            </a:r>
            <a:endParaRPr sz="1500" i="0" u="none" strike="noStrike" cap="none">
              <a:solidFill>
                <a:srgbClr val="FFFFFF"/>
              </a:solidFill>
              <a:latin typeface="Calibri"/>
              <a:ea typeface="Calibri"/>
              <a:cs typeface="Calibri"/>
              <a:sym typeface="Calibri"/>
            </a:endParaRPr>
          </a:p>
          <a:p>
            <a:pPr marL="176212" marR="0" lvl="0" indent="-144462" algn="l" rtl="0">
              <a:lnSpc>
                <a:spcPct val="90000"/>
              </a:lnSpc>
              <a:spcBef>
                <a:spcPts val="200"/>
              </a:spcBef>
              <a:spcAft>
                <a:spcPts val="0"/>
              </a:spcAft>
              <a:buClr>
                <a:srgbClr val="FFFFFF"/>
              </a:buClr>
              <a:buSzPts val="1500"/>
              <a:buFont typeface="Calibri"/>
              <a:buChar char="•"/>
            </a:pPr>
            <a:r>
              <a:rPr lang="en" sz="1500" i="0" u="none" strike="noStrike" cap="none">
                <a:solidFill>
                  <a:srgbClr val="FFFFFF"/>
                </a:solidFill>
                <a:latin typeface="Calibri"/>
                <a:ea typeface="Calibri"/>
                <a:cs typeface="Calibri"/>
                <a:sym typeface="Calibri"/>
              </a:rPr>
              <a:t>California Public Libraries</a:t>
            </a:r>
            <a:endParaRPr sz="1500" i="0" u="none" strike="noStrike" cap="none">
              <a:solidFill>
                <a:srgbClr val="FFFFFF"/>
              </a:solidFill>
              <a:latin typeface="Calibri"/>
              <a:ea typeface="Calibri"/>
              <a:cs typeface="Calibri"/>
              <a:sym typeface="Calibri"/>
            </a:endParaRPr>
          </a:p>
          <a:p>
            <a:pPr marL="176212" marR="0" lvl="0" indent="-144462" algn="l" rtl="0">
              <a:lnSpc>
                <a:spcPct val="90000"/>
              </a:lnSpc>
              <a:spcBef>
                <a:spcPts val="200"/>
              </a:spcBef>
              <a:spcAft>
                <a:spcPts val="0"/>
              </a:spcAft>
              <a:buClr>
                <a:srgbClr val="FFFFFF"/>
              </a:buClr>
              <a:buSzPts val="1500"/>
              <a:buFont typeface="Calibri"/>
              <a:buChar char="•"/>
            </a:pPr>
            <a:r>
              <a:rPr lang="en" sz="1500" i="0" u="none" strike="noStrike" cap="none">
                <a:solidFill>
                  <a:srgbClr val="FFFFFF"/>
                </a:solidFill>
                <a:latin typeface="Calibri"/>
                <a:ea typeface="Calibri"/>
                <a:cs typeface="Calibri"/>
                <a:sym typeface="Calibri"/>
              </a:rPr>
              <a:t>Naval Postgraduate School</a:t>
            </a:r>
            <a:endParaRPr sz="1500" i="0" u="none" strike="noStrike" cap="none">
              <a:solidFill>
                <a:srgbClr val="FFFFFF"/>
              </a:solidFill>
              <a:latin typeface="Calibri"/>
              <a:ea typeface="Calibri"/>
              <a:cs typeface="Calibri"/>
              <a:sym typeface="Calibri"/>
            </a:endParaRPr>
          </a:p>
          <a:p>
            <a:pPr marL="457200" marR="0" lvl="0" indent="0" algn="l" rtl="0">
              <a:lnSpc>
                <a:spcPct val="90000"/>
              </a:lnSpc>
              <a:spcBef>
                <a:spcPts val="200"/>
              </a:spcBef>
              <a:spcAft>
                <a:spcPts val="0"/>
              </a:spcAft>
              <a:buClr>
                <a:srgbClr val="000000"/>
              </a:buClr>
              <a:buSzPts val="1500"/>
              <a:buFont typeface="Arial"/>
              <a:buNone/>
            </a:pPr>
            <a:endParaRPr sz="1500" b="1" i="0" u="none" strike="noStrike" cap="none">
              <a:solidFill>
                <a:srgbClr val="FFFFFF"/>
              </a:solidFill>
              <a:latin typeface="Proxima Nova"/>
              <a:ea typeface="Proxima Nova"/>
              <a:cs typeface="Proxima Nova"/>
              <a:sym typeface="Proxima Nova"/>
            </a:endParaRPr>
          </a:p>
          <a:p>
            <a:pPr marL="0" marR="0" lvl="0" indent="0" algn="l" rtl="0">
              <a:lnSpc>
                <a:spcPct val="50000"/>
              </a:lnSpc>
              <a:spcBef>
                <a:spcPts val="0"/>
              </a:spcBef>
              <a:spcAft>
                <a:spcPts val="0"/>
              </a:spcAft>
              <a:buClr>
                <a:srgbClr val="000000"/>
              </a:buClr>
              <a:buSzPts val="1500"/>
              <a:buFont typeface="Arial"/>
              <a:buNone/>
            </a:pPr>
            <a:r>
              <a:rPr lang="en" sz="1500">
                <a:solidFill>
                  <a:srgbClr val="FFFFFF"/>
                </a:solidFill>
                <a:latin typeface="Oswald Medium"/>
                <a:ea typeface="Oswald Medium"/>
                <a:cs typeface="Oswald Medium"/>
                <a:sym typeface="Oswald Medium"/>
              </a:rPr>
              <a:t>Other Members Include:</a:t>
            </a:r>
            <a:endParaRPr sz="1500" b="0" i="0" u="none" strike="noStrike" cap="none">
              <a:solidFill>
                <a:srgbClr val="FFFFFF"/>
              </a:solidFill>
              <a:latin typeface="Oswald Medium"/>
              <a:ea typeface="Oswald Medium"/>
              <a:cs typeface="Oswald Medium"/>
              <a:sym typeface="Oswald Medium"/>
            </a:endParaRPr>
          </a:p>
          <a:p>
            <a:pPr marL="176212" marR="0" lvl="0" indent="-144462" algn="l" rtl="0">
              <a:lnSpc>
                <a:spcPct val="90000"/>
              </a:lnSpc>
              <a:spcBef>
                <a:spcPts val="20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Scientific and Cultural Institutions</a:t>
            </a:r>
            <a:endParaRPr sz="1500">
              <a:solidFill>
                <a:srgbClr val="FFFFFF"/>
              </a:solidFill>
              <a:latin typeface="Calibri"/>
              <a:ea typeface="Calibri"/>
              <a:cs typeface="Calibri"/>
              <a:sym typeface="Calibri"/>
            </a:endParaRPr>
          </a:p>
          <a:p>
            <a:pPr marL="176212" marR="0" lvl="0" indent="-144462" algn="l" rtl="0">
              <a:lnSpc>
                <a:spcPct val="90000"/>
              </a:lnSpc>
              <a:spcBef>
                <a:spcPts val="20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Private Colleges and Universities</a:t>
            </a:r>
            <a:endParaRPr sz="1500">
              <a:solidFill>
                <a:srgbClr val="FFFFFF"/>
              </a:solidFill>
              <a:latin typeface="Calibri"/>
              <a:ea typeface="Calibri"/>
              <a:cs typeface="Calibri"/>
              <a:sym typeface="Calibri"/>
            </a:endParaRPr>
          </a:p>
          <a:p>
            <a:pPr marL="176212" marR="0" lvl="0" indent="-144462" algn="l" rtl="0">
              <a:lnSpc>
                <a:spcPct val="90000"/>
              </a:lnSpc>
              <a:spcBef>
                <a:spcPts val="20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Hospitals and Specialized Medical Institutions</a:t>
            </a:r>
            <a:endParaRPr sz="1500">
              <a:solidFill>
                <a:srgbClr val="FFFFFF"/>
              </a:solidFill>
              <a:latin typeface="Calibri"/>
              <a:ea typeface="Calibri"/>
              <a:cs typeface="Calibri"/>
              <a:sym typeface="Calibri"/>
            </a:endParaRPr>
          </a:p>
          <a:p>
            <a:pPr marL="176212" marR="0" lvl="0" indent="-144462" algn="l" rtl="0">
              <a:lnSpc>
                <a:spcPct val="90000"/>
              </a:lnSpc>
              <a:spcBef>
                <a:spcPts val="20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Biomedical, Science, Space, &amp; Environmental </a:t>
            </a:r>
            <a:br>
              <a:rPr lang="en" sz="1500">
                <a:solidFill>
                  <a:srgbClr val="FFFFFF"/>
                </a:solidFill>
                <a:latin typeface="Calibri"/>
                <a:ea typeface="Calibri"/>
                <a:cs typeface="Calibri"/>
                <a:sym typeface="Calibri"/>
              </a:rPr>
            </a:br>
            <a:r>
              <a:rPr lang="en" sz="1500">
                <a:solidFill>
                  <a:srgbClr val="FFFFFF"/>
                </a:solidFill>
                <a:latin typeface="Calibri"/>
                <a:ea typeface="Calibri"/>
                <a:cs typeface="Calibri"/>
                <a:sym typeface="Calibri"/>
              </a:rPr>
              <a:t>Research Organizations</a:t>
            </a:r>
            <a:endParaRPr sz="1500">
              <a:solidFill>
                <a:srgbClr val="FFFFFF"/>
              </a:solidFill>
              <a:latin typeface="Calibri"/>
              <a:ea typeface="Calibri"/>
              <a:cs typeface="Calibri"/>
              <a:sym typeface="Calibri"/>
            </a:endParaRPr>
          </a:p>
          <a:p>
            <a:pPr marL="176212" marR="0" lvl="0" indent="-144462" algn="l" rtl="0">
              <a:lnSpc>
                <a:spcPct val="90000"/>
              </a:lnSpc>
              <a:spcBef>
                <a:spcPts val="200"/>
              </a:spcBef>
              <a:spcAft>
                <a:spcPts val="0"/>
              </a:spcAft>
              <a:buClr>
                <a:srgbClr val="FFFFFF"/>
              </a:buClr>
              <a:buSzPts val="1500"/>
              <a:buFont typeface="Calibri"/>
              <a:buChar char="•"/>
            </a:pPr>
            <a:r>
              <a:rPr lang="en" sz="1500">
                <a:solidFill>
                  <a:srgbClr val="FFFFFF"/>
                </a:solidFill>
                <a:latin typeface="Calibri"/>
                <a:ea typeface="Calibri"/>
                <a:cs typeface="Calibri"/>
                <a:sym typeface="Calibri"/>
              </a:rPr>
              <a:t>Tribal Nations</a:t>
            </a:r>
            <a:endParaRPr sz="1500" b="0" i="0" u="none" strike="noStrike" cap="none">
              <a:solidFill>
                <a:srgbClr val="FFFFFF"/>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70"/>
          <p:cNvSpPr txBox="1">
            <a:spLocks noGrp="1"/>
          </p:cNvSpPr>
          <p:nvPr>
            <p:ph type="title"/>
          </p:nvPr>
        </p:nvSpPr>
        <p:spPr>
          <a:xfrm>
            <a:off x="127000" y="0"/>
            <a:ext cx="9048900" cy="939000"/>
          </a:xfrm>
          <a:prstGeom prst="rect">
            <a:avLst/>
          </a:prstGeom>
          <a:noFill/>
          <a:ln>
            <a:noFill/>
          </a:ln>
        </p:spPr>
        <p:txBody>
          <a:bodyPr spcFirstLastPara="1" wrap="square" lIns="68600" tIns="33750" rIns="68600" bIns="33750" anchor="ctr" anchorCtr="0">
            <a:noAutofit/>
          </a:bodyPr>
          <a:lstStyle/>
          <a:p>
            <a:pPr marL="0" marR="0" lvl="0" indent="0" algn="l" rtl="0">
              <a:lnSpc>
                <a:spcPct val="80000"/>
              </a:lnSpc>
              <a:spcBef>
                <a:spcPts val="0"/>
              </a:spcBef>
              <a:spcAft>
                <a:spcPts val="0"/>
              </a:spcAft>
              <a:buClr>
                <a:srgbClr val="000000"/>
              </a:buClr>
              <a:buSzPts val="1400"/>
              <a:buFont typeface="Arial"/>
              <a:buNone/>
            </a:pPr>
            <a:r>
              <a:rPr lang="en"/>
              <a:t>5 of 23 CSU Campuses Used Nautilus GPU and CPUs in 2024</a:t>
            </a:r>
            <a:endParaRPr/>
          </a:p>
        </p:txBody>
      </p:sp>
      <p:sp>
        <p:nvSpPr>
          <p:cNvPr id="1007" name="Google Shape;1007;p70"/>
          <p:cNvSpPr txBox="1"/>
          <p:nvPr/>
        </p:nvSpPr>
        <p:spPr>
          <a:xfrm>
            <a:off x="1184562" y="4278375"/>
            <a:ext cx="2245200" cy="369300"/>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None/>
            </a:pPr>
            <a:r>
              <a:rPr lang="en" sz="1800">
                <a:solidFill>
                  <a:srgbClr val="002060"/>
                </a:solidFill>
                <a:latin typeface="Calibri"/>
                <a:ea typeface="Calibri"/>
                <a:cs typeface="Calibri"/>
                <a:sym typeface="Calibri"/>
              </a:rPr>
              <a:t>274,687 GPU-Hours</a:t>
            </a:r>
            <a:endParaRPr sz="1425" b="1" i="0" u="none" strike="noStrike" cap="none">
              <a:solidFill>
                <a:srgbClr val="002060"/>
              </a:solidFill>
              <a:latin typeface="Calibri"/>
              <a:ea typeface="Calibri"/>
              <a:cs typeface="Calibri"/>
              <a:sym typeface="Calibri"/>
            </a:endParaRPr>
          </a:p>
        </p:txBody>
      </p:sp>
      <p:sp>
        <p:nvSpPr>
          <p:cNvPr id="1008" name="Google Shape;1008;p70"/>
          <p:cNvSpPr txBox="1"/>
          <p:nvPr/>
        </p:nvSpPr>
        <p:spPr>
          <a:xfrm>
            <a:off x="5560804" y="4278375"/>
            <a:ext cx="2703000" cy="369300"/>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None/>
            </a:pPr>
            <a:r>
              <a:rPr lang="en" sz="1800">
                <a:solidFill>
                  <a:srgbClr val="002060"/>
                </a:solidFill>
                <a:latin typeface="Calibri"/>
                <a:ea typeface="Calibri"/>
                <a:cs typeface="Calibri"/>
                <a:sym typeface="Calibri"/>
              </a:rPr>
              <a:t>3,996,250 CPU Core-Hours</a:t>
            </a:r>
            <a:endParaRPr sz="1800">
              <a:solidFill>
                <a:srgbClr val="002060"/>
              </a:solidFill>
              <a:latin typeface="Calibri"/>
              <a:ea typeface="Calibri"/>
              <a:cs typeface="Calibri"/>
              <a:sym typeface="Calibri"/>
            </a:endParaRPr>
          </a:p>
        </p:txBody>
      </p:sp>
      <p:pic>
        <p:nvPicPr>
          <p:cNvPr id="1009" name="Google Shape;1009;p70"/>
          <p:cNvPicPr preferRelativeResize="0"/>
          <p:nvPr/>
        </p:nvPicPr>
        <p:blipFill rotWithShape="1">
          <a:blip r:embed="rId3">
            <a:alphaModFix/>
          </a:blip>
          <a:srcRect l="1854" t="3034" r="6770" b="3034"/>
          <a:stretch/>
        </p:blipFill>
        <p:spPr>
          <a:xfrm>
            <a:off x="4593150" y="1208625"/>
            <a:ext cx="4381524" cy="3011825"/>
          </a:xfrm>
          <a:prstGeom prst="rect">
            <a:avLst/>
          </a:prstGeom>
          <a:noFill/>
          <a:ln>
            <a:noFill/>
          </a:ln>
        </p:spPr>
      </p:pic>
      <p:pic>
        <p:nvPicPr>
          <p:cNvPr id="1010" name="Google Shape;1010;p70"/>
          <p:cNvPicPr preferRelativeResize="0"/>
          <p:nvPr/>
        </p:nvPicPr>
        <p:blipFill rotWithShape="1">
          <a:blip r:embed="rId4">
            <a:alphaModFix/>
          </a:blip>
          <a:srcRect l="1257" t="2372" r="2782" b="2362"/>
          <a:stretch/>
        </p:blipFill>
        <p:spPr>
          <a:xfrm>
            <a:off x="455075" y="1198025"/>
            <a:ext cx="3704176" cy="3011825"/>
          </a:xfrm>
          <a:prstGeom prst="rect">
            <a:avLst/>
          </a:prstGeom>
          <a:noFill/>
          <a:ln>
            <a:noFill/>
          </a:ln>
        </p:spPr>
      </p:pic>
      <p:cxnSp>
        <p:nvCxnSpPr>
          <p:cNvPr id="1011" name="Google Shape;1011;p70"/>
          <p:cNvCxnSpPr/>
          <p:nvPr/>
        </p:nvCxnSpPr>
        <p:spPr>
          <a:xfrm>
            <a:off x="4476750" y="1303875"/>
            <a:ext cx="0" cy="2984400"/>
          </a:xfrm>
          <a:prstGeom prst="straightConnector1">
            <a:avLst/>
          </a:prstGeom>
          <a:noFill/>
          <a:ln w="9525" cap="flat" cmpd="sng">
            <a:solidFill>
              <a:srgbClr val="A5A5A5"/>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71"/>
          <p:cNvSpPr txBox="1">
            <a:spLocks noGrp="1"/>
          </p:cNvSpPr>
          <p:nvPr>
            <p:ph type="title"/>
          </p:nvPr>
        </p:nvSpPr>
        <p:spPr>
          <a:xfrm>
            <a:off x="131675" y="0"/>
            <a:ext cx="9012300" cy="939000"/>
          </a:xfrm>
          <a:prstGeom prst="rect">
            <a:avLst/>
          </a:prstGeom>
          <a:noFill/>
          <a:ln>
            <a:noFill/>
          </a:ln>
        </p:spPr>
        <p:txBody>
          <a:bodyPr spcFirstLastPara="1" wrap="square" lIns="68600" tIns="33750" rIns="68600" bIns="33750" anchor="ctr" anchorCtr="0">
            <a:noAutofit/>
          </a:bodyPr>
          <a:lstStyle/>
          <a:p>
            <a:pPr marL="0" marR="0" lvl="0" indent="0" algn="l" rtl="0">
              <a:lnSpc>
                <a:spcPct val="80000"/>
              </a:lnSpc>
              <a:spcBef>
                <a:spcPts val="0"/>
              </a:spcBef>
              <a:spcAft>
                <a:spcPts val="0"/>
              </a:spcAft>
              <a:buClr>
                <a:srgbClr val="000000"/>
              </a:buClr>
              <a:buSzPts val="1400"/>
              <a:buFont typeface="Arial"/>
              <a:buNone/>
            </a:pPr>
            <a:r>
              <a:rPr lang="en" sz="2200"/>
              <a:t>8 of 23 CSU Campuses Have Created 1 or More Nautilus Projects (Namespaces)</a:t>
            </a:r>
            <a:endParaRPr sz="2200"/>
          </a:p>
        </p:txBody>
      </p:sp>
      <p:sp>
        <p:nvSpPr>
          <p:cNvPr id="1017" name="Google Shape;1017;p71"/>
          <p:cNvSpPr txBox="1"/>
          <p:nvPr/>
        </p:nvSpPr>
        <p:spPr>
          <a:xfrm>
            <a:off x="2259763" y="4244126"/>
            <a:ext cx="4738800" cy="369300"/>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None/>
            </a:pPr>
            <a:r>
              <a:rPr lang="en" sz="1800">
                <a:solidFill>
                  <a:srgbClr val="002060"/>
                </a:solidFill>
                <a:latin typeface="Calibri"/>
                <a:ea typeface="Calibri"/>
                <a:cs typeface="Calibri"/>
                <a:sym typeface="Calibri"/>
              </a:rPr>
              <a:t>Total: 100 CSU Nautilus Namespaces</a:t>
            </a:r>
            <a:endParaRPr sz="1800">
              <a:solidFill>
                <a:srgbClr val="002060"/>
              </a:solidFill>
              <a:latin typeface="Calibri"/>
              <a:ea typeface="Calibri"/>
              <a:cs typeface="Calibri"/>
              <a:sym typeface="Calibri"/>
            </a:endParaRPr>
          </a:p>
        </p:txBody>
      </p:sp>
      <p:pic>
        <p:nvPicPr>
          <p:cNvPr id="1018" name="Google Shape;1018;p71"/>
          <p:cNvPicPr preferRelativeResize="0"/>
          <p:nvPr/>
        </p:nvPicPr>
        <p:blipFill rotWithShape="1">
          <a:blip r:embed="rId3">
            <a:alphaModFix/>
          </a:blip>
          <a:srcRect l="1257" t="1673" r="1257" b="2687"/>
          <a:stretch/>
        </p:blipFill>
        <p:spPr>
          <a:xfrm>
            <a:off x="2047417" y="1121825"/>
            <a:ext cx="5159650" cy="31963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72"/>
          <p:cNvSpPr txBox="1">
            <a:spLocks noGrp="1"/>
          </p:cNvSpPr>
          <p:nvPr>
            <p:ph type="title"/>
          </p:nvPr>
        </p:nvSpPr>
        <p:spPr>
          <a:xfrm>
            <a:off x="108750" y="211721"/>
            <a:ext cx="9053100" cy="563700"/>
          </a:xfrm>
          <a:prstGeom prst="rect">
            <a:avLst/>
          </a:prstGeom>
          <a:noFill/>
          <a:ln>
            <a:noFill/>
          </a:ln>
        </p:spPr>
        <p:txBody>
          <a:bodyPr spcFirstLastPara="1" wrap="square" lIns="68600" tIns="33750" rIns="68600" bIns="33750" anchor="ctr" anchorCtr="0">
            <a:noAutofit/>
          </a:bodyPr>
          <a:lstStyle/>
          <a:p>
            <a:pPr marL="0" lvl="0" indent="0" algn="l" rtl="0">
              <a:lnSpc>
                <a:spcPct val="90000"/>
              </a:lnSpc>
              <a:spcBef>
                <a:spcPts val="0"/>
              </a:spcBef>
              <a:spcAft>
                <a:spcPts val="0"/>
              </a:spcAft>
              <a:buNone/>
            </a:pPr>
            <a:r>
              <a:rPr lang="en" sz="2600"/>
              <a:t>jupyterhub is the Multi-User Version of the Jupyter Notebook</a:t>
            </a:r>
            <a:endParaRPr sz="2600"/>
          </a:p>
        </p:txBody>
      </p:sp>
      <p:pic>
        <p:nvPicPr>
          <p:cNvPr id="1024" name="Google Shape;1024;p72"/>
          <p:cNvPicPr preferRelativeResize="0"/>
          <p:nvPr/>
        </p:nvPicPr>
        <p:blipFill>
          <a:blip r:embed="rId3">
            <a:alphaModFix/>
          </a:blip>
          <a:stretch>
            <a:fillRect/>
          </a:stretch>
        </p:blipFill>
        <p:spPr>
          <a:xfrm>
            <a:off x="1042950" y="1076300"/>
            <a:ext cx="6400323" cy="2756400"/>
          </a:xfrm>
          <a:prstGeom prst="rect">
            <a:avLst/>
          </a:prstGeom>
          <a:noFill/>
          <a:ln>
            <a:noFill/>
          </a:ln>
        </p:spPr>
      </p:pic>
      <p:sp>
        <p:nvSpPr>
          <p:cNvPr id="1025" name="Google Shape;1025;p72"/>
          <p:cNvSpPr txBox="1"/>
          <p:nvPr/>
        </p:nvSpPr>
        <p:spPr>
          <a:xfrm>
            <a:off x="1605300" y="3810528"/>
            <a:ext cx="5933400" cy="5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002060"/>
                </a:solidFill>
                <a:latin typeface="Calibri"/>
                <a:ea typeface="Calibri"/>
                <a:cs typeface="Calibri"/>
                <a:sym typeface="Calibri"/>
              </a:rPr>
              <a:t>A multi-user version of the notebook designed for companies, classrooms and research labs</a:t>
            </a:r>
            <a:endParaRPr sz="19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73"/>
          <p:cNvSpPr txBox="1">
            <a:spLocks noGrp="1"/>
          </p:cNvSpPr>
          <p:nvPr>
            <p:ph type="title"/>
          </p:nvPr>
        </p:nvSpPr>
        <p:spPr>
          <a:xfrm>
            <a:off x="60935" y="15240"/>
            <a:ext cx="9144000" cy="939000"/>
          </a:xfrm>
          <a:prstGeom prst="rect">
            <a:avLst/>
          </a:prstGeom>
        </p:spPr>
        <p:txBody>
          <a:bodyPr spcFirstLastPara="1" wrap="square" lIns="91475" tIns="45000" rIns="91475" bIns="45000" anchor="ctr" anchorCtr="0">
            <a:noAutofit/>
          </a:bodyPr>
          <a:lstStyle/>
          <a:p>
            <a:pPr marL="0" lvl="0" indent="0" algn="l" rtl="0">
              <a:spcBef>
                <a:spcPts val="0"/>
              </a:spcBef>
              <a:spcAft>
                <a:spcPts val="0"/>
              </a:spcAft>
              <a:buNone/>
            </a:pPr>
            <a:r>
              <a:rPr lang="en" sz="2200"/>
              <a:t>CSU Has Created Over 30 Namespaces with JupyterHub Embedded 256 CSU Users</a:t>
            </a:r>
            <a:endParaRPr sz="2200"/>
          </a:p>
        </p:txBody>
      </p:sp>
      <p:grpSp>
        <p:nvGrpSpPr>
          <p:cNvPr id="1031" name="Google Shape;1031;p73"/>
          <p:cNvGrpSpPr/>
          <p:nvPr/>
        </p:nvGrpSpPr>
        <p:grpSpPr>
          <a:xfrm>
            <a:off x="2836428" y="1127939"/>
            <a:ext cx="5100175" cy="3647239"/>
            <a:chOff x="2671925" y="950461"/>
            <a:chExt cx="5100175" cy="3647239"/>
          </a:xfrm>
        </p:grpSpPr>
        <p:pic>
          <p:nvPicPr>
            <p:cNvPr id="1032" name="Google Shape;1032;p73"/>
            <p:cNvPicPr preferRelativeResize="0"/>
            <p:nvPr/>
          </p:nvPicPr>
          <p:blipFill rotWithShape="1">
            <a:blip r:embed="rId3">
              <a:alphaModFix/>
            </a:blip>
            <a:srcRect l="37711" t="8860" r="1513" b="723"/>
            <a:stretch/>
          </p:blipFill>
          <p:spPr>
            <a:xfrm>
              <a:off x="4227225" y="1289305"/>
              <a:ext cx="3544875" cy="3162300"/>
            </a:xfrm>
            <a:prstGeom prst="rect">
              <a:avLst/>
            </a:prstGeom>
            <a:noFill/>
            <a:ln>
              <a:noFill/>
            </a:ln>
          </p:spPr>
        </p:pic>
        <p:sp>
          <p:nvSpPr>
            <p:cNvPr id="1033" name="Google Shape;1033;p73"/>
            <p:cNvSpPr/>
            <p:nvPr/>
          </p:nvSpPr>
          <p:spPr>
            <a:xfrm>
              <a:off x="2671925" y="1435400"/>
              <a:ext cx="1503900" cy="31623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dk2"/>
                </a:highlight>
              </a:endParaRPr>
            </a:p>
          </p:txBody>
        </p:sp>
        <p:pic>
          <p:nvPicPr>
            <p:cNvPr id="1034" name="Google Shape;1034;p73"/>
            <p:cNvPicPr preferRelativeResize="0"/>
            <p:nvPr/>
          </p:nvPicPr>
          <p:blipFill rotWithShape="1">
            <a:blip r:embed="rId3">
              <a:alphaModFix/>
            </a:blip>
            <a:srcRect t="1251" r="51383" b="90559"/>
            <a:stretch/>
          </p:blipFill>
          <p:spPr>
            <a:xfrm>
              <a:off x="4180700" y="950461"/>
              <a:ext cx="2462100" cy="385226"/>
            </a:xfrm>
            <a:prstGeom prst="rect">
              <a:avLst/>
            </a:prstGeom>
            <a:noFill/>
            <a:ln>
              <a:noFill/>
            </a:ln>
          </p:spPr>
        </p:pic>
      </p:grpSp>
      <p:sp>
        <p:nvSpPr>
          <p:cNvPr id="1035" name="Google Shape;1035;p73"/>
          <p:cNvSpPr txBox="1"/>
          <p:nvPr/>
        </p:nvSpPr>
        <p:spPr>
          <a:xfrm>
            <a:off x="437775" y="1459465"/>
            <a:ext cx="4212000" cy="19671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1975" b="1">
                <a:solidFill>
                  <a:srgbClr val="063D5E"/>
                </a:solidFill>
                <a:latin typeface="Calibri"/>
                <a:ea typeface="Calibri"/>
                <a:cs typeface="Calibri"/>
                <a:sym typeface="Calibri"/>
              </a:rPr>
              <a:t>Individual User’s GPU Hours From:</a:t>
            </a:r>
            <a:endParaRPr sz="1100">
              <a:latin typeface="Calibri"/>
              <a:ea typeface="Calibri"/>
              <a:cs typeface="Calibri"/>
              <a:sym typeface="Calibri"/>
            </a:endParaRPr>
          </a:p>
          <a:p>
            <a:pPr marL="457200" lvl="0" indent="-355600" algn="l" rtl="0">
              <a:spcBef>
                <a:spcPts val="0"/>
              </a:spcBef>
              <a:spcAft>
                <a:spcPts val="0"/>
              </a:spcAft>
              <a:buClr>
                <a:srgbClr val="2AAEE2"/>
              </a:buClr>
              <a:buSzPts val="2000"/>
              <a:buFont typeface="Calibri"/>
              <a:buChar char="●"/>
            </a:pPr>
            <a:r>
              <a:rPr lang="en" sz="2000">
                <a:latin typeface="Calibri"/>
                <a:ea typeface="Calibri"/>
                <a:cs typeface="Calibri"/>
                <a:sym typeface="Calibri"/>
              </a:rPr>
              <a:t>Cal Poly Humboldt</a:t>
            </a:r>
            <a:endParaRPr sz="2000">
              <a:latin typeface="Calibri"/>
              <a:ea typeface="Calibri"/>
              <a:cs typeface="Calibri"/>
              <a:sym typeface="Calibri"/>
            </a:endParaRPr>
          </a:p>
          <a:p>
            <a:pPr marL="457200" lvl="0" indent="-355600" algn="l" rtl="0">
              <a:spcBef>
                <a:spcPts val="0"/>
              </a:spcBef>
              <a:spcAft>
                <a:spcPts val="0"/>
              </a:spcAft>
              <a:buClr>
                <a:srgbClr val="2AAEE2"/>
              </a:buClr>
              <a:buSzPts val="2000"/>
              <a:buFont typeface="Calibri"/>
              <a:buChar char="●"/>
            </a:pPr>
            <a:r>
              <a:rPr lang="en" sz="2000">
                <a:latin typeface="Calibri"/>
                <a:ea typeface="Calibri"/>
                <a:cs typeface="Calibri"/>
                <a:sym typeface="Calibri"/>
              </a:rPr>
              <a:t>CSU Fullerton</a:t>
            </a:r>
            <a:endParaRPr sz="2000">
              <a:latin typeface="Calibri"/>
              <a:ea typeface="Calibri"/>
              <a:cs typeface="Calibri"/>
              <a:sym typeface="Calibri"/>
            </a:endParaRPr>
          </a:p>
          <a:p>
            <a:pPr marL="457200" lvl="0" indent="-355600" algn="l" rtl="0">
              <a:spcBef>
                <a:spcPts val="0"/>
              </a:spcBef>
              <a:spcAft>
                <a:spcPts val="0"/>
              </a:spcAft>
              <a:buClr>
                <a:srgbClr val="2AAEE2"/>
              </a:buClr>
              <a:buSzPts val="2000"/>
              <a:buFont typeface="Calibri"/>
              <a:buChar char="●"/>
            </a:pPr>
            <a:r>
              <a:rPr lang="en" sz="2000">
                <a:latin typeface="Calibri"/>
                <a:ea typeface="Calibri"/>
                <a:cs typeface="Calibri"/>
                <a:sym typeface="Calibri"/>
              </a:rPr>
              <a:t>CSU Northridge</a:t>
            </a:r>
            <a:endParaRPr sz="2000">
              <a:latin typeface="Calibri"/>
              <a:ea typeface="Calibri"/>
              <a:cs typeface="Calibri"/>
              <a:sym typeface="Calibri"/>
            </a:endParaRPr>
          </a:p>
          <a:p>
            <a:pPr marL="457200" lvl="0" indent="-355600" algn="l" rtl="0">
              <a:spcBef>
                <a:spcPts val="0"/>
              </a:spcBef>
              <a:spcAft>
                <a:spcPts val="0"/>
              </a:spcAft>
              <a:buClr>
                <a:srgbClr val="2AAEE2"/>
              </a:buClr>
              <a:buSzPts val="2000"/>
              <a:buFont typeface="Calibri"/>
              <a:buChar char="●"/>
            </a:pPr>
            <a:r>
              <a:rPr lang="en" sz="2000">
                <a:latin typeface="Calibri"/>
                <a:ea typeface="Calibri"/>
                <a:cs typeface="Calibri"/>
                <a:sym typeface="Calibri"/>
              </a:rPr>
              <a:t>CSU San Bernardino</a:t>
            </a:r>
            <a:endParaRPr sz="2000">
              <a:latin typeface="Calibri"/>
              <a:ea typeface="Calibri"/>
              <a:cs typeface="Calibri"/>
              <a:sym typeface="Calibri"/>
            </a:endParaRPr>
          </a:p>
          <a:p>
            <a:pPr marL="457200" lvl="0" indent="-355600" algn="l" rtl="0">
              <a:spcBef>
                <a:spcPts val="0"/>
              </a:spcBef>
              <a:spcAft>
                <a:spcPts val="0"/>
              </a:spcAft>
              <a:buClr>
                <a:srgbClr val="2AAEE2"/>
              </a:buClr>
              <a:buSzPts val="2000"/>
              <a:buFont typeface="Calibri"/>
              <a:buChar char="●"/>
            </a:pPr>
            <a:r>
              <a:rPr lang="en" sz="2000">
                <a:latin typeface="Calibri"/>
                <a:ea typeface="Calibri"/>
                <a:cs typeface="Calibri"/>
                <a:sym typeface="Calibri"/>
              </a:rPr>
              <a:t>San Diego State U.</a:t>
            </a:r>
            <a:endParaRPr sz="20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74"/>
          <p:cNvSpPr txBox="1">
            <a:spLocks noGrp="1"/>
          </p:cNvSpPr>
          <p:nvPr>
            <p:ph type="title"/>
          </p:nvPr>
        </p:nvSpPr>
        <p:spPr>
          <a:xfrm>
            <a:off x="108750" y="164008"/>
            <a:ext cx="9053100" cy="563700"/>
          </a:xfrm>
          <a:prstGeom prst="rect">
            <a:avLst/>
          </a:prstGeom>
          <a:noFill/>
          <a:ln>
            <a:noFill/>
          </a:ln>
        </p:spPr>
        <p:txBody>
          <a:bodyPr spcFirstLastPara="1" wrap="square" lIns="68600" tIns="33750" rIns="68600" bIns="33750" anchor="ctr" anchorCtr="0">
            <a:noAutofit/>
          </a:bodyPr>
          <a:lstStyle/>
          <a:p>
            <a:pPr marL="0" lvl="0" indent="0" algn="l" rtl="0">
              <a:lnSpc>
                <a:spcPct val="100000"/>
              </a:lnSpc>
              <a:spcBef>
                <a:spcPts val="0"/>
              </a:spcBef>
              <a:spcAft>
                <a:spcPts val="0"/>
              </a:spcAft>
              <a:buSzPts val="1400"/>
              <a:buNone/>
            </a:pPr>
            <a:r>
              <a:rPr lang="en" sz="2600"/>
              <a:t>CENIC-Connected Campuses Are Major Users of NRP Resources</a:t>
            </a:r>
            <a:endParaRPr sz="2600"/>
          </a:p>
        </p:txBody>
      </p:sp>
      <p:sp>
        <p:nvSpPr>
          <p:cNvPr id="1041" name="Google Shape;1041;p74"/>
          <p:cNvSpPr txBox="1">
            <a:spLocks noGrp="1"/>
          </p:cNvSpPr>
          <p:nvPr>
            <p:ph type="body" idx="1"/>
          </p:nvPr>
        </p:nvSpPr>
        <p:spPr>
          <a:xfrm>
            <a:off x="913900" y="1326975"/>
            <a:ext cx="5610000" cy="3026700"/>
          </a:xfrm>
          <a:prstGeom prst="rect">
            <a:avLst/>
          </a:prstGeom>
          <a:noFill/>
          <a:ln>
            <a:noFill/>
          </a:ln>
        </p:spPr>
        <p:txBody>
          <a:bodyPr spcFirstLastPara="1" wrap="square" lIns="68600" tIns="33750" rIns="68600" bIns="33750" anchor="t" anchorCtr="0">
            <a:noAutofit/>
          </a:bodyPr>
          <a:lstStyle/>
          <a:p>
            <a:pPr marL="0" lvl="0" indent="0" algn="l" rtl="0">
              <a:lnSpc>
                <a:spcPct val="100000"/>
              </a:lnSpc>
              <a:spcBef>
                <a:spcPts val="300"/>
              </a:spcBef>
              <a:spcAft>
                <a:spcPts val="0"/>
              </a:spcAft>
              <a:buNone/>
            </a:pPr>
            <a:r>
              <a:rPr lang="en" sz="2775" b="1">
                <a:solidFill>
                  <a:srgbClr val="063D5E"/>
                </a:solidFill>
                <a:latin typeface="Calibri"/>
                <a:ea typeface="Calibri"/>
                <a:cs typeface="Calibri"/>
                <a:sym typeface="Calibri"/>
              </a:rPr>
              <a:t>California Community Colleges</a:t>
            </a:r>
            <a:endParaRPr sz="2775" b="1">
              <a:solidFill>
                <a:srgbClr val="063D5E"/>
              </a:solidFill>
              <a:latin typeface="Calibri"/>
              <a:ea typeface="Calibri"/>
              <a:cs typeface="Calibri"/>
              <a:sym typeface="Calibri"/>
            </a:endParaRPr>
          </a:p>
          <a:p>
            <a:pPr marL="457200" lvl="0" indent="0" algn="l" rtl="0">
              <a:lnSpc>
                <a:spcPct val="100000"/>
              </a:lnSpc>
              <a:spcBef>
                <a:spcPts val="300"/>
              </a:spcBef>
              <a:spcAft>
                <a:spcPts val="0"/>
              </a:spcAft>
              <a:buNone/>
            </a:pPr>
            <a:endParaRPr sz="775" b="1">
              <a:solidFill>
                <a:srgbClr val="063D5E"/>
              </a:solidFill>
              <a:latin typeface="Calibri"/>
              <a:ea typeface="Calibri"/>
              <a:cs typeface="Calibri"/>
              <a:sym typeface="Calibri"/>
            </a:endParaRPr>
          </a:p>
          <a:p>
            <a:pPr marL="457200" marR="0" lvl="0" indent="-393700" algn="l" rtl="0">
              <a:lnSpc>
                <a:spcPct val="100000"/>
              </a:lnSpc>
              <a:spcBef>
                <a:spcPts val="0"/>
              </a:spcBef>
              <a:spcAft>
                <a:spcPts val="0"/>
              </a:spcAft>
              <a:buClr>
                <a:srgbClr val="2AAEE2"/>
              </a:buClr>
              <a:buSzPts val="2600"/>
              <a:buFont typeface="Calibri"/>
              <a:buChar char="•"/>
            </a:pPr>
            <a:r>
              <a:rPr lang="en" sz="2600">
                <a:solidFill>
                  <a:srgbClr val="3F3F3F"/>
                </a:solidFill>
                <a:latin typeface="Calibri"/>
                <a:ea typeface="Calibri"/>
                <a:cs typeface="Calibri"/>
                <a:sym typeface="Calibri"/>
              </a:rPr>
              <a:t>San Diego CC District (4 CCs):</a:t>
            </a:r>
            <a:endParaRPr sz="2600">
              <a:solidFill>
                <a:srgbClr val="3F3F3F"/>
              </a:solidFill>
              <a:latin typeface="Calibri"/>
              <a:ea typeface="Calibri"/>
              <a:cs typeface="Calibri"/>
              <a:sym typeface="Calibri"/>
            </a:endParaRPr>
          </a:p>
          <a:p>
            <a:pPr marL="914400" marR="0" lvl="1" indent="-393700" algn="l" rtl="0">
              <a:lnSpc>
                <a:spcPct val="100000"/>
              </a:lnSpc>
              <a:spcBef>
                <a:spcPts val="0"/>
              </a:spcBef>
              <a:spcAft>
                <a:spcPts val="0"/>
              </a:spcAft>
              <a:buSzPts val="2600"/>
              <a:buFont typeface="Calibri"/>
              <a:buChar char="–"/>
            </a:pPr>
            <a:r>
              <a:rPr lang="en" sz="2600">
                <a:solidFill>
                  <a:srgbClr val="3F3F3F"/>
                </a:solidFill>
                <a:latin typeface="Calibri"/>
                <a:ea typeface="Calibri"/>
                <a:cs typeface="Calibri"/>
                <a:sym typeface="Calibri"/>
              </a:rPr>
              <a:t>pioneering among the CCCs</a:t>
            </a:r>
            <a:endParaRPr sz="2600">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endParaRPr sz="1300">
              <a:solidFill>
                <a:srgbClr val="3F3F3F"/>
              </a:solidFill>
              <a:latin typeface="Calibri"/>
              <a:ea typeface="Calibri"/>
              <a:cs typeface="Calibri"/>
              <a:sym typeface="Calibri"/>
            </a:endParaRPr>
          </a:p>
          <a:p>
            <a:pPr marL="457200" marR="0" lvl="0" indent="-393700" algn="l" rtl="0">
              <a:lnSpc>
                <a:spcPct val="100000"/>
              </a:lnSpc>
              <a:spcBef>
                <a:spcPts val="0"/>
              </a:spcBef>
              <a:spcAft>
                <a:spcPts val="0"/>
              </a:spcAft>
              <a:buClr>
                <a:srgbClr val="2AAEE2"/>
              </a:buClr>
              <a:buSzPts val="2600"/>
              <a:buFont typeface="Calibri"/>
              <a:buChar char="•"/>
            </a:pPr>
            <a:r>
              <a:rPr lang="en" sz="2600">
                <a:solidFill>
                  <a:srgbClr val="3F3F3F"/>
                </a:solidFill>
                <a:latin typeface="Calibri"/>
                <a:ea typeface="Calibri"/>
                <a:cs typeface="Calibri"/>
                <a:sym typeface="Calibri"/>
              </a:rPr>
              <a:t>Potential for 72 addtl CC Districts </a:t>
            </a:r>
            <a:endParaRPr sz="2600">
              <a:solidFill>
                <a:srgbClr val="3F3F3F"/>
              </a:solidFill>
              <a:latin typeface="Calibri"/>
              <a:ea typeface="Calibri"/>
              <a:cs typeface="Calibri"/>
              <a:sym typeface="Calibri"/>
            </a:endParaRPr>
          </a:p>
          <a:p>
            <a:pPr marL="914400" marR="0" lvl="1" indent="-393700" algn="l" rtl="0">
              <a:lnSpc>
                <a:spcPct val="100000"/>
              </a:lnSpc>
              <a:spcBef>
                <a:spcPts val="0"/>
              </a:spcBef>
              <a:spcAft>
                <a:spcPts val="0"/>
              </a:spcAft>
              <a:buSzPts val="2600"/>
              <a:buFont typeface="Calibri"/>
              <a:buChar char="–"/>
            </a:pPr>
            <a:r>
              <a:rPr lang="en" sz="2600">
                <a:solidFill>
                  <a:srgbClr val="3F3F3F"/>
                </a:solidFill>
                <a:latin typeface="Calibri"/>
                <a:ea typeface="Calibri"/>
                <a:cs typeface="Calibri"/>
                <a:sym typeface="Calibri"/>
              </a:rPr>
              <a:t>(112 addtl CCCs) </a:t>
            </a:r>
            <a:endParaRPr sz="2600"/>
          </a:p>
        </p:txBody>
      </p:sp>
      <p:sp>
        <p:nvSpPr>
          <p:cNvPr id="1042" name="Google Shape;1042;p74"/>
          <p:cNvSpPr txBox="1"/>
          <p:nvPr/>
        </p:nvSpPr>
        <p:spPr>
          <a:xfrm>
            <a:off x="7228116" y="698070"/>
            <a:ext cx="2336700" cy="226800"/>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None/>
            </a:pPr>
            <a:r>
              <a:rPr lang="en" sz="875" b="0" i="0" u="none" strike="noStrike" cap="none">
                <a:solidFill>
                  <a:srgbClr val="A5A5A5"/>
                </a:solidFill>
                <a:latin typeface="Arial"/>
                <a:ea typeface="Arial"/>
                <a:cs typeface="Arial"/>
                <a:sym typeface="Arial"/>
              </a:rPr>
              <a:t>10/1/2023 to 2/15/2024</a:t>
            </a:r>
            <a:endParaRPr sz="1325" b="0" i="0" u="none" strike="noStrike" cap="none">
              <a:solidFill>
                <a:srgbClr val="A5A5A5"/>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75"/>
          <p:cNvSpPr txBox="1">
            <a:spLocks noGrp="1"/>
          </p:cNvSpPr>
          <p:nvPr>
            <p:ph type="title"/>
          </p:nvPr>
        </p:nvSpPr>
        <p:spPr>
          <a:xfrm>
            <a:off x="131675" y="0"/>
            <a:ext cx="9012300" cy="939000"/>
          </a:xfrm>
          <a:prstGeom prst="rect">
            <a:avLst/>
          </a:prstGeom>
          <a:noFill/>
          <a:ln>
            <a:noFill/>
          </a:ln>
        </p:spPr>
        <p:txBody>
          <a:bodyPr spcFirstLastPara="1" wrap="square" lIns="68600" tIns="33750" rIns="68600" bIns="33750" anchor="ctr" anchorCtr="0">
            <a:noAutofit/>
          </a:bodyPr>
          <a:lstStyle/>
          <a:p>
            <a:pPr marL="0" lvl="0" indent="0" algn="l" rtl="0">
              <a:spcBef>
                <a:spcPts val="0"/>
              </a:spcBef>
              <a:spcAft>
                <a:spcPts val="0"/>
              </a:spcAft>
              <a:buNone/>
            </a:pPr>
            <a:r>
              <a:rPr lang="en" sz="2300"/>
              <a:t>SDCCD Is a Pioneer: 1</a:t>
            </a:r>
            <a:r>
              <a:rPr lang="en" sz="2300" baseline="30000"/>
              <a:t>st</a:t>
            </a:r>
            <a:r>
              <a:rPr lang="en" sz="2300"/>
              <a:t> California Community College</a:t>
            </a:r>
            <a:endParaRPr sz="2300"/>
          </a:p>
          <a:p>
            <a:pPr marL="0" lvl="0" indent="0" algn="l" rtl="0">
              <a:spcBef>
                <a:spcPts val="0"/>
              </a:spcBef>
              <a:spcAft>
                <a:spcPts val="0"/>
              </a:spcAft>
              <a:buNone/>
            </a:pPr>
            <a:r>
              <a:rPr lang="en" sz="2300"/>
              <a:t>to Host CENIC AIR Computational Resources</a:t>
            </a:r>
            <a:endParaRPr sz="2900"/>
          </a:p>
        </p:txBody>
      </p:sp>
      <p:pic>
        <p:nvPicPr>
          <p:cNvPr id="1048" name="Google Shape;1048;p75"/>
          <p:cNvPicPr preferRelativeResize="0"/>
          <p:nvPr/>
        </p:nvPicPr>
        <p:blipFill rotWithShape="1">
          <a:blip r:embed="rId3">
            <a:alphaModFix/>
          </a:blip>
          <a:srcRect/>
          <a:stretch/>
        </p:blipFill>
        <p:spPr>
          <a:xfrm>
            <a:off x="1051310" y="1024847"/>
            <a:ext cx="4373219" cy="3279912"/>
          </a:xfrm>
          <a:prstGeom prst="rect">
            <a:avLst/>
          </a:prstGeom>
          <a:noFill/>
          <a:ln>
            <a:noFill/>
          </a:ln>
        </p:spPr>
      </p:pic>
      <p:sp>
        <p:nvSpPr>
          <p:cNvPr id="1049" name="Google Shape;1049;p75"/>
          <p:cNvSpPr txBox="1"/>
          <p:nvPr/>
        </p:nvSpPr>
        <p:spPr>
          <a:xfrm>
            <a:off x="1643010" y="4322370"/>
            <a:ext cx="2621100" cy="3879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 sz="1200" b="1">
                <a:solidFill>
                  <a:schemeClr val="dk1"/>
                </a:solidFill>
                <a:latin typeface="Calibri"/>
                <a:ea typeface="Calibri"/>
                <a:cs typeface="Calibri"/>
                <a:sym typeface="Calibri"/>
              </a:rPr>
              <a:t>Peter Maharaj, Rose Parnsoonthorn,</a:t>
            </a:r>
            <a:endParaRPr sz="1200" b="1">
              <a:solidFill>
                <a:schemeClr val="dk1"/>
              </a:solidFill>
              <a:latin typeface="Calibri"/>
              <a:ea typeface="Calibri"/>
              <a:cs typeface="Calibri"/>
              <a:sym typeface="Calibri"/>
            </a:endParaRPr>
          </a:p>
          <a:p>
            <a:pPr marL="0" marR="0" lvl="0" indent="0" algn="ctr" rtl="0">
              <a:lnSpc>
                <a:spcPct val="80000"/>
              </a:lnSpc>
              <a:spcBef>
                <a:spcPts val="0"/>
              </a:spcBef>
              <a:spcAft>
                <a:spcPts val="0"/>
              </a:spcAft>
              <a:buNone/>
            </a:pPr>
            <a:r>
              <a:rPr lang="en" sz="1200" b="1">
                <a:solidFill>
                  <a:schemeClr val="dk1"/>
                </a:solidFill>
                <a:latin typeface="Calibri"/>
                <a:ea typeface="Calibri"/>
                <a:cs typeface="Calibri"/>
                <a:sym typeface="Calibri"/>
              </a:rPr>
              <a:t>In the SDCCD Machine Room</a:t>
            </a:r>
            <a:endParaRPr/>
          </a:p>
        </p:txBody>
      </p:sp>
      <p:grpSp>
        <p:nvGrpSpPr>
          <p:cNvPr id="1050" name="Google Shape;1050;p75"/>
          <p:cNvGrpSpPr/>
          <p:nvPr/>
        </p:nvGrpSpPr>
        <p:grpSpPr>
          <a:xfrm>
            <a:off x="5528993" y="1025455"/>
            <a:ext cx="2546808" cy="3629287"/>
            <a:chOff x="5652561" y="1073145"/>
            <a:chExt cx="2620982" cy="3734987"/>
          </a:xfrm>
        </p:grpSpPr>
        <p:grpSp>
          <p:nvGrpSpPr>
            <p:cNvPr id="1051" name="Google Shape;1051;p75"/>
            <p:cNvGrpSpPr/>
            <p:nvPr/>
          </p:nvGrpSpPr>
          <p:grpSpPr>
            <a:xfrm>
              <a:off x="5652561" y="1073145"/>
              <a:ext cx="2620982" cy="3075064"/>
              <a:chOff x="5652618" y="1002938"/>
              <a:chExt cx="2812816" cy="3300133"/>
            </a:xfrm>
          </p:grpSpPr>
          <p:pic>
            <p:nvPicPr>
              <p:cNvPr id="1052" name="Google Shape;1052;p75" descr="A group of people standing in a room&#10;&#10;Description automatically generated"/>
              <p:cNvPicPr preferRelativeResize="0"/>
              <p:nvPr/>
            </p:nvPicPr>
            <p:blipFill rotWithShape="1">
              <a:blip r:embed="rId4">
                <a:alphaModFix/>
              </a:blip>
              <a:srcRect/>
              <a:stretch/>
            </p:blipFill>
            <p:spPr>
              <a:xfrm>
                <a:off x="5652620" y="1002938"/>
                <a:ext cx="2812814" cy="2404963"/>
              </a:xfrm>
              <a:prstGeom prst="rect">
                <a:avLst/>
              </a:prstGeom>
              <a:noFill/>
              <a:ln>
                <a:noFill/>
              </a:ln>
            </p:spPr>
          </p:pic>
          <p:pic>
            <p:nvPicPr>
              <p:cNvPr id="1053" name="Google Shape;1053;p75" descr="A computer tower with a monitor&#10;&#10;Description automatically generated"/>
              <p:cNvPicPr preferRelativeResize="0"/>
              <p:nvPr/>
            </p:nvPicPr>
            <p:blipFill rotWithShape="1">
              <a:blip r:embed="rId5">
                <a:alphaModFix/>
              </a:blip>
              <a:srcRect t="50001" b="12422"/>
              <a:stretch/>
            </p:blipFill>
            <p:spPr>
              <a:xfrm>
                <a:off x="5652618" y="3510422"/>
                <a:ext cx="2812808" cy="792649"/>
              </a:xfrm>
              <a:prstGeom prst="rect">
                <a:avLst/>
              </a:prstGeom>
              <a:noFill/>
              <a:ln>
                <a:noFill/>
              </a:ln>
            </p:spPr>
          </p:pic>
        </p:grpSp>
        <p:sp>
          <p:nvSpPr>
            <p:cNvPr id="1054" name="Google Shape;1054;p75"/>
            <p:cNvSpPr txBox="1"/>
            <p:nvPr/>
          </p:nvSpPr>
          <p:spPr>
            <a:xfrm>
              <a:off x="5677900" y="4257033"/>
              <a:ext cx="2595600" cy="551100"/>
            </a:xfrm>
            <a:prstGeom prst="rect">
              <a:avLst/>
            </a:prstGeom>
            <a:noFill/>
            <a:ln w="25400" cap="flat" cmpd="sng">
              <a:solidFill>
                <a:srgbClr val="2AAEE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 sz="1200" b="1" i="0" u="none" strike="noStrike" cap="none">
                  <a:solidFill>
                    <a:schemeClr val="dk1"/>
                  </a:solidFill>
                  <a:latin typeface="Calibri"/>
                  <a:ea typeface="Calibri"/>
                  <a:cs typeface="Calibri"/>
                  <a:sym typeface="Calibri"/>
                </a:rPr>
                <a:t>First Nautilus</a:t>
              </a:r>
              <a:r>
                <a:rPr lang="en" sz="1200" b="1">
                  <a:solidFill>
                    <a:schemeClr val="dk1"/>
                  </a:solidFill>
                  <a:latin typeface="Calibri"/>
                  <a:ea typeface="Calibri"/>
                  <a:cs typeface="Calibri"/>
                  <a:sym typeface="Calibri"/>
                </a:rPr>
                <a:t> Node server</a:t>
              </a:r>
              <a:r>
                <a:rPr lang="en" sz="1200" b="1" i="0" u="none" strike="noStrike" cap="none">
                  <a:solidFill>
                    <a:schemeClr val="dk1"/>
                  </a:solidFill>
                  <a:latin typeface="Calibri"/>
                  <a:ea typeface="Calibri"/>
                  <a:cs typeface="Calibri"/>
                  <a:sym typeface="Calibri"/>
                </a:rPr>
                <a:t> Installed</a:t>
              </a:r>
              <a:endParaRPr>
                <a:latin typeface="Calibri"/>
                <a:ea typeface="Calibri"/>
                <a:cs typeface="Calibri"/>
                <a:sym typeface="Calibri"/>
              </a:endParaRPr>
            </a:p>
            <a:p>
              <a:pPr marL="0" marR="0" lvl="0" indent="0" algn="ctr" rtl="0">
                <a:lnSpc>
                  <a:spcPct val="80000"/>
                </a:lnSpc>
                <a:spcBef>
                  <a:spcPts val="0"/>
                </a:spcBef>
                <a:spcAft>
                  <a:spcPts val="0"/>
                </a:spcAft>
                <a:buNone/>
              </a:pPr>
              <a:r>
                <a:rPr lang="en" sz="1200" b="1" i="0" u="none" strike="noStrike" cap="none">
                  <a:solidFill>
                    <a:schemeClr val="dk1"/>
                  </a:solidFill>
                  <a:latin typeface="Calibri"/>
                  <a:ea typeface="Calibri"/>
                  <a:cs typeface="Calibri"/>
                  <a:sym typeface="Calibri"/>
                </a:rPr>
                <a:t>In a CCC Machine Room </a:t>
              </a:r>
              <a:endParaRPr>
                <a:latin typeface="Calibri"/>
                <a:ea typeface="Calibri"/>
                <a:cs typeface="Calibri"/>
                <a:sym typeface="Calibri"/>
              </a:endParaRPr>
            </a:p>
            <a:p>
              <a:pPr marL="0" marR="0" lvl="0" indent="0" algn="ctr" rtl="0">
                <a:lnSpc>
                  <a:spcPct val="80000"/>
                </a:lnSpc>
                <a:spcBef>
                  <a:spcPts val="0"/>
                </a:spcBef>
                <a:spcAft>
                  <a:spcPts val="0"/>
                </a:spcAft>
                <a:buNone/>
              </a:pPr>
              <a:r>
                <a:rPr lang="en" sz="1200" b="1" i="0" u="none" strike="noStrike" cap="none">
                  <a:solidFill>
                    <a:schemeClr val="dk1"/>
                  </a:solidFill>
                  <a:latin typeface="Calibri"/>
                  <a:ea typeface="Calibri"/>
                  <a:cs typeface="Calibri"/>
                  <a:sym typeface="Calibri"/>
                </a:rPr>
                <a:t>August 30, 2024</a:t>
              </a:r>
              <a:endParaRPr>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76"/>
          <p:cNvSpPr txBox="1">
            <a:spLocks noGrp="1"/>
          </p:cNvSpPr>
          <p:nvPr>
            <p:ph type="ctrTitle"/>
          </p:nvPr>
        </p:nvSpPr>
        <p:spPr>
          <a:xfrm>
            <a:off x="1219211" y="2034040"/>
            <a:ext cx="6858000" cy="1790700"/>
          </a:xfrm>
          <a:prstGeom prst="rect">
            <a:avLst/>
          </a:prstGeom>
          <a:noFill/>
          <a:ln>
            <a:noFill/>
          </a:ln>
        </p:spPr>
        <p:txBody>
          <a:bodyPr spcFirstLastPara="1" wrap="square" lIns="68550" tIns="34275" rIns="68550" bIns="34275" anchor="ctr" anchorCtr="0">
            <a:noAutofit/>
          </a:bodyPr>
          <a:lstStyle/>
          <a:p>
            <a:pPr marL="0" marR="0" lvl="0" indent="0" algn="ctr" rtl="0">
              <a:lnSpc>
                <a:spcPct val="90000"/>
              </a:lnSpc>
              <a:spcBef>
                <a:spcPts val="0"/>
              </a:spcBef>
              <a:spcAft>
                <a:spcPts val="0"/>
              </a:spcAft>
              <a:buClr>
                <a:schemeClr val="lt1"/>
              </a:buClr>
              <a:buSzPts val="6000"/>
              <a:buFont typeface="Calibri"/>
              <a:buNone/>
            </a:pPr>
            <a:br>
              <a:rPr lang="en" sz="3000"/>
            </a:br>
            <a:r>
              <a:rPr lang="en" sz="3000"/>
              <a:t>An Attractive, Value-Added </a:t>
            </a:r>
            <a:br>
              <a:rPr lang="en" sz="3000"/>
            </a:br>
            <a:r>
              <a:rPr lang="en" sz="3000"/>
              <a:t>Opportunity</a:t>
            </a:r>
            <a:endParaRPr sz="3000"/>
          </a:p>
        </p:txBody>
      </p:sp>
      <p:pic>
        <p:nvPicPr>
          <p:cNvPr id="1060" name="Google Shape;1060;p76"/>
          <p:cNvPicPr preferRelativeResize="0"/>
          <p:nvPr/>
        </p:nvPicPr>
        <p:blipFill>
          <a:blip r:embed="rId3">
            <a:alphaModFix/>
          </a:blip>
          <a:stretch>
            <a:fillRect/>
          </a:stretch>
        </p:blipFill>
        <p:spPr>
          <a:xfrm>
            <a:off x="3275500" y="1677250"/>
            <a:ext cx="2592999" cy="788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77"/>
          <p:cNvSpPr txBox="1">
            <a:spLocks noGrp="1"/>
          </p:cNvSpPr>
          <p:nvPr>
            <p:ph type="title"/>
          </p:nvPr>
        </p:nvSpPr>
        <p:spPr>
          <a:xfrm>
            <a:off x="112900" y="95525"/>
            <a:ext cx="9031200" cy="751200"/>
          </a:xfrm>
          <a:prstGeom prst="rect">
            <a:avLst/>
          </a:prstGeom>
          <a:noFill/>
          <a:ln>
            <a:noFill/>
          </a:ln>
        </p:spPr>
        <p:txBody>
          <a:bodyPr spcFirstLastPara="1" wrap="square" lIns="68600" tIns="33750" rIns="68600" bIns="33750" anchor="ctr" anchorCtr="0">
            <a:noAutofit/>
          </a:bodyPr>
          <a:lstStyle/>
          <a:p>
            <a:pPr marL="0" lvl="0" indent="0" algn="l" rtl="0">
              <a:lnSpc>
                <a:spcPct val="100000"/>
              </a:lnSpc>
              <a:spcBef>
                <a:spcPts val="0"/>
              </a:spcBef>
              <a:spcAft>
                <a:spcPts val="0"/>
              </a:spcAft>
              <a:buSzPts val="1400"/>
              <a:buNone/>
            </a:pPr>
            <a:r>
              <a:rPr lang="en" sz="2600"/>
              <a:t>Acknowledgements</a:t>
            </a:r>
            <a:endParaRPr sz="2600"/>
          </a:p>
        </p:txBody>
      </p:sp>
      <p:sp>
        <p:nvSpPr>
          <p:cNvPr id="1066" name="Google Shape;1066;p77"/>
          <p:cNvSpPr txBox="1">
            <a:spLocks noGrp="1"/>
          </p:cNvSpPr>
          <p:nvPr>
            <p:ph type="body" idx="1"/>
          </p:nvPr>
        </p:nvSpPr>
        <p:spPr>
          <a:xfrm>
            <a:off x="1377100" y="1334800"/>
            <a:ext cx="7182900" cy="3165000"/>
          </a:xfrm>
          <a:prstGeom prst="rect">
            <a:avLst/>
          </a:prstGeom>
          <a:noFill/>
          <a:ln>
            <a:noFill/>
          </a:ln>
        </p:spPr>
        <p:txBody>
          <a:bodyPr spcFirstLastPara="1" wrap="square" lIns="68600" tIns="33750" rIns="68600" bIns="33750" anchor="t" anchorCtr="0">
            <a:noAutofit/>
          </a:bodyPr>
          <a:lstStyle/>
          <a:p>
            <a:pPr marL="253742" lvl="0" indent="-298192" algn="l" rtl="0">
              <a:lnSpc>
                <a:spcPct val="100000"/>
              </a:lnSpc>
              <a:spcBef>
                <a:spcPts val="0"/>
              </a:spcBef>
              <a:spcAft>
                <a:spcPts val="0"/>
              </a:spcAft>
              <a:buSzPts val="2100"/>
              <a:buFont typeface="Calibri"/>
              <a:buChar char="•"/>
            </a:pPr>
            <a:r>
              <a:rPr lang="en" sz="2275" b="1">
                <a:solidFill>
                  <a:srgbClr val="063D5E"/>
                </a:solidFill>
                <a:latin typeface="Calibri"/>
                <a:ea typeface="Calibri"/>
                <a:cs typeface="Calibri"/>
                <a:sym typeface="Calibri"/>
              </a:rPr>
              <a:t>CENIC AIR and the NRP are supported by NSF grants:</a:t>
            </a:r>
            <a:br>
              <a:rPr lang="en" sz="2100">
                <a:latin typeface="Calibri"/>
                <a:ea typeface="Calibri"/>
                <a:cs typeface="Calibri"/>
                <a:sym typeface="Calibri"/>
              </a:rPr>
            </a:br>
            <a:endParaRPr sz="500">
              <a:latin typeface="Calibri"/>
              <a:ea typeface="Calibri"/>
              <a:cs typeface="Calibri"/>
              <a:sym typeface="Calibri"/>
            </a:endParaRPr>
          </a:p>
          <a:p>
            <a:pPr marL="457200" lvl="0" indent="0" algn="l" rtl="0">
              <a:lnSpc>
                <a:spcPct val="100000"/>
              </a:lnSpc>
              <a:spcBef>
                <a:spcPts val="0"/>
              </a:spcBef>
              <a:spcAft>
                <a:spcPts val="0"/>
              </a:spcAft>
              <a:buNone/>
            </a:pPr>
            <a:r>
              <a:rPr lang="en" sz="2100">
                <a:latin typeface="Calibri"/>
                <a:ea typeface="Calibri"/>
                <a:cs typeface="Calibri"/>
                <a:sym typeface="Calibri"/>
              </a:rPr>
              <a:t>OAC-1541349, OAC-1826967, OAC-2030508, OAC-1841530, OAC-2005369, OAC-21121167, CISE-1713149, CISE-2100237, CISE-2120019, &amp; OAC-2112167</a:t>
            </a:r>
            <a:endParaRPr sz="2100">
              <a:latin typeface="Calibri"/>
              <a:ea typeface="Calibri"/>
              <a:cs typeface="Calibri"/>
              <a:sym typeface="Calibri"/>
            </a:endParaRPr>
          </a:p>
          <a:p>
            <a:pPr marL="457200" lvl="0" indent="0" algn="l" rtl="0">
              <a:lnSpc>
                <a:spcPct val="100000"/>
              </a:lnSpc>
              <a:spcBef>
                <a:spcPts val="0"/>
              </a:spcBef>
              <a:spcAft>
                <a:spcPts val="0"/>
              </a:spcAft>
              <a:buNone/>
            </a:pPr>
            <a:endParaRPr sz="700">
              <a:latin typeface="Calibri"/>
              <a:ea typeface="Calibri"/>
              <a:cs typeface="Calibri"/>
              <a:sym typeface="Calibri"/>
            </a:endParaRPr>
          </a:p>
          <a:p>
            <a:pPr marL="253742" lvl="0" indent="-298192" algn="l" rtl="0">
              <a:lnSpc>
                <a:spcPct val="115000"/>
              </a:lnSpc>
              <a:spcBef>
                <a:spcPts val="0"/>
              </a:spcBef>
              <a:spcAft>
                <a:spcPts val="0"/>
              </a:spcAft>
              <a:buSzPts val="2100"/>
              <a:buFont typeface="Calibri"/>
              <a:buChar char="•"/>
            </a:pPr>
            <a:r>
              <a:rPr lang="en" sz="2275" b="1">
                <a:solidFill>
                  <a:srgbClr val="063D5E"/>
                </a:solidFill>
                <a:latin typeface="Calibri"/>
                <a:ea typeface="Calibri"/>
                <a:cs typeface="Calibri"/>
                <a:sym typeface="Calibri"/>
              </a:rPr>
              <a:t>SDSC</a:t>
            </a:r>
            <a:endParaRPr sz="2275" b="1">
              <a:solidFill>
                <a:srgbClr val="063D5E"/>
              </a:solidFill>
              <a:latin typeface="Calibri"/>
              <a:ea typeface="Calibri"/>
              <a:cs typeface="Calibri"/>
              <a:sym typeface="Calibri"/>
            </a:endParaRPr>
          </a:p>
          <a:p>
            <a:pPr marL="253742" lvl="0" indent="-298192" algn="l" rtl="0">
              <a:lnSpc>
                <a:spcPct val="115000"/>
              </a:lnSpc>
              <a:spcBef>
                <a:spcPts val="0"/>
              </a:spcBef>
              <a:spcAft>
                <a:spcPts val="0"/>
              </a:spcAft>
              <a:buSzPts val="2100"/>
              <a:buFont typeface="Calibri"/>
              <a:buChar char="•"/>
            </a:pPr>
            <a:r>
              <a:rPr lang="en" sz="2275" b="1">
                <a:solidFill>
                  <a:srgbClr val="063D5E"/>
                </a:solidFill>
                <a:latin typeface="Calibri"/>
                <a:ea typeface="Calibri"/>
                <a:cs typeface="Calibri"/>
                <a:sym typeface="Calibri"/>
              </a:rPr>
              <a:t>UCSD</a:t>
            </a:r>
            <a:endParaRPr sz="2275" b="1">
              <a:solidFill>
                <a:srgbClr val="063D5E"/>
              </a:solidFill>
              <a:latin typeface="Calibri"/>
              <a:ea typeface="Calibri"/>
              <a:cs typeface="Calibri"/>
              <a:sym typeface="Calibri"/>
            </a:endParaRPr>
          </a:p>
          <a:p>
            <a:pPr marL="253742" lvl="0" indent="-298192" algn="l" rtl="0">
              <a:lnSpc>
                <a:spcPct val="115000"/>
              </a:lnSpc>
              <a:spcBef>
                <a:spcPts val="0"/>
              </a:spcBef>
              <a:spcAft>
                <a:spcPts val="0"/>
              </a:spcAft>
              <a:buSzPts val="2100"/>
              <a:buFont typeface="Calibri"/>
              <a:buChar char="•"/>
            </a:pPr>
            <a:r>
              <a:rPr lang="en" sz="2275" b="1">
                <a:solidFill>
                  <a:srgbClr val="063D5E"/>
                </a:solidFill>
                <a:latin typeface="Calibri"/>
                <a:ea typeface="Calibri"/>
                <a:cs typeface="Calibri"/>
                <a:sym typeface="Calibri"/>
              </a:rPr>
              <a:t>And CENIC!</a:t>
            </a:r>
            <a:endParaRPr sz="2100">
              <a:latin typeface="Calibri"/>
              <a:ea typeface="Calibri"/>
              <a:cs typeface="Calibri"/>
              <a:sym typeface="Calibri"/>
            </a:endParaRPr>
          </a:p>
        </p:txBody>
      </p:sp>
      <p:pic>
        <p:nvPicPr>
          <p:cNvPr id="1067" name="Google Shape;1067;p77"/>
          <p:cNvPicPr preferRelativeResize="0"/>
          <p:nvPr/>
        </p:nvPicPr>
        <p:blipFill rotWithShape="1">
          <a:blip r:embed="rId3">
            <a:alphaModFix/>
          </a:blip>
          <a:srcRect/>
          <a:stretch/>
        </p:blipFill>
        <p:spPr>
          <a:xfrm>
            <a:off x="308789" y="1229800"/>
            <a:ext cx="874098" cy="8740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78"/>
          <p:cNvSpPr txBox="1">
            <a:spLocks noGrp="1"/>
          </p:cNvSpPr>
          <p:nvPr>
            <p:ph type="ctrTitle"/>
          </p:nvPr>
        </p:nvSpPr>
        <p:spPr>
          <a:xfrm>
            <a:off x="1143011" y="1461565"/>
            <a:ext cx="6858000" cy="1790700"/>
          </a:xfrm>
          <a:prstGeom prst="rect">
            <a:avLst/>
          </a:prstGeom>
          <a:noFill/>
          <a:ln>
            <a:noFill/>
          </a:ln>
        </p:spPr>
        <p:txBody>
          <a:bodyPr spcFirstLastPara="1" wrap="square" lIns="68550" tIns="34275" rIns="68550" bIns="34275" anchor="ctr" anchorCtr="0">
            <a:noAutofit/>
          </a:bodyPr>
          <a:lstStyle/>
          <a:p>
            <a:pPr marL="0" marR="0" lvl="0" indent="0" algn="ctr" rtl="0">
              <a:lnSpc>
                <a:spcPct val="90000"/>
              </a:lnSpc>
              <a:spcBef>
                <a:spcPts val="0"/>
              </a:spcBef>
              <a:spcAft>
                <a:spcPts val="0"/>
              </a:spcAft>
              <a:buClr>
                <a:schemeClr val="lt1"/>
              </a:buClr>
              <a:buSzPts val="6000"/>
              <a:buFont typeface="Calibri"/>
              <a:buNone/>
            </a:pPr>
            <a:r>
              <a:rPr lang="en" sz="3000"/>
              <a:t>Thank you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0"/>
          <p:cNvSpPr txBox="1">
            <a:spLocks noGrp="1"/>
          </p:cNvSpPr>
          <p:nvPr>
            <p:ph type="ctrTitle"/>
          </p:nvPr>
        </p:nvSpPr>
        <p:spPr>
          <a:xfrm>
            <a:off x="1143011" y="1461565"/>
            <a:ext cx="6858000" cy="1790700"/>
          </a:xfrm>
          <a:prstGeom prst="rect">
            <a:avLst/>
          </a:prstGeom>
        </p:spPr>
        <p:txBody>
          <a:bodyPr spcFirstLastPara="1" wrap="square" lIns="68550" tIns="34275" rIns="68550" bIns="34275" anchor="ctr" anchorCtr="0">
            <a:noAutofit/>
          </a:bodyPr>
          <a:lstStyle/>
          <a:p>
            <a:pPr marL="0" lvl="0" indent="0" algn="ctr" rtl="0">
              <a:spcBef>
                <a:spcPts val="0"/>
              </a:spcBef>
              <a:spcAft>
                <a:spcPts val="0"/>
              </a:spcAft>
              <a:buClr>
                <a:schemeClr val="lt1"/>
              </a:buClr>
              <a:buSzPts val="6000"/>
              <a:buFont typeface="Calibri"/>
              <a:buNone/>
            </a:pPr>
            <a:r>
              <a:rPr lang="en"/>
              <a:t>What is CENIC AIR?: </a:t>
            </a:r>
            <a:br>
              <a:rPr lang="en"/>
            </a:br>
            <a:r>
              <a:rPr lang="en"/>
              <a:t>Program, Goals, Evolution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299" name="Google Shape;299;p51"/>
          <p:cNvGrpSpPr/>
          <p:nvPr/>
        </p:nvGrpSpPr>
        <p:grpSpPr>
          <a:xfrm>
            <a:off x="171450" y="0"/>
            <a:ext cx="8954755" cy="5143501"/>
            <a:chOff x="0" y="0"/>
            <a:chExt cx="11939673" cy="6858001"/>
          </a:xfrm>
        </p:grpSpPr>
        <p:pic>
          <p:nvPicPr>
            <p:cNvPr id="300" name="Google Shape;300;p51"/>
            <p:cNvPicPr preferRelativeResize="0"/>
            <p:nvPr/>
          </p:nvPicPr>
          <p:blipFill rotWithShape="1">
            <a:blip r:embed="rId3">
              <a:alphaModFix/>
            </a:blip>
            <a:srcRect r="999" b="1448"/>
            <a:stretch/>
          </p:blipFill>
          <p:spPr>
            <a:xfrm>
              <a:off x="0" y="0"/>
              <a:ext cx="11670600" cy="6858001"/>
            </a:xfrm>
            <a:prstGeom prst="rect">
              <a:avLst/>
            </a:prstGeom>
            <a:noFill/>
            <a:ln>
              <a:noFill/>
            </a:ln>
          </p:spPr>
        </p:pic>
        <p:pic>
          <p:nvPicPr>
            <p:cNvPr id="301" name="Google Shape;301;p51"/>
            <p:cNvPicPr preferRelativeResize="0"/>
            <p:nvPr/>
          </p:nvPicPr>
          <p:blipFill rotWithShape="1">
            <a:blip r:embed="rId3">
              <a:alphaModFix/>
            </a:blip>
            <a:srcRect l="97120" r="292" b="1448"/>
            <a:stretch/>
          </p:blipFill>
          <p:spPr>
            <a:xfrm>
              <a:off x="11634874" y="0"/>
              <a:ext cx="304799" cy="6858001"/>
            </a:xfrm>
            <a:prstGeom prst="rect">
              <a:avLst/>
            </a:prstGeom>
            <a:noFill/>
            <a:ln>
              <a:noFill/>
            </a:ln>
          </p:spPr>
        </p:pic>
      </p:grpSp>
      <p:grpSp>
        <p:nvGrpSpPr>
          <p:cNvPr id="302" name="Google Shape;302;p51"/>
          <p:cNvGrpSpPr/>
          <p:nvPr/>
        </p:nvGrpSpPr>
        <p:grpSpPr>
          <a:xfrm>
            <a:off x="697108" y="1231120"/>
            <a:ext cx="4656971" cy="3024074"/>
            <a:chOff x="697125" y="1231150"/>
            <a:chExt cx="4657088" cy="3024150"/>
          </a:xfrm>
        </p:grpSpPr>
        <p:sp>
          <p:nvSpPr>
            <p:cNvPr id="303" name="Google Shape;303;p51"/>
            <p:cNvSpPr/>
            <p:nvPr/>
          </p:nvSpPr>
          <p:spPr>
            <a:xfrm>
              <a:off x="697125" y="1231150"/>
              <a:ext cx="994500" cy="164100"/>
            </a:xfrm>
            <a:prstGeom prst="rect">
              <a:avLst/>
            </a:prstGeom>
            <a:solidFill>
              <a:srgbClr val="052745"/>
            </a:solidFill>
            <a:ln w="9525" cap="flat" cmpd="sng">
              <a:solidFill>
                <a:srgbClr val="0527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4" name="Google Shape;304;p51"/>
            <p:cNvSpPr/>
            <p:nvPr/>
          </p:nvSpPr>
          <p:spPr>
            <a:xfrm>
              <a:off x="2267663" y="1231150"/>
              <a:ext cx="994500" cy="164100"/>
            </a:xfrm>
            <a:prstGeom prst="rect">
              <a:avLst/>
            </a:prstGeom>
            <a:solidFill>
              <a:srgbClr val="052745"/>
            </a:solidFill>
            <a:ln w="9525" cap="flat" cmpd="sng">
              <a:solidFill>
                <a:srgbClr val="0527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5" name="Google Shape;305;p51"/>
            <p:cNvSpPr/>
            <p:nvPr/>
          </p:nvSpPr>
          <p:spPr>
            <a:xfrm>
              <a:off x="3838213" y="1231150"/>
              <a:ext cx="994500" cy="164100"/>
            </a:xfrm>
            <a:prstGeom prst="rect">
              <a:avLst/>
            </a:prstGeom>
            <a:solidFill>
              <a:srgbClr val="052745"/>
            </a:solidFill>
            <a:ln w="9525" cap="flat" cmpd="sng">
              <a:solidFill>
                <a:srgbClr val="0527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6" name="Google Shape;306;p51"/>
            <p:cNvSpPr/>
            <p:nvPr/>
          </p:nvSpPr>
          <p:spPr>
            <a:xfrm>
              <a:off x="955863" y="2707300"/>
              <a:ext cx="994500" cy="164100"/>
            </a:xfrm>
            <a:prstGeom prst="rect">
              <a:avLst/>
            </a:prstGeom>
            <a:solidFill>
              <a:srgbClr val="052745"/>
            </a:solidFill>
            <a:ln w="9525" cap="flat" cmpd="sng">
              <a:solidFill>
                <a:srgbClr val="0527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7" name="Google Shape;307;p51"/>
            <p:cNvSpPr/>
            <p:nvPr/>
          </p:nvSpPr>
          <p:spPr>
            <a:xfrm>
              <a:off x="2819263" y="2707300"/>
              <a:ext cx="994500" cy="164100"/>
            </a:xfrm>
            <a:prstGeom prst="rect">
              <a:avLst/>
            </a:prstGeom>
            <a:solidFill>
              <a:srgbClr val="052745"/>
            </a:solidFill>
            <a:ln w="9525" cap="flat" cmpd="sng">
              <a:solidFill>
                <a:srgbClr val="0527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8" name="Google Shape;308;p51"/>
            <p:cNvSpPr/>
            <p:nvPr/>
          </p:nvSpPr>
          <p:spPr>
            <a:xfrm>
              <a:off x="4359713" y="2707300"/>
              <a:ext cx="994500" cy="164100"/>
            </a:xfrm>
            <a:prstGeom prst="rect">
              <a:avLst/>
            </a:prstGeom>
            <a:solidFill>
              <a:srgbClr val="052745"/>
            </a:solidFill>
            <a:ln w="9525" cap="flat" cmpd="sng">
              <a:solidFill>
                <a:srgbClr val="0527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9" name="Google Shape;309;p51"/>
            <p:cNvSpPr/>
            <p:nvPr/>
          </p:nvSpPr>
          <p:spPr>
            <a:xfrm>
              <a:off x="2733588" y="4091200"/>
              <a:ext cx="994500" cy="164100"/>
            </a:xfrm>
            <a:prstGeom prst="rect">
              <a:avLst/>
            </a:prstGeom>
            <a:solidFill>
              <a:srgbClr val="052745"/>
            </a:solidFill>
            <a:ln w="9525" cap="flat" cmpd="sng">
              <a:solidFill>
                <a:srgbClr val="0527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10" name="Google Shape;310;p51"/>
            <p:cNvSpPr/>
            <p:nvPr/>
          </p:nvSpPr>
          <p:spPr>
            <a:xfrm>
              <a:off x="886863" y="4091200"/>
              <a:ext cx="994500" cy="164100"/>
            </a:xfrm>
            <a:prstGeom prst="rect">
              <a:avLst/>
            </a:prstGeom>
            <a:solidFill>
              <a:srgbClr val="052745"/>
            </a:solidFill>
            <a:ln w="9525" cap="flat" cmpd="sng">
              <a:solidFill>
                <a:srgbClr val="0527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grpSp>
      <p:grpSp>
        <p:nvGrpSpPr>
          <p:cNvPr id="311" name="Google Shape;311;p51"/>
          <p:cNvGrpSpPr/>
          <p:nvPr/>
        </p:nvGrpSpPr>
        <p:grpSpPr>
          <a:xfrm>
            <a:off x="0" y="0"/>
            <a:ext cx="9169481" cy="5143500"/>
            <a:chOff x="5370" y="0"/>
            <a:chExt cx="9163983" cy="5143500"/>
          </a:xfrm>
        </p:grpSpPr>
        <p:pic>
          <p:nvPicPr>
            <p:cNvPr id="312" name="Google Shape;312;p51"/>
            <p:cNvPicPr preferRelativeResize="0"/>
            <p:nvPr/>
          </p:nvPicPr>
          <p:blipFill rotWithShape="1">
            <a:blip r:embed="rId3">
              <a:alphaModFix/>
            </a:blip>
            <a:srcRect r="96874" b="1448"/>
            <a:stretch/>
          </p:blipFill>
          <p:spPr>
            <a:xfrm>
              <a:off x="5370" y="0"/>
              <a:ext cx="276321" cy="5143500"/>
            </a:xfrm>
            <a:prstGeom prst="rect">
              <a:avLst/>
            </a:prstGeom>
            <a:noFill/>
            <a:ln>
              <a:noFill/>
            </a:ln>
          </p:spPr>
        </p:pic>
        <p:pic>
          <p:nvPicPr>
            <p:cNvPr id="313" name="Google Shape;313;p51"/>
            <p:cNvPicPr preferRelativeResize="0"/>
            <p:nvPr/>
          </p:nvPicPr>
          <p:blipFill rotWithShape="1">
            <a:blip r:embed="rId3">
              <a:alphaModFix/>
            </a:blip>
            <a:srcRect l="97120" r="292" b="1448"/>
            <a:stretch/>
          </p:blipFill>
          <p:spPr>
            <a:xfrm>
              <a:off x="8940755" y="0"/>
              <a:ext cx="228598" cy="5143500"/>
            </a:xfrm>
            <a:prstGeom prst="rect">
              <a:avLst/>
            </a:prstGeom>
            <a:noFill/>
            <a:ln>
              <a:noFill/>
            </a:ln>
          </p:spPr>
        </p:pic>
      </p:grpSp>
      <p:sp>
        <p:nvSpPr>
          <p:cNvPr id="314" name="Google Shape;314;p51"/>
          <p:cNvSpPr txBox="1">
            <a:spLocks noGrp="1"/>
          </p:cNvSpPr>
          <p:nvPr>
            <p:ph type="title"/>
          </p:nvPr>
        </p:nvSpPr>
        <p:spPr>
          <a:xfrm>
            <a:off x="191981" y="171978"/>
            <a:ext cx="8753100" cy="397200"/>
          </a:xfrm>
          <a:prstGeom prst="rect">
            <a:avLst/>
          </a:prstGeom>
          <a:noFill/>
          <a:ln>
            <a:noFill/>
          </a:ln>
        </p:spPr>
        <p:txBody>
          <a:bodyPr spcFirstLastPara="1" wrap="square" lIns="68550" tIns="34275" rIns="68550" bIns="34275" anchor="b" anchorCtr="0">
            <a:noAutofit/>
          </a:bodyPr>
          <a:lstStyle/>
          <a:p>
            <a:pPr marL="0" lvl="0" indent="0" algn="ctr" rtl="0">
              <a:lnSpc>
                <a:spcPct val="115000"/>
              </a:lnSpc>
              <a:spcBef>
                <a:spcPts val="0"/>
              </a:spcBef>
              <a:spcAft>
                <a:spcPts val="0"/>
              </a:spcAft>
              <a:buSzPts val="1400"/>
              <a:buNone/>
            </a:pPr>
            <a:r>
              <a:rPr lang="en" sz="2525" b="0">
                <a:solidFill>
                  <a:srgbClr val="FFFFFF"/>
                </a:solidFill>
              </a:rPr>
              <a:t>CENIC’s CalREN Serves 20 million+ Californians</a:t>
            </a:r>
            <a:endParaRPr sz="3725" b="0"/>
          </a:p>
        </p:txBody>
      </p:sp>
      <p:sp>
        <p:nvSpPr>
          <p:cNvPr id="315" name="Google Shape;315;p51"/>
          <p:cNvSpPr txBox="1"/>
          <p:nvPr/>
        </p:nvSpPr>
        <p:spPr>
          <a:xfrm>
            <a:off x="447769" y="930489"/>
            <a:ext cx="1475775" cy="1026900"/>
          </a:xfrm>
          <a:prstGeom prst="rect">
            <a:avLst/>
          </a:prstGeom>
          <a:noFill/>
          <a:ln>
            <a:noFill/>
          </a:ln>
        </p:spPr>
        <p:txBody>
          <a:bodyPr spcFirstLastPara="1" wrap="square" lIns="68550" tIns="68550" rIns="68550" bIns="68550" anchor="t" anchorCtr="0">
            <a:noAutofit/>
          </a:bodyPr>
          <a:lstStyle/>
          <a:p>
            <a:pPr marL="0" marR="0" lvl="0" indent="0" algn="ctr" rtl="0">
              <a:lnSpc>
                <a:spcPct val="115000"/>
              </a:lnSpc>
              <a:spcBef>
                <a:spcPts val="0"/>
              </a:spcBef>
              <a:spcAft>
                <a:spcPts val="0"/>
              </a:spcAft>
              <a:buNone/>
            </a:pPr>
            <a:r>
              <a:rPr lang="en" sz="975" b="0" i="0" u="none" strike="noStrike" cap="none">
                <a:solidFill>
                  <a:srgbClr val="FFFFFF"/>
                </a:solidFill>
                <a:latin typeface="Proxima Nova"/>
                <a:ea typeface="Proxima Nova"/>
                <a:cs typeface="Proxima Nova"/>
                <a:sym typeface="Proxima Nova"/>
              </a:rPr>
              <a:t>University of California</a:t>
            </a:r>
            <a:endParaRPr sz="975" b="0" i="0" u="none" strike="noStrike" cap="none">
              <a:solidFill>
                <a:srgbClr val="FFFFFF"/>
              </a:solidFill>
              <a:latin typeface="Proxima Nova"/>
              <a:ea typeface="Proxima Nova"/>
              <a:cs typeface="Proxima Nova"/>
              <a:sym typeface="Proxima Nova"/>
            </a:endParaRPr>
          </a:p>
          <a:p>
            <a:pPr marL="0" marR="0" lvl="0" indent="0" algn="ctr" rtl="0">
              <a:lnSpc>
                <a:spcPct val="115000"/>
              </a:lnSpc>
              <a:spcBef>
                <a:spcPts val="0"/>
              </a:spcBef>
              <a:spcAft>
                <a:spcPts val="0"/>
              </a:spcAft>
              <a:buNone/>
            </a:pPr>
            <a:r>
              <a:rPr lang="en" sz="1125" b="1" i="0" u="none" strike="noStrike" cap="none">
                <a:solidFill>
                  <a:srgbClr val="FFFFFF"/>
                </a:solidFill>
                <a:latin typeface="Proxima Nova"/>
                <a:ea typeface="Proxima Nova"/>
                <a:cs typeface="Proxima Nova"/>
                <a:sym typeface="Proxima Nova"/>
              </a:rPr>
              <a:t>541,573</a:t>
            </a:r>
            <a:endParaRPr sz="1125" b="1" i="0" u="none" strike="noStrike" cap="none">
              <a:solidFill>
                <a:srgbClr val="FFFFFF"/>
              </a:solidFill>
              <a:latin typeface="Proxima Nova"/>
              <a:ea typeface="Proxima Nova"/>
              <a:cs typeface="Proxima Nova"/>
              <a:sym typeface="Proxima Nova"/>
            </a:endParaRPr>
          </a:p>
          <a:p>
            <a:pPr marL="0" marR="0" lvl="0" indent="0" algn="ctr" rtl="0">
              <a:lnSpc>
                <a:spcPct val="100000"/>
              </a:lnSpc>
              <a:spcBef>
                <a:spcPts val="0"/>
              </a:spcBef>
              <a:spcAft>
                <a:spcPts val="0"/>
              </a:spcAft>
              <a:buNone/>
            </a:pPr>
            <a:r>
              <a:rPr lang="en" sz="900" b="0" i="0" u="none" strike="noStrike" cap="none">
                <a:solidFill>
                  <a:srgbClr val="CCCCCC"/>
                </a:solidFill>
                <a:latin typeface="Proxima Nova"/>
                <a:ea typeface="Proxima Nova"/>
                <a:cs typeface="Proxima Nova"/>
                <a:sym typeface="Proxima Nova"/>
              </a:rPr>
              <a:t>Students, Faculty &amp; Staff connected to CENIC’s CalREN (spring 2024)</a:t>
            </a:r>
            <a:endParaRPr sz="900" b="0" i="0" u="none" strike="noStrike" cap="none">
              <a:solidFill>
                <a:srgbClr val="CCCCCC"/>
              </a:solidFill>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575" b="0" i="0" u="none" strike="noStrike" cap="none">
              <a:solidFill>
                <a:srgbClr val="000000"/>
              </a:solidFill>
              <a:latin typeface="Proxima Nova"/>
              <a:ea typeface="Proxima Nova"/>
              <a:cs typeface="Proxima Nova"/>
              <a:sym typeface="Proxima Nova"/>
            </a:endParaRPr>
          </a:p>
        </p:txBody>
      </p:sp>
      <p:sp>
        <p:nvSpPr>
          <p:cNvPr id="316" name="Google Shape;316;p51"/>
          <p:cNvSpPr txBox="1"/>
          <p:nvPr/>
        </p:nvSpPr>
        <p:spPr>
          <a:xfrm>
            <a:off x="1966763" y="930488"/>
            <a:ext cx="1596375" cy="1026900"/>
          </a:xfrm>
          <a:prstGeom prst="rect">
            <a:avLst/>
          </a:prstGeom>
          <a:noFill/>
          <a:ln>
            <a:noFill/>
          </a:ln>
        </p:spPr>
        <p:txBody>
          <a:bodyPr spcFirstLastPara="1" wrap="square" lIns="68550" tIns="68550" rIns="68550" bIns="68550" anchor="t" anchorCtr="0">
            <a:noAutofit/>
          </a:bodyPr>
          <a:lstStyle/>
          <a:p>
            <a:pPr marL="0" marR="0" lvl="0" indent="0" algn="ctr" rtl="0">
              <a:lnSpc>
                <a:spcPct val="115000"/>
              </a:lnSpc>
              <a:spcBef>
                <a:spcPts val="0"/>
              </a:spcBef>
              <a:spcAft>
                <a:spcPts val="0"/>
              </a:spcAft>
              <a:buNone/>
            </a:pPr>
            <a:r>
              <a:rPr lang="en" sz="975" b="0" i="0" u="none" strike="noStrike" cap="none">
                <a:solidFill>
                  <a:srgbClr val="FFFFFF"/>
                </a:solidFill>
                <a:latin typeface="Proxima Nova"/>
                <a:ea typeface="Proxima Nova"/>
                <a:cs typeface="Proxima Nova"/>
                <a:sym typeface="Proxima Nova"/>
              </a:rPr>
              <a:t>Independent Universities</a:t>
            </a:r>
            <a:endParaRPr sz="975" b="0" i="0" u="none" strike="noStrike" cap="none">
              <a:solidFill>
                <a:srgbClr val="FFFFFF"/>
              </a:solidFill>
              <a:latin typeface="Proxima Nova"/>
              <a:ea typeface="Proxima Nova"/>
              <a:cs typeface="Proxima Nova"/>
              <a:sym typeface="Proxima Nova"/>
            </a:endParaRPr>
          </a:p>
          <a:p>
            <a:pPr marL="0" marR="0" lvl="0" indent="0" algn="ctr" rtl="0">
              <a:lnSpc>
                <a:spcPct val="115000"/>
              </a:lnSpc>
              <a:spcBef>
                <a:spcPts val="0"/>
              </a:spcBef>
              <a:spcAft>
                <a:spcPts val="0"/>
              </a:spcAft>
              <a:buNone/>
            </a:pPr>
            <a:r>
              <a:rPr lang="en" sz="1125" b="1" i="0" u="none" strike="noStrike" cap="none">
                <a:solidFill>
                  <a:srgbClr val="FFFFFF"/>
                </a:solidFill>
                <a:latin typeface="Proxima Nova"/>
                <a:ea typeface="Proxima Nova"/>
                <a:cs typeface="Proxima Nova"/>
                <a:sym typeface="Proxima Nova"/>
              </a:rPr>
              <a:t>128,472</a:t>
            </a:r>
            <a:endParaRPr sz="1125" b="1" i="0" u="none" strike="noStrike" cap="none">
              <a:solidFill>
                <a:srgbClr val="FFFFFF"/>
              </a:solidFill>
              <a:latin typeface="Proxima Nova"/>
              <a:ea typeface="Proxima Nova"/>
              <a:cs typeface="Proxima Nova"/>
              <a:sym typeface="Proxima Nova"/>
            </a:endParaRPr>
          </a:p>
          <a:p>
            <a:pPr marL="0" marR="0" lvl="0" indent="0" algn="ctr" rtl="0">
              <a:lnSpc>
                <a:spcPct val="100000"/>
              </a:lnSpc>
              <a:spcBef>
                <a:spcPts val="0"/>
              </a:spcBef>
              <a:spcAft>
                <a:spcPts val="0"/>
              </a:spcAft>
              <a:buNone/>
            </a:pPr>
            <a:r>
              <a:rPr lang="en" sz="900" b="0" i="0" u="none" strike="noStrike" cap="none">
                <a:solidFill>
                  <a:srgbClr val="CCCCCC"/>
                </a:solidFill>
                <a:latin typeface="Proxima Nova"/>
                <a:ea typeface="Proxima Nova"/>
                <a:cs typeface="Proxima Nova"/>
                <a:sym typeface="Proxima Nova"/>
              </a:rPr>
              <a:t>Students, Faculty, &amp; Staff connected to CENIC’s</a:t>
            </a:r>
            <a:br>
              <a:rPr lang="en" sz="900" b="0" i="0" u="none" strike="noStrike" cap="none">
                <a:solidFill>
                  <a:srgbClr val="CCCCCC"/>
                </a:solidFill>
                <a:latin typeface="Proxima Nova"/>
                <a:ea typeface="Proxima Nova"/>
                <a:cs typeface="Proxima Nova"/>
                <a:sym typeface="Proxima Nova"/>
              </a:rPr>
            </a:br>
            <a:r>
              <a:rPr lang="en" sz="900" b="0" i="0" u="none" strike="noStrike" cap="none">
                <a:solidFill>
                  <a:srgbClr val="CCCCCC"/>
                </a:solidFill>
                <a:latin typeface="Proxima Nova"/>
                <a:ea typeface="Proxima Nova"/>
                <a:cs typeface="Proxima Nova"/>
                <a:sym typeface="Proxima Nova"/>
              </a:rPr>
              <a:t>CalREN (spring 2024)</a:t>
            </a:r>
            <a:endParaRPr sz="900" b="0" i="0" u="none" strike="noStrike" cap="none">
              <a:solidFill>
                <a:srgbClr val="CCCCCC"/>
              </a:solidFill>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500" b="0" i="0" u="none" strike="noStrike" cap="none">
              <a:solidFill>
                <a:srgbClr val="FFFFFF"/>
              </a:solidFill>
              <a:latin typeface="Proxima Nova"/>
              <a:ea typeface="Proxima Nova"/>
              <a:cs typeface="Proxima Nova"/>
              <a:sym typeface="Proxima Nova"/>
            </a:endParaRPr>
          </a:p>
        </p:txBody>
      </p:sp>
      <p:sp>
        <p:nvSpPr>
          <p:cNvPr id="317" name="Google Shape;317;p51"/>
          <p:cNvSpPr txBox="1"/>
          <p:nvPr/>
        </p:nvSpPr>
        <p:spPr>
          <a:xfrm>
            <a:off x="3606356" y="930488"/>
            <a:ext cx="1363500" cy="1026900"/>
          </a:xfrm>
          <a:prstGeom prst="rect">
            <a:avLst/>
          </a:prstGeom>
          <a:noFill/>
          <a:ln>
            <a:noFill/>
          </a:ln>
        </p:spPr>
        <p:txBody>
          <a:bodyPr spcFirstLastPara="1" wrap="square" lIns="68550" tIns="68550" rIns="68550" bIns="68550" anchor="t" anchorCtr="0">
            <a:noAutofit/>
          </a:bodyPr>
          <a:lstStyle/>
          <a:p>
            <a:pPr marL="0" marR="0" lvl="0" indent="0" algn="ctr" rtl="0">
              <a:lnSpc>
                <a:spcPct val="115000"/>
              </a:lnSpc>
              <a:spcBef>
                <a:spcPts val="0"/>
              </a:spcBef>
              <a:spcAft>
                <a:spcPts val="0"/>
              </a:spcAft>
              <a:buNone/>
            </a:pPr>
            <a:r>
              <a:rPr lang="en" sz="975" b="0" i="0" u="none" strike="noStrike" cap="none">
                <a:solidFill>
                  <a:srgbClr val="FFFFFF"/>
                </a:solidFill>
                <a:latin typeface="Proxima Nova"/>
                <a:ea typeface="Proxima Nova"/>
                <a:cs typeface="Proxima Nova"/>
                <a:sym typeface="Proxima Nova"/>
              </a:rPr>
              <a:t>California State Univ.</a:t>
            </a:r>
            <a:endParaRPr sz="975" b="0" i="0" u="none" strike="noStrike" cap="none">
              <a:solidFill>
                <a:srgbClr val="FFFFFF"/>
              </a:solidFill>
              <a:latin typeface="Proxima Nova"/>
              <a:ea typeface="Proxima Nova"/>
              <a:cs typeface="Proxima Nova"/>
              <a:sym typeface="Proxima Nova"/>
            </a:endParaRPr>
          </a:p>
          <a:p>
            <a:pPr marL="0" marR="0" lvl="0" indent="0" algn="ctr" rtl="0">
              <a:lnSpc>
                <a:spcPct val="115000"/>
              </a:lnSpc>
              <a:spcBef>
                <a:spcPts val="0"/>
              </a:spcBef>
              <a:spcAft>
                <a:spcPts val="0"/>
              </a:spcAft>
              <a:buNone/>
            </a:pPr>
            <a:r>
              <a:rPr lang="en" sz="1125" b="1" i="0" u="none" strike="noStrike" cap="none">
                <a:solidFill>
                  <a:srgbClr val="FFFFFF"/>
                </a:solidFill>
                <a:latin typeface="Proxima Nova"/>
                <a:ea typeface="Proxima Nova"/>
                <a:cs typeface="Proxima Nova"/>
                <a:sym typeface="Proxima Nova"/>
              </a:rPr>
              <a:t>517,997</a:t>
            </a:r>
            <a:endParaRPr sz="1125" b="1" i="0" u="none" strike="noStrike" cap="none">
              <a:solidFill>
                <a:srgbClr val="FFFFFF"/>
              </a:solidFill>
              <a:latin typeface="Proxima Nova"/>
              <a:ea typeface="Proxima Nova"/>
              <a:cs typeface="Proxima Nova"/>
              <a:sym typeface="Proxima Nova"/>
            </a:endParaRPr>
          </a:p>
          <a:p>
            <a:pPr marL="0" marR="0" lvl="0" indent="0" algn="ctr" rtl="0">
              <a:lnSpc>
                <a:spcPct val="100000"/>
              </a:lnSpc>
              <a:spcBef>
                <a:spcPts val="0"/>
              </a:spcBef>
              <a:spcAft>
                <a:spcPts val="0"/>
              </a:spcAft>
              <a:buNone/>
            </a:pPr>
            <a:r>
              <a:rPr lang="en" sz="900" b="0" i="0" u="none" strike="noStrike" cap="none">
                <a:solidFill>
                  <a:srgbClr val="CCCCCC"/>
                </a:solidFill>
                <a:latin typeface="Proxima Nova"/>
                <a:ea typeface="Proxima Nova"/>
                <a:cs typeface="Proxima Nova"/>
                <a:sym typeface="Proxima Nova"/>
              </a:rPr>
              <a:t>Students, Faculty &amp; Staff connected to CENIC’s CalREN (fall 2023)</a:t>
            </a:r>
            <a:endParaRPr sz="900" b="0" i="0" u="none" strike="noStrike" cap="none">
              <a:solidFill>
                <a:srgbClr val="CCCCCC"/>
              </a:solidFill>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500" b="0" i="0" u="none" strike="noStrike" cap="none">
              <a:solidFill>
                <a:srgbClr val="FFFFFF"/>
              </a:solidFill>
              <a:latin typeface="Proxima Nova"/>
              <a:ea typeface="Proxima Nova"/>
              <a:cs typeface="Proxima Nova"/>
              <a:sym typeface="Proxima Nova"/>
            </a:endParaRPr>
          </a:p>
        </p:txBody>
      </p:sp>
      <p:sp>
        <p:nvSpPr>
          <p:cNvPr id="318" name="Google Shape;318;p51"/>
          <p:cNvSpPr txBox="1"/>
          <p:nvPr/>
        </p:nvSpPr>
        <p:spPr>
          <a:xfrm>
            <a:off x="421800" y="2390494"/>
            <a:ext cx="2062575" cy="1026900"/>
          </a:xfrm>
          <a:prstGeom prst="rect">
            <a:avLst/>
          </a:prstGeom>
          <a:noFill/>
          <a:ln>
            <a:noFill/>
          </a:ln>
        </p:spPr>
        <p:txBody>
          <a:bodyPr spcFirstLastPara="1" wrap="square" lIns="68550" tIns="68550" rIns="68550" bIns="68550" anchor="t" anchorCtr="0">
            <a:noAutofit/>
          </a:bodyPr>
          <a:lstStyle/>
          <a:p>
            <a:pPr marL="0" marR="0" lvl="0" indent="0" algn="ctr" rtl="0">
              <a:lnSpc>
                <a:spcPct val="115000"/>
              </a:lnSpc>
              <a:spcBef>
                <a:spcPts val="0"/>
              </a:spcBef>
              <a:spcAft>
                <a:spcPts val="0"/>
              </a:spcAft>
              <a:buNone/>
            </a:pPr>
            <a:r>
              <a:rPr lang="en" sz="975" b="0" i="0" u="none" strike="noStrike" cap="none">
                <a:solidFill>
                  <a:srgbClr val="FFFFFF"/>
                </a:solidFill>
                <a:latin typeface="Proxima Nova"/>
                <a:ea typeface="Proxima Nova"/>
                <a:cs typeface="Proxima Nova"/>
                <a:sym typeface="Proxima Nova"/>
              </a:rPr>
              <a:t>California Community Colleges</a:t>
            </a:r>
            <a:endParaRPr sz="975" b="0" i="0" u="none" strike="noStrike" cap="none">
              <a:solidFill>
                <a:srgbClr val="FFFFFF"/>
              </a:solidFill>
              <a:latin typeface="Proxima Nova"/>
              <a:ea typeface="Proxima Nova"/>
              <a:cs typeface="Proxima Nova"/>
              <a:sym typeface="Proxima Nova"/>
            </a:endParaRPr>
          </a:p>
          <a:p>
            <a:pPr marL="0" marR="0" lvl="0" indent="0" algn="ctr" rtl="0">
              <a:lnSpc>
                <a:spcPct val="115000"/>
              </a:lnSpc>
              <a:spcBef>
                <a:spcPts val="0"/>
              </a:spcBef>
              <a:spcAft>
                <a:spcPts val="0"/>
              </a:spcAft>
              <a:buNone/>
            </a:pPr>
            <a:r>
              <a:rPr lang="en" sz="1125" b="1" i="0" u="none" strike="noStrike" cap="none">
                <a:solidFill>
                  <a:schemeClr val="lt1"/>
                </a:solidFill>
                <a:latin typeface="Proxima Nova"/>
                <a:ea typeface="Proxima Nova"/>
                <a:cs typeface="Proxima Nova"/>
                <a:sym typeface="Proxima Nova"/>
              </a:rPr>
              <a:t>1.9 Million</a:t>
            </a:r>
            <a:endParaRPr sz="1125" b="1" i="0" u="none" strike="noStrike" cap="none">
              <a:solidFill>
                <a:schemeClr val="lt1"/>
              </a:solidFill>
              <a:latin typeface="Proxima Nova"/>
              <a:ea typeface="Proxima Nova"/>
              <a:cs typeface="Proxima Nova"/>
              <a:sym typeface="Proxima Nova"/>
            </a:endParaRPr>
          </a:p>
          <a:p>
            <a:pPr marL="0" marR="0" lvl="0" indent="0" algn="ctr" rtl="0">
              <a:lnSpc>
                <a:spcPct val="100000"/>
              </a:lnSpc>
              <a:spcBef>
                <a:spcPts val="0"/>
              </a:spcBef>
              <a:spcAft>
                <a:spcPts val="0"/>
              </a:spcAft>
              <a:buNone/>
            </a:pPr>
            <a:r>
              <a:rPr lang="en" sz="900" b="0" i="0" u="none" strike="noStrike" cap="none">
                <a:solidFill>
                  <a:srgbClr val="CCCCCC"/>
                </a:solidFill>
                <a:latin typeface="Proxima Nova"/>
                <a:ea typeface="Proxima Nova"/>
                <a:cs typeface="Proxima Nova"/>
                <a:sym typeface="Proxima Nova"/>
              </a:rPr>
              <a:t>o</a:t>
            </a:r>
            <a:r>
              <a:rPr lang="en" sz="900" b="0" i="0" u="none" strike="noStrike" cap="none">
                <a:solidFill>
                  <a:srgbClr val="FFFFFF"/>
                </a:solidFill>
                <a:latin typeface="Proxima Nova"/>
                <a:ea typeface="Proxima Nova"/>
                <a:cs typeface="Proxima Nova"/>
                <a:sym typeface="Proxima Nova"/>
              </a:rPr>
              <a:t>n 116 </a:t>
            </a:r>
            <a:r>
              <a:rPr lang="en" sz="900" b="0" i="0" u="none" strike="noStrike" cap="none">
                <a:solidFill>
                  <a:srgbClr val="CCCCCC"/>
                </a:solidFill>
                <a:latin typeface="Proxima Nova"/>
                <a:ea typeface="Proxima Nova"/>
                <a:cs typeface="Proxima Nova"/>
                <a:sym typeface="Proxima Nova"/>
              </a:rPr>
              <a:t>campuses (fall 2023)</a:t>
            </a:r>
            <a:endParaRPr sz="900" b="0" i="0" u="none" strike="noStrike" cap="none">
              <a:solidFill>
                <a:srgbClr val="CCCCCC"/>
              </a:solidFill>
              <a:latin typeface="Proxima Nova"/>
              <a:ea typeface="Proxima Nova"/>
              <a:cs typeface="Proxima Nova"/>
              <a:sym typeface="Proxima Nova"/>
            </a:endParaRPr>
          </a:p>
          <a:p>
            <a:pPr marL="0" marR="0" lvl="0" indent="0" algn="ctr" rtl="0">
              <a:lnSpc>
                <a:spcPct val="100000"/>
              </a:lnSpc>
              <a:spcBef>
                <a:spcPts val="0"/>
              </a:spcBef>
              <a:spcAft>
                <a:spcPts val="0"/>
              </a:spcAft>
              <a:buNone/>
            </a:pPr>
            <a:r>
              <a:rPr lang="en" sz="900" b="0" i="0" u="none" strike="noStrike" cap="none">
                <a:solidFill>
                  <a:srgbClr val="CCCCCC"/>
                </a:solidFill>
                <a:latin typeface="Proxima Nova"/>
                <a:ea typeface="Proxima Nova"/>
                <a:cs typeface="Proxima Nova"/>
                <a:sym typeface="Proxima Nova"/>
              </a:rPr>
              <a:t>One of five CC students in US attends a CCC connected to CENIC’s CalREN</a:t>
            </a:r>
            <a:endParaRPr sz="900" b="0" i="0" u="none" strike="noStrike" cap="none">
              <a:solidFill>
                <a:srgbClr val="CCCCCC"/>
              </a:solidFill>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500" b="0" i="0" u="none" strike="noStrike" cap="none">
              <a:solidFill>
                <a:srgbClr val="FFFFFF"/>
              </a:solidFill>
              <a:latin typeface="Proxima Nova"/>
              <a:ea typeface="Proxima Nova"/>
              <a:cs typeface="Proxima Nova"/>
              <a:sym typeface="Proxima Nova"/>
            </a:endParaRPr>
          </a:p>
        </p:txBody>
      </p:sp>
      <p:sp>
        <p:nvSpPr>
          <p:cNvPr id="319" name="Google Shape;319;p51"/>
          <p:cNvSpPr txBox="1"/>
          <p:nvPr/>
        </p:nvSpPr>
        <p:spPr>
          <a:xfrm>
            <a:off x="2484450" y="2390494"/>
            <a:ext cx="1544625" cy="1026900"/>
          </a:xfrm>
          <a:prstGeom prst="rect">
            <a:avLst/>
          </a:prstGeom>
          <a:noFill/>
          <a:ln>
            <a:noFill/>
          </a:ln>
        </p:spPr>
        <p:txBody>
          <a:bodyPr spcFirstLastPara="1" wrap="square" lIns="68550" tIns="68550" rIns="68550" bIns="68550" anchor="t" anchorCtr="0">
            <a:noAutofit/>
          </a:bodyPr>
          <a:lstStyle/>
          <a:p>
            <a:pPr marL="0" marR="0" lvl="0" indent="0" algn="ctr" rtl="0">
              <a:lnSpc>
                <a:spcPct val="115000"/>
              </a:lnSpc>
              <a:spcBef>
                <a:spcPts val="0"/>
              </a:spcBef>
              <a:spcAft>
                <a:spcPts val="0"/>
              </a:spcAft>
              <a:buNone/>
            </a:pPr>
            <a:r>
              <a:rPr lang="en" sz="975" b="0" i="0" u="none" strike="noStrike" cap="none">
                <a:solidFill>
                  <a:srgbClr val="FFFFFF"/>
                </a:solidFill>
                <a:latin typeface="Proxima Nova"/>
                <a:ea typeface="Proxima Nova"/>
                <a:cs typeface="Proxima Nova"/>
                <a:sym typeface="Proxima Nova"/>
              </a:rPr>
              <a:t>California K-12 Schools</a:t>
            </a:r>
            <a:endParaRPr sz="975" b="0" i="0" u="none" strike="noStrike" cap="none">
              <a:solidFill>
                <a:srgbClr val="FFFFFF"/>
              </a:solidFill>
              <a:latin typeface="Proxima Nova"/>
              <a:ea typeface="Proxima Nova"/>
              <a:cs typeface="Proxima Nova"/>
              <a:sym typeface="Proxima Nova"/>
            </a:endParaRPr>
          </a:p>
          <a:p>
            <a:pPr marL="0" marR="0" lvl="0" indent="0" algn="ctr" rtl="0">
              <a:lnSpc>
                <a:spcPct val="115000"/>
              </a:lnSpc>
              <a:spcBef>
                <a:spcPts val="0"/>
              </a:spcBef>
              <a:spcAft>
                <a:spcPts val="0"/>
              </a:spcAft>
              <a:buNone/>
            </a:pPr>
            <a:r>
              <a:rPr lang="en" sz="1125" b="1" i="0" u="none" strike="noStrike" cap="none">
                <a:solidFill>
                  <a:srgbClr val="FFFFFF"/>
                </a:solidFill>
                <a:latin typeface="Proxima Nova"/>
                <a:ea typeface="Proxima Nova"/>
                <a:cs typeface="Proxima Nova"/>
                <a:sym typeface="Proxima Nova"/>
              </a:rPr>
              <a:t>5.8 Million</a:t>
            </a:r>
            <a:endParaRPr sz="1125" b="1" i="0" u="none" strike="noStrike" cap="none">
              <a:solidFill>
                <a:srgbClr val="FFFFFF"/>
              </a:solidFill>
              <a:latin typeface="Proxima Nova"/>
              <a:ea typeface="Proxima Nova"/>
              <a:cs typeface="Proxima Nova"/>
              <a:sym typeface="Proxima Nova"/>
            </a:endParaRPr>
          </a:p>
          <a:p>
            <a:pPr marL="0" marR="0" lvl="0" indent="0" algn="ctr" rtl="0">
              <a:lnSpc>
                <a:spcPct val="100000"/>
              </a:lnSpc>
              <a:spcBef>
                <a:spcPts val="0"/>
              </a:spcBef>
              <a:spcAft>
                <a:spcPts val="0"/>
              </a:spcAft>
              <a:buNone/>
            </a:pPr>
            <a:r>
              <a:rPr lang="en" sz="900" b="0" i="0" u="none" strike="noStrike" cap="none">
                <a:solidFill>
                  <a:srgbClr val="CCCCCC"/>
                </a:solidFill>
                <a:latin typeface="Proxima Nova"/>
                <a:ea typeface="Proxima Nova"/>
                <a:cs typeface="Proxima Nova"/>
                <a:sym typeface="Proxima Nova"/>
              </a:rPr>
              <a:t>Students, Faculty, &amp; Staff</a:t>
            </a:r>
            <a:br>
              <a:rPr lang="en" sz="900" b="0" i="0" u="none" strike="noStrike" cap="none">
                <a:solidFill>
                  <a:srgbClr val="CCCCCC"/>
                </a:solidFill>
                <a:latin typeface="Proxima Nova"/>
                <a:ea typeface="Proxima Nova"/>
                <a:cs typeface="Proxima Nova"/>
                <a:sym typeface="Proxima Nova"/>
              </a:rPr>
            </a:br>
            <a:r>
              <a:rPr lang="en" sz="900" b="0" i="0" u="none" strike="noStrike" cap="none">
                <a:solidFill>
                  <a:srgbClr val="CCCCCC"/>
                </a:solidFill>
                <a:latin typeface="Proxima Nova"/>
                <a:ea typeface="Proxima Nova"/>
                <a:cs typeface="Proxima Nova"/>
                <a:sym typeface="Proxima Nova"/>
              </a:rPr>
              <a:t>58 counties, 1,018 districts</a:t>
            </a:r>
            <a:br>
              <a:rPr lang="en" sz="900" b="0" i="0" u="none" strike="noStrike" cap="none">
                <a:solidFill>
                  <a:srgbClr val="CCCCCC"/>
                </a:solidFill>
                <a:latin typeface="Proxima Nova"/>
                <a:ea typeface="Proxima Nova"/>
                <a:cs typeface="Proxima Nova"/>
                <a:sym typeface="Proxima Nova"/>
              </a:rPr>
            </a:br>
            <a:r>
              <a:rPr lang="en" sz="900" b="0" i="0" u="none" strike="noStrike" cap="none">
                <a:solidFill>
                  <a:srgbClr val="CCCCCC"/>
                </a:solidFill>
                <a:latin typeface="Proxima Nova"/>
                <a:ea typeface="Proxima Nova"/>
                <a:cs typeface="Proxima Nova"/>
                <a:sym typeface="Proxima Nova"/>
              </a:rPr>
              <a:t>10,010 schools (2022/2023)</a:t>
            </a:r>
            <a:endParaRPr sz="900" b="0" i="0" u="none" strike="noStrike" cap="none">
              <a:solidFill>
                <a:srgbClr val="CCCCCC"/>
              </a:solidFill>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500" b="0" i="0" u="none" strike="noStrike" cap="none">
              <a:solidFill>
                <a:srgbClr val="FFFFFF"/>
              </a:solidFill>
              <a:latin typeface="Proxima Nova"/>
              <a:ea typeface="Proxima Nova"/>
              <a:cs typeface="Proxima Nova"/>
              <a:sym typeface="Proxima Nova"/>
            </a:endParaRPr>
          </a:p>
        </p:txBody>
      </p:sp>
      <p:sp>
        <p:nvSpPr>
          <p:cNvPr id="320" name="Google Shape;320;p51"/>
          <p:cNvSpPr txBox="1"/>
          <p:nvPr/>
        </p:nvSpPr>
        <p:spPr>
          <a:xfrm>
            <a:off x="4037231" y="2390494"/>
            <a:ext cx="1639350" cy="1026900"/>
          </a:xfrm>
          <a:prstGeom prst="rect">
            <a:avLst/>
          </a:prstGeom>
          <a:noFill/>
          <a:ln>
            <a:noFill/>
          </a:ln>
        </p:spPr>
        <p:txBody>
          <a:bodyPr spcFirstLastPara="1" wrap="square" lIns="68550" tIns="68550" rIns="68550" bIns="68550" anchor="t" anchorCtr="0">
            <a:noAutofit/>
          </a:bodyPr>
          <a:lstStyle/>
          <a:p>
            <a:pPr marL="0" marR="0" lvl="0" indent="0" algn="ctr" rtl="0">
              <a:lnSpc>
                <a:spcPct val="115000"/>
              </a:lnSpc>
              <a:spcBef>
                <a:spcPts val="0"/>
              </a:spcBef>
              <a:spcAft>
                <a:spcPts val="0"/>
              </a:spcAft>
              <a:buNone/>
            </a:pPr>
            <a:r>
              <a:rPr lang="en" sz="975" b="0" i="0" u="none" strike="noStrike" cap="none">
                <a:solidFill>
                  <a:srgbClr val="FFFFFF"/>
                </a:solidFill>
                <a:latin typeface="Proxima Nova"/>
                <a:ea typeface="Proxima Nova"/>
                <a:cs typeface="Proxima Nova"/>
                <a:sym typeface="Proxima Nova"/>
              </a:rPr>
              <a:t>California Public Libraries</a:t>
            </a:r>
            <a:endParaRPr sz="975" b="0" i="0" u="none" strike="noStrike" cap="none">
              <a:solidFill>
                <a:srgbClr val="FFFFFF"/>
              </a:solidFill>
              <a:latin typeface="Proxima Nova"/>
              <a:ea typeface="Proxima Nova"/>
              <a:cs typeface="Proxima Nova"/>
              <a:sym typeface="Proxima Nova"/>
            </a:endParaRPr>
          </a:p>
          <a:p>
            <a:pPr marL="0" marR="0" lvl="0" indent="0" algn="ctr" rtl="0">
              <a:lnSpc>
                <a:spcPct val="115000"/>
              </a:lnSpc>
              <a:spcBef>
                <a:spcPts val="0"/>
              </a:spcBef>
              <a:spcAft>
                <a:spcPts val="0"/>
              </a:spcAft>
              <a:buNone/>
            </a:pPr>
            <a:r>
              <a:rPr lang="en" sz="1125" b="1" i="0" u="none" strike="noStrike" cap="none">
                <a:solidFill>
                  <a:srgbClr val="FFFFFF"/>
                </a:solidFill>
                <a:latin typeface="Proxima Nova"/>
                <a:ea typeface="Proxima Nova"/>
                <a:cs typeface="Proxima Nova"/>
                <a:sym typeface="Proxima Nova"/>
              </a:rPr>
              <a:t>74.1 Million</a:t>
            </a:r>
            <a:endParaRPr sz="1125" b="1" i="0" u="none" strike="noStrike" cap="none">
              <a:solidFill>
                <a:srgbClr val="FFFFFF"/>
              </a:solidFill>
              <a:latin typeface="Proxima Nova"/>
              <a:ea typeface="Proxima Nova"/>
              <a:cs typeface="Proxima Nova"/>
              <a:sym typeface="Proxima Nova"/>
            </a:endParaRPr>
          </a:p>
          <a:p>
            <a:pPr marL="0" marR="0" lvl="0" indent="0" algn="ctr" rtl="0">
              <a:lnSpc>
                <a:spcPct val="115000"/>
              </a:lnSpc>
              <a:spcBef>
                <a:spcPts val="0"/>
              </a:spcBef>
              <a:spcAft>
                <a:spcPts val="0"/>
              </a:spcAft>
              <a:buNone/>
            </a:pPr>
            <a:r>
              <a:rPr lang="en" sz="900" b="0" i="0" u="none" strike="noStrike" cap="none">
                <a:solidFill>
                  <a:srgbClr val="CCCCCC"/>
                </a:solidFill>
                <a:latin typeface="Proxima Nova"/>
                <a:ea typeface="Proxima Nova"/>
                <a:cs typeface="Proxima Nova"/>
                <a:sym typeface="Proxima Nova"/>
              </a:rPr>
              <a:t>Visitors</a:t>
            </a:r>
            <a:br>
              <a:rPr lang="en" sz="900" b="0" i="0" u="none" strike="noStrike" cap="none">
                <a:solidFill>
                  <a:srgbClr val="CCCCCC"/>
                </a:solidFill>
                <a:latin typeface="Proxima Nova"/>
                <a:ea typeface="Proxima Nova"/>
                <a:cs typeface="Proxima Nova"/>
                <a:sym typeface="Proxima Nova"/>
              </a:rPr>
            </a:br>
            <a:r>
              <a:rPr lang="en" sz="900" b="0" i="0" u="none" strike="noStrike" cap="none">
                <a:solidFill>
                  <a:srgbClr val="CCCCCC"/>
                </a:solidFill>
                <a:latin typeface="Proxima Nova"/>
                <a:ea typeface="Proxima Nova"/>
                <a:cs typeface="Proxima Nova"/>
                <a:sym typeface="Proxima Nova"/>
              </a:rPr>
              <a:t>(in 2022/2023)</a:t>
            </a:r>
            <a:endParaRPr sz="900" b="0" i="0" u="none" strike="noStrike" cap="none">
              <a:solidFill>
                <a:srgbClr val="CCCCCC"/>
              </a:solidFill>
              <a:latin typeface="Proxima Nova"/>
              <a:ea typeface="Proxima Nova"/>
              <a:cs typeface="Proxima Nova"/>
              <a:sym typeface="Proxima Nova"/>
            </a:endParaRPr>
          </a:p>
          <a:p>
            <a:pPr marL="0" marR="0" lvl="0" indent="0" algn="ctr" rtl="0">
              <a:lnSpc>
                <a:spcPct val="115000"/>
              </a:lnSpc>
              <a:spcBef>
                <a:spcPts val="0"/>
              </a:spcBef>
              <a:spcAft>
                <a:spcPts val="0"/>
              </a:spcAft>
              <a:buNone/>
            </a:pPr>
            <a:r>
              <a:rPr lang="en" sz="900" b="0" i="0" u="none" strike="noStrike" cap="none">
                <a:solidFill>
                  <a:srgbClr val="CCCCCC"/>
                </a:solidFill>
                <a:latin typeface="Proxima Nova"/>
                <a:ea typeface="Proxima Nova"/>
                <a:cs typeface="Proxima Nova"/>
                <a:sym typeface="Proxima Nova"/>
              </a:rPr>
              <a:t>Over 85% of libraries in participating jurisdictions are connecting at 1 Gbps or higher.</a:t>
            </a:r>
            <a:endParaRPr sz="900" b="0" i="0" u="none" strike="noStrike" cap="none">
              <a:solidFill>
                <a:srgbClr val="CCCCCC"/>
              </a:solidFill>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500" b="0" i="0" u="none" strike="noStrike" cap="none">
              <a:solidFill>
                <a:srgbClr val="FFFFFF"/>
              </a:solidFill>
              <a:latin typeface="Proxima Nova"/>
              <a:ea typeface="Proxima Nova"/>
              <a:cs typeface="Proxima Nova"/>
              <a:sym typeface="Proxima Nova"/>
            </a:endParaRPr>
          </a:p>
        </p:txBody>
      </p:sp>
      <p:sp>
        <p:nvSpPr>
          <p:cNvPr id="321" name="Google Shape;321;p51"/>
          <p:cNvSpPr txBox="1"/>
          <p:nvPr/>
        </p:nvSpPr>
        <p:spPr>
          <a:xfrm>
            <a:off x="499575" y="3776663"/>
            <a:ext cx="1769175" cy="1026900"/>
          </a:xfrm>
          <a:prstGeom prst="rect">
            <a:avLst/>
          </a:prstGeom>
          <a:noFill/>
          <a:ln>
            <a:noFill/>
          </a:ln>
        </p:spPr>
        <p:txBody>
          <a:bodyPr spcFirstLastPara="1" wrap="square" lIns="68550" tIns="68550" rIns="68550" bIns="68550" anchor="t" anchorCtr="0">
            <a:noAutofit/>
          </a:bodyPr>
          <a:lstStyle/>
          <a:p>
            <a:pPr marL="0" marR="0" lvl="0" indent="0" algn="ctr" rtl="0">
              <a:lnSpc>
                <a:spcPct val="115000"/>
              </a:lnSpc>
              <a:spcBef>
                <a:spcPts val="0"/>
              </a:spcBef>
              <a:spcAft>
                <a:spcPts val="0"/>
              </a:spcAft>
              <a:buNone/>
            </a:pPr>
            <a:r>
              <a:rPr lang="en" sz="975" b="0" i="0" u="none" strike="noStrike" cap="none">
                <a:solidFill>
                  <a:srgbClr val="FFFFFF"/>
                </a:solidFill>
                <a:latin typeface="Proxima Nova"/>
                <a:ea typeface="Proxima Nova"/>
                <a:cs typeface="Proxima Nova"/>
                <a:sym typeface="Proxima Nova"/>
              </a:rPr>
              <a:t>Hospitals &amp; Health Care</a:t>
            </a:r>
            <a:endParaRPr sz="975" b="0" i="0" u="none" strike="noStrike" cap="none">
              <a:solidFill>
                <a:srgbClr val="FFFFFF"/>
              </a:solidFill>
              <a:latin typeface="Proxima Nova"/>
              <a:ea typeface="Proxima Nova"/>
              <a:cs typeface="Proxima Nova"/>
              <a:sym typeface="Proxima Nova"/>
            </a:endParaRPr>
          </a:p>
          <a:p>
            <a:pPr marL="0" marR="0" lvl="0" indent="0" algn="ctr" rtl="0">
              <a:lnSpc>
                <a:spcPct val="115000"/>
              </a:lnSpc>
              <a:spcBef>
                <a:spcPts val="0"/>
              </a:spcBef>
              <a:spcAft>
                <a:spcPts val="0"/>
              </a:spcAft>
              <a:buNone/>
            </a:pPr>
            <a:r>
              <a:rPr lang="en" sz="1125" b="1" i="0" u="none" strike="noStrike" cap="none">
                <a:solidFill>
                  <a:srgbClr val="FFFFFF"/>
                </a:solidFill>
                <a:latin typeface="Proxima Nova"/>
                <a:ea typeface="Proxima Nova"/>
                <a:cs typeface="Proxima Nova"/>
                <a:sym typeface="Proxima Nova"/>
              </a:rPr>
              <a:t>9 hospitals </a:t>
            </a:r>
            <a:endParaRPr sz="1125" b="1" i="0" u="none" strike="noStrike" cap="none">
              <a:solidFill>
                <a:srgbClr val="FFFFFF"/>
              </a:solidFill>
              <a:latin typeface="Proxima Nova"/>
              <a:ea typeface="Proxima Nova"/>
              <a:cs typeface="Proxima Nova"/>
              <a:sym typeface="Proxima Nova"/>
            </a:endParaRPr>
          </a:p>
          <a:p>
            <a:pPr marL="0" marR="0" lvl="0" indent="0" algn="ctr" rtl="0">
              <a:lnSpc>
                <a:spcPct val="100000"/>
              </a:lnSpc>
              <a:spcBef>
                <a:spcPts val="0"/>
              </a:spcBef>
              <a:spcAft>
                <a:spcPts val="0"/>
              </a:spcAft>
              <a:buNone/>
            </a:pPr>
            <a:r>
              <a:rPr lang="en" sz="900" b="0" i="0" u="none" strike="noStrike" cap="none">
                <a:solidFill>
                  <a:srgbClr val="CCCCCC"/>
                </a:solidFill>
                <a:latin typeface="Proxima Nova"/>
                <a:ea typeface="Proxima Nova"/>
                <a:cs typeface="Proxima Nova"/>
                <a:sym typeface="Proxima Nova"/>
              </a:rPr>
              <a:t>Over 10 million outpatient visits and 2 million inpatient days</a:t>
            </a:r>
            <a:endParaRPr sz="900" b="0" i="0" u="none" strike="noStrike" cap="none">
              <a:solidFill>
                <a:srgbClr val="CCCCCC"/>
              </a:solidFill>
              <a:latin typeface="Proxima Nova"/>
              <a:ea typeface="Proxima Nova"/>
              <a:cs typeface="Proxima Nova"/>
              <a:sym typeface="Proxima Nova"/>
            </a:endParaRPr>
          </a:p>
          <a:p>
            <a:pPr marL="0" marR="0" lvl="0" indent="0" algn="ctr" rtl="0">
              <a:lnSpc>
                <a:spcPct val="100000"/>
              </a:lnSpc>
              <a:spcBef>
                <a:spcPts val="0"/>
              </a:spcBef>
              <a:spcAft>
                <a:spcPts val="0"/>
              </a:spcAft>
              <a:buNone/>
            </a:pPr>
            <a:r>
              <a:rPr lang="en" sz="900" b="0" i="0" u="none" strike="noStrike" cap="none">
                <a:solidFill>
                  <a:srgbClr val="CCCCCC"/>
                </a:solidFill>
                <a:latin typeface="Proxima Nova"/>
                <a:ea typeface="Proxima Nova"/>
                <a:cs typeface="Proxima Nova"/>
                <a:sym typeface="Proxima Nova"/>
              </a:rPr>
              <a:t>Over 50,000 employees served</a:t>
            </a:r>
            <a:endParaRPr sz="900" b="0" i="0" u="none" strike="noStrike" cap="none">
              <a:solidFill>
                <a:srgbClr val="CCCCCC"/>
              </a:solidFill>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500" b="0" i="0" u="none" strike="noStrike" cap="none">
              <a:solidFill>
                <a:srgbClr val="FFFFFF"/>
              </a:solidFill>
              <a:latin typeface="Proxima Nova"/>
              <a:ea typeface="Proxima Nova"/>
              <a:cs typeface="Proxima Nova"/>
              <a:sym typeface="Proxima Nova"/>
            </a:endParaRPr>
          </a:p>
        </p:txBody>
      </p:sp>
      <p:sp>
        <p:nvSpPr>
          <p:cNvPr id="322" name="Google Shape;322;p51"/>
          <p:cNvSpPr txBox="1"/>
          <p:nvPr/>
        </p:nvSpPr>
        <p:spPr>
          <a:xfrm>
            <a:off x="2432700" y="3776663"/>
            <a:ext cx="1596375" cy="1026900"/>
          </a:xfrm>
          <a:prstGeom prst="rect">
            <a:avLst/>
          </a:prstGeom>
          <a:noFill/>
          <a:ln>
            <a:noFill/>
          </a:ln>
        </p:spPr>
        <p:txBody>
          <a:bodyPr spcFirstLastPara="1" wrap="square" lIns="68550" tIns="68550" rIns="68550" bIns="68550" anchor="t" anchorCtr="0">
            <a:noAutofit/>
          </a:bodyPr>
          <a:lstStyle/>
          <a:p>
            <a:pPr marL="0" marR="0" lvl="0" indent="0" algn="ctr" rtl="0">
              <a:lnSpc>
                <a:spcPct val="115000"/>
              </a:lnSpc>
              <a:spcBef>
                <a:spcPts val="0"/>
              </a:spcBef>
              <a:spcAft>
                <a:spcPts val="0"/>
              </a:spcAft>
              <a:buNone/>
            </a:pPr>
            <a:r>
              <a:rPr lang="en" sz="975" b="0" i="0" u="none" strike="noStrike" cap="none">
                <a:solidFill>
                  <a:srgbClr val="FFFFFF"/>
                </a:solidFill>
                <a:latin typeface="Proxima Nova"/>
                <a:ea typeface="Proxima Nova"/>
                <a:cs typeface="Proxima Nova"/>
                <a:sym typeface="Proxima Nova"/>
              </a:rPr>
              <a:t>Tribal Nation Partners</a:t>
            </a:r>
            <a:endParaRPr sz="975" b="0" i="0" u="none" strike="noStrike" cap="none">
              <a:solidFill>
                <a:srgbClr val="FFFFFF"/>
              </a:solidFill>
              <a:latin typeface="Proxima Nova"/>
              <a:ea typeface="Proxima Nova"/>
              <a:cs typeface="Proxima Nova"/>
              <a:sym typeface="Proxima Nova"/>
            </a:endParaRPr>
          </a:p>
          <a:p>
            <a:pPr marL="0" marR="0" lvl="0" indent="0" algn="ctr" rtl="0">
              <a:lnSpc>
                <a:spcPct val="115000"/>
              </a:lnSpc>
              <a:spcBef>
                <a:spcPts val="0"/>
              </a:spcBef>
              <a:spcAft>
                <a:spcPts val="0"/>
              </a:spcAft>
              <a:buNone/>
            </a:pPr>
            <a:r>
              <a:rPr lang="en" sz="1125" b="1" i="0" u="none" strike="noStrike" cap="none">
                <a:solidFill>
                  <a:srgbClr val="FFFFFF"/>
                </a:solidFill>
                <a:latin typeface="Proxima Nova"/>
                <a:ea typeface="Proxima Nova"/>
                <a:cs typeface="Proxima Nova"/>
                <a:sym typeface="Proxima Nova"/>
              </a:rPr>
              <a:t>12 Tribal Nations</a:t>
            </a:r>
            <a:endParaRPr sz="1125" b="1" i="0" u="none" strike="noStrike" cap="none">
              <a:solidFill>
                <a:srgbClr val="FFFFFF"/>
              </a:solidFill>
              <a:latin typeface="Proxima Nova"/>
              <a:ea typeface="Proxima Nova"/>
              <a:cs typeface="Proxima Nova"/>
              <a:sym typeface="Proxima Nova"/>
            </a:endParaRPr>
          </a:p>
          <a:p>
            <a:pPr marL="0" marR="0" lvl="0" indent="0" algn="ctr" rtl="0">
              <a:lnSpc>
                <a:spcPct val="115000"/>
              </a:lnSpc>
              <a:spcBef>
                <a:spcPts val="0"/>
              </a:spcBef>
              <a:spcAft>
                <a:spcPts val="0"/>
              </a:spcAft>
              <a:buNone/>
            </a:pPr>
            <a:r>
              <a:rPr lang="en" sz="900" b="0" i="0" u="none" strike="noStrike" cap="none">
                <a:solidFill>
                  <a:srgbClr val="CCCCCC"/>
                </a:solidFill>
                <a:latin typeface="Proxima Nova"/>
                <a:ea typeface="Proxima Nova"/>
                <a:cs typeface="Proxima Nova"/>
                <a:sym typeface="Proxima Nova"/>
              </a:rPr>
              <a:t>17 Reservations</a:t>
            </a:r>
            <a:br>
              <a:rPr lang="en" sz="900" b="0" i="0" u="none" strike="noStrike" cap="none">
                <a:solidFill>
                  <a:srgbClr val="CCCCCC"/>
                </a:solidFill>
                <a:latin typeface="Proxima Nova"/>
                <a:ea typeface="Proxima Nova"/>
                <a:cs typeface="Proxima Nova"/>
                <a:sym typeface="Proxima Nova"/>
              </a:rPr>
            </a:br>
            <a:r>
              <a:rPr lang="en" sz="900" b="0" i="0" u="none" strike="noStrike" cap="none">
                <a:solidFill>
                  <a:srgbClr val="CCCCCC"/>
                </a:solidFill>
                <a:latin typeface="Proxima Nova"/>
                <a:ea typeface="Proxima Nova"/>
                <a:cs typeface="Proxima Nova"/>
                <a:sym typeface="Proxima Nova"/>
              </a:rPr>
              <a:t>13 Libraries</a:t>
            </a:r>
            <a:endParaRPr sz="900" b="0" i="0" u="none" strike="noStrike" cap="none">
              <a:solidFill>
                <a:srgbClr val="CCCCCC"/>
              </a:solidFill>
              <a:latin typeface="Proxima Nova"/>
              <a:ea typeface="Proxima Nova"/>
              <a:cs typeface="Proxima Nova"/>
              <a:sym typeface="Proxima Nova"/>
            </a:endParaRPr>
          </a:p>
          <a:p>
            <a:pPr marL="0" marR="0" lvl="0" indent="0" algn="ctr" rtl="0">
              <a:lnSpc>
                <a:spcPct val="115000"/>
              </a:lnSpc>
              <a:spcBef>
                <a:spcPts val="0"/>
              </a:spcBef>
              <a:spcAft>
                <a:spcPts val="0"/>
              </a:spcAft>
              <a:buNone/>
            </a:pPr>
            <a:r>
              <a:rPr lang="en" sz="900" b="0" i="0" u="none" strike="noStrike" cap="none">
                <a:solidFill>
                  <a:srgbClr val="CCCCCC"/>
                </a:solidFill>
                <a:latin typeface="Proxima Nova"/>
                <a:ea typeface="Proxima Nova"/>
                <a:cs typeface="Proxima Nova"/>
                <a:sym typeface="Proxima Nova"/>
              </a:rPr>
              <a:t>~550 homes</a:t>
            </a:r>
            <a:endParaRPr sz="900" b="0" i="0" u="none" strike="noStrike" cap="none">
              <a:solidFill>
                <a:srgbClr val="CCCCCC"/>
              </a:solidFill>
              <a:latin typeface="Proxima Nova"/>
              <a:ea typeface="Proxima Nova"/>
              <a:cs typeface="Proxima Nova"/>
              <a:sym typeface="Proxima Nova"/>
            </a:endParaRPr>
          </a:p>
          <a:p>
            <a:pPr marL="0" marR="0" lvl="0" indent="0" algn="ctr" rtl="0">
              <a:lnSpc>
                <a:spcPct val="115000"/>
              </a:lnSpc>
              <a:spcBef>
                <a:spcPts val="0"/>
              </a:spcBef>
              <a:spcAft>
                <a:spcPts val="0"/>
              </a:spcAft>
              <a:buNone/>
            </a:pPr>
            <a:r>
              <a:rPr lang="en" sz="900" b="0" i="0" u="none" strike="noStrike" cap="none">
                <a:solidFill>
                  <a:srgbClr val="CCCCCC"/>
                </a:solidFill>
                <a:latin typeface="Proxima Nova"/>
                <a:ea typeface="Proxima Nova"/>
                <a:cs typeface="Proxima Nova"/>
                <a:sym typeface="Proxima Nova"/>
              </a:rPr>
              <a:t>105 Tribal municipalities</a:t>
            </a:r>
            <a:endParaRPr sz="900" b="0" i="0" u="none" strike="noStrike" cap="none">
              <a:solidFill>
                <a:srgbClr val="CCCCCC"/>
              </a:solidFill>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500" b="0" i="0" u="none" strike="noStrike" cap="none">
              <a:solidFill>
                <a:srgbClr val="FFFFFF"/>
              </a:solidFill>
              <a:latin typeface="Proxima Nova"/>
              <a:ea typeface="Proxima Nova"/>
              <a:cs typeface="Proxima Nova"/>
              <a:sym typeface="Proxima Nova"/>
            </a:endParaRPr>
          </a:p>
        </p:txBody>
      </p:sp>
      <p:sp>
        <p:nvSpPr>
          <p:cNvPr id="323" name="Google Shape;323;p51"/>
          <p:cNvSpPr txBox="1"/>
          <p:nvPr/>
        </p:nvSpPr>
        <p:spPr>
          <a:xfrm>
            <a:off x="6528350" y="715244"/>
            <a:ext cx="2598000" cy="1317600"/>
          </a:xfrm>
          <a:prstGeom prst="rect">
            <a:avLst/>
          </a:prstGeom>
          <a:noFill/>
          <a:ln>
            <a:noFill/>
          </a:ln>
        </p:spPr>
        <p:txBody>
          <a:bodyPr spcFirstLastPara="1" wrap="square" lIns="68550" tIns="68550" rIns="68550" bIns="68550" anchor="t" anchorCtr="0">
            <a:noAutofit/>
          </a:bodyPr>
          <a:lstStyle/>
          <a:p>
            <a:pPr marL="276225" marR="0" lvl="0" indent="-166687" algn="l" rtl="0">
              <a:lnSpc>
                <a:spcPct val="100000"/>
              </a:lnSpc>
              <a:spcBef>
                <a:spcPts val="900"/>
              </a:spcBef>
              <a:spcAft>
                <a:spcPts val="0"/>
              </a:spcAft>
              <a:buClr>
                <a:srgbClr val="FFFFFF"/>
              </a:buClr>
              <a:buSzPts val="1500"/>
              <a:buFont typeface="Proxima Nova"/>
              <a:buChar char="●"/>
            </a:pPr>
            <a:r>
              <a:rPr lang="en" sz="1125" b="0" i="0" u="none" strike="noStrike" cap="none">
                <a:solidFill>
                  <a:srgbClr val="FFFFFF"/>
                </a:solidFill>
                <a:latin typeface="Proxima Nova"/>
                <a:ea typeface="Proxima Nova"/>
                <a:cs typeface="Proxima Nova"/>
                <a:sym typeface="Proxima Nova"/>
              </a:rPr>
              <a:t>Connects over 12,000 sites</a:t>
            </a:r>
            <a:br>
              <a:rPr lang="en" sz="1125" b="0" i="0" u="none" strike="noStrike" cap="none">
                <a:solidFill>
                  <a:srgbClr val="FFFFFF"/>
                </a:solidFill>
                <a:latin typeface="Proxima Nova"/>
                <a:ea typeface="Proxima Nova"/>
                <a:cs typeface="Proxima Nova"/>
                <a:sym typeface="Proxima Nova"/>
              </a:rPr>
            </a:br>
            <a:r>
              <a:rPr lang="en" sz="1125" b="0" i="0" u="none" strike="noStrike" cap="none">
                <a:solidFill>
                  <a:srgbClr val="FFFFFF"/>
                </a:solidFill>
                <a:latin typeface="Proxima Nova"/>
                <a:ea typeface="Proxima Nova"/>
                <a:cs typeface="Proxima Nova"/>
                <a:sym typeface="Proxima Nova"/>
              </a:rPr>
              <a:t>across all 58 counties </a:t>
            </a:r>
            <a:endParaRPr sz="1125" b="0" i="0" u="none" strike="noStrike" cap="none">
              <a:solidFill>
                <a:srgbClr val="FFFFFF"/>
              </a:solidFill>
              <a:latin typeface="Proxima Nova"/>
              <a:ea typeface="Proxima Nova"/>
              <a:cs typeface="Proxima Nova"/>
              <a:sym typeface="Proxima Nova"/>
            </a:endParaRPr>
          </a:p>
          <a:p>
            <a:pPr marL="276225" marR="0" lvl="0" indent="-166687" algn="l" rtl="0">
              <a:lnSpc>
                <a:spcPct val="100000"/>
              </a:lnSpc>
              <a:spcBef>
                <a:spcPts val="0"/>
              </a:spcBef>
              <a:spcAft>
                <a:spcPts val="0"/>
              </a:spcAft>
              <a:buClr>
                <a:srgbClr val="FFFFFF"/>
              </a:buClr>
              <a:buSzPts val="1500"/>
              <a:buFont typeface="Proxima Nova"/>
              <a:buChar char="●"/>
            </a:pPr>
            <a:r>
              <a:rPr lang="en" sz="1125" b="0" i="0" u="none" strike="noStrike" cap="none">
                <a:solidFill>
                  <a:srgbClr val="FFFFFF"/>
                </a:solidFill>
                <a:latin typeface="Proxima Nova"/>
                <a:ea typeface="Proxima Nova"/>
                <a:cs typeface="Proxima Nova"/>
                <a:sym typeface="Proxima Nova"/>
              </a:rPr>
              <a:t>Owns or operates over 8,000 miles of optical fiber</a:t>
            </a:r>
            <a:endParaRPr sz="1125" b="0" i="0" u="none" strike="noStrike" cap="none">
              <a:solidFill>
                <a:srgbClr val="FFFFFF"/>
              </a:solidFill>
              <a:latin typeface="Proxima Nova"/>
              <a:ea typeface="Proxima Nova"/>
              <a:cs typeface="Proxima Nova"/>
              <a:sym typeface="Proxima Nova"/>
            </a:endParaRPr>
          </a:p>
          <a:p>
            <a:pPr marL="276225" marR="0" lvl="0" indent="-166687" algn="l" rtl="0">
              <a:lnSpc>
                <a:spcPct val="100000"/>
              </a:lnSpc>
              <a:spcBef>
                <a:spcPts val="0"/>
              </a:spcBef>
              <a:spcAft>
                <a:spcPts val="0"/>
              </a:spcAft>
              <a:buClr>
                <a:srgbClr val="FFFFFF"/>
              </a:buClr>
              <a:buSzPts val="1500"/>
              <a:buFont typeface="Proxima Nova"/>
              <a:buChar char="●"/>
            </a:pPr>
            <a:r>
              <a:rPr lang="en" sz="1125" b="0" i="0" u="none" strike="noStrike" cap="none">
                <a:solidFill>
                  <a:srgbClr val="FFFFFF"/>
                </a:solidFill>
                <a:latin typeface="Proxima Nova"/>
                <a:ea typeface="Proxima Nova"/>
                <a:cs typeface="Proxima Nova"/>
                <a:sym typeface="Proxima Nova"/>
              </a:rPr>
              <a:t>Collaborates with over 800 private-sector partners</a:t>
            </a:r>
            <a:endParaRPr sz="1125" b="0" i="0" u="none" strike="noStrike" cap="none">
              <a:solidFill>
                <a:srgbClr val="FFFFFF"/>
              </a:solidFill>
              <a:latin typeface="Proxima Nova"/>
              <a:ea typeface="Proxima Nova"/>
              <a:cs typeface="Proxima Nova"/>
              <a:sym typeface="Proxima Nova"/>
            </a:endParaRPr>
          </a:p>
          <a:p>
            <a:pPr marL="0" marR="0" lvl="0" indent="0" algn="l" rtl="0">
              <a:lnSpc>
                <a:spcPct val="100000"/>
              </a:lnSpc>
              <a:spcBef>
                <a:spcPts val="900"/>
              </a:spcBef>
              <a:spcAft>
                <a:spcPts val="0"/>
              </a:spcAft>
              <a:buNone/>
            </a:pPr>
            <a:endParaRPr sz="1125" b="0" i="0" u="none" strike="noStrike" cap="none">
              <a:solidFill>
                <a:srgbClr val="000000"/>
              </a:solidFill>
              <a:latin typeface="Proxima Nova"/>
              <a:ea typeface="Proxima Nova"/>
              <a:cs typeface="Proxima Nova"/>
              <a:sym typeface="Proxima Nova"/>
            </a:endParaRPr>
          </a:p>
        </p:txBody>
      </p:sp>
      <p:cxnSp>
        <p:nvCxnSpPr>
          <p:cNvPr id="324" name="Google Shape;324;p51"/>
          <p:cNvCxnSpPr/>
          <p:nvPr/>
        </p:nvCxnSpPr>
        <p:spPr>
          <a:xfrm>
            <a:off x="973075" y="1168100"/>
            <a:ext cx="425025" cy="0"/>
          </a:xfrm>
          <a:prstGeom prst="straightConnector1">
            <a:avLst/>
          </a:prstGeom>
          <a:noFill/>
          <a:ln w="9525" cap="flat" cmpd="sng">
            <a:solidFill>
              <a:srgbClr val="728494"/>
            </a:solidFill>
            <a:prstDash val="solid"/>
            <a:round/>
            <a:headEnd type="none" w="sm" len="sm"/>
            <a:tailEnd type="none" w="sm" len="sm"/>
          </a:ln>
        </p:spPr>
      </p:cxnSp>
      <p:cxnSp>
        <p:nvCxnSpPr>
          <p:cNvPr id="325" name="Google Shape;325;p51"/>
          <p:cNvCxnSpPr/>
          <p:nvPr/>
        </p:nvCxnSpPr>
        <p:spPr>
          <a:xfrm>
            <a:off x="2552363" y="1168100"/>
            <a:ext cx="425025" cy="0"/>
          </a:xfrm>
          <a:prstGeom prst="straightConnector1">
            <a:avLst/>
          </a:prstGeom>
          <a:noFill/>
          <a:ln w="9525" cap="flat" cmpd="sng">
            <a:solidFill>
              <a:srgbClr val="728494"/>
            </a:solidFill>
            <a:prstDash val="solid"/>
            <a:round/>
            <a:headEnd type="none" w="sm" len="sm"/>
            <a:tailEnd type="none" w="sm" len="sm"/>
          </a:ln>
        </p:spPr>
      </p:cxnSp>
      <p:cxnSp>
        <p:nvCxnSpPr>
          <p:cNvPr id="326" name="Google Shape;326;p51"/>
          <p:cNvCxnSpPr/>
          <p:nvPr/>
        </p:nvCxnSpPr>
        <p:spPr>
          <a:xfrm>
            <a:off x="4075538" y="1168100"/>
            <a:ext cx="425025" cy="0"/>
          </a:xfrm>
          <a:prstGeom prst="straightConnector1">
            <a:avLst/>
          </a:prstGeom>
          <a:noFill/>
          <a:ln w="9525" cap="flat" cmpd="sng">
            <a:solidFill>
              <a:srgbClr val="728494"/>
            </a:solidFill>
            <a:prstDash val="solid"/>
            <a:round/>
            <a:headEnd type="none" w="sm" len="sm"/>
            <a:tailEnd type="none" w="sm" len="sm"/>
          </a:ln>
        </p:spPr>
      </p:cxnSp>
      <p:cxnSp>
        <p:nvCxnSpPr>
          <p:cNvPr id="327" name="Google Shape;327;p51"/>
          <p:cNvCxnSpPr/>
          <p:nvPr/>
        </p:nvCxnSpPr>
        <p:spPr>
          <a:xfrm>
            <a:off x="1240613" y="2632700"/>
            <a:ext cx="425025" cy="0"/>
          </a:xfrm>
          <a:prstGeom prst="straightConnector1">
            <a:avLst/>
          </a:prstGeom>
          <a:noFill/>
          <a:ln w="9525" cap="flat" cmpd="sng">
            <a:solidFill>
              <a:srgbClr val="728494"/>
            </a:solidFill>
            <a:prstDash val="solid"/>
            <a:round/>
            <a:headEnd type="none" w="sm" len="sm"/>
            <a:tailEnd type="none" w="sm" len="sm"/>
          </a:ln>
        </p:spPr>
      </p:cxnSp>
      <p:cxnSp>
        <p:nvCxnSpPr>
          <p:cNvPr id="328" name="Google Shape;328;p51"/>
          <p:cNvCxnSpPr/>
          <p:nvPr/>
        </p:nvCxnSpPr>
        <p:spPr>
          <a:xfrm>
            <a:off x="3044288" y="2632700"/>
            <a:ext cx="425025" cy="0"/>
          </a:xfrm>
          <a:prstGeom prst="straightConnector1">
            <a:avLst/>
          </a:prstGeom>
          <a:noFill/>
          <a:ln w="9525" cap="flat" cmpd="sng">
            <a:solidFill>
              <a:srgbClr val="728494"/>
            </a:solidFill>
            <a:prstDash val="solid"/>
            <a:round/>
            <a:headEnd type="none" w="sm" len="sm"/>
            <a:tailEnd type="none" w="sm" len="sm"/>
          </a:ln>
        </p:spPr>
      </p:cxnSp>
      <p:cxnSp>
        <p:nvCxnSpPr>
          <p:cNvPr id="329" name="Google Shape;329;p51"/>
          <p:cNvCxnSpPr/>
          <p:nvPr/>
        </p:nvCxnSpPr>
        <p:spPr>
          <a:xfrm>
            <a:off x="4649534" y="2632700"/>
            <a:ext cx="425025" cy="0"/>
          </a:xfrm>
          <a:prstGeom prst="straightConnector1">
            <a:avLst/>
          </a:prstGeom>
          <a:noFill/>
          <a:ln w="9525" cap="flat" cmpd="sng">
            <a:solidFill>
              <a:srgbClr val="728494"/>
            </a:solidFill>
            <a:prstDash val="solid"/>
            <a:round/>
            <a:headEnd type="none" w="sm" len="sm"/>
            <a:tailEnd type="none" w="sm" len="sm"/>
          </a:ln>
        </p:spPr>
      </p:cxnSp>
      <p:cxnSp>
        <p:nvCxnSpPr>
          <p:cNvPr id="330" name="Google Shape;330;p51"/>
          <p:cNvCxnSpPr/>
          <p:nvPr/>
        </p:nvCxnSpPr>
        <p:spPr>
          <a:xfrm>
            <a:off x="3018287" y="4015354"/>
            <a:ext cx="425025" cy="0"/>
          </a:xfrm>
          <a:prstGeom prst="straightConnector1">
            <a:avLst/>
          </a:prstGeom>
          <a:noFill/>
          <a:ln w="9525" cap="flat" cmpd="sng">
            <a:solidFill>
              <a:srgbClr val="728494"/>
            </a:solidFill>
            <a:prstDash val="solid"/>
            <a:round/>
            <a:headEnd type="none" w="sm" len="sm"/>
            <a:tailEnd type="none" w="sm" len="sm"/>
          </a:ln>
        </p:spPr>
      </p:cxnSp>
      <p:cxnSp>
        <p:nvCxnSpPr>
          <p:cNvPr id="331" name="Google Shape;331;p51"/>
          <p:cNvCxnSpPr/>
          <p:nvPr/>
        </p:nvCxnSpPr>
        <p:spPr>
          <a:xfrm>
            <a:off x="1171562" y="4015354"/>
            <a:ext cx="425025" cy="0"/>
          </a:xfrm>
          <a:prstGeom prst="straightConnector1">
            <a:avLst/>
          </a:prstGeom>
          <a:noFill/>
          <a:ln w="9525" cap="flat" cmpd="sng">
            <a:solidFill>
              <a:srgbClr val="728494"/>
            </a:solidFill>
            <a:prstDash val="solid"/>
            <a:round/>
            <a:headEnd type="none" w="sm" len="sm"/>
            <a:tailEnd type="none" w="sm" len="sm"/>
          </a:ln>
        </p:spPr>
      </p:cxnSp>
      <p:sp>
        <p:nvSpPr>
          <p:cNvPr id="332" name="Google Shape;332;p51"/>
          <p:cNvSpPr txBox="1"/>
          <p:nvPr/>
        </p:nvSpPr>
        <p:spPr>
          <a:xfrm>
            <a:off x="7900631" y="4888088"/>
            <a:ext cx="1225575" cy="161325"/>
          </a:xfrm>
          <a:prstGeom prst="rect">
            <a:avLst/>
          </a:prstGeom>
          <a:noFill/>
          <a:ln>
            <a:noFill/>
          </a:ln>
        </p:spPr>
        <p:txBody>
          <a:bodyPr spcFirstLastPara="1" wrap="square" lIns="68550" tIns="68550" rIns="68550" bIns="68550" anchor="t" anchorCtr="0">
            <a:noAutofit/>
          </a:bodyPr>
          <a:lstStyle/>
          <a:p>
            <a:pPr marL="0" marR="0" lvl="0" indent="0" algn="r" rtl="0">
              <a:lnSpc>
                <a:spcPct val="100000"/>
              </a:lnSpc>
              <a:spcBef>
                <a:spcPts val="0"/>
              </a:spcBef>
              <a:spcAft>
                <a:spcPts val="0"/>
              </a:spcAft>
              <a:buNone/>
            </a:pPr>
            <a:r>
              <a:rPr lang="en" sz="750" b="0" i="0" u="none" strike="noStrike" cap="none">
                <a:solidFill>
                  <a:srgbClr val="A5A5A5"/>
                </a:solidFill>
                <a:latin typeface="Proxima Nova"/>
                <a:ea typeface="Proxima Nova"/>
                <a:cs typeface="Proxima Nova"/>
                <a:sym typeface="Proxima Nova"/>
              </a:rPr>
              <a:t>10/25/24</a:t>
            </a:r>
            <a:endParaRPr sz="750" b="0" i="0" u="none" strike="noStrike" cap="none">
              <a:solidFill>
                <a:srgbClr val="A5A5A5"/>
              </a:solidFill>
              <a:latin typeface="Proxima Nova"/>
              <a:ea typeface="Proxima Nova"/>
              <a:cs typeface="Proxima Nova"/>
              <a:sym typeface="Proxima Nova"/>
            </a:endParaRPr>
          </a:p>
        </p:txBody>
      </p:sp>
      <p:sp>
        <p:nvSpPr>
          <p:cNvPr id="333" name="Google Shape;333;p51"/>
          <p:cNvSpPr txBox="1"/>
          <p:nvPr/>
        </p:nvSpPr>
        <p:spPr>
          <a:xfrm>
            <a:off x="6694089" y="1929725"/>
            <a:ext cx="2232900" cy="1317600"/>
          </a:xfrm>
          <a:prstGeom prst="rect">
            <a:avLst/>
          </a:prstGeom>
          <a:noFill/>
          <a:ln>
            <a:noFill/>
          </a:ln>
        </p:spPr>
        <p:txBody>
          <a:bodyPr spcFirstLastPara="1" wrap="square" lIns="68550" tIns="68550" rIns="68550" bIns="68550" anchor="t" anchorCtr="0">
            <a:noAutofit/>
          </a:bodyPr>
          <a:lstStyle/>
          <a:p>
            <a:pPr marL="276225" lvl="0" indent="-166687" algn="l" rtl="0">
              <a:spcBef>
                <a:spcPts val="0"/>
              </a:spcBef>
              <a:spcAft>
                <a:spcPts val="0"/>
              </a:spcAft>
              <a:buClr>
                <a:schemeClr val="lt1"/>
              </a:buClr>
              <a:buSzPts val="1500"/>
              <a:buFont typeface="Proxima Nova"/>
              <a:buChar char="●"/>
            </a:pPr>
            <a:r>
              <a:rPr lang="en" sz="1125">
                <a:solidFill>
                  <a:schemeClr val="lt1"/>
                </a:solidFill>
                <a:latin typeface="Proxima Nova"/>
                <a:ea typeface="Proxima Nova"/>
                <a:cs typeface="Proxima Nova"/>
                <a:sym typeface="Proxima Nova"/>
              </a:rPr>
              <a:t>Has spent 28 years </a:t>
            </a:r>
            <a:br>
              <a:rPr lang="en" sz="1125">
                <a:solidFill>
                  <a:schemeClr val="lt1"/>
                </a:solidFill>
                <a:latin typeface="Proxima Nova"/>
                <a:ea typeface="Proxima Nova"/>
                <a:cs typeface="Proxima Nova"/>
                <a:sym typeface="Proxima Nova"/>
              </a:rPr>
            </a:br>
            <a:r>
              <a:rPr lang="en" sz="1125">
                <a:solidFill>
                  <a:schemeClr val="lt1"/>
                </a:solidFill>
                <a:latin typeface="Proxima Nova"/>
                <a:ea typeface="Proxima Nova"/>
                <a:cs typeface="Proxima Nova"/>
                <a:sym typeface="Proxima Nova"/>
              </a:rPr>
              <a:t>    connecting California</a:t>
            </a:r>
            <a:endParaRPr sz="1125"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2"/>
          <p:cNvSpPr txBox="1"/>
          <p:nvPr/>
        </p:nvSpPr>
        <p:spPr>
          <a:xfrm>
            <a:off x="80323" y="96475"/>
            <a:ext cx="9147000" cy="763200"/>
          </a:xfrm>
          <a:prstGeom prst="rect">
            <a:avLst/>
          </a:prstGeom>
          <a:noFill/>
          <a:ln>
            <a:noFill/>
          </a:ln>
        </p:spPr>
        <p:txBody>
          <a:bodyPr spcFirstLastPara="1" wrap="square" lIns="99900" tIns="49125" rIns="99900" bIns="49125" anchor="ctr" anchorCtr="0">
            <a:noAutofit/>
          </a:bodyPr>
          <a:lstStyle/>
          <a:p>
            <a:pPr marL="0" marR="0" lvl="0" indent="0" algn="l" rtl="0">
              <a:lnSpc>
                <a:spcPct val="80000"/>
              </a:lnSpc>
              <a:spcBef>
                <a:spcPts val="0"/>
              </a:spcBef>
              <a:spcAft>
                <a:spcPts val="0"/>
              </a:spcAft>
              <a:buClr>
                <a:srgbClr val="000000"/>
              </a:buClr>
              <a:buSzPts val="1400"/>
              <a:buFont typeface="Arial"/>
              <a:buNone/>
            </a:pPr>
            <a:r>
              <a:rPr lang="en" sz="2400">
                <a:solidFill>
                  <a:schemeClr val="lt1"/>
                </a:solidFill>
                <a:latin typeface="Oswald Medium"/>
                <a:ea typeface="Oswald Medium"/>
                <a:cs typeface="Oswald Medium"/>
                <a:sym typeface="Oswald Medium"/>
              </a:rPr>
              <a:t>Data Transfer Nodes (DTNs) Terminate CENIC’s Fiber Optics</a:t>
            </a:r>
            <a:br>
              <a:rPr lang="en" sz="2400">
                <a:solidFill>
                  <a:schemeClr val="lt1"/>
                </a:solidFill>
                <a:latin typeface="Oswald Medium"/>
                <a:ea typeface="Oswald Medium"/>
                <a:cs typeface="Oswald Medium"/>
                <a:sym typeface="Oswald Medium"/>
              </a:rPr>
            </a:br>
            <a:r>
              <a:rPr lang="en" sz="2400">
                <a:solidFill>
                  <a:schemeClr val="lt1"/>
                </a:solidFill>
                <a:latin typeface="Oswald Medium"/>
                <a:ea typeface="Oswald Medium"/>
                <a:cs typeface="Oswald Medium"/>
                <a:sym typeface="Oswald Medium"/>
              </a:rPr>
              <a:t>on Campuses: Flash I/O Network Appliances (FIONAs)</a:t>
            </a:r>
            <a:endParaRPr sz="2400">
              <a:solidFill>
                <a:schemeClr val="lt1"/>
              </a:solidFill>
              <a:latin typeface="Oswald Medium"/>
              <a:ea typeface="Oswald Medium"/>
              <a:cs typeface="Oswald Medium"/>
              <a:sym typeface="Oswald Medium"/>
            </a:endParaRPr>
          </a:p>
        </p:txBody>
      </p:sp>
      <p:sp>
        <p:nvSpPr>
          <p:cNvPr id="340" name="Google Shape;340;p52"/>
          <p:cNvSpPr txBox="1"/>
          <p:nvPr/>
        </p:nvSpPr>
        <p:spPr>
          <a:xfrm>
            <a:off x="2662592" y="4307321"/>
            <a:ext cx="3818700" cy="438600"/>
          </a:xfrm>
          <a:prstGeom prst="rect">
            <a:avLst/>
          </a:prstGeom>
          <a:noFill/>
          <a:ln>
            <a:noFill/>
          </a:ln>
        </p:spPr>
        <p:txBody>
          <a:bodyPr spcFirstLastPara="1" wrap="square" lIns="91425" tIns="45675" rIns="91425" bIns="45675" anchor="t" anchorCtr="0">
            <a:spAutoFit/>
          </a:bodyPr>
          <a:lstStyle/>
          <a:p>
            <a:pPr marL="0" marR="0" lvl="0" indent="0" algn="ctr" rtl="0">
              <a:lnSpc>
                <a:spcPct val="100000"/>
              </a:lnSpc>
              <a:spcBef>
                <a:spcPts val="0"/>
              </a:spcBef>
              <a:spcAft>
                <a:spcPts val="0"/>
              </a:spcAft>
              <a:buNone/>
            </a:pPr>
            <a:r>
              <a:rPr lang="en" sz="1125" i="0" u="none" strike="noStrike" cap="none">
                <a:solidFill>
                  <a:schemeClr val="dk1"/>
                </a:solidFill>
                <a:latin typeface="Calibri"/>
                <a:ea typeface="Calibri"/>
                <a:cs typeface="Calibri"/>
                <a:sym typeface="Calibri"/>
              </a:rPr>
              <a:t>FIONAs Designed by UCSD’s Phil Papadopoulos,</a:t>
            </a:r>
            <a:br>
              <a:rPr lang="en" sz="1125" i="0" u="none" strike="noStrike" cap="none">
                <a:solidFill>
                  <a:schemeClr val="dk1"/>
                </a:solidFill>
                <a:latin typeface="Calibri"/>
                <a:ea typeface="Calibri"/>
                <a:cs typeface="Calibri"/>
                <a:sym typeface="Calibri"/>
              </a:rPr>
            </a:br>
            <a:r>
              <a:rPr lang="en" sz="1125" i="0" u="none" strike="noStrike" cap="none">
                <a:solidFill>
                  <a:schemeClr val="dk1"/>
                </a:solidFill>
                <a:latin typeface="Calibri"/>
                <a:ea typeface="Calibri"/>
                <a:cs typeface="Calibri"/>
                <a:sym typeface="Calibri"/>
              </a:rPr>
              <a:t>John Graham, Joe Keefe, and Tom DeFanti</a:t>
            </a:r>
            <a:endParaRPr sz="1425" i="0" u="none" strike="noStrike" cap="none">
              <a:solidFill>
                <a:srgbClr val="000000"/>
              </a:solidFill>
              <a:latin typeface="Calibri"/>
              <a:ea typeface="Calibri"/>
              <a:cs typeface="Calibri"/>
              <a:sym typeface="Calibri"/>
            </a:endParaRPr>
          </a:p>
        </p:txBody>
      </p:sp>
      <p:pic>
        <p:nvPicPr>
          <p:cNvPr id="341" name="Google Shape;341;p52"/>
          <p:cNvPicPr preferRelativeResize="0"/>
          <p:nvPr/>
        </p:nvPicPr>
        <p:blipFill rotWithShape="1">
          <a:blip r:embed="rId3">
            <a:alphaModFix/>
          </a:blip>
          <a:srcRect/>
          <a:stretch/>
        </p:blipFill>
        <p:spPr>
          <a:xfrm>
            <a:off x="6274120" y="4372089"/>
            <a:ext cx="591518" cy="311588"/>
          </a:xfrm>
          <a:prstGeom prst="rect">
            <a:avLst/>
          </a:prstGeom>
          <a:noFill/>
          <a:ln>
            <a:noFill/>
          </a:ln>
        </p:spPr>
      </p:pic>
      <p:grpSp>
        <p:nvGrpSpPr>
          <p:cNvPr id="342" name="Google Shape;342;p52"/>
          <p:cNvGrpSpPr/>
          <p:nvPr/>
        </p:nvGrpSpPr>
        <p:grpSpPr>
          <a:xfrm>
            <a:off x="3884875" y="1562341"/>
            <a:ext cx="4532438" cy="2790147"/>
            <a:chOff x="-9609" y="1426119"/>
            <a:chExt cx="4719815" cy="2905496"/>
          </a:xfrm>
        </p:grpSpPr>
        <p:pic>
          <p:nvPicPr>
            <p:cNvPr id="343" name="Google Shape;343;p52" descr="A group of black electronic devices&#10;&#10;Description automatically generated"/>
            <p:cNvPicPr preferRelativeResize="0"/>
            <p:nvPr/>
          </p:nvPicPr>
          <p:blipFill rotWithShape="1">
            <a:blip r:embed="rId4">
              <a:alphaModFix/>
            </a:blip>
            <a:srcRect/>
            <a:stretch/>
          </p:blipFill>
          <p:spPr>
            <a:xfrm>
              <a:off x="1421338" y="1426119"/>
              <a:ext cx="3288868" cy="2560496"/>
            </a:xfrm>
            <a:prstGeom prst="rect">
              <a:avLst/>
            </a:prstGeom>
            <a:noFill/>
            <a:ln>
              <a:noFill/>
            </a:ln>
          </p:spPr>
        </p:pic>
        <p:sp>
          <p:nvSpPr>
            <p:cNvPr id="344" name="Google Shape;344;p52"/>
            <p:cNvSpPr txBox="1"/>
            <p:nvPr/>
          </p:nvSpPr>
          <p:spPr>
            <a:xfrm>
              <a:off x="1457485" y="4007015"/>
              <a:ext cx="3216600" cy="324600"/>
            </a:xfrm>
            <a:prstGeom prst="rect">
              <a:avLst/>
            </a:prstGeom>
            <a:noFill/>
            <a:ln>
              <a:noFill/>
            </a:ln>
          </p:spPr>
          <p:txBody>
            <a:bodyPr spcFirstLastPara="1" wrap="square" lIns="91425" tIns="45675" rIns="91425" bIns="45675" anchor="t" anchorCtr="0">
              <a:spAutoFit/>
            </a:bodyPr>
            <a:lstStyle/>
            <a:p>
              <a:pPr marL="0" marR="0" lvl="0" indent="0" algn="l" rtl="0">
                <a:lnSpc>
                  <a:spcPct val="100000"/>
                </a:lnSpc>
                <a:spcBef>
                  <a:spcPts val="0"/>
                </a:spcBef>
                <a:spcAft>
                  <a:spcPts val="0"/>
                </a:spcAft>
                <a:buNone/>
              </a:pPr>
              <a:r>
                <a:rPr lang="en" sz="1425">
                  <a:solidFill>
                    <a:schemeClr val="dk1"/>
                  </a:solidFill>
                  <a:latin typeface="Calibri"/>
                  <a:ea typeface="Calibri"/>
                  <a:cs typeface="Calibri"/>
                  <a:sym typeface="Calibri"/>
                </a:rPr>
                <a:t>    Nautilus Nodes </a:t>
              </a:r>
              <a:r>
                <a:rPr lang="en" sz="1425" i="0" u="none" strike="noStrike" cap="none">
                  <a:solidFill>
                    <a:schemeClr val="dk1"/>
                  </a:solidFill>
                  <a:latin typeface="Calibri"/>
                  <a:ea typeface="Calibri"/>
                  <a:cs typeface="Calibri"/>
                  <a:sym typeface="Calibri"/>
                </a:rPr>
                <a:t>Are Rack Mounted</a:t>
              </a:r>
              <a:endParaRPr sz="1425" i="0" u="none" strike="noStrike" cap="none">
                <a:solidFill>
                  <a:srgbClr val="000000"/>
                </a:solidFill>
                <a:latin typeface="Calibri"/>
                <a:ea typeface="Calibri"/>
                <a:cs typeface="Calibri"/>
                <a:sym typeface="Calibri"/>
              </a:endParaRPr>
            </a:p>
          </p:txBody>
        </p:sp>
        <p:sp>
          <p:nvSpPr>
            <p:cNvPr id="345" name="Google Shape;345;p52"/>
            <p:cNvSpPr/>
            <p:nvPr/>
          </p:nvSpPr>
          <p:spPr>
            <a:xfrm rot="10800000">
              <a:off x="-9609" y="2490923"/>
              <a:ext cx="1242131" cy="430887"/>
            </a:xfrm>
            <a:prstGeom prst="leftArrow">
              <a:avLst>
                <a:gd name="adj1" fmla="val 50000"/>
                <a:gd name="adj2" fmla="val 50000"/>
              </a:avLst>
            </a:prstGeom>
            <a:gradFill>
              <a:gsLst>
                <a:gs pos="0">
                  <a:srgbClr val="F6F9FF"/>
                </a:gs>
                <a:gs pos="14000">
                  <a:srgbClr val="F6F9FF"/>
                </a:gs>
                <a:gs pos="74000">
                  <a:srgbClr val="C00000"/>
                </a:gs>
                <a:gs pos="98000">
                  <a:srgbClr val="C00000"/>
                </a:gs>
                <a:gs pos="100000">
                  <a:srgbClr val="C00000"/>
                </a:gs>
              </a:gsLst>
              <a:lin ang="10800000" scaled="0"/>
            </a:gradFill>
            <a:ln>
              <a:noFill/>
            </a:ln>
          </p:spPr>
          <p:txBody>
            <a:bodyPr spcFirstLastPara="1" wrap="square" lIns="99975" tIns="49200" rIns="99975" bIns="49200" anchor="ctr" anchorCtr="0">
              <a:noAutofit/>
            </a:bodyPr>
            <a:lstStyle/>
            <a:p>
              <a:pPr marL="0" marR="0" lvl="0" indent="0" algn="l" rtl="0">
                <a:lnSpc>
                  <a:spcPct val="100000"/>
                </a:lnSpc>
                <a:spcBef>
                  <a:spcPts val="0"/>
                </a:spcBef>
                <a:spcAft>
                  <a:spcPts val="0"/>
                </a:spcAft>
                <a:buNone/>
              </a:pPr>
              <a:endParaRPr sz="1800" b="1" i="0" u="none" strike="noStrike" cap="none">
                <a:solidFill>
                  <a:schemeClr val="dk1"/>
                </a:solidFill>
                <a:latin typeface="Arial"/>
                <a:ea typeface="Arial"/>
                <a:cs typeface="Arial"/>
                <a:sym typeface="Arial"/>
              </a:endParaRPr>
            </a:p>
          </p:txBody>
        </p:sp>
      </p:grpSp>
      <p:pic>
        <p:nvPicPr>
          <p:cNvPr id="346" name="Google Shape;346;p52"/>
          <p:cNvPicPr preferRelativeResize="0"/>
          <p:nvPr/>
        </p:nvPicPr>
        <p:blipFill rotWithShape="1">
          <a:blip r:embed="rId5">
            <a:alphaModFix/>
          </a:blip>
          <a:srcRect/>
          <a:stretch/>
        </p:blipFill>
        <p:spPr>
          <a:xfrm>
            <a:off x="2110164" y="4314078"/>
            <a:ext cx="590208" cy="550540"/>
          </a:xfrm>
          <a:prstGeom prst="rect">
            <a:avLst/>
          </a:prstGeom>
          <a:noFill/>
          <a:ln>
            <a:noFill/>
          </a:ln>
        </p:spPr>
      </p:pic>
      <p:pic>
        <p:nvPicPr>
          <p:cNvPr id="347" name="Google Shape;347;p52" descr="San Diego Supercomputer Center | RDA"/>
          <p:cNvPicPr preferRelativeResize="0"/>
          <p:nvPr/>
        </p:nvPicPr>
        <p:blipFill rotWithShape="1">
          <a:blip r:embed="rId6">
            <a:alphaModFix/>
          </a:blip>
          <a:srcRect l="17110" t="18251" r="19332" b="40030"/>
          <a:stretch/>
        </p:blipFill>
        <p:spPr>
          <a:xfrm>
            <a:off x="6901812" y="4372088"/>
            <a:ext cx="699775" cy="287088"/>
          </a:xfrm>
          <a:prstGeom prst="rect">
            <a:avLst/>
          </a:prstGeom>
          <a:noFill/>
          <a:ln>
            <a:noFill/>
          </a:ln>
        </p:spPr>
      </p:pic>
      <p:grpSp>
        <p:nvGrpSpPr>
          <p:cNvPr id="348" name="Google Shape;348;p52"/>
          <p:cNvGrpSpPr/>
          <p:nvPr/>
        </p:nvGrpSpPr>
        <p:grpSpPr>
          <a:xfrm>
            <a:off x="538848" y="1468452"/>
            <a:ext cx="3589568" cy="2822281"/>
            <a:chOff x="538847" y="1552319"/>
            <a:chExt cx="3589568" cy="2822281"/>
          </a:xfrm>
        </p:grpSpPr>
        <p:pic>
          <p:nvPicPr>
            <p:cNvPr id="349" name="Google Shape;349;p52"/>
            <p:cNvPicPr preferRelativeResize="0"/>
            <p:nvPr/>
          </p:nvPicPr>
          <p:blipFill rotWithShape="1">
            <a:blip r:embed="rId7">
              <a:alphaModFix/>
            </a:blip>
            <a:srcRect l="21154" r="5417" b="21354"/>
            <a:stretch/>
          </p:blipFill>
          <p:spPr>
            <a:xfrm>
              <a:off x="947800" y="1552319"/>
              <a:ext cx="2748254" cy="2006946"/>
            </a:xfrm>
            <a:prstGeom prst="rect">
              <a:avLst/>
            </a:prstGeom>
            <a:noFill/>
            <a:ln>
              <a:noFill/>
            </a:ln>
          </p:spPr>
        </p:pic>
        <p:sp>
          <p:nvSpPr>
            <p:cNvPr id="350" name="Google Shape;350;p52"/>
            <p:cNvSpPr/>
            <p:nvPr/>
          </p:nvSpPr>
          <p:spPr>
            <a:xfrm>
              <a:off x="538847" y="3611451"/>
              <a:ext cx="3589568" cy="763149"/>
            </a:xfrm>
            <a:prstGeom prst="roundRect">
              <a:avLst>
                <a:gd name="adj" fmla="val 10011"/>
              </a:avLst>
            </a:prstGeom>
            <a:solidFill>
              <a:srgbClr val="063D5E"/>
            </a:solidFill>
            <a:ln>
              <a:noFill/>
            </a:ln>
          </p:spPr>
          <p:txBody>
            <a:bodyPr spcFirstLastPara="1" wrap="square" lIns="99975" tIns="49200" rIns="99975" bIns="49200" anchor="ctr" anchorCtr="0">
              <a:noAutofit/>
            </a:bodyPr>
            <a:lstStyle/>
            <a:p>
              <a:pPr marL="0" marR="0" lvl="0" indent="0" algn="ctr" rtl="0">
                <a:lnSpc>
                  <a:spcPct val="100000"/>
                </a:lnSpc>
                <a:spcBef>
                  <a:spcPts val="0"/>
                </a:spcBef>
                <a:spcAft>
                  <a:spcPts val="0"/>
                </a:spcAft>
                <a:buNone/>
              </a:pPr>
              <a:r>
                <a:rPr lang="en" sz="1425" b="1" i="0" u="none" strike="noStrike" cap="none">
                  <a:solidFill>
                    <a:srgbClr val="FFC000"/>
                  </a:solidFill>
                  <a:latin typeface="Calibri"/>
                  <a:ea typeface="Calibri"/>
                  <a:cs typeface="Calibri"/>
                  <a:sym typeface="Calibri"/>
                </a:rPr>
                <a:t>Add Up to 8 Nvidia GPUs</a:t>
              </a:r>
              <a:r>
                <a:rPr lang="en" sz="1425" b="1" i="0" u="none" strike="noStrike" cap="none">
                  <a:solidFill>
                    <a:srgbClr val="FEAE01"/>
                  </a:solidFill>
                  <a:latin typeface="Calibri"/>
                  <a:ea typeface="Calibri"/>
                  <a:cs typeface="Calibri"/>
                  <a:sym typeface="Calibri"/>
                </a:rPr>
                <a:t> </a:t>
              </a:r>
              <a:r>
                <a:rPr lang="en" sz="1425" i="0" u="none" strike="noStrike" cap="none">
                  <a:solidFill>
                    <a:schemeClr val="lt1"/>
                  </a:solidFill>
                  <a:latin typeface="Calibri"/>
                  <a:ea typeface="Calibri"/>
                  <a:cs typeface="Calibri"/>
                  <a:sym typeface="Calibri"/>
                </a:rPr>
                <a:t>Per 2U FIONA</a:t>
              </a:r>
              <a:endParaRPr sz="1425"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 sz="1425" i="0" u="none" strike="noStrike" cap="none">
                  <a:solidFill>
                    <a:schemeClr val="lt1"/>
                  </a:solidFill>
                  <a:latin typeface="Calibri"/>
                  <a:ea typeface="Calibri"/>
                  <a:cs typeface="Calibri"/>
                  <a:sym typeface="Calibri"/>
                </a:rPr>
                <a:t>To Add Machine Learning Capability</a:t>
              </a:r>
              <a:endParaRPr sz="1425"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 sz="1425" i="0" u="none" strike="noStrike" cap="none">
                  <a:solidFill>
                    <a:schemeClr val="lt1"/>
                  </a:solidFill>
                  <a:latin typeface="Calibri"/>
                  <a:ea typeface="Calibri"/>
                  <a:cs typeface="Calibri"/>
                  <a:sym typeface="Calibri"/>
                </a:rPr>
                <a:t>Up to 240TB Storage</a:t>
              </a:r>
              <a:endParaRPr sz="1425" i="0" u="none" strike="noStrike" cap="none">
                <a:solidFill>
                  <a:srgbClr val="000000"/>
                </a:solidFill>
                <a:latin typeface="Calibri"/>
                <a:ea typeface="Calibri"/>
                <a:cs typeface="Calibri"/>
                <a:sym typeface="Calibri"/>
              </a:endParaRPr>
            </a:p>
          </p:txBody>
        </p:sp>
      </p:grpSp>
      <p:sp>
        <p:nvSpPr>
          <p:cNvPr id="351" name="Google Shape;351;p52"/>
          <p:cNvSpPr txBox="1"/>
          <p:nvPr/>
        </p:nvSpPr>
        <p:spPr>
          <a:xfrm>
            <a:off x="1484050" y="934121"/>
            <a:ext cx="6175800" cy="553800"/>
          </a:xfrm>
          <a:prstGeom prst="rect">
            <a:avLst/>
          </a:prstGeom>
          <a:noFill/>
          <a:ln>
            <a:noFill/>
          </a:ln>
        </p:spPr>
        <p:txBody>
          <a:bodyPr spcFirstLastPara="1" wrap="square" lIns="91350" tIns="45650" rIns="91350" bIns="45650" anchor="t" anchorCtr="0">
            <a:noAutofit/>
          </a:bodyPr>
          <a:lstStyle/>
          <a:p>
            <a:pPr marL="0" marR="0" lvl="0" indent="0" algn="ctr" rtl="0">
              <a:lnSpc>
                <a:spcPct val="100000"/>
              </a:lnSpc>
              <a:spcBef>
                <a:spcPts val="0"/>
              </a:spcBef>
              <a:spcAft>
                <a:spcPts val="0"/>
              </a:spcAft>
              <a:buNone/>
            </a:pPr>
            <a:r>
              <a:rPr lang="en" sz="1575">
                <a:solidFill>
                  <a:schemeClr val="dk1"/>
                </a:solidFill>
                <a:latin typeface="Calibri"/>
                <a:ea typeface="Calibri"/>
                <a:cs typeface="Calibri"/>
                <a:sym typeface="Calibri"/>
              </a:rPr>
              <a:t>GPU-based </a:t>
            </a:r>
            <a:r>
              <a:rPr lang="en" sz="1575" i="1">
                <a:solidFill>
                  <a:schemeClr val="dk1"/>
                </a:solidFill>
                <a:latin typeface="Calibri"/>
                <a:ea typeface="Calibri"/>
                <a:cs typeface="Calibri"/>
                <a:sym typeface="Calibri"/>
              </a:rPr>
              <a:t>Nautilus Node</a:t>
            </a:r>
            <a:r>
              <a:rPr lang="en" sz="1575" i="1" u="none" strike="noStrike" cap="none">
                <a:solidFill>
                  <a:schemeClr val="dk1"/>
                </a:solidFill>
                <a:latin typeface="Calibri"/>
                <a:ea typeface="Calibri"/>
                <a:cs typeface="Calibri"/>
                <a:sym typeface="Calibri"/>
              </a:rPr>
              <a:t>s</a:t>
            </a:r>
            <a:r>
              <a:rPr lang="en" sz="1575" i="0" u="none" strike="noStrike" cap="none">
                <a:solidFill>
                  <a:schemeClr val="dk1"/>
                </a:solidFill>
                <a:latin typeface="Calibri"/>
                <a:ea typeface="Calibri"/>
                <a:cs typeface="Calibri"/>
                <a:sym typeface="Calibri"/>
              </a:rPr>
              <a:t> Solved the Disk-to-Disk Data Transfer Problem at Near Full Speed on Best-Effort 10G, 40G and 100G</a:t>
            </a:r>
            <a:endParaRPr sz="1425"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3"/>
          <p:cNvSpPr txBox="1">
            <a:spLocks noGrp="1"/>
          </p:cNvSpPr>
          <p:nvPr>
            <p:ph type="title"/>
          </p:nvPr>
        </p:nvSpPr>
        <p:spPr>
          <a:xfrm>
            <a:off x="108750" y="181833"/>
            <a:ext cx="9053100" cy="563700"/>
          </a:xfrm>
          <a:prstGeom prst="rect">
            <a:avLst/>
          </a:prstGeom>
          <a:noFill/>
          <a:ln>
            <a:noFill/>
          </a:ln>
        </p:spPr>
        <p:txBody>
          <a:bodyPr spcFirstLastPara="1" wrap="square" lIns="68600" tIns="33750" rIns="68600" bIns="33750" anchor="ctr" anchorCtr="0">
            <a:noAutofit/>
          </a:bodyPr>
          <a:lstStyle/>
          <a:p>
            <a:pPr marL="0" marR="0" lvl="0" indent="0" algn="l" rtl="0">
              <a:lnSpc>
                <a:spcPct val="100000"/>
              </a:lnSpc>
              <a:spcBef>
                <a:spcPts val="0"/>
              </a:spcBef>
              <a:spcAft>
                <a:spcPts val="0"/>
              </a:spcAft>
              <a:buSzPts val="1400"/>
              <a:buNone/>
            </a:pPr>
            <a:r>
              <a:rPr lang="en" sz="2600"/>
              <a:t>What is CENIC AIR?: Program, Goals, Evolution </a:t>
            </a:r>
            <a:r>
              <a:rPr lang="en" sz="2600" i="1"/>
              <a:t>cont.</a:t>
            </a:r>
            <a:endParaRPr sz="2600" i="1"/>
          </a:p>
        </p:txBody>
      </p:sp>
      <p:sp>
        <p:nvSpPr>
          <p:cNvPr id="357" name="Google Shape;357;p53"/>
          <p:cNvSpPr txBox="1">
            <a:spLocks noGrp="1"/>
          </p:cNvSpPr>
          <p:nvPr>
            <p:ph type="body" idx="1"/>
          </p:nvPr>
        </p:nvSpPr>
        <p:spPr>
          <a:xfrm>
            <a:off x="537675" y="1167025"/>
            <a:ext cx="8040000" cy="3773700"/>
          </a:xfrm>
          <a:prstGeom prst="rect">
            <a:avLst/>
          </a:prstGeom>
          <a:noFill/>
          <a:ln>
            <a:noFill/>
          </a:ln>
        </p:spPr>
        <p:txBody>
          <a:bodyPr spcFirstLastPara="1" wrap="square" lIns="68600" tIns="33750" rIns="68600" bIns="33750" anchor="t" anchorCtr="0">
            <a:noAutofit/>
          </a:bodyPr>
          <a:lstStyle/>
          <a:p>
            <a:pPr marL="285750" lvl="0" indent="-292100" algn="l" rtl="0">
              <a:lnSpc>
                <a:spcPct val="100000"/>
              </a:lnSpc>
              <a:spcBef>
                <a:spcPts val="360"/>
              </a:spcBef>
              <a:spcAft>
                <a:spcPts val="0"/>
              </a:spcAft>
              <a:buSzPts val="1900"/>
              <a:buFont typeface="Calibri"/>
              <a:buChar char="•"/>
            </a:pPr>
            <a:r>
              <a:rPr lang="en" sz="1900">
                <a:solidFill>
                  <a:srgbClr val="063D5E"/>
                </a:solidFill>
                <a:latin typeface="Calibri"/>
                <a:ea typeface="Calibri"/>
                <a:cs typeface="Calibri"/>
                <a:sym typeface="Calibri"/>
              </a:rPr>
              <a:t>…</a:t>
            </a:r>
            <a:r>
              <a:rPr lang="en" sz="1900" b="1">
                <a:solidFill>
                  <a:srgbClr val="063D5E"/>
                </a:solidFill>
                <a:latin typeface="Calibri"/>
                <a:ea typeface="Calibri"/>
                <a:cs typeface="Calibri"/>
                <a:sym typeface="Calibri"/>
              </a:rPr>
              <a:t>California-based, on-campus resources dedicated primarily to AI research </a:t>
            </a:r>
            <a:endParaRPr sz="1900" b="1">
              <a:solidFill>
                <a:srgbClr val="063D5E"/>
              </a:solidFill>
              <a:latin typeface="Calibri"/>
              <a:ea typeface="Calibri"/>
              <a:cs typeface="Calibri"/>
              <a:sym typeface="Calibri"/>
            </a:endParaRPr>
          </a:p>
          <a:p>
            <a:pPr marL="285750" lvl="0" indent="-292100" algn="l" rtl="0">
              <a:lnSpc>
                <a:spcPct val="100000"/>
              </a:lnSpc>
              <a:spcBef>
                <a:spcPts val="1000"/>
              </a:spcBef>
              <a:spcAft>
                <a:spcPts val="0"/>
              </a:spcAft>
              <a:buSzPts val="1900"/>
              <a:buFont typeface="Calibri"/>
              <a:buChar char="•"/>
            </a:pPr>
            <a:r>
              <a:rPr lang="en" sz="1900" b="1">
                <a:solidFill>
                  <a:srgbClr val="063D5E"/>
                </a:solidFill>
                <a:latin typeface="Calibri"/>
                <a:ea typeface="Calibri"/>
                <a:cs typeface="Calibri"/>
                <a:sym typeface="Calibri"/>
              </a:rPr>
              <a:t>2015-2023: NRP / PRP / </a:t>
            </a:r>
            <a:r>
              <a:rPr lang="en" sz="1900" b="1" i="1">
                <a:solidFill>
                  <a:srgbClr val="063D5E"/>
                </a:solidFill>
                <a:latin typeface="Calibri"/>
                <a:ea typeface="Calibri"/>
                <a:cs typeface="Calibri"/>
                <a:sym typeface="Calibri"/>
              </a:rPr>
              <a:t>CENIC AIR:</a:t>
            </a:r>
            <a:r>
              <a:rPr lang="en" sz="1900" i="1">
                <a:solidFill>
                  <a:srgbClr val="063D5E"/>
                </a:solidFill>
                <a:latin typeface="Calibri"/>
                <a:ea typeface="Calibri"/>
                <a:cs typeface="Calibri"/>
                <a:sym typeface="Calibri"/>
              </a:rPr>
              <a:t> </a:t>
            </a:r>
            <a:r>
              <a:rPr lang="en" sz="1900">
                <a:solidFill>
                  <a:srgbClr val="063D5E"/>
                </a:solidFill>
                <a:latin typeface="Calibri"/>
                <a:ea typeface="Calibri"/>
                <a:cs typeface="Calibri"/>
                <a:sym typeface="Calibri"/>
              </a:rPr>
              <a:t>CENIC was a first mover among R+E network to support NRP/PRP sites </a:t>
            </a:r>
            <a:endParaRPr sz="1500">
              <a:latin typeface="Calibri"/>
              <a:ea typeface="Calibri"/>
              <a:cs typeface="Calibri"/>
              <a:sym typeface="Calibri"/>
            </a:endParaRPr>
          </a:p>
          <a:p>
            <a:pPr marL="285750" lvl="0" indent="-292100" algn="l" rtl="0">
              <a:lnSpc>
                <a:spcPct val="100000"/>
              </a:lnSpc>
              <a:spcBef>
                <a:spcPts val="1000"/>
              </a:spcBef>
              <a:spcAft>
                <a:spcPts val="0"/>
              </a:spcAft>
              <a:buSzPts val="1900"/>
              <a:buFont typeface="Calibri"/>
              <a:buChar char="•"/>
            </a:pPr>
            <a:r>
              <a:rPr lang="en" sz="1900" b="1">
                <a:solidFill>
                  <a:srgbClr val="063D5E"/>
                </a:solidFill>
                <a:latin typeface="Calibri"/>
                <a:ea typeface="Calibri"/>
                <a:cs typeface="Calibri"/>
                <a:sym typeface="Calibri"/>
              </a:rPr>
              <a:t>Why “CENIC AIR” and why CENIC? </a:t>
            </a:r>
            <a:endParaRPr sz="1500" b="1">
              <a:latin typeface="Calibri"/>
              <a:ea typeface="Calibri"/>
              <a:cs typeface="Calibri"/>
              <a:sym typeface="Calibri"/>
            </a:endParaRPr>
          </a:p>
          <a:p>
            <a:pPr marL="742950" lvl="1" indent="-292100" algn="l" rtl="0">
              <a:lnSpc>
                <a:spcPct val="100000"/>
              </a:lnSpc>
              <a:spcBef>
                <a:spcPts val="1000"/>
              </a:spcBef>
              <a:spcAft>
                <a:spcPts val="0"/>
              </a:spcAft>
              <a:buSzPts val="1900"/>
              <a:buFont typeface="Calibri"/>
              <a:buChar char="–"/>
            </a:pPr>
            <a:r>
              <a:rPr lang="en" sz="1900">
                <a:solidFill>
                  <a:srgbClr val="063D5E"/>
                </a:solidFill>
                <a:latin typeface="Calibri"/>
                <a:ea typeface="Calibri"/>
                <a:cs typeface="Calibri"/>
                <a:sym typeface="Calibri"/>
              </a:rPr>
              <a:t>CENIC engineering: increasingly involved in PRP/CENIC AIR</a:t>
            </a:r>
            <a:br>
              <a:rPr lang="en" sz="1900">
                <a:solidFill>
                  <a:srgbClr val="063D5E"/>
                </a:solidFill>
                <a:latin typeface="Calibri"/>
                <a:ea typeface="Calibri"/>
                <a:cs typeface="Calibri"/>
                <a:sym typeface="Calibri"/>
              </a:rPr>
            </a:br>
            <a:r>
              <a:rPr lang="en" sz="1900">
                <a:solidFill>
                  <a:srgbClr val="063D5E"/>
                </a:solidFill>
                <a:latin typeface="Calibri"/>
                <a:ea typeface="Calibri"/>
                <a:cs typeface="Calibri"/>
                <a:sym typeface="Calibri"/>
              </a:rPr>
              <a:t>installations since 2016 </a:t>
            </a:r>
            <a:endParaRPr sz="1900">
              <a:latin typeface="Calibri"/>
              <a:ea typeface="Calibri"/>
              <a:cs typeface="Calibri"/>
              <a:sym typeface="Calibri"/>
            </a:endParaRPr>
          </a:p>
          <a:p>
            <a:pPr marL="742950" lvl="1" indent="-292100" algn="l" rtl="0">
              <a:lnSpc>
                <a:spcPct val="100000"/>
              </a:lnSpc>
              <a:spcBef>
                <a:spcPts val="360"/>
              </a:spcBef>
              <a:spcAft>
                <a:spcPts val="0"/>
              </a:spcAft>
              <a:buSzPts val="1900"/>
              <a:buFont typeface="Calibri"/>
              <a:buChar char="–"/>
            </a:pPr>
            <a:r>
              <a:rPr lang="en" sz="1900">
                <a:solidFill>
                  <a:srgbClr val="063D5E"/>
                </a:solidFill>
                <a:latin typeface="Calibri"/>
                <a:ea typeface="Calibri"/>
                <a:cs typeface="Calibri"/>
                <a:sym typeface="Calibri"/>
              </a:rPr>
              <a:t>Logical to promote the program via CENIC as the well-established</a:t>
            </a:r>
            <a:br>
              <a:rPr lang="en" sz="1900">
                <a:solidFill>
                  <a:srgbClr val="063D5E"/>
                </a:solidFill>
                <a:latin typeface="Calibri"/>
                <a:ea typeface="Calibri"/>
                <a:cs typeface="Calibri"/>
                <a:sym typeface="Calibri"/>
              </a:rPr>
            </a:br>
            <a:r>
              <a:rPr lang="en" sz="1900">
                <a:solidFill>
                  <a:srgbClr val="063D5E"/>
                </a:solidFill>
                <a:latin typeface="Calibri"/>
                <a:ea typeface="Calibri"/>
                <a:cs typeface="Calibri"/>
                <a:sym typeface="Calibri"/>
              </a:rPr>
              <a:t>R+E network in the state with a large, active member base across</a:t>
            </a:r>
            <a:br>
              <a:rPr lang="en" sz="1900">
                <a:solidFill>
                  <a:srgbClr val="063D5E"/>
                </a:solidFill>
                <a:latin typeface="Calibri"/>
                <a:ea typeface="Calibri"/>
                <a:cs typeface="Calibri"/>
                <a:sym typeface="Calibri"/>
              </a:rPr>
            </a:br>
            <a:r>
              <a:rPr lang="en" sz="1900">
                <a:solidFill>
                  <a:srgbClr val="063D5E"/>
                </a:solidFill>
                <a:latin typeface="Calibri"/>
                <a:ea typeface="Calibri"/>
                <a:cs typeface="Calibri"/>
                <a:sym typeface="Calibri"/>
              </a:rPr>
              <a:t>all segments of California R+E</a:t>
            </a:r>
            <a:endParaRPr sz="1900">
              <a:solidFill>
                <a:srgbClr val="063D5E"/>
              </a:solidFill>
              <a:latin typeface="Calibri"/>
              <a:ea typeface="Calibri"/>
              <a:cs typeface="Calibri"/>
              <a:sym typeface="Calibri"/>
            </a:endParaRPr>
          </a:p>
          <a:p>
            <a:pPr marL="742950" lvl="1" indent="-292100" algn="l" rtl="0">
              <a:lnSpc>
                <a:spcPct val="100000"/>
              </a:lnSpc>
              <a:spcBef>
                <a:spcPts val="360"/>
              </a:spcBef>
              <a:spcAft>
                <a:spcPts val="0"/>
              </a:spcAft>
              <a:buSzPts val="1900"/>
              <a:buFont typeface="Calibri"/>
              <a:buChar char="–"/>
            </a:pPr>
            <a:r>
              <a:rPr lang="en" sz="1900">
                <a:solidFill>
                  <a:srgbClr val="063D5E"/>
                </a:solidFill>
                <a:latin typeface="Calibri"/>
                <a:ea typeface="Calibri"/>
                <a:cs typeface="Calibri"/>
                <a:sym typeface="Calibri"/>
              </a:rPr>
              <a:t>Program formally renamed CENIC AIR in 2023  </a:t>
            </a:r>
            <a:endParaRPr sz="1900">
              <a:solidFill>
                <a:srgbClr val="063D5E"/>
              </a:solidFill>
              <a:latin typeface="Calibri"/>
              <a:ea typeface="Calibri"/>
              <a:cs typeface="Calibri"/>
              <a:sym typeface="Calibri"/>
            </a:endParaRPr>
          </a:p>
          <a:p>
            <a:pPr marL="285750" lvl="0" indent="-171450" algn="l" rtl="0">
              <a:lnSpc>
                <a:spcPct val="100000"/>
              </a:lnSpc>
              <a:spcBef>
                <a:spcPts val="360"/>
              </a:spcBef>
              <a:spcAft>
                <a:spcPts val="0"/>
              </a:spcAft>
              <a:buSzPts val="1800"/>
              <a:buNone/>
            </a:pPr>
            <a:endParaRPr sz="1700" b="1">
              <a:solidFill>
                <a:srgbClr val="063D5E"/>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55"/>
          <p:cNvSpPr txBox="1">
            <a:spLocks noGrp="1"/>
          </p:cNvSpPr>
          <p:nvPr>
            <p:ph type="ctrTitle"/>
          </p:nvPr>
        </p:nvSpPr>
        <p:spPr>
          <a:xfrm>
            <a:off x="1143011" y="1461565"/>
            <a:ext cx="6858000" cy="1790700"/>
          </a:xfrm>
          <a:prstGeom prst="rect">
            <a:avLst/>
          </a:prstGeom>
          <a:noFill/>
          <a:ln>
            <a:noFill/>
          </a:ln>
        </p:spPr>
        <p:txBody>
          <a:bodyPr spcFirstLastPara="1" wrap="square" lIns="68550" tIns="34275" rIns="68550" bIns="34275" anchor="ctr" anchorCtr="0">
            <a:noAutofit/>
          </a:bodyPr>
          <a:lstStyle/>
          <a:p>
            <a:pPr marL="0" marR="0" lvl="0" indent="0" algn="ctr" rtl="0">
              <a:lnSpc>
                <a:spcPct val="90000"/>
              </a:lnSpc>
              <a:spcBef>
                <a:spcPts val="0"/>
              </a:spcBef>
              <a:spcAft>
                <a:spcPts val="0"/>
              </a:spcAft>
              <a:buClr>
                <a:schemeClr val="lt1"/>
              </a:buClr>
              <a:buSzPts val="6000"/>
              <a:buFont typeface="Calibri"/>
              <a:buNone/>
            </a:pPr>
            <a:r>
              <a:rPr lang="en" sz="3000"/>
              <a:t>CENIC AIR: </a:t>
            </a:r>
            <a:br>
              <a:rPr lang="en" sz="3000"/>
            </a:br>
            <a:r>
              <a:rPr lang="en" sz="3000"/>
              <a:t>Why is It Important and Strategic?</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6"/>
          <p:cNvSpPr txBox="1">
            <a:spLocks noGrp="1"/>
          </p:cNvSpPr>
          <p:nvPr>
            <p:ph type="title"/>
          </p:nvPr>
        </p:nvSpPr>
        <p:spPr>
          <a:xfrm>
            <a:off x="76200" y="111842"/>
            <a:ext cx="9144000" cy="707700"/>
          </a:xfrm>
          <a:prstGeom prst="rect">
            <a:avLst/>
          </a:prstGeom>
          <a:noFill/>
          <a:ln>
            <a:noFill/>
          </a:ln>
        </p:spPr>
        <p:txBody>
          <a:bodyPr spcFirstLastPara="1" wrap="square" lIns="68600" tIns="33750" rIns="68600" bIns="33750" anchor="ctr" anchorCtr="0">
            <a:noAutofit/>
          </a:bodyPr>
          <a:lstStyle/>
          <a:p>
            <a:pPr marL="0" marR="0" lvl="0" indent="0" algn="l" rtl="0">
              <a:lnSpc>
                <a:spcPct val="100000"/>
              </a:lnSpc>
              <a:spcBef>
                <a:spcPts val="0"/>
              </a:spcBef>
              <a:spcAft>
                <a:spcPts val="0"/>
              </a:spcAft>
              <a:buSzPts val="1400"/>
              <a:buNone/>
            </a:pPr>
            <a:r>
              <a:rPr lang="en" sz="2600"/>
              <a:t>CENIC AIR: Why is It Important and Strategic? </a:t>
            </a:r>
            <a:endParaRPr sz="2600"/>
          </a:p>
        </p:txBody>
      </p:sp>
      <p:sp>
        <p:nvSpPr>
          <p:cNvPr id="670" name="Google Shape;670;p56"/>
          <p:cNvSpPr txBox="1"/>
          <p:nvPr/>
        </p:nvSpPr>
        <p:spPr>
          <a:xfrm>
            <a:off x="922450" y="1100475"/>
            <a:ext cx="7548000" cy="3884100"/>
          </a:xfrm>
          <a:prstGeom prst="rect">
            <a:avLst/>
          </a:prstGeom>
          <a:noFill/>
          <a:ln>
            <a:noFill/>
          </a:ln>
        </p:spPr>
        <p:txBody>
          <a:bodyPr spcFirstLastPara="1" wrap="square" lIns="91425" tIns="45700" rIns="91425" bIns="45700" anchor="t" anchorCtr="0">
            <a:spAutoFit/>
          </a:bodyPr>
          <a:lstStyle/>
          <a:p>
            <a:pPr marL="285750" lvl="0" indent="-285750" algn="l" rtl="0">
              <a:spcBef>
                <a:spcPts val="360"/>
              </a:spcBef>
              <a:spcAft>
                <a:spcPts val="0"/>
              </a:spcAft>
              <a:buClr>
                <a:srgbClr val="2AAEE2"/>
              </a:buClr>
              <a:buSzPts val="1800"/>
              <a:buFont typeface="Calibri"/>
              <a:buChar char="•"/>
            </a:pPr>
            <a:r>
              <a:rPr lang="en" sz="1800" b="1">
                <a:solidFill>
                  <a:srgbClr val="063D5E"/>
                </a:solidFill>
                <a:latin typeface="Calibri"/>
                <a:ea typeface="Calibri"/>
                <a:cs typeface="Calibri"/>
                <a:sym typeface="Calibri"/>
              </a:rPr>
              <a:t>Not news: a broad AI revolution is already here, and already advancing a fundamental shift in society and economies</a:t>
            </a:r>
            <a:endParaRPr sz="1800" b="1">
              <a:solidFill>
                <a:srgbClr val="063D5E"/>
              </a:solidFill>
              <a:latin typeface="Calibri"/>
              <a:ea typeface="Calibri"/>
              <a:cs typeface="Calibri"/>
              <a:sym typeface="Calibri"/>
            </a:endParaRPr>
          </a:p>
          <a:p>
            <a:pPr marL="285750" lvl="0" indent="-285750" algn="l" rtl="0">
              <a:spcBef>
                <a:spcPts val="1000"/>
              </a:spcBef>
              <a:spcAft>
                <a:spcPts val="0"/>
              </a:spcAft>
              <a:buClr>
                <a:srgbClr val="2AAEE2"/>
              </a:buClr>
              <a:buSzPts val="1800"/>
              <a:buFont typeface="Calibri"/>
              <a:buChar char="•"/>
            </a:pPr>
            <a:r>
              <a:rPr lang="en" sz="1800" b="1">
                <a:solidFill>
                  <a:srgbClr val="063D5E"/>
                </a:solidFill>
                <a:latin typeface="Calibri"/>
                <a:ea typeface="Calibri"/>
                <a:cs typeface="Calibri"/>
                <a:sym typeface="Calibri"/>
              </a:rPr>
              <a:t>2 challenges exemplified:</a:t>
            </a:r>
            <a:endParaRPr sz="1800" b="1">
              <a:solidFill>
                <a:srgbClr val="063D5E"/>
              </a:solidFill>
              <a:latin typeface="Calibri"/>
              <a:ea typeface="Calibri"/>
              <a:cs typeface="Calibri"/>
              <a:sym typeface="Calibri"/>
            </a:endParaRPr>
          </a:p>
          <a:p>
            <a:pPr marL="914400" lvl="1" indent="-330200" algn="l" rtl="0">
              <a:spcBef>
                <a:spcPts val="1000"/>
              </a:spcBef>
              <a:spcAft>
                <a:spcPts val="0"/>
              </a:spcAft>
              <a:buClr>
                <a:srgbClr val="2AAEE2"/>
              </a:buClr>
              <a:buSzPts val="1600"/>
              <a:buFont typeface="Proxima Nova"/>
              <a:buChar char="–"/>
            </a:pPr>
            <a:r>
              <a:rPr lang="en" sz="1600" b="1">
                <a:solidFill>
                  <a:srgbClr val="063D5E"/>
                </a:solidFill>
                <a:latin typeface="Calibri"/>
                <a:ea typeface="Calibri"/>
                <a:cs typeface="Calibri"/>
                <a:sym typeface="Calibri"/>
              </a:rPr>
              <a:t>Forrester:</a:t>
            </a:r>
            <a:r>
              <a:rPr lang="en" sz="1600">
                <a:solidFill>
                  <a:srgbClr val="063D5E"/>
                </a:solidFill>
                <a:latin typeface="Calibri"/>
                <a:ea typeface="Calibri"/>
                <a:cs typeface="Calibri"/>
                <a:sym typeface="Calibri"/>
              </a:rPr>
              <a:t> by 2030 AI will eliminate 2.4M jobs, many of those held by people of color, and many of those in California</a:t>
            </a:r>
            <a:endParaRPr sz="1600">
              <a:solidFill>
                <a:srgbClr val="063D5E"/>
              </a:solidFill>
              <a:latin typeface="Calibri"/>
              <a:ea typeface="Calibri"/>
              <a:cs typeface="Calibri"/>
              <a:sym typeface="Calibri"/>
            </a:endParaRPr>
          </a:p>
          <a:p>
            <a:pPr marL="914400" lvl="1" indent="-330200" algn="l" rtl="0">
              <a:spcBef>
                <a:spcPts val="360"/>
              </a:spcBef>
              <a:spcAft>
                <a:spcPts val="0"/>
              </a:spcAft>
              <a:buClr>
                <a:srgbClr val="2AAEE2"/>
              </a:buClr>
              <a:buSzPts val="1600"/>
              <a:buFont typeface="Proxima Nova"/>
              <a:buChar char="–"/>
            </a:pPr>
            <a:r>
              <a:rPr lang="en" sz="1600" b="1">
                <a:solidFill>
                  <a:srgbClr val="063D5E"/>
                </a:solidFill>
                <a:latin typeface="Calibri"/>
                <a:ea typeface="Calibri"/>
                <a:cs typeface="Calibri"/>
                <a:sym typeface="Calibri"/>
              </a:rPr>
              <a:t>McKinsey:</a:t>
            </a:r>
            <a:r>
              <a:rPr lang="en" sz="1600">
                <a:solidFill>
                  <a:srgbClr val="063D5E"/>
                </a:solidFill>
                <a:latin typeface="Calibri"/>
                <a:ea typeface="Calibri"/>
                <a:cs typeface="Calibri"/>
                <a:sym typeface="Calibri"/>
              </a:rPr>
              <a:t> by that time AI produces a net gain from present of about 3M jobs for those with AI skills</a:t>
            </a:r>
            <a:endParaRPr sz="1600">
              <a:solidFill>
                <a:srgbClr val="063D5E"/>
              </a:solidFill>
              <a:latin typeface="Calibri"/>
              <a:ea typeface="Calibri"/>
              <a:cs typeface="Calibri"/>
              <a:sym typeface="Calibri"/>
            </a:endParaRPr>
          </a:p>
          <a:p>
            <a:pPr marL="285750" lvl="0" indent="-285750" algn="l" rtl="0">
              <a:spcBef>
                <a:spcPts val="360"/>
              </a:spcBef>
              <a:spcAft>
                <a:spcPts val="0"/>
              </a:spcAft>
              <a:buClr>
                <a:srgbClr val="2AAEE2"/>
              </a:buClr>
              <a:buSzPts val="1800"/>
              <a:buFont typeface="Calibri"/>
              <a:buChar char="•"/>
            </a:pPr>
            <a:r>
              <a:rPr lang="en" sz="1800" b="1">
                <a:solidFill>
                  <a:srgbClr val="063D5E"/>
                </a:solidFill>
                <a:latin typeface="Calibri"/>
                <a:ea typeface="Calibri"/>
                <a:cs typeface="Calibri"/>
                <a:sym typeface="Calibri"/>
              </a:rPr>
              <a:t>California’s AI future presents enormous promise, but only if we meet AI’s challenges to our workforce of tomorrow</a:t>
            </a:r>
            <a:endParaRPr sz="1800" b="1">
              <a:solidFill>
                <a:srgbClr val="063D5E"/>
              </a:solidFill>
              <a:latin typeface="Calibri"/>
              <a:ea typeface="Calibri"/>
              <a:cs typeface="Calibri"/>
              <a:sym typeface="Calibri"/>
            </a:endParaRPr>
          </a:p>
          <a:p>
            <a:pPr marL="285750" lvl="0" indent="-285750" algn="l" rtl="0">
              <a:spcBef>
                <a:spcPts val="1000"/>
              </a:spcBef>
              <a:spcAft>
                <a:spcPts val="0"/>
              </a:spcAft>
              <a:buClr>
                <a:srgbClr val="2AAEE2"/>
              </a:buClr>
              <a:buSzPts val="1800"/>
              <a:buFont typeface="Calibri"/>
              <a:buChar char="•"/>
            </a:pPr>
            <a:r>
              <a:rPr lang="en" sz="1800" b="1">
                <a:solidFill>
                  <a:srgbClr val="063D5E"/>
                </a:solidFill>
                <a:latin typeface="Calibri"/>
                <a:ea typeface="Calibri"/>
                <a:cs typeface="Calibri"/>
                <a:sym typeface="Calibri"/>
              </a:rPr>
              <a:t>At the same time, </a:t>
            </a:r>
            <a:r>
              <a:rPr lang="en" sz="1800" b="1" i="1">
                <a:solidFill>
                  <a:srgbClr val="063D5E"/>
                </a:solidFill>
                <a:latin typeface="Calibri"/>
                <a:ea typeface="Calibri"/>
                <a:cs typeface="Calibri"/>
                <a:sym typeface="Calibri"/>
              </a:rPr>
              <a:t>Democratize</a:t>
            </a:r>
            <a:r>
              <a:rPr lang="en" sz="1800" b="1">
                <a:solidFill>
                  <a:srgbClr val="063D5E"/>
                </a:solidFill>
                <a:latin typeface="Calibri"/>
                <a:ea typeface="Calibri"/>
                <a:cs typeface="Calibri"/>
                <a:sym typeface="Calibri"/>
              </a:rPr>
              <a:t> and promote equity in the development and application of AI</a:t>
            </a:r>
            <a:endParaRPr sz="1700" b="1">
              <a:solidFill>
                <a:srgbClr val="063D5E"/>
              </a:solidFill>
              <a:latin typeface="Calibri"/>
              <a:ea typeface="Calibri"/>
              <a:cs typeface="Calibri"/>
              <a:sym typeface="Calibri"/>
            </a:endParaRPr>
          </a:p>
          <a:p>
            <a:pPr marL="0" marR="0" lvl="0" indent="0" algn="l" rtl="0">
              <a:lnSpc>
                <a:spcPct val="100000"/>
              </a:lnSpc>
              <a:spcBef>
                <a:spcPts val="1000"/>
              </a:spcBef>
              <a:spcAft>
                <a:spcPts val="0"/>
              </a:spcAft>
              <a:buNone/>
            </a:pPr>
            <a:endParaRPr sz="1700" b="1">
              <a:solidFill>
                <a:srgbClr val="063D5E"/>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57"/>
          <p:cNvSpPr txBox="1">
            <a:spLocks noGrp="1"/>
          </p:cNvSpPr>
          <p:nvPr>
            <p:ph type="title"/>
          </p:nvPr>
        </p:nvSpPr>
        <p:spPr>
          <a:xfrm>
            <a:off x="79042" y="181832"/>
            <a:ext cx="9053100" cy="563700"/>
          </a:xfrm>
          <a:prstGeom prst="rect">
            <a:avLst/>
          </a:prstGeom>
          <a:noFill/>
          <a:ln>
            <a:noFill/>
          </a:ln>
        </p:spPr>
        <p:txBody>
          <a:bodyPr spcFirstLastPara="1" wrap="square" lIns="68600" tIns="33750" rIns="68600" bIns="33750" anchor="ctr" anchorCtr="0">
            <a:noAutofit/>
          </a:bodyPr>
          <a:lstStyle/>
          <a:p>
            <a:pPr marL="0" marR="0" lvl="0" indent="0" algn="l" rtl="0">
              <a:lnSpc>
                <a:spcPct val="100000"/>
              </a:lnSpc>
              <a:spcBef>
                <a:spcPts val="0"/>
              </a:spcBef>
              <a:spcAft>
                <a:spcPts val="0"/>
              </a:spcAft>
              <a:buSzPts val="1400"/>
              <a:buNone/>
            </a:pPr>
            <a:r>
              <a:rPr lang="en" sz="2600"/>
              <a:t>CENIC AIR: Why is It Important and Strategic? </a:t>
            </a:r>
            <a:r>
              <a:rPr lang="en" sz="2600" i="1"/>
              <a:t>cont.</a:t>
            </a:r>
            <a:r>
              <a:rPr lang="en" sz="2600"/>
              <a:t> </a:t>
            </a:r>
            <a:endParaRPr sz="2600"/>
          </a:p>
        </p:txBody>
      </p:sp>
      <p:sp>
        <p:nvSpPr>
          <p:cNvPr id="676" name="Google Shape;676;p57"/>
          <p:cNvSpPr txBox="1"/>
          <p:nvPr/>
        </p:nvSpPr>
        <p:spPr>
          <a:xfrm>
            <a:off x="867900" y="1184975"/>
            <a:ext cx="7351200" cy="2981100"/>
          </a:xfrm>
          <a:prstGeom prst="rect">
            <a:avLst/>
          </a:prstGeom>
          <a:noFill/>
          <a:ln>
            <a:noFill/>
          </a:ln>
        </p:spPr>
        <p:txBody>
          <a:bodyPr spcFirstLastPara="1" wrap="square" lIns="91425" tIns="45700" rIns="91425" bIns="45700" anchor="t" anchorCtr="0">
            <a:spAutoFit/>
          </a:bodyPr>
          <a:lstStyle/>
          <a:p>
            <a:pPr marL="285750" marR="0" lvl="0" indent="-292100" algn="l" rtl="0">
              <a:lnSpc>
                <a:spcPct val="100000"/>
              </a:lnSpc>
              <a:spcBef>
                <a:spcPts val="360"/>
              </a:spcBef>
              <a:spcAft>
                <a:spcPts val="0"/>
              </a:spcAft>
              <a:buClr>
                <a:srgbClr val="2AAEE2"/>
              </a:buClr>
              <a:buSzPts val="1900"/>
              <a:buFont typeface="Calibri"/>
              <a:buChar char="•"/>
            </a:pPr>
            <a:r>
              <a:rPr lang="en" sz="1900">
                <a:solidFill>
                  <a:srgbClr val="063D5E"/>
                </a:solidFill>
                <a:latin typeface="Calibri"/>
                <a:ea typeface="Calibri"/>
                <a:cs typeface="Calibri"/>
                <a:sym typeface="Calibri"/>
              </a:rPr>
              <a:t>To </a:t>
            </a:r>
            <a:r>
              <a:rPr lang="en" sz="1900" i="1">
                <a:solidFill>
                  <a:srgbClr val="063D5E"/>
                </a:solidFill>
                <a:latin typeface="Calibri"/>
                <a:ea typeface="Calibri"/>
                <a:cs typeface="Calibri"/>
                <a:sym typeface="Calibri"/>
              </a:rPr>
              <a:t>Democratize</a:t>
            </a:r>
            <a:r>
              <a:rPr lang="en" sz="1900">
                <a:solidFill>
                  <a:srgbClr val="063D5E"/>
                </a:solidFill>
                <a:latin typeface="Calibri"/>
                <a:ea typeface="Calibri"/>
                <a:cs typeface="Calibri"/>
                <a:sym typeface="Calibri"/>
              </a:rPr>
              <a:t> AI, among other things, means we won’t merely stand by as hyperscalers and let large tech companies define our AI future with little regard for the social and economic impact AI has on our state and our nation</a:t>
            </a:r>
            <a:endParaRPr sz="1900">
              <a:solidFill>
                <a:srgbClr val="063D5E"/>
              </a:solidFill>
              <a:latin typeface="Calibri"/>
              <a:ea typeface="Calibri"/>
              <a:cs typeface="Calibri"/>
              <a:sym typeface="Calibri"/>
            </a:endParaRPr>
          </a:p>
          <a:p>
            <a:pPr marL="285750" marR="0" lvl="0" indent="-292100" algn="l" rtl="0">
              <a:lnSpc>
                <a:spcPct val="100000"/>
              </a:lnSpc>
              <a:spcBef>
                <a:spcPts val="1000"/>
              </a:spcBef>
              <a:spcAft>
                <a:spcPts val="0"/>
              </a:spcAft>
              <a:buClr>
                <a:srgbClr val="2AAEE2"/>
              </a:buClr>
              <a:buSzPts val="1900"/>
              <a:buFont typeface="Calibri"/>
              <a:buChar char="•"/>
            </a:pPr>
            <a:r>
              <a:rPr lang="en" sz="1900">
                <a:solidFill>
                  <a:srgbClr val="063D5E"/>
                </a:solidFill>
                <a:latin typeface="Calibri"/>
                <a:ea typeface="Calibri"/>
                <a:cs typeface="Calibri"/>
                <a:sym typeface="Calibri"/>
              </a:rPr>
              <a:t>R+E, and particularly R+E in California, has a significant opportunity to play a leading role the state, and the nation, in this AI transformation</a:t>
            </a:r>
            <a:endParaRPr sz="1900">
              <a:solidFill>
                <a:srgbClr val="063D5E"/>
              </a:solidFill>
              <a:latin typeface="Calibri"/>
              <a:ea typeface="Calibri"/>
              <a:cs typeface="Calibri"/>
              <a:sym typeface="Calibri"/>
            </a:endParaRPr>
          </a:p>
          <a:p>
            <a:pPr marL="285750" marR="0" lvl="0" indent="-292100" algn="l" rtl="0">
              <a:lnSpc>
                <a:spcPct val="100000"/>
              </a:lnSpc>
              <a:spcBef>
                <a:spcPts val="1000"/>
              </a:spcBef>
              <a:spcAft>
                <a:spcPts val="1000"/>
              </a:spcAft>
              <a:buClr>
                <a:srgbClr val="2AAEE2"/>
              </a:buClr>
              <a:buSzPts val="1900"/>
              <a:buFont typeface="Calibri"/>
              <a:buChar char="•"/>
            </a:pPr>
            <a:r>
              <a:rPr lang="en" sz="1900">
                <a:solidFill>
                  <a:srgbClr val="063D5E"/>
                </a:solidFill>
                <a:latin typeface="Calibri"/>
                <a:ea typeface="Calibri"/>
                <a:cs typeface="Calibri"/>
                <a:sym typeface="Calibri"/>
              </a:rPr>
              <a:t>CENIC AIR can evolve into being a long term, strategic resource providing a foundation on which California not only adapts to the AI revolution, but creates new social and economic value from it</a:t>
            </a:r>
            <a:endParaRPr sz="15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SA.Allian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CPacific Wave">
      <a:dk1>
        <a:srgbClr val="000000"/>
      </a:dk1>
      <a:lt1>
        <a:srgbClr val="FFFFFF"/>
      </a:lt1>
      <a:dk2>
        <a:srgbClr val="000080"/>
      </a:dk2>
      <a:lt2>
        <a:srgbClr val="0080FF"/>
      </a:lt2>
      <a:accent1>
        <a:srgbClr val="76C5EF"/>
      </a:accent1>
      <a:accent2>
        <a:srgbClr val="FFC11A"/>
      </a:accent2>
      <a:accent3>
        <a:srgbClr val="000066"/>
      </a:accent3>
      <a:accent4>
        <a:srgbClr val="70A525"/>
      </a:accent4>
      <a:accent5>
        <a:srgbClr val="A5D848"/>
      </a:accent5>
      <a:accent6>
        <a:srgbClr val="20768C"/>
      </a:accent6>
      <a:hlink>
        <a:srgbClr val="7AB6E8"/>
      </a:hlink>
      <a:folHlink>
        <a:srgbClr val="83B0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3709</Words>
  <Application>Microsoft Macintosh PowerPoint</Application>
  <PresentationFormat>On-screen Show (16:9)</PresentationFormat>
  <Paragraphs>303</Paragraphs>
  <Slides>28</Slides>
  <Notes>28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Calibri</vt:lpstr>
      <vt:lpstr>Oswald</vt:lpstr>
      <vt:lpstr>Courier New</vt:lpstr>
      <vt:lpstr>Oswald Medium</vt:lpstr>
      <vt:lpstr>Arial</vt:lpstr>
      <vt:lpstr>Proxima Nova Semibold</vt:lpstr>
      <vt:lpstr>Times New Roman</vt:lpstr>
      <vt:lpstr>Proxima Nova</vt:lpstr>
      <vt:lpstr>Century Gothic</vt:lpstr>
      <vt:lpstr>Simple Light</vt:lpstr>
      <vt:lpstr>NCSA.Alliance</vt:lpstr>
      <vt:lpstr>Office Theme</vt:lpstr>
      <vt:lpstr>Strategies and Highlights of the First Year of CENIC AIR </vt:lpstr>
      <vt:lpstr>PowerPoint Presentation</vt:lpstr>
      <vt:lpstr>What is CENIC AIR?:  Program, Goals, Evolution</vt:lpstr>
      <vt:lpstr>CENIC’s CalREN Serves 20 million+ Californians</vt:lpstr>
      <vt:lpstr>PowerPoint Presentation</vt:lpstr>
      <vt:lpstr>What is CENIC AIR?: Program, Goals, Evolution cont.</vt:lpstr>
      <vt:lpstr>CENIC AIR:  Why is It Important and Strategic?</vt:lpstr>
      <vt:lpstr>CENIC AIR: Why is It Important and Strategic? </vt:lpstr>
      <vt:lpstr>CENIC AIR: Why is It Important and Strategic? cont. </vt:lpstr>
      <vt:lpstr>CENIC AIR: Why is It Important and Strategic? cont. </vt:lpstr>
      <vt:lpstr>CENIC AIR:  Implementation Strategy and Approach</vt:lpstr>
      <vt:lpstr>CENIC AIR: Implementation Strategy and Approach </vt:lpstr>
      <vt:lpstr>CENIC AIR: Implementation Strategy and Approach cont. </vt:lpstr>
      <vt:lpstr>The Users of CENIC AIR Can Burst into NRP’s Nautilus Hypercluster Outside of California</vt:lpstr>
      <vt:lpstr>CENIC AIR: Implementation Strategy and Approach cont. </vt:lpstr>
      <vt:lpstr>CENIC AIR:  Accomplishments and Aspirations</vt:lpstr>
      <vt:lpstr>CENIC-Connected Campuses Were Major Users of NRP Resources in 2024</vt:lpstr>
      <vt:lpstr>Broadening Inclusion in California: CENIC AIR is Increasingly Being Used by the California State University System</vt:lpstr>
      <vt:lpstr>CENIC-Connected Campuses Are Major Users of NRP Resources</vt:lpstr>
      <vt:lpstr>5 of 23 CSU Campuses Used Nautilus GPU and CPUs in 2024</vt:lpstr>
      <vt:lpstr>8 of 23 CSU Campuses Have Created 1 or More Nautilus Projects (Namespaces)</vt:lpstr>
      <vt:lpstr>jupyterhub is the Multi-User Version of the Jupyter Notebook</vt:lpstr>
      <vt:lpstr>CSU Has Created Over 30 Namespaces with JupyterHub Embedded 256 CSU Users</vt:lpstr>
      <vt:lpstr>CENIC-Connected Campuses Are Major Users of NRP Resources</vt:lpstr>
      <vt:lpstr>SDCCD Is a Pioneer: 1st California Community College to Host CENIC AIR Computational Resources</vt:lpstr>
      <vt:lpstr> An Attractive, Value-Added  Opportunity</vt:lpstr>
      <vt:lpstr>Acknowledgements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DeFanti, Tom</cp:lastModifiedBy>
  <cp:revision>1</cp:revision>
  <dcterms:modified xsi:type="dcterms:W3CDTF">2025-02-05T18:11:30Z</dcterms:modified>
</cp:coreProperties>
</file>