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8"/>
  </p:notesMasterIdLst>
  <p:sldIdLst>
    <p:sldId id="3677" r:id="rId2"/>
    <p:sldId id="2146849385" r:id="rId3"/>
    <p:sldId id="2146849391" r:id="rId4"/>
    <p:sldId id="346" r:id="rId5"/>
    <p:sldId id="341" r:id="rId6"/>
    <p:sldId id="2146849393" r:id="rId7"/>
    <p:sldId id="2146849394" r:id="rId8"/>
    <p:sldId id="2088198306" r:id="rId9"/>
    <p:sldId id="2146849389" r:id="rId10"/>
    <p:sldId id="2088198294" r:id="rId11"/>
    <p:sldId id="367" r:id="rId12"/>
    <p:sldId id="258" r:id="rId13"/>
    <p:sldId id="259" r:id="rId14"/>
    <p:sldId id="2146849395" r:id="rId15"/>
    <p:sldId id="265" r:id="rId16"/>
    <p:sldId id="263" r:id="rId17"/>
  </p:sldIdLst>
  <p:sldSz cx="9144000" cy="5143500" type="screen16x9"/>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6CE1"/>
    <a:srgbClr val="031332"/>
    <a:srgbClr val="00BCD4"/>
    <a:srgbClr val="2F4E76"/>
    <a:srgbClr val="FEAE01"/>
    <a:srgbClr val="E92463"/>
    <a:srgbClr val="4C71A5"/>
    <a:srgbClr val="C3922E"/>
    <a:srgbClr val="1B3867"/>
    <a:srgbClr val="F9CF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1" autoAdjust="0"/>
    <p:restoredTop sz="96259" autoAdjust="0"/>
  </p:normalViewPr>
  <p:slideViewPr>
    <p:cSldViewPr snapToGrid="0" snapToObjects="1">
      <p:cViewPr varScale="1">
        <p:scale>
          <a:sx n="164" d="100"/>
          <a:sy n="164" d="100"/>
        </p:scale>
        <p:origin x="824" y="17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95" d="100"/>
          <a:sy n="95" d="100"/>
        </p:scale>
        <p:origin x="434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15" tIns="47107" rIns="94215" bIns="47107"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15" tIns="47107" rIns="94215" bIns="47107" rtlCol="0"/>
          <a:lstStyle>
            <a:lvl1pPr algn="r">
              <a:defRPr sz="1200"/>
            </a:lvl1pPr>
          </a:lstStyle>
          <a:p>
            <a:fld id="{7FC018DD-0E0A-7644-AFC5-9B23D6DAEE5C}" type="datetimeFigureOut">
              <a:rPr lang="en-US" smtClean="0"/>
              <a:t>2/5/25</a:t>
            </a:fld>
            <a:endParaRPr lang="en-US"/>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15" tIns="47107" rIns="94215" bIns="47107"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15" tIns="47107" rIns="94215" bIns="471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15" tIns="47107" rIns="94215" bIns="47107"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15" tIns="47107" rIns="94215" bIns="47107" rtlCol="0" anchor="b"/>
          <a:lstStyle>
            <a:lvl1pPr algn="r">
              <a:defRPr sz="1200"/>
            </a:lvl1pPr>
          </a:lstStyle>
          <a:p>
            <a:fld id="{6CF3ECA5-C63C-4648-BD1D-06EB9507F00E}" type="slidenum">
              <a:rPr lang="en-US" smtClean="0"/>
              <a:t>‹#›</a:t>
            </a:fld>
            <a:endParaRPr lang="en-US"/>
          </a:p>
        </p:txBody>
      </p:sp>
    </p:spTree>
    <p:extLst>
      <p:ext uri="{BB962C8B-B14F-4D97-AF65-F5344CB8AC3E}">
        <p14:creationId xmlns:p14="http://schemas.microsoft.com/office/powerpoint/2010/main" val="11665818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51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85286" indent="-302033" defTabSz="10051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208133" indent="-241626" defTabSz="10051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91385" indent="-241626" defTabSz="10051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74639" indent="-241626" defTabSz="10051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657891" indent="-241626" defTabSz="1005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141145" indent="-241626" defTabSz="1005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624398" indent="-241626" defTabSz="1005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107651" indent="-241626" defTabSz="1005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DBC63B5-3F70-4E07-8E08-E02EABA35312}" type="slidenum">
              <a:rPr lang="en-US" altLang="en-US" sz="1900"/>
              <a:pPr>
                <a:spcBef>
                  <a:spcPct val="0"/>
                </a:spcBef>
              </a:pPr>
              <a:t>1</a:t>
            </a:fld>
            <a:endParaRPr lang="en-US" altLang="en-US" sz="1900"/>
          </a:p>
        </p:txBody>
      </p:sp>
    </p:spTree>
    <p:extLst>
      <p:ext uri="{BB962C8B-B14F-4D97-AF65-F5344CB8AC3E}">
        <p14:creationId xmlns:p14="http://schemas.microsoft.com/office/powerpoint/2010/main" val="1090410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2ecba2f608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2ecba2f608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2ecba2f608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32ecba2f608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Many of you are familiar with this map of our country’s regional research and education networks.</a:t>
            </a:r>
          </a:p>
          <a:p>
            <a:pPr marL="285750" marR="0" lvl="0" indent="-28575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We have Quilt member organizations represented here at the  meeting: Show of hands? </a:t>
            </a:r>
          </a:p>
          <a:p>
            <a:pPr marL="285750" marR="0" lvl="0" indent="-28575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map represents the backbone of each of these organizations</a:t>
            </a:r>
          </a:p>
          <a:p>
            <a:pPr marL="285750" marR="0" lvl="0" indent="-28575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you don’t see are the last mile connections to approximately 1/3 of our country’s higher education institutions and other tens of thousands of community </a:t>
            </a:r>
            <a:r>
              <a:rPr lang="en-US" sz="1100">
                <a:effectLst/>
                <a:latin typeface="Calibri" panose="020F0502020204030204" pitchFamily="34" charset="0"/>
                <a:ea typeface="Calibri" panose="020F0502020204030204" pitchFamily="34" charset="0"/>
                <a:cs typeface="Times New Roman" panose="02020603050405020304" pitchFamily="18" charset="0"/>
              </a:rPr>
              <a:t>anchor institutions.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64518-663D-4A75-A4E4-BD5C93D9276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4459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7322" lvl="0" indent="-234841">
              <a:lnSpc>
                <a:spcPct val="120000"/>
              </a:lnSpc>
              <a:buFont typeface="+mj-lt"/>
              <a:buAutoNum type="arabicPeriod"/>
            </a:pPr>
            <a:r>
              <a:rPr lang="en-US" dirty="0"/>
              <a:t>For today’s presentation, focusing on RENs as CI resources. </a:t>
            </a:r>
          </a:p>
          <a:p>
            <a:pPr marL="247322" lvl="0" indent="-234841">
              <a:lnSpc>
                <a:spcPct val="120000"/>
              </a:lnSpc>
              <a:buFont typeface="+mj-lt"/>
              <a:buAutoNum type="arabicPeriod"/>
            </a:pPr>
            <a:endParaRPr lang="en-US" dirty="0"/>
          </a:p>
          <a:p>
            <a:pPr marL="247322" lvl="0" indent="-234841">
              <a:lnSpc>
                <a:spcPct val="120000"/>
              </a:lnSpc>
              <a:buFont typeface="+mj-lt"/>
              <a:buAutoNum type="arabicPeriod"/>
            </a:pPr>
            <a:r>
              <a:rPr lang="en-US" dirty="0"/>
              <a:t>These organizations offer </a:t>
            </a:r>
            <a:r>
              <a:rPr lang="en-US" dirty="0">
                <a:effectLst/>
                <a:latin typeface="Arial" panose="020B0604020202020204" pitchFamily="34" charset="0"/>
              </a:rPr>
              <a:t>secure, resilient, high-capacity, high-performance networks.  </a:t>
            </a:r>
          </a:p>
          <a:p>
            <a:pPr marL="247322" lvl="0" indent="-234841">
              <a:lnSpc>
                <a:spcPct val="120000"/>
              </a:lnSpc>
              <a:buFont typeface="+mj-lt"/>
              <a:buAutoNum type="arabicPeriod"/>
            </a:pPr>
            <a:endParaRPr lang="en-US" dirty="0">
              <a:effectLst/>
              <a:latin typeface="Arial" panose="020B0604020202020204" pitchFamily="34" charset="0"/>
            </a:endParaRPr>
          </a:p>
          <a:p>
            <a:pPr marL="247322" lvl="0" indent="-234841">
              <a:lnSpc>
                <a:spcPct val="120000"/>
              </a:lnSpc>
              <a:buFont typeface="+mj-lt"/>
              <a:buAutoNum type="arabicPeriod"/>
            </a:pPr>
            <a:r>
              <a:rPr lang="en-US" dirty="0">
                <a:effectLst/>
                <a:latin typeface="Arial" panose="020B0604020202020204" pitchFamily="34" charset="0"/>
              </a:rPr>
              <a:t>They optimize advanced cloud services for demanding applications, network security, and research.</a:t>
            </a:r>
          </a:p>
          <a:p>
            <a:pPr marL="247322" lvl="0" indent="-234841">
              <a:lnSpc>
                <a:spcPct val="120000"/>
              </a:lnSpc>
              <a:buFont typeface="+mj-lt"/>
              <a:buAutoNum type="arabicPeriod"/>
            </a:pPr>
            <a:endParaRPr lang="en-US" dirty="0">
              <a:effectLst/>
              <a:latin typeface="Arial" panose="020B0604020202020204" pitchFamily="34" charset="0"/>
            </a:endParaRPr>
          </a:p>
          <a:p>
            <a:pPr marL="247322" lvl="0" indent="-234841">
              <a:lnSpc>
                <a:spcPct val="120000"/>
              </a:lnSpc>
              <a:buFont typeface="+mj-lt"/>
              <a:buAutoNum type="arabicPeriod"/>
            </a:pPr>
            <a:r>
              <a:rPr lang="en-US" dirty="0">
                <a:effectLst/>
                <a:latin typeface="Arial" panose="020B0604020202020204" pitchFamily="34" charset="0"/>
              </a:rPr>
              <a:t>And they interconnect with Internet2, as well as other federal agency mission-driven science networks</a:t>
            </a:r>
          </a:p>
          <a:p>
            <a:pPr marL="247322" lvl="0" indent="-234841">
              <a:lnSpc>
                <a:spcPct val="120000"/>
              </a:lnSpc>
              <a:buFont typeface="+mj-lt"/>
              <a:buAutoNum type="arabicPeriod"/>
            </a:pPr>
            <a:endParaRPr lang="en-US" dirty="0">
              <a:effectLst/>
              <a:latin typeface="Arial" panose="020B0604020202020204" pitchFamily="34" charset="0"/>
            </a:endParaRPr>
          </a:p>
          <a:p>
            <a:pPr marL="247322" lvl="0" indent="-234841">
              <a:lnSpc>
                <a:spcPct val="120000"/>
              </a:lnSpc>
              <a:buFont typeface="+mj-lt"/>
              <a:buAutoNum type="arabicPeriod"/>
            </a:pPr>
            <a:r>
              <a:rPr lang="en-US" dirty="0">
                <a:effectLst/>
                <a:latin typeface="Arial" panose="020B0604020202020204" pitchFamily="34" charset="0"/>
              </a:rPr>
              <a:t>These organizations serve as t</a:t>
            </a:r>
            <a:r>
              <a:rPr lang="en-US" dirty="0"/>
              <a:t>echnical consultants for high-performance networking, cybersecurity, IPv6 adoption resources, MANRs, CI Plans, federated id management and other components of CI Plans mentioned in the CC* solicitation</a:t>
            </a:r>
          </a:p>
          <a:p>
            <a:pPr marL="247322" lvl="0" indent="-234841">
              <a:lnSpc>
                <a:spcPct val="120000"/>
              </a:lnSpc>
              <a:buFont typeface="+mj-lt"/>
              <a:buAutoNum type="arabicPeriod"/>
            </a:pPr>
            <a:endParaRPr lang="en-US" dirty="0"/>
          </a:p>
          <a:p>
            <a:pPr marL="247322" lvl="0" indent="-234841">
              <a:lnSpc>
                <a:spcPct val="120000"/>
              </a:lnSpc>
              <a:buFont typeface="+mj-lt"/>
              <a:buAutoNum type="arabicPeriod"/>
            </a:pPr>
            <a:r>
              <a:rPr lang="en-US" dirty="0"/>
              <a:t>They also serve as bridges that can recommend and connect you with other regional and national cyberinfrastructure experts like those mentioned on the previous slide.  </a:t>
            </a:r>
          </a:p>
          <a:p>
            <a:pPr marL="247322" lvl="0" indent="-234841">
              <a:lnSpc>
                <a:spcPct val="120000"/>
              </a:lnSpc>
              <a:buFont typeface="+mj-lt"/>
              <a:buAutoNum type="arabicPeriod"/>
            </a:pPr>
            <a:endParaRPr lang="en-US" dirty="0"/>
          </a:p>
          <a:p>
            <a:pPr marL="247322" lvl="0" indent="-234841">
              <a:lnSpc>
                <a:spcPct val="120000"/>
              </a:lnSpc>
              <a:buFont typeface="+mj-lt"/>
              <a:buAutoNum type="arabicPeriod"/>
            </a:pPr>
            <a:r>
              <a:rPr lang="en-US" dirty="0"/>
              <a:t>And we know that just as important as the network infrastructure these organizations provide are the human networks that they help to foster.  By nature, these organizations are collaborators and community builders so they also focus on opportunities to bring member institutions together to learn and share with one another. </a:t>
            </a:r>
          </a:p>
        </p:txBody>
      </p:sp>
      <p:sp>
        <p:nvSpPr>
          <p:cNvPr id="4" name="Slide Number Placeholder 3"/>
          <p:cNvSpPr>
            <a:spLocks noGrp="1"/>
          </p:cNvSpPr>
          <p:nvPr>
            <p:ph type="sldNum" sz="quarter" idx="10"/>
          </p:nvPr>
        </p:nvSpPr>
        <p:spPr/>
        <p:txBody>
          <a:bodyPr/>
          <a:lstStyle/>
          <a:p>
            <a:fld id="{68B64518-663D-4A75-A4E4-BD5C93D9276B}" type="slidenum">
              <a:rPr lang="en-US" smtClean="0"/>
              <a:t>5</a:t>
            </a:fld>
            <a:endParaRPr lang="en-US" dirty="0"/>
          </a:p>
        </p:txBody>
      </p:sp>
    </p:spTree>
    <p:extLst>
      <p:ext uri="{BB962C8B-B14F-4D97-AF65-F5344CB8AC3E}">
        <p14:creationId xmlns:p14="http://schemas.microsoft.com/office/powerpoint/2010/main" val="2304551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Aft>
                <a:spcPts val="847"/>
              </a:spcAft>
              <a:buFont typeface="Arial" panose="020B0604020202020204" pitchFamily="34" charset="0"/>
              <a:buNone/>
            </a:pPr>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455139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Aft>
                <a:spcPts val="847"/>
              </a:spcAft>
              <a:buFont typeface="Arial" panose="020B0604020202020204" pitchFamily="34" charset="0"/>
              <a:buNone/>
            </a:pPr>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732599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Aft>
                <a:spcPts val="847"/>
              </a:spcAft>
              <a:buFont typeface="Arial" panose="020B0604020202020204" pitchFamily="34" charset="0"/>
              <a:buNone/>
            </a:pPr>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758770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2ecba2f608_0_6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32ecba2f608_0_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e435084fd4_0_9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2e435084fd4_0_9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nSpc>
                <a:spcPct val="107000"/>
              </a:lnSpc>
              <a:spcAft>
                <a:spcPts val="847"/>
              </a:spcAft>
              <a:buFont typeface="Arial" panose="020B0604020202020204" pitchFamily="34" charset="0"/>
              <a:buNone/>
            </a:pPr>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758770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hyperlink" Target="https://tide.sdsu.edu/" TargetMode="Externa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hyperlink" Target="https://tide.sdsu.edu/"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425" y="1597612"/>
            <a:ext cx="7771150" cy="1103189"/>
          </a:xfrm>
        </p:spPr>
        <p:txBody>
          <a:bodyPr/>
          <a:lstStyle/>
          <a:p>
            <a:r>
              <a:rPr lang="en-US"/>
              <a:t>Click to edit Master title style</a:t>
            </a:r>
          </a:p>
        </p:txBody>
      </p:sp>
      <p:sp>
        <p:nvSpPr>
          <p:cNvPr id="3" name="Subtitle 2"/>
          <p:cNvSpPr>
            <a:spLocks noGrp="1"/>
          </p:cNvSpPr>
          <p:nvPr>
            <p:ph type="subTitle" idx="1"/>
          </p:nvPr>
        </p:nvSpPr>
        <p:spPr>
          <a:xfrm>
            <a:off x="1371381" y="2914252"/>
            <a:ext cx="6401240" cy="1314462"/>
          </a:xfrm>
        </p:spPr>
        <p:txBody>
          <a:bodyPr/>
          <a:lstStyle>
            <a:lvl1pPr marL="0" indent="0" algn="ctr">
              <a:buNone/>
              <a:defRPr/>
            </a:lvl1pPr>
            <a:lvl2pPr marL="313639" indent="0" algn="ctr">
              <a:buNone/>
              <a:defRPr/>
            </a:lvl2pPr>
            <a:lvl3pPr marL="627278" indent="0" algn="ctr">
              <a:buNone/>
              <a:defRPr/>
            </a:lvl3pPr>
            <a:lvl4pPr marL="940918" indent="0" algn="ctr">
              <a:buNone/>
              <a:defRPr/>
            </a:lvl4pPr>
            <a:lvl5pPr marL="1254557" indent="0" algn="ctr">
              <a:buNone/>
              <a:defRPr/>
            </a:lvl5pPr>
            <a:lvl6pPr marL="1568196" indent="0" algn="ctr">
              <a:buNone/>
              <a:defRPr/>
            </a:lvl6pPr>
            <a:lvl7pPr marL="1881835" indent="0" algn="ctr">
              <a:buNone/>
              <a:defRPr/>
            </a:lvl7pPr>
            <a:lvl8pPr marL="2195474" indent="0" algn="ctr">
              <a:buNone/>
              <a:defRPr/>
            </a:lvl8pPr>
            <a:lvl9pPr marL="2509114" indent="0" algn="ctr">
              <a:buNone/>
              <a:defRPr/>
            </a:lvl9pPr>
          </a:lstStyle>
          <a:p>
            <a:r>
              <a:rPr lang="en-US"/>
              <a:t>Click to edit Master subtitle style</a:t>
            </a:r>
          </a:p>
        </p:txBody>
      </p:sp>
      <p:sp>
        <p:nvSpPr>
          <p:cNvPr id="4" name="Rectangle 2"/>
          <p:cNvSpPr>
            <a:spLocks noGrp="1" noChangeArrowheads="1"/>
          </p:cNvSpPr>
          <p:nvPr>
            <p:ph type="dt" sz="half" idx="10"/>
          </p:nvPr>
        </p:nvSpPr>
        <p:spPr>
          <a:xfrm>
            <a:off x="690483" y="4714421"/>
            <a:ext cx="1904819" cy="313641"/>
          </a:xfrm>
          <a:prstGeom prst="rect">
            <a:avLst/>
          </a:prstGeom>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57449822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368" y="0"/>
            <a:ext cx="2285633" cy="463165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 y="0"/>
            <a:ext cx="6717260" cy="463165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xfrm>
            <a:off x="690483" y="4714421"/>
            <a:ext cx="1904819" cy="313641"/>
          </a:xfrm>
          <a:prstGeom prst="rect">
            <a:avLst/>
          </a:prstGeom>
          <a:ln/>
        </p:spPr>
        <p:txBody>
          <a:bodyPr/>
          <a:lstStyle>
            <a:lvl1pPr>
              <a:defRPr/>
            </a:lvl1pPr>
          </a:lstStyle>
          <a:p>
            <a:pPr>
              <a:defRPr/>
            </a:pPr>
            <a:endParaRPr lang="en-US" altLang="en-US">
              <a:solidFill>
                <a:srgbClr val="000000"/>
              </a:solidFill>
            </a:endParaRPr>
          </a:p>
        </p:txBody>
      </p:sp>
      <p:sp>
        <p:nvSpPr>
          <p:cNvPr id="5" name="Rectangle 3"/>
          <p:cNvSpPr>
            <a:spLocks noGrp="1" noChangeArrowheads="1"/>
          </p:cNvSpPr>
          <p:nvPr>
            <p:ph type="ftr" sz="quarter" idx="11"/>
          </p:nvPr>
        </p:nvSpPr>
        <p:spPr>
          <a:xfrm>
            <a:off x="3160539" y="4714421"/>
            <a:ext cx="2821833" cy="313641"/>
          </a:xfrm>
          <a:prstGeom prst="rect">
            <a:avLst/>
          </a:prstGeom>
          <a:ln/>
        </p:spPr>
        <p:txBody>
          <a:bodyPr/>
          <a:lstStyle>
            <a:lvl1pPr>
              <a:defRPr/>
            </a:lvl1pPr>
          </a:lstStyle>
          <a:p>
            <a:pPr>
              <a:defRPr/>
            </a:pPr>
            <a:endParaRPr lang="en-US" altLang="en-US"/>
          </a:p>
        </p:txBody>
      </p:sp>
      <p:sp>
        <p:nvSpPr>
          <p:cNvPr id="6" name="Rectangle 4"/>
          <p:cNvSpPr>
            <a:spLocks noGrp="1" noChangeArrowheads="1"/>
          </p:cNvSpPr>
          <p:nvPr>
            <p:ph type="sldNum" sz="quarter" idx="12"/>
          </p:nvPr>
        </p:nvSpPr>
        <p:spPr>
          <a:xfrm>
            <a:off x="6546521" y="4714421"/>
            <a:ext cx="1904818" cy="313641"/>
          </a:xfrm>
          <a:prstGeom prst="rect">
            <a:avLst/>
          </a:prstGeom>
          <a:ln/>
        </p:spPr>
        <p:txBody>
          <a:bodyPr/>
          <a:lstStyle>
            <a:lvl1pPr>
              <a:defRPr/>
            </a:lvl1pPr>
          </a:lstStyle>
          <a:p>
            <a:fld id="{6CC0A312-3019-3043-B658-F1C33DCC0F9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064008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8070"/>
          </a:xfrm>
        </p:spPr>
        <p:txBody>
          <a:bodyPr/>
          <a:lstStyle/>
          <a:p>
            <a:r>
              <a:rPr lang="en-US"/>
              <a:t>Click to edit Master title style</a:t>
            </a:r>
          </a:p>
        </p:txBody>
      </p:sp>
      <p:sp>
        <p:nvSpPr>
          <p:cNvPr id="3" name="Text Placeholder 2"/>
          <p:cNvSpPr>
            <a:spLocks noGrp="1"/>
          </p:cNvSpPr>
          <p:nvPr>
            <p:ph type="body" sz="half" idx="1"/>
          </p:nvPr>
        </p:nvSpPr>
        <p:spPr>
          <a:xfrm>
            <a:off x="33807" y="739454"/>
            <a:ext cx="4484543" cy="38922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9458" y="739454"/>
            <a:ext cx="4484543" cy="38922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xfrm>
            <a:off x="690483" y="4714421"/>
            <a:ext cx="1904819" cy="313641"/>
          </a:xfrm>
          <a:prstGeom prst="rect">
            <a:avLst/>
          </a:prstGeom>
          <a:ln/>
        </p:spPr>
        <p:txBody>
          <a:bodyPr/>
          <a:lstStyle>
            <a:lvl1pPr>
              <a:defRPr/>
            </a:lvl1pPr>
          </a:lstStyle>
          <a:p>
            <a:pPr>
              <a:defRPr/>
            </a:pPr>
            <a:endParaRPr lang="en-US" altLang="en-US">
              <a:solidFill>
                <a:srgbClr val="000000"/>
              </a:solidFill>
            </a:endParaRPr>
          </a:p>
        </p:txBody>
      </p:sp>
      <p:sp>
        <p:nvSpPr>
          <p:cNvPr id="6" name="Rectangle 3"/>
          <p:cNvSpPr>
            <a:spLocks noGrp="1" noChangeArrowheads="1"/>
          </p:cNvSpPr>
          <p:nvPr>
            <p:ph type="ftr" sz="quarter" idx="11"/>
          </p:nvPr>
        </p:nvSpPr>
        <p:spPr>
          <a:xfrm>
            <a:off x="3160539" y="4714421"/>
            <a:ext cx="2821833" cy="313641"/>
          </a:xfrm>
          <a:prstGeom prst="rect">
            <a:avLst/>
          </a:prstGeom>
          <a:ln/>
        </p:spPr>
        <p:txBody>
          <a:bodyPr/>
          <a:lstStyle>
            <a:lvl1pPr>
              <a:defRPr/>
            </a:lvl1pPr>
          </a:lstStyle>
          <a:p>
            <a:pPr>
              <a:defRPr/>
            </a:pPr>
            <a:endParaRPr lang="en-US" altLang="en-US"/>
          </a:p>
        </p:txBody>
      </p:sp>
      <p:sp>
        <p:nvSpPr>
          <p:cNvPr id="7" name="Rectangle 4"/>
          <p:cNvSpPr>
            <a:spLocks noGrp="1" noChangeArrowheads="1"/>
          </p:cNvSpPr>
          <p:nvPr>
            <p:ph type="sldNum" sz="quarter" idx="12"/>
          </p:nvPr>
        </p:nvSpPr>
        <p:spPr>
          <a:xfrm>
            <a:off x="6546521" y="4714421"/>
            <a:ext cx="1904818" cy="313641"/>
          </a:xfrm>
          <a:prstGeom prst="rect">
            <a:avLst/>
          </a:prstGeom>
          <a:ln/>
        </p:spPr>
        <p:txBody>
          <a:bodyPr/>
          <a:lstStyle>
            <a:lvl1pPr>
              <a:defRPr/>
            </a:lvl1pPr>
          </a:lstStyle>
          <a:p>
            <a:fld id="{0C376281-201C-BC4F-AF89-EB1EBDE02FC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9224333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658112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Rectangle 2"/>
          <p:cNvSpPr/>
          <p:nvPr userDrawn="1"/>
        </p:nvSpPr>
        <p:spPr>
          <a:xfrm>
            <a:off x="0" y="514023"/>
            <a:ext cx="9144000" cy="62946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103" tIns="34052" rIns="68103" bIns="34052" anchor="ctr"/>
          <a:lstStyle/>
          <a:p>
            <a:pPr defTabSz="914400" fontAlgn="base">
              <a:spcBef>
                <a:spcPct val="0"/>
              </a:spcBef>
              <a:spcAft>
                <a:spcPct val="0"/>
              </a:spcAft>
              <a:defRPr/>
            </a:pPr>
            <a:endParaRPr lang="en-US" sz="2900" b="1" dirty="0">
              <a:solidFill>
                <a:srgbClr val="FFFFFF"/>
              </a:solidFill>
              <a:latin typeface="Arial"/>
              <a:ea typeface="ＭＳ Ｐゴシック" charset="-128"/>
              <a:cs typeface="ＭＳ Ｐゴシック" charset="-128"/>
            </a:endParaRPr>
          </a:p>
        </p:txBody>
      </p:sp>
      <p:sp>
        <p:nvSpPr>
          <p:cNvPr id="6" name="Title 1"/>
          <p:cNvSpPr>
            <a:spLocks noGrp="1"/>
          </p:cNvSpPr>
          <p:nvPr>
            <p:ph type="title"/>
          </p:nvPr>
        </p:nvSpPr>
        <p:spPr>
          <a:xfrm>
            <a:off x="0" y="514350"/>
            <a:ext cx="8229600" cy="617220"/>
          </a:xfrm>
        </p:spPr>
        <p:txBody>
          <a:bodyPr>
            <a:normAutofit/>
          </a:bodyPr>
          <a:lstStyle>
            <a:lvl1pPr algn="l">
              <a:defRPr sz="2900" b="1">
                <a:solidFill>
                  <a:schemeClr val="bg1"/>
                </a:solidFill>
              </a:defRPr>
            </a:lvl1pPr>
          </a:lstStyle>
          <a:p>
            <a:r>
              <a:rPr lang="en-US"/>
              <a:t>Click to edit Master title style</a:t>
            </a:r>
          </a:p>
        </p:txBody>
      </p:sp>
      <p:sp>
        <p:nvSpPr>
          <p:cNvPr id="4" name="Date Placeholder 1"/>
          <p:cNvSpPr>
            <a:spLocks noGrp="1"/>
          </p:cNvSpPr>
          <p:nvPr>
            <p:ph type="dt" sz="half" idx="10"/>
          </p:nvPr>
        </p:nvSpPr>
        <p:spPr>
          <a:xfrm>
            <a:off x="690483" y="4714421"/>
            <a:ext cx="1904819" cy="313641"/>
          </a:xfrm>
          <a:prstGeom prst="rect">
            <a:avLst/>
          </a:prstGeom>
        </p:spPr>
        <p:txBody>
          <a:bodyPr/>
          <a:lstStyle>
            <a:lvl1pPr>
              <a:defRPr/>
            </a:lvl1pPr>
          </a:lstStyle>
          <a:p>
            <a:pPr>
              <a:defRPr/>
            </a:pPr>
            <a:endParaRPr lang="en-US">
              <a:solidFill>
                <a:srgbClr val="000000"/>
              </a:solidFill>
            </a:endParaRPr>
          </a:p>
        </p:txBody>
      </p:sp>
      <p:sp>
        <p:nvSpPr>
          <p:cNvPr id="5" name="Footer Placeholder 2"/>
          <p:cNvSpPr>
            <a:spLocks noGrp="1"/>
          </p:cNvSpPr>
          <p:nvPr>
            <p:ph type="ftr" sz="quarter" idx="11"/>
          </p:nvPr>
        </p:nvSpPr>
        <p:spPr>
          <a:xfrm>
            <a:off x="6171873" y="114349"/>
            <a:ext cx="2286000" cy="137218"/>
          </a:xfrm>
          <a:prstGeom prst="rect">
            <a:avLst/>
          </a:prstGeom>
        </p:spPr>
        <p:txBody>
          <a:bodyPr/>
          <a:lstStyle>
            <a:lvl1pPr algn="r">
              <a:defRPr sz="800">
                <a:solidFill>
                  <a:srgbClr val="0070C0"/>
                </a:solidFill>
              </a:defRPr>
            </a:lvl1pPr>
          </a:lstStyle>
          <a:p>
            <a:pPr>
              <a:defRPr/>
            </a:pPr>
            <a:endParaRPr lang="en-US"/>
          </a:p>
        </p:txBody>
      </p:sp>
      <p:sp>
        <p:nvSpPr>
          <p:cNvPr id="7" name="Slide Number Placeholder 3"/>
          <p:cNvSpPr>
            <a:spLocks noGrp="1"/>
          </p:cNvSpPr>
          <p:nvPr>
            <p:ph type="sldNum" sz="quarter" idx="12"/>
          </p:nvPr>
        </p:nvSpPr>
        <p:spPr>
          <a:xfrm>
            <a:off x="8245501" y="114349"/>
            <a:ext cx="730779" cy="137218"/>
          </a:xfrm>
          <a:prstGeom prst="rect">
            <a:avLst/>
          </a:prstGeom>
        </p:spPr>
        <p:txBody>
          <a:bodyPr/>
          <a:lstStyle>
            <a:lvl1pPr>
              <a:defRPr sz="800">
                <a:solidFill>
                  <a:srgbClr val="0070C0"/>
                </a:solidFill>
              </a:defRPr>
            </a:lvl1pPr>
          </a:lstStyle>
          <a:p>
            <a:r>
              <a:rPr lang="en-US"/>
              <a:t>| Slide </a:t>
            </a:r>
            <a:fld id="{05B5CFA1-90D2-934E-97F2-11A3E96DB7FE}" type="slidenum">
              <a:rPr lang="en-US"/>
              <a:pPr/>
              <a:t>‹#›</a:t>
            </a:fld>
            <a:endParaRPr lang="en-US"/>
          </a:p>
        </p:txBody>
      </p:sp>
    </p:spTree>
    <p:extLst>
      <p:ext uri="{BB962C8B-B14F-4D97-AF65-F5344CB8AC3E}">
        <p14:creationId xmlns:p14="http://schemas.microsoft.com/office/powerpoint/2010/main" val="2568092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Default - Title Only">
    <p:spTree>
      <p:nvGrpSpPr>
        <p:cNvPr id="1" name=""/>
        <p:cNvGrpSpPr/>
        <p:nvPr/>
      </p:nvGrpSpPr>
      <p:grpSpPr>
        <a:xfrm>
          <a:off x="0" y="0"/>
          <a:ext cx="0" cy="0"/>
          <a:chOff x="0" y="0"/>
          <a:chExt cx="0" cy="0"/>
        </a:xfrm>
      </p:grpSpPr>
      <p:sp>
        <p:nvSpPr>
          <p:cNvPr id="3" name="Shape 158"/>
          <p:cNvSpPr/>
          <p:nvPr/>
        </p:nvSpPr>
        <p:spPr>
          <a:xfrm flipH="1" flipV="1">
            <a:off x="604446" y="634906"/>
            <a:ext cx="8362033" cy="1089"/>
          </a:xfrm>
          <a:prstGeom prst="line">
            <a:avLst/>
          </a:prstGeom>
          <a:ln w="63500">
            <a:solidFill>
              <a:srgbClr val="003DAF"/>
            </a:solidFill>
          </a:ln>
        </p:spPr>
        <p:txBody>
          <a:bodyPr lIns="0" tIns="0" rIns="0" bIns="0"/>
          <a:lstStyle/>
          <a:p>
            <a:pPr defTabSz="308612" eaLnBrk="0" fontAlgn="base" hangingPunct="0">
              <a:spcBef>
                <a:spcPct val="0"/>
              </a:spcBef>
              <a:spcAft>
                <a:spcPct val="0"/>
              </a:spcAft>
              <a:defRPr sz="1000"/>
            </a:pPr>
            <a:endParaRPr sz="700" b="1">
              <a:solidFill>
                <a:srgbClr val="000000"/>
              </a:solidFill>
              <a:latin typeface="Arial" panose="020B0604020202020204" pitchFamily="34" charset="0"/>
              <a:ea typeface="ＭＳ Ｐゴシック" panose="020B0600070205080204" pitchFamily="34" charset="-128"/>
              <a:cs typeface="ＭＳ Ｐゴシック" charset="0"/>
            </a:endParaRPr>
          </a:p>
        </p:txBody>
      </p:sp>
      <p:sp>
        <p:nvSpPr>
          <p:cNvPr id="160" name="Shape 160"/>
          <p:cNvSpPr>
            <a:spLocks noGrp="1"/>
          </p:cNvSpPr>
          <p:nvPr>
            <p:ph type="title"/>
          </p:nvPr>
        </p:nvSpPr>
        <p:spPr>
          <a:xfrm>
            <a:off x="-1" y="0"/>
            <a:ext cx="9144002" cy="642938"/>
          </a:xfrm>
          <a:prstGeom prst="rect">
            <a:avLst/>
          </a:prstGeom>
        </p:spPr>
        <p:txBody>
          <a:bodyPr lIns="26137" tIns="26137" rIns="26137" bIns="26137"/>
          <a:lstStyle>
            <a:lvl1pPr marL="0" marR="0" defTabSz="651830">
              <a:defRPr sz="2700">
                <a:solidFill>
                  <a:srgbClr val="00B800"/>
                </a:solidFill>
                <a:uFill>
                  <a:solidFill>
                    <a:srgbClr val="00B800"/>
                  </a:solidFill>
                </a:uFill>
                <a:latin typeface="Times New Roman"/>
                <a:ea typeface="Times New Roman"/>
                <a:cs typeface="Times New Roman"/>
                <a:sym typeface="Times New Roman"/>
              </a:defRPr>
            </a:lvl1pPr>
          </a:lstStyle>
          <a:p>
            <a:r>
              <a:t>Title Text</a:t>
            </a:r>
          </a:p>
        </p:txBody>
      </p:sp>
      <p:sp>
        <p:nvSpPr>
          <p:cNvPr id="4" name="Shape 159"/>
          <p:cNvSpPr>
            <a:spLocks noGrp="1"/>
          </p:cNvSpPr>
          <p:nvPr>
            <p:ph type="sldNum" sz="quarter" idx="10"/>
          </p:nvPr>
        </p:nvSpPr>
        <p:spPr>
          <a:xfrm>
            <a:off x="8156196" y="4943118"/>
            <a:ext cx="240689" cy="196026"/>
          </a:xfrm>
          <a:prstGeom prst="rect">
            <a:avLst/>
          </a:prstGeom>
        </p:spPr>
        <p:txBody>
          <a:bodyPr lIns="26137" tIns="26137" rIns="26137" bIns="26137"/>
          <a:lstStyle>
            <a:lvl1pPr defTabSz="308194">
              <a:defRPr sz="900">
                <a:cs typeface="Times New Roman" charset="0"/>
                <a:sym typeface="Times New Roman" charset="0"/>
              </a:defRPr>
            </a:lvl1pPr>
          </a:lstStyle>
          <a:p>
            <a:fld id="{010A3A6D-DD63-0E46-B160-07E656D36D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086192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Content, Alt.">
    <p:spTree>
      <p:nvGrpSpPr>
        <p:cNvPr id="1" name=""/>
        <p:cNvGrpSpPr/>
        <p:nvPr/>
      </p:nvGrpSpPr>
      <p:grpSpPr>
        <a:xfrm>
          <a:off x="0" y="0"/>
          <a:ext cx="0" cy="0"/>
          <a:chOff x="0" y="0"/>
          <a:chExt cx="0" cy="0"/>
        </a:xfrm>
      </p:grpSpPr>
      <p:sp>
        <p:nvSpPr>
          <p:cNvPr id="2" name="Title 1"/>
          <p:cNvSpPr>
            <a:spLocks noGrp="1"/>
          </p:cNvSpPr>
          <p:nvPr>
            <p:ph type="title"/>
          </p:nvPr>
        </p:nvSpPr>
        <p:spPr>
          <a:xfrm>
            <a:off x="498475" y="100854"/>
            <a:ext cx="7556313" cy="746311"/>
          </a:xfrm>
        </p:spPr>
        <p:txBody>
          <a:bodyPr anchor="b"/>
          <a:lstStyle/>
          <a:p>
            <a:r>
              <a:rPr lang="en-US"/>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10" name="Text Placeholder 3"/>
          <p:cNvSpPr>
            <a:spLocks noGrp="1"/>
          </p:cNvSpPr>
          <p:nvPr>
            <p:ph type="body" sz="half" idx="2"/>
          </p:nvPr>
        </p:nvSpPr>
        <p:spPr>
          <a:xfrm>
            <a:off x="498518" y="847164"/>
            <a:ext cx="7558960" cy="581025"/>
          </a:xfrm>
        </p:spPr>
        <p:txBody>
          <a:bodyPr lIns="62728" tIns="31364" rIns="62728" bIns="31364" rtlCol="0">
            <a:noAutofit/>
          </a:bodyPr>
          <a:lstStyle>
            <a:lvl1pPr marL="0" indent="0">
              <a:buNone/>
              <a:defRPr kumimoji="0" sz="1800" b="0" i="0" u="none" strike="noStrike" kern="1200" cap="none" spc="0" normalizeH="0" baseline="0">
                <a:ln>
                  <a:noFill/>
                </a:ln>
                <a:solidFill>
                  <a:schemeClr val="tx1">
                    <a:lumMod val="50000"/>
                    <a:lumOff val="50000"/>
                  </a:schemeClr>
                </a:solidFill>
                <a:effectLst/>
                <a:uLnTx/>
                <a:uFillTx/>
                <a:latin typeface="+mj-lt"/>
                <a:ea typeface="+mj-ea"/>
                <a:cs typeface="+mj-cs"/>
              </a:defRPr>
            </a:lvl1pPr>
            <a:lvl2pPr marL="342902" indent="0">
              <a:buNone/>
              <a:defRPr sz="900"/>
            </a:lvl2pPr>
            <a:lvl3pPr marL="685804" indent="0">
              <a:buNone/>
              <a:defRPr sz="700"/>
            </a:lvl3pPr>
            <a:lvl4pPr marL="1028705" indent="0">
              <a:buNone/>
              <a:defRPr sz="700"/>
            </a:lvl4pPr>
            <a:lvl5pPr marL="1371607" indent="0">
              <a:buNone/>
              <a:defRPr sz="700"/>
            </a:lvl5pPr>
            <a:lvl6pPr marL="1714509" indent="0">
              <a:buNone/>
              <a:defRPr sz="700"/>
            </a:lvl6pPr>
            <a:lvl7pPr marL="2057411" indent="0">
              <a:buNone/>
              <a:defRPr sz="700"/>
            </a:lvl7pPr>
            <a:lvl8pPr marL="2400312" indent="0">
              <a:buNone/>
              <a:defRPr sz="700"/>
            </a:lvl8pPr>
            <a:lvl9pPr marL="2743214" indent="0">
              <a:buNone/>
              <a:defRPr sz="700"/>
            </a:lvl9pPr>
          </a:lstStyle>
          <a:p>
            <a:pPr lvl="0"/>
            <a:r>
              <a:rPr lang="en-US"/>
              <a:t>Click to edit Master text styles</a:t>
            </a:r>
          </a:p>
        </p:txBody>
      </p:sp>
      <p:sp>
        <p:nvSpPr>
          <p:cNvPr id="5" name="Slide Number Placeholder 5"/>
          <p:cNvSpPr>
            <a:spLocks noGrp="1"/>
          </p:cNvSpPr>
          <p:nvPr>
            <p:ph type="sldNum" sz="quarter" idx="10"/>
          </p:nvPr>
        </p:nvSpPr>
        <p:spPr>
          <a:xfrm>
            <a:off x="8385993" y="4875598"/>
            <a:ext cx="554347" cy="273347"/>
          </a:xfrm>
          <a:prstGeom prst="rect">
            <a:avLst/>
          </a:prstGeom>
          <a:ln>
            <a:solidFill>
              <a:srgbClr val="7F7F7F"/>
            </a:solidFill>
          </a:ln>
        </p:spPr>
        <p:txBody>
          <a:bodyPr/>
          <a:lstStyle>
            <a:lvl1pPr>
              <a:defRPr sz="1200">
                <a:solidFill>
                  <a:srgbClr val="A6A6A6"/>
                </a:solidFill>
                <a:latin typeface="Arial" charset="0"/>
              </a:defRPr>
            </a:lvl1pPr>
          </a:lstStyle>
          <a:p>
            <a:fld id="{FB621D4F-DD8B-CC49-9D94-F53F6D898413}" type="slidenum">
              <a:rPr lang="en-US"/>
              <a:pPr/>
              <a:t>‹#›</a:t>
            </a:fld>
            <a:endParaRPr lang="en-US"/>
          </a:p>
        </p:txBody>
      </p:sp>
    </p:spTree>
    <p:extLst>
      <p:ext uri="{BB962C8B-B14F-4D97-AF65-F5344CB8AC3E}">
        <p14:creationId xmlns:p14="http://schemas.microsoft.com/office/powerpoint/2010/main" val="343409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34" name="Shape 34"/>
          <p:cNvSpPr/>
          <p:nvPr/>
        </p:nvSpPr>
        <p:spPr>
          <a:xfrm>
            <a:off x="1771650" y="3943350"/>
            <a:ext cx="5600701" cy="214313"/>
          </a:xfrm>
          <a:prstGeom prst="rect">
            <a:avLst/>
          </a:prstGeom>
          <a:solidFill>
            <a:schemeClr val="accent3">
              <a:lumOff val="44000"/>
            </a:schemeClr>
          </a:solidFill>
          <a:ln w="12700">
            <a:miter lim="400000"/>
          </a:ln>
        </p:spPr>
        <p:txBody>
          <a:bodyPr lIns="25718" tIns="25718" rIns="25718" bIns="25718" anchor="ctr"/>
          <a:lstStyle/>
          <a:p>
            <a:pPr>
              <a:defRPr sz="1600" b="0"/>
            </a:pPr>
            <a:endParaRPr sz="1200"/>
          </a:p>
        </p:txBody>
      </p:sp>
      <p:grpSp>
        <p:nvGrpSpPr>
          <p:cNvPr id="38" name="Group 38"/>
          <p:cNvGrpSpPr/>
          <p:nvPr/>
        </p:nvGrpSpPr>
        <p:grpSpPr>
          <a:xfrm>
            <a:off x="459552" y="4525565"/>
            <a:ext cx="8224899" cy="276999"/>
            <a:chOff x="0" y="0"/>
            <a:chExt cx="8224897" cy="369329"/>
          </a:xfrm>
        </p:grpSpPr>
        <p:sp>
          <p:nvSpPr>
            <p:cNvPr id="35" name="Shape 35"/>
            <p:cNvSpPr/>
            <p:nvPr/>
          </p:nvSpPr>
          <p:spPr>
            <a:xfrm>
              <a:off x="1711792" y="0"/>
              <a:ext cx="4801313" cy="3693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4290" tIns="34290" rIns="34290" bIns="34290" numCol="1" anchor="t">
              <a:spAutoFit/>
            </a:bodyPr>
            <a:lstStyle>
              <a:lvl1pPr algn="ctr">
                <a:defRPr sz="1800" b="0">
                  <a:solidFill>
                    <a:srgbClr val="204080"/>
                  </a:solidFill>
                  <a:latin typeface="Arial"/>
                  <a:ea typeface="Arial"/>
                  <a:cs typeface="Arial"/>
                  <a:sym typeface="Arial"/>
                </a:defRPr>
              </a:lvl1pPr>
            </a:lstStyle>
            <a:p>
              <a:pPr>
                <a:defRPr sz="1600">
                  <a:solidFill>
                    <a:srgbClr val="000000"/>
                  </a:solidFill>
                  <a:latin typeface="Times New Roman"/>
                  <a:ea typeface="Times New Roman"/>
                  <a:cs typeface="Times New Roman"/>
                  <a:sym typeface="Times New Roman"/>
                </a:defRPr>
              </a:pPr>
              <a:r>
                <a:rPr sz="1350">
                  <a:solidFill>
                    <a:srgbClr val="204080"/>
                  </a:solidFill>
                  <a:latin typeface="Arial"/>
                  <a:ea typeface="Arial"/>
                  <a:cs typeface="Arial"/>
                  <a:sym typeface="Arial"/>
                </a:rPr>
                <a:t>High Performance Wireless Research and Education Network</a:t>
              </a:r>
            </a:p>
          </p:txBody>
        </p:sp>
        <p:pic>
          <p:nvPicPr>
            <p:cNvPr id="36" name="hpwren_logo.jpg" descr="C:\Users\hwb\Desktop\hpwren_log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8640" y="10554"/>
              <a:ext cx="526257" cy="325042"/>
            </a:xfrm>
            <a:prstGeom prst="rect">
              <a:avLst/>
            </a:prstGeom>
            <a:ln w="12700" cap="flat">
              <a:noFill/>
              <a:miter lim="400000"/>
            </a:ln>
            <a:effectLst/>
          </p:spPr>
        </p:pic>
        <p:pic>
          <p:nvPicPr>
            <p:cNvPr id="37" name="hpwren_logo.jpg" descr="C:\Users\hwb\Desktop\hpwren_log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554"/>
              <a:ext cx="526257" cy="325042"/>
            </a:xfrm>
            <a:prstGeom prst="rect">
              <a:avLst/>
            </a:prstGeom>
            <a:ln w="12700" cap="flat">
              <a:noFill/>
              <a:miter lim="400000"/>
            </a:ln>
            <a:effectLst/>
          </p:spPr>
        </p:pic>
      </p:grpSp>
      <p:sp>
        <p:nvSpPr>
          <p:cNvPr id="39" name="Shape 39"/>
          <p:cNvSpPr>
            <a:spLocks noGrp="1"/>
          </p:cNvSpPr>
          <p:nvPr>
            <p:ph type="sldNum" sz="quarter" idx="2"/>
          </p:nvPr>
        </p:nvSpPr>
        <p:spPr>
          <a:xfrm>
            <a:off x="6057901" y="4113609"/>
            <a:ext cx="1600201" cy="209551"/>
          </a:xfrm>
          <a:prstGeom prst="rect">
            <a:avLst/>
          </a:prstGeom>
        </p:spPr>
        <p:txBody>
          <a:bodyPr lIns="34290" tIns="34290" rIns="34290" bIns="34290"/>
          <a:lstStyle>
            <a:lvl1pPr>
              <a:defRPr sz="825"/>
            </a:lvl1pPr>
          </a:lstStyle>
          <a:p>
            <a:fld id="{86CB4B4D-7CA3-9044-876B-883B54F8677D}" type="slidenum">
              <a:t>‹#›</a:t>
            </a:fld>
            <a:endParaRPr/>
          </a:p>
        </p:txBody>
      </p:sp>
    </p:spTree>
    <p:extLst>
      <p:ext uri="{BB962C8B-B14F-4D97-AF65-F5344CB8AC3E}">
        <p14:creationId xmlns:p14="http://schemas.microsoft.com/office/powerpoint/2010/main" val="229162340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Title and Content, 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8574" y="100855"/>
            <a:ext cx="7556313" cy="746312"/>
          </a:xfrm>
        </p:spPr>
        <p:txBody>
          <a:bodyPr anchor="b" anchorCtr="0"/>
          <a:lstStyle/>
          <a:p>
            <a:r>
              <a:rPr lang="en-US" dirty="0"/>
              <a:t>Click to edit Headline</a:t>
            </a:r>
            <a:endParaRPr dirty="0"/>
          </a:p>
        </p:txBody>
      </p:sp>
      <p:sp>
        <p:nvSpPr>
          <p:cNvPr id="3" name="Content Placeholder 2"/>
          <p:cNvSpPr>
            <a:spLocks noGrp="1"/>
          </p:cNvSpPr>
          <p:nvPr>
            <p:ph idx="1"/>
          </p:nvPr>
        </p:nvSpPr>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6" name="Slide Number Placeholder 5"/>
          <p:cNvSpPr>
            <a:spLocks noGrp="1"/>
          </p:cNvSpPr>
          <p:nvPr>
            <p:ph type="sldNum" sz="quarter" idx="12"/>
          </p:nvPr>
        </p:nvSpPr>
        <p:spPr>
          <a:xfrm>
            <a:off x="8386461" y="4875381"/>
            <a:ext cx="554038" cy="273844"/>
          </a:xfrm>
          <a:prstGeom prst="rect">
            <a:avLst/>
          </a:prstGeom>
          <a:ln>
            <a:solidFill>
              <a:srgbClr val="7F7F7F"/>
            </a:solidFill>
          </a:ln>
        </p:spPr>
        <p:txBody>
          <a:bodyPr/>
          <a:lstStyle>
            <a:lvl1pPr>
              <a:defRPr sz="1600">
                <a:solidFill>
                  <a:schemeClr val="bg1">
                    <a:lumMod val="65000"/>
                  </a:schemeClr>
                </a:solidFill>
              </a:defRPr>
            </a:lvl1pPr>
          </a:lstStyle>
          <a:p>
            <a:fld id="{162F1D00-BD13-4404-86B0-79703945A0A7}" type="slidenum">
              <a:rPr lang="en-US" smtClean="0">
                <a:solidFill>
                  <a:prstClr val="white">
                    <a:lumMod val="65000"/>
                  </a:prstClr>
                </a:solidFill>
                <a:latin typeface="Arial"/>
              </a:rPr>
              <a:pPr/>
              <a:t>‹#›</a:t>
            </a:fld>
            <a:endParaRPr lang="en-US" dirty="0">
              <a:solidFill>
                <a:prstClr val="white">
                  <a:lumMod val="65000"/>
                </a:prstClr>
              </a:solidFill>
              <a:latin typeface="Arial"/>
            </a:endParaRPr>
          </a:p>
        </p:txBody>
      </p:sp>
      <p:sp>
        <p:nvSpPr>
          <p:cNvPr id="10" name="Text Placeholder 3"/>
          <p:cNvSpPr>
            <a:spLocks noGrp="1"/>
          </p:cNvSpPr>
          <p:nvPr>
            <p:ph type="body" sz="half" idx="2" hasCustomPrompt="1"/>
          </p:nvPr>
        </p:nvSpPr>
        <p:spPr>
          <a:xfrm>
            <a:off x="498518" y="847166"/>
            <a:ext cx="7558960" cy="581025"/>
          </a:xfrm>
        </p:spPr>
        <p:txBody>
          <a:bodyPr vert="horz" lIns="91339" tIns="45672" rIns="91339" bIns="45672" rtlCol="0" anchor="t" anchorCtr="0">
            <a:noAutofit/>
          </a:bodyPr>
          <a:lstStyle>
            <a:lvl1pPr marL="0" indent="0">
              <a:buNone/>
              <a:defRPr kumimoji="0" sz="2400" b="0" i="0" u="none" strike="noStrike" kern="1200" cap="none" spc="0" normalizeH="0" baseline="0">
                <a:ln>
                  <a:noFill/>
                </a:ln>
                <a:solidFill>
                  <a:schemeClr val="tx1">
                    <a:lumMod val="50000"/>
                    <a:lumOff val="50000"/>
                  </a:schemeClr>
                </a:solidFill>
                <a:effectLst/>
                <a:uLnTx/>
                <a:uFillTx/>
                <a:latin typeface="+mj-lt"/>
                <a:ea typeface="+mj-ea"/>
                <a:cs typeface="+mj-cs"/>
              </a:defRPr>
            </a:lvl1pPr>
            <a:lvl2pPr marL="456708" indent="0">
              <a:buNone/>
              <a:defRPr sz="1200"/>
            </a:lvl2pPr>
            <a:lvl3pPr marL="913417" indent="0">
              <a:buNone/>
              <a:defRPr sz="1000"/>
            </a:lvl3pPr>
            <a:lvl4pPr marL="1370127" indent="0">
              <a:buNone/>
              <a:defRPr sz="900"/>
            </a:lvl4pPr>
            <a:lvl5pPr marL="1826835" indent="0">
              <a:buNone/>
              <a:defRPr sz="900"/>
            </a:lvl5pPr>
            <a:lvl6pPr marL="2283544" indent="0">
              <a:buNone/>
              <a:defRPr sz="900"/>
            </a:lvl6pPr>
            <a:lvl7pPr marL="2740253" indent="0">
              <a:buNone/>
              <a:defRPr sz="900"/>
            </a:lvl7pPr>
            <a:lvl8pPr marL="3196962" indent="0">
              <a:buNone/>
              <a:defRPr sz="900"/>
            </a:lvl8pPr>
            <a:lvl9pPr marL="3653672" indent="0">
              <a:buNone/>
              <a:defRPr sz="900"/>
            </a:lvl9pPr>
          </a:lstStyle>
          <a:p>
            <a:pPr marL="0" marR="0" lvl="0" indent="0" algn="l" defTabSz="913417" rtl="0" eaLnBrk="1" fontAlgn="auto" latinLnBrk="0" hangingPunct="1">
              <a:lnSpc>
                <a:spcPct val="100000"/>
              </a:lnSpc>
              <a:spcBef>
                <a:spcPct val="0"/>
              </a:spcBef>
              <a:spcAft>
                <a:spcPts val="0"/>
              </a:spcAft>
              <a:buClrTx/>
              <a:buSzTx/>
              <a:buFontTx/>
              <a:buNone/>
              <a:tabLst/>
              <a:defRPr/>
            </a:pPr>
            <a:r>
              <a:rPr lang="en-US" dirty="0"/>
              <a:t>Click to edit subtitle</a:t>
            </a:r>
          </a:p>
        </p:txBody>
      </p:sp>
    </p:spTree>
    <p:extLst>
      <p:ext uri="{BB962C8B-B14F-4D97-AF65-F5344CB8AC3E}">
        <p14:creationId xmlns:p14="http://schemas.microsoft.com/office/powerpoint/2010/main" val="1927597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629140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lumn" type="twoObj">
  <p:cSld name="Two Column">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94853" y="273845"/>
            <a:ext cx="8354250" cy="44415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2"/>
              </a:buClr>
              <a:buSzPts val="3600"/>
              <a:buFont typeface="Century Gothic"/>
              <a:buNone/>
              <a:defRPr sz="2700" b="1" i="0" u="none" strike="noStrike" cap="none">
                <a:solidFill>
                  <a:schemeClr val="dk2"/>
                </a:solidFill>
                <a:latin typeface="Century Gothic"/>
                <a:ea typeface="Century Gothic"/>
                <a:cs typeface="Century Gothic"/>
                <a:sym typeface="Century Gothic"/>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
        <p:nvSpPr>
          <p:cNvPr id="33" name="Google Shape;33;p6"/>
          <p:cNvSpPr txBox="1">
            <a:spLocks noGrp="1"/>
          </p:cNvSpPr>
          <p:nvPr>
            <p:ph type="body" idx="1"/>
          </p:nvPr>
        </p:nvSpPr>
        <p:spPr>
          <a:xfrm>
            <a:off x="571500" y="1369219"/>
            <a:ext cx="3924225" cy="3263400"/>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accent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accent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accent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accent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accent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4" name="Google Shape;34;p6"/>
          <p:cNvSpPr txBox="1">
            <a:spLocks noGrp="1"/>
          </p:cNvSpPr>
          <p:nvPr>
            <p:ph type="body" idx="2"/>
          </p:nvPr>
        </p:nvSpPr>
        <p:spPr>
          <a:xfrm>
            <a:off x="4648200" y="1369219"/>
            <a:ext cx="3919050" cy="3263400"/>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accent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accent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accent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accent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accent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53014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roxima Nova" panose="02000506030000020004" pitchFamily="2" charset="0"/>
              </a:defRPr>
            </a:lvl1pPr>
          </a:lstStyle>
          <a:p>
            <a:r>
              <a:rPr lang="en-US" dirty="0"/>
              <a:t>Click to edit Master title style</a:t>
            </a:r>
          </a:p>
        </p:txBody>
      </p:sp>
      <p:sp>
        <p:nvSpPr>
          <p:cNvPr id="3" name="Content Placeholder 2"/>
          <p:cNvSpPr>
            <a:spLocks noGrp="1"/>
          </p:cNvSpPr>
          <p:nvPr>
            <p:ph idx="1"/>
          </p:nvPr>
        </p:nvSpPr>
        <p:spPr>
          <a:xfrm>
            <a:off x="33808" y="739454"/>
            <a:ext cx="9110193" cy="34676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dt" sz="half" idx="10"/>
          </p:nvPr>
        </p:nvSpPr>
        <p:spPr>
          <a:xfrm>
            <a:off x="690483" y="4714421"/>
            <a:ext cx="1904819" cy="313641"/>
          </a:xfrm>
          <a:prstGeom prst="rect">
            <a:avLst/>
          </a:prstGeom>
        </p:spPr>
        <p:txBody>
          <a:bodyPr/>
          <a:lstStyle>
            <a:lvl1pPr>
              <a:defRPr/>
            </a:lvl1pPr>
          </a:lstStyle>
          <a:p>
            <a:pPr>
              <a:defRPr/>
            </a:pPr>
            <a:endParaRPr lang="en-US" altLang="en-US">
              <a:solidFill>
                <a:srgbClr val="000000"/>
              </a:solidFill>
            </a:endParaRPr>
          </a:p>
        </p:txBody>
      </p:sp>
      <p:sp>
        <p:nvSpPr>
          <p:cNvPr id="5" name="Rectangle 3"/>
          <p:cNvSpPr>
            <a:spLocks noGrp="1" noChangeArrowheads="1"/>
          </p:cNvSpPr>
          <p:nvPr>
            <p:ph type="ftr" sz="quarter" idx="11"/>
          </p:nvPr>
        </p:nvSpPr>
        <p:spPr>
          <a:xfrm>
            <a:off x="3160539" y="4714421"/>
            <a:ext cx="2821833" cy="313641"/>
          </a:xfrm>
          <a:prstGeom prst="rect">
            <a:avLst/>
          </a:prstGeom>
        </p:spPr>
        <p:txBody>
          <a:bodyPr/>
          <a:lstStyle>
            <a:lvl1pPr>
              <a:defRPr/>
            </a:lvl1pPr>
          </a:lstStyle>
          <a:p>
            <a:pPr>
              <a:defRPr/>
            </a:pPr>
            <a:endParaRPr lang="en-US" altLang="en-US"/>
          </a:p>
        </p:txBody>
      </p:sp>
    </p:spTree>
    <p:extLst>
      <p:ext uri="{BB962C8B-B14F-4D97-AF65-F5344CB8AC3E}">
        <p14:creationId xmlns:p14="http://schemas.microsoft.com/office/powerpoint/2010/main" val="172862199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Headline, Body Copy and Bullets">
  <p:cSld name="Headline, Body Copy and Bullets">
    <p:spTree>
      <p:nvGrpSpPr>
        <p:cNvPr id="1" name="Shape 19"/>
        <p:cNvGrpSpPr/>
        <p:nvPr/>
      </p:nvGrpSpPr>
      <p:grpSpPr>
        <a:xfrm>
          <a:off x="0" y="0"/>
          <a:ext cx="0" cy="0"/>
          <a:chOff x="0" y="0"/>
          <a:chExt cx="0" cy="0"/>
        </a:xfrm>
      </p:grpSpPr>
      <p:sp>
        <p:nvSpPr>
          <p:cNvPr id="20" name="Google Shape;20;p8"/>
          <p:cNvSpPr txBox="1">
            <a:spLocks noGrp="1"/>
          </p:cNvSpPr>
          <p:nvPr>
            <p:ph type="sldNum" idx="12"/>
          </p:nvPr>
        </p:nvSpPr>
        <p:spPr>
          <a:xfrm>
            <a:off x="8418177" y="4798829"/>
            <a:ext cx="414000" cy="378596"/>
          </a:xfrm>
          <a:prstGeom prst="rect">
            <a:avLst/>
          </a:prstGeom>
          <a:noFill/>
          <a:ln>
            <a:noFill/>
          </a:ln>
        </p:spPr>
        <p:txBody>
          <a:bodyPr spcFirstLastPara="1" wrap="square" lIns="0" tIns="0" rIns="0" bIns="9142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rgbClr val="666666"/>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rgbClr val="666666"/>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rgbClr val="666666"/>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rgbClr val="666666"/>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rgbClr val="666666"/>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rgbClr val="666666"/>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rgbClr val="666666"/>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rgbClr val="666666"/>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rgbClr val="66666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19099887"/>
      </p:ext>
    </p:extLst>
  </p:cSld>
  <p:clrMapOvr>
    <a:masterClrMapping/>
  </p:clrMapOvr>
  <p:extLst>
    <p:ext uri="{DCECCB84-F9BA-43D5-87BE-67443E8EF086}">
      <p15:sldGuideLst xmlns:p15="http://schemas.microsoft.com/office/powerpoint/2012/main">
        <p15:guide id="1" pos="144">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1 1">
  <p:cSld name="Custom Layout 1 1">
    <p:spTree>
      <p:nvGrpSpPr>
        <p:cNvPr id="1" name="Shape 21"/>
        <p:cNvGrpSpPr/>
        <p:nvPr/>
      </p:nvGrpSpPr>
      <p:grpSpPr>
        <a:xfrm>
          <a:off x="0" y="0"/>
          <a:ext cx="0" cy="0"/>
          <a:chOff x="0" y="0"/>
          <a:chExt cx="0" cy="0"/>
        </a:xfrm>
      </p:grpSpPr>
      <p:sp>
        <p:nvSpPr>
          <p:cNvPr id="22" name="Google Shape;22;p4"/>
          <p:cNvSpPr/>
          <p:nvPr/>
        </p:nvSpPr>
        <p:spPr>
          <a:xfrm>
            <a:off x="0" y="448050"/>
            <a:ext cx="1734900" cy="4695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 name="Google Shape;23;p4"/>
          <p:cNvSpPr/>
          <p:nvPr/>
        </p:nvSpPr>
        <p:spPr>
          <a:xfrm>
            <a:off x="0" y="-10145"/>
            <a:ext cx="9144000" cy="458400"/>
          </a:xfrm>
          <a:prstGeom prst="rect">
            <a:avLst/>
          </a:prstGeom>
          <a:solidFill>
            <a:srgbClr val="1C293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 name="Google Shape;24;p4"/>
          <p:cNvSpPr txBox="1">
            <a:spLocks noGrp="1"/>
          </p:cNvSpPr>
          <p:nvPr>
            <p:ph type="title"/>
          </p:nvPr>
        </p:nvSpPr>
        <p:spPr>
          <a:xfrm>
            <a:off x="72375" y="56300"/>
            <a:ext cx="8951100" cy="361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25" name="Google Shape;25;p4"/>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72376" y="66500"/>
            <a:ext cx="489800" cy="325410"/>
          </a:xfrm>
          <a:prstGeom prst="rect">
            <a:avLst/>
          </a:prstGeom>
          <a:noFill/>
          <a:ln>
            <a:noFill/>
          </a:ln>
        </p:spPr>
      </p:pic>
      <p:sp>
        <p:nvSpPr>
          <p:cNvPr id="26" name="Google Shape;26;p4"/>
          <p:cNvSpPr txBox="1">
            <a:spLocks noGrp="1"/>
          </p:cNvSpPr>
          <p:nvPr>
            <p:ph type="body" idx="1"/>
          </p:nvPr>
        </p:nvSpPr>
        <p:spPr>
          <a:xfrm>
            <a:off x="286850" y="749250"/>
            <a:ext cx="3981000" cy="40323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7" name="Google Shape;27;p4"/>
          <p:cNvSpPr txBox="1">
            <a:spLocks noGrp="1"/>
          </p:cNvSpPr>
          <p:nvPr>
            <p:ph type="body" idx="2"/>
          </p:nvPr>
        </p:nvSpPr>
        <p:spPr>
          <a:xfrm>
            <a:off x="4696675" y="749250"/>
            <a:ext cx="3981000" cy="40323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pic>
        <p:nvPicPr>
          <p:cNvPr id="28" name="Google Shape;28;p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2375" y="4654000"/>
            <a:ext cx="939099" cy="405650"/>
          </a:xfrm>
          <a:prstGeom prst="rect">
            <a:avLst/>
          </a:prstGeom>
          <a:noFill/>
          <a:ln>
            <a:noFill/>
          </a:ln>
        </p:spPr>
      </p:pic>
      <p:sp>
        <p:nvSpPr>
          <p:cNvPr id="29" name="Google Shape;29;p4"/>
          <p:cNvSpPr txBox="1"/>
          <p:nvPr/>
        </p:nvSpPr>
        <p:spPr>
          <a:xfrm>
            <a:off x="1011475" y="4614425"/>
            <a:ext cx="1597800" cy="484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50">
                <a:solidFill>
                  <a:srgbClr val="1C2930"/>
                </a:solidFill>
                <a:highlight>
                  <a:schemeClr val="dk1"/>
                </a:highlight>
              </a:rPr>
              <a:t>National Science Foundation, Campus Cyberinfrastructure: Regional Computing, Award 2346701</a:t>
            </a:r>
            <a:endParaRPr sz="600">
              <a:highlight>
                <a:schemeClr val="dk1"/>
              </a:highlight>
            </a:endParaRPr>
          </a:p>
        </p:txBody>
      </p:sp>
      <p:sp>
        <p:nvSpPr>
          <p:cNvPr id="30" name="Google Shape;30;p4"/>
          <p:cNvSpPr txBox="1"/>
          <p:nvPr/>
        </p:nvSpPr>
        <p:spPr>
          <a:xfrm>
            <a:off x="3389250" y="4713275"/>
            <a:ext cx="2365500" cy="28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u="sng">
                <a:solidFill>
                  <a:schemeClr val="accent1"/>
                </a:solidFill>
                <a:hlinkClick r:id="rId4">
                  <a:extLst>
                    <a:ext uri="{A12FA001-AC4F-418D-AE19-62706E023703}">
                      <ahyp:hlinkClr xmlns:ahyp="http://schemas.microsoft.com/office/drawing/2018/hyperlinkcolor" val="tx"/>
                    </a:ext>
                  </a:extLst>
                </a:hlinkClick>
              </a:rPr>
              <a:t>https://tide.sdsu.edu/</a:t>
            </a:r>
            <a:endParaRPr sz="1100">
              <a:solidFill>
                <a:schemeClr val="accent1"/>
              </a:solidFill>
            </a:endParaRPr>
          </a:p>
        </p:txBody>
      </p:sp>
    </p:spTree>
    <p:extLst>
      <p:ext uri="{BB962C8B-B14F-4D97-AF65-F5344CB8AC3E}">
        <p14:creationId xmlns:p14="http://schemas.microsoft.com/office/powerpoint/2010/main" val="1573689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12"/>
        <p:cNvGrpSpPr/>
        <p:nvPr/>
      </p:nvGrpSpPr>
      <p:grpSpPr>
        <a:xfrm>
          <a:off x="0" y="0"/>
          <a:ext cx="0" cy="0"/>
          <a:chOff x="0" y="0"/>
          <a:chExt cx="0" cy="0"/>
        </a:xfrm>
      </p:grpSpPr>
      <p:sp>
        <p:nvSpPr>
          <p:cNvPr id="13" name="Google Shape;13;p3"/>
          <p:cNvSpPr/>
          <p:nvPr/>
        </p:nvSpPr>
        <p:spPr>
          <a:xfrm>
            <a:off x="0" y="324650"/>
            <a:ext cx="1734900" cy="4818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 name="Google Shape;14;p3"/>
          <p:cNvSpPr/>
          <p:nvPr/>
        </p:nvSpPr>
        <p:spPr>
          <a:xfrm>
            <a:off x="0" y="-10349"/>
            <a:ext cx="9144000" cy="458400"/>
          </a:xfrm>
          <a:prstGeom prst="rect">
            <a:avLst/>
          </a:prstGeom>
          <a:solidFill>
            <a:srgbClr val="1C293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 name="Google Shape;15;p3"/>
          <p:cNvSpPr txBox="1">
            <a:spLocks noGrp="1"/>
          </p:cNvSpPr>
          <p:nvPr>
            <p:ph type="title"/>
          </p:nvPr>
        </p:nvSpPr>
        <p:spPr>
          <a:xfrm>
            <a:off x="72375" y="56300"/>
            <a:ext cx="8951100" cy="3618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1400"/>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 name="Google Shape;16;p3"/>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72376" y="66500"/>
            <a:ext cx="489800" cy="325410"/>
          </a:xfrm>
          <a:prstGeom prst="rect">
            <a:avLst/>
          </a:prstGeom>
          <a:noFill/>
          <a:ln>
            <a:noFill/>
          </a:ln>
        </p:spPr>
      </p:pic>
      <p:sp>
        <p:nvSpPr>
          <p:cNvPr id="17" name="Google Shape;17;p3"/>
          <p:cNvSpPr txBox="1">
            <a:spLocks noGrp="1"/>
          </p:cNvSpPr>
          <p:nvPr>
            <p:ph type="body" idx="1"/>
          </p:nvPr>
        </p:nvSpPr>
        <p:spPr>
          <a:xfrm>
            <a:off x="286775" y="749125"/>
            <a:ext cx="8514300" cy="40323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pic>
        <p:nvPicPr>
          <p:cNvPr id="18" name="Google Shape;18;p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2375" y="4654000"/>
            <a:ext cx="939099" cy="405650"/>
          </a:xfrm>
          <a:prstGeom prst="rect">
            <a:avLst/>
          </a:prstGeom>
          <a:noFill/>
          <a:ln>
            <a:noFill/>
          </a:ln>
        </p:spPr>
      </p:pic>
      <p:sp>
        <p:nvSpPr>
          <p:cNvPr id="19" name="Google Shape;19;p3"/>
          <p:cNvSpPr txBox="1"/>
          <p:nvPr/>
        </p:nvSpPr>
        <p:spPr>
          <a:xfrm>
            <a:off x="1011475" y="4614425"/>
            <a:ext cx="1597800" cy="484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50">
                <a:solidFill>
                  <a:srgbClr val="1C2930"/>
                </a:solidFill>
                <a:highlight>
                  <a:schemeClr val="dk1"/>
                </a:highlight>
              </a:rPr>
              <a:t>National Science Foundation, Campus Cyberinfrastructure: Regional Computing, Award 2346701</a:t>
            </a:r>
            <a:endParaRPr sz="600">
              <a:highlight>
                <a:schemeClr val="dk1"/>
              </a:highlight>
            </a:endParaRPr>
          </a:p>
        </p:txBody>
      </p:sp>
      <p:sp>
        <p:nvSpPr>
          <p:cNvPr id="20" name="Google Shape;20;p3"/>
          <p:cNvSpPr txBox="1"/>
          <p:nvPr/>
        </p:nvSpPr>
        <p:spPr>
          <a:xfrm>
            <a:off x="3389250" y="4713275"/>
            <a:ext cx="2365500" cy="28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u="sng">
                <a:solidFill>
                  <a:schemeClr val="accent1"/>
                </a:solidFill>
                <a:hlinkClick r:id="rId4">
                  <a:extLst>
                    <a:ext uri="{A12FA001-AC4F-418D-AE19-62706E023703}">
                      <ahyp:hlinkClr xmlns:ahyp="http://schemas.microsoft.com/office/drawing/2018/hyperlinkcolor" val="tx"/>
                    </a:ext>
                  </a:extLst>
                </a:hlinkClick>
              </a:rPr>
              <a:t>https://tide.sdsu.edu/</a:t>
            </a:r>
            <a:endParaRPr sz="1100">
              <a:solidFill>
                <a:schemeClr val="accent1"/>
              </a:solidFill>
            </a:endParaRPr>
          </a:p>
        </p:txBody>
      </p:sp>
    </p:spTree>
    <p:extLst>
      <p:ext uri="{BB962C8B-B14F-4D97-AF65-F5344CB8AC3E}">
        <p14:creationId xmlns:p14="http://schemas.microsoft.com/office/powerpoint/2010/main" val="913098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702" y="3305215"/>
            <a:ext cx="7772620" cy="1021512"/>
          </a:xfrm>
        </p:spPr>
        <p:txBody>
          <a:bodyPr anchor="t"/>
          <a:lstStyle>
            <a:lvl1pPr algn="l">
              <a:defRPr sz="2700" b="1" cap="all"/>
            </a:lvl1pPr>
          </a:lstStyle>
          <a:p>
            <a:r>
              <a:rPr lang="en-US"/>
              <a:t>Click to edit Master title style</a:t>
            </a:r>
          </a:p>
        </p:txBody>
      </p:sp>
      <p:sp>
        <p:nvSpPr>
          <p:cNvPr id="3" name="Text Placeholder 2"/>
          <p:cNvSpPr>
            <a:spLocks noGrp="1"/>
          </p:cNvSpPr>
          <p:nvPr>
            <p:ph type="body" idx="1"/>
          </p:nvPr>
        </p:nvSpPr>
        <p:spPr>
          <a:xfrm>
            <a:off x="721702" y="2180243"/>
            <a:ext cx="7772620" cy="1124971"/>
          </a:xfrm>
        </p:spPr>
        <p:txBody>
          <a:bodyPr anchor="b"/>
          <a:lstStyle>
            <a:lvl1pPr marL="0" indent="0">
              <a:buNone/>
              <a:defRPr sz="1400"/>
            </a:lvl1pPr>
            <a:lvl2pPr marL="313639" indent="0">
              <a:buNone/>
              <a:defRPr sz="1200"/>
            </a:lvl2pPr>
            <a:lvl3pPr marL="627278" indent="0">
              <a:buNone/>
              <a:defRPr sz="1100"/>
            </a:lvl3pPr>
            <a:lvl4pPr marL="940918" indent="0">
              <a:buNone/>
              <a:defRPr sz="1000"/>
            </a:lvl4pPr>
            <a:lvl5pPr marL="1254557" indent="0">
              <a:buNone/>
              <a:defRPr sz="1000"/>
            </a:lvl5pPr>
            <a:lvl6pPr marL="1568196" indent="0">
              <a:buNone/>
              <a:defRPr sz="1000"/>
            </a:lvl6pPr>
            <a:lvl7pPr marL="1881835" indent="0">
              <a:buNone/>
              <a:defRPr sz="1000"/>
            </a:lvl7pPr>
            <a:lvl8pPr marL="2195474" indent="0">
              <a:buNone/>
              <a:defRPr sz="1000"/>
            </a:lvl8pPr>
            <a:lvl9pPr marL="2509114" indent="0">
              <a:buNone/>
              <a:defRPr sz="1000"/>
            </a:lvl9pPr>
          </a:lstStyle>
          <a:p>
            <a:pPr lvl="0"/>
            <a:r>
              <a:rPr lang="en-US"/>
              <a:t>Click to edit Master text styles</a:t>
            </a:r>
          </a:p>
        </p:txBody>
      </p:sp>
      <p:sp>
        <p:nvSpPr>
          <p:cNvPr id="4" name="Rectangle 2"/>
          <p:cNvSpPr>
            <a:spLocks noGrp="1" noChangeArrowheads="1"/>
          </p:cNvSpPr>
          <p:nvPr>
            <p:ph type="dt" sz="half" idx="10"/>
          </p:nvPr>
        </p:nvSpPr>
        <p:spPr>
          <a:xfrm>
            <a:off x="690483" y="4714421"/>
            <a:ext cx="1904819" cy="313641"/>
          </a:xfrm>
          <a:prstGeom prst="rect">
            <a:avLst/>
          </a:prstGeom>
          <a:ln/>
        </p:spPr>
        <p:txBody>
          <a:bodyPr/>
          <a:lstStyle>
            <a:lvl1pPr>
              <a:defRPr/>
            </a:lvl1pPr>
          </a:lstStyle>
          <a:p>
            <a:pPr>
              <a:defRPr/>
            </a:pPr>
            <a:endParaRPr lang="en-US" altLang="en-US">
              <a:solidFill>
                <a:srgbClr val="000000"/>
              </a:solidFill>
            </a:endParaRPr>
          </a:p>
        </p:txBody>
      </p:sp>
      <p:sp>
        <p:nvSpPr>
          <p:cNvPr id="5" name="Rectangle 3"/>
          <p:cNvSpPr>
            <a:spLocks noGrp="1" noChangeArrowheads="1"/>
          </p:cNvSpPr>
          <p:nvPr>
            <p:ph type="ftr" sz="quarter" idx="11"/>
          </p:nvPr>
        </p:nvSpPr>
        <p:spPr>
          <a:xfrm>
            <a:off x="3160539" y="4714421"/>
            <a:ext cx="2821833" cy="313641"/>
          </a:xfrm>
          <a:prstGeom prst="rect">
            <a:avLst/>
          </a:prstGeom>
          <a:ln/>
        </p:spPr>
        <p:txBody>
          <a:bodyPr/>
          <a:lstStyle>
            <a:lvl1pPr>
              <a:defRPr/>
            </a:lvl1pPr>
          </a:lstStyle>
          <a:p>
            <a:pPr>
              <a:defRPr/>
            </a:pPr>
            <a:endParaRPr lang="en-US" altLang="en-US"/>
          </a:p>
        </p:txBody>
      </p:sp>
      <p:sp>
        <p:nvSpPr>
          <p:cNvPr id="6" name="Rectangle 4"/>
          <p:cNvSpPr>
            <a:spLocks noGrp="1" noChangeArrowheads="1"/>
          </p:cNvSpPr>
          <p:nvPr>
            <p:ph type="sldNum" sz="quarter" idx="12"/>
          </p:nvPr>
        </p:nvSpPr>
        <p:spPr>
          <a:xfrm>
            <a:off x="6546521" y="4714421"/>
            <a:ext cx="1904818" cy="313641"/>
          </a:xfrm>
          <a:prstGeom prst="rect">
            <a:avLst/>
          </a:prstGeom>
          <a:ln/>
        </p:spPr>
        <p:txBody>
          <a:bodyPr/>
          <a:lstStyle>
            <a:lvl1pPr>
              <a:defRPr/>
            </a:lvl1pPr>
          </a:lstStyle>
          <a:p>
            <a:fld id="{E2071BD7-813D-AE4A-979F-03C554ED9D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147874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127" y="205827"/>
            <a:ext cx="8229746" cy="85706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28" y="1151108"/>
            <a:ext cx="4040645" cy="480263"/>
          </a:xfrm>
        </p:spPr>
        <p:txBody>
          <a:bodyPr anchor="b"/>
          <a:lstStyle>
            <a:lvl1pPr marL="0" indent="0">
              <a:buNone/>
              <a:defRPr sz="1600" b="1"/>
            </a:lvl1pPr>
            <a:lvl2pPr marL="313639" indent="0">
              <a:buNone/>
              <a:defRPr sz="1400" b="1"/>
            </a:lvl2pPr>
            <a:lvl3pPr marL="627278" indent="0">
              <a:buNone/>
              <a:defRPr sz="1200" b="1"/>
            </a:lvl3pPr>
            <a:lvl4pPr marL="940918" indent="0">
              <a:buNone/>
              <a:defRPr sz="1100" b="1"/>
            </a:lvl4pPr>
            <a:lvl5pPr marL="1254557" indent="0">
              <a:buNone/>
              <a:defRPr sz="1100" b="1"/>
            </a:lvl5pPr>
            <a:lvl6pPr marL="1568196" indent="0">
              <a:buNone/>
              <a:defRPr sz="1100" b="1"/>
            </a:lvl6pPr>
            <a:lvl7pPr marL="1881835" indent="0">
              <a:buNone/>
              <a:defRPr sz="1100" b="1"/>
            </a:lvl7pPr>
            <a:lvl8pPr marL="2195474" indent="0">
              <a:buNone/>
              <a:defRPr sz="1100" b="1"/>
            </a:lvl8pPr>
            <a:lvl9pPr marL="2509114" indent="0">
              <a:buNone/>
              <a:defRPr sz="1100" b="1"/>
            </a:lvl9pPr>
          </a:lstStyle>
          <a:p>
            <a:pPr lvl="0"/>
            <a:r>
              <a:rPr lang="en-US"/>
              <a:t>Click to edit Master text styles</a:t>
            </a:r>
          </a:p>
        </p:txBody>
      </p:sp>
      <p:sp>
        <p:nvSpPr>
          <p:cNvPr id="4" name="Content Placeholder 3"/>
          <p:cNvSpPr>
            <a:spLocks noGrp="1"/>
          </p:cNvSpPr>
          <p:nvPr>
            <p:ph sz="half" idx="2"/>
          </p:nvPr>
        </p:nvSpPr>
        <p:spPr>
          <a:xfrm>
            <a:off x="457128" y="1631371"/>
            <a:ext cx="4040645" cy="2963257"/>
          </a:xfrm>
        </p:spPr>
        <p:txBody>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758" y="1151108"/>
            <a:ext cx="4042115" cy="480263"/>
          </a:xfrm>
        </p:spPr>
        <p:txBody>
          <a:bodyPr anchor="b"/>
          <a:lstStyle>
            <a:lvl1pPr marL="0" indent="0">
              <a:buNone/>
              <a:defRPr sz="1600" b="1"/>
            </a:lvl1pPr>
            <a:lvl2pPr marL="313639" indent="0">
              <a:buNone/>
              <a:defRPr sz="1400" b="1"/>
            </a:lvl2pPr>
            <a:lvl3pPr marL="627278" indent="0">
              <a:buNone/>
              <a:defRPr sz="1200" b="1"/>
            </a:lvl3pPr>
            <a:lvl4pPr marL="940918" indent="0">
              <a:buNone/>
              <a:defRPr sz="1100" b="1"/>
            </a:lvl4pPr>
            <a:lvl5pPr marL="1254557" indent="0">
              <a:buNone/>
              <a:defRPr sz="1100" b="1"/>
            </a:lvl5pPr>
            <a:lvl6pPr marL="1568196" indent="0">
              <a:buNone/>
              <a:defRPr sz="1100" b="1"/>
            </a:lvl6pPr>
            <a:lvl7pPr marL="1881835" indent="0">
              <a:buNone/>
              <a:defRPr sz="1100" b="1"/>
            </a:lvl7pPr>
            <a:lvl8pPr marL="2195474" indent="0">
              <a:buNone/>
              <a:defRPr sz="1100" b="1"/>
            </a:lvl8pPr>
            <a:lvl9pPr marL="2509114"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758" y="1631371"/>
            <a:ext cx="4042115" cy="2963257"/>
          </a:xfrm>
        </p:spPr>
        <p:txBody>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xfrm>
            <a:off x="690483" y="4714421"/>
            <a:ext cx="1904819" cy="313641"/>
          </a:xfrm>
          <a:prstGeom prst="rect">
            <a:avLst/>
          </a:prstGeom>
          <a:ln/>
        </p:spPr>
        <p:txBody>
          <a:bodyPr/>
          <a:lstStyle>
            <a:lvl1pPr>
              <a:defRPr/>
            </a:lvl1pPr>
          </a:lstStyle>
          <a:p>
            <a:pPr>
              <a:defRPr/>
            </a:pPr>
            <a:endParaRPr lang="en-US" altLang="en-US">
              <a:solidFill>
                <a:srgbClr val="000000"/>
              </a:solidFill>
            </a:endParaRPr>
          </a:p>
        </p:txBody>
      </p:sp>
      <p:sp>
        <p:nvSpPr>
          <p:cNvPr id="8" name="Rectangle 3"/>
          <p:cNvSpPr>
            <a:spLocks noGrp="1" noChangeArrowheads="1"/>
          </p:cNvSpPr>
          <p:nvPr>
            <p:ph type="ftr" sz="quarter" idx="11"/>
          </p:nvPr>
        </p:nvSpPr>
        <p:spPr>
          <a:xfrm>
            <a:off x="3160539" y="4714421"/>
            <a:ext cx="2821833" cy="313641"/>
          </a:xfrm>
          <a:prstGeom prst="rect">
            <a:avLst/>
          </a:prstGeom>
          <a:ln/>
        </p:spPr>
        <p:txBody>
          <a:bodyPr/>
          <a:lstStyle>
            <a:lvl1pPr>
              <a:defRPr/>
            </a:lvl1pPr>
          </a:lstStyle>
          <a:p>
            <a:pPr>
              <a:defRPr/>
            </a:pPr>
            <a:endParaRPr lang="en-US" altLang="en-US"/>
          </a:p>
        </p:txBody>
      </p:sp>
      <p:sp>
        <p:nvSpPr>
          <p:cNvPr id="9" name="Rectangle 4"/>
          <p:cNvSpPr>
            <a:spLocks noGrp="1" noChangeArrowheads="1"/>
          </p:cNvSpPr>
          <p:nvPr>
            <p:ph type="sldNum" sz="quarter" idx="12"/>
          </p:nvPr>
        </p:nvSpPr>
        <p:spPr>
          <a:xfrm>
            <a:off x="6546521" y="4714421"/>
            <a:ext cx="1904818" cy="313641"/>
          </a:xfrm>
          <a:prstGeom prst="rect">
            <a:avLst/>
          </a:prstGeom>
          <a:ln/>
        </p:spPr>
        <p:txBody>
          <a:bodyPr/>
          <a:lstStyle>
            <a:lvl1pPr>
              <a:defRPr/>
            </a:lvl1pPr>
          </a:lstStyle>
          <a:p>
            <a:fld id="{7CA80CC8-7B2B-B242-9D48-EFD240CDE1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5133746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noChangeArrowheads="1"/>
          </p:cNvSpPr>
          <p:nvPr>
            <p:ph type="dt" sz="half" idx="10"/>
          </p:nvPr>
        </p:nvSpPr>
        <p:spPr>
          <a:xfrm>
            <a:off x="690483" y="4714421"/>
            <a:ext cx="1904819" cy="313641"/>
          </a:xfrm>
          <a:prstGeom prst="rect">
            <a:avLst/>
          </a:prstGeom>
        </p:spPr>
        <p:txBody>
          <a:bodyPr/>
          <a:lstStyle>
            <a:lvl1pPr>
              <a:defRPr/>
            </a:lvl1pPr>
          </a:lstStyle>
          <a:p>
            <a:pPr>
              <a:defRPr/>
            </a:pPr>
            <a:endParaRPr lang="en-US" altLang="en-US">
              <a:solidFill>
                <a:srgbClr val="000000"/>
              </a:solidFill>
            </a:endParaRPr>
          </a:p>
        </p:txBody>
      </p:sp>
      <p:sp>
        <p:nvSpPr>
          <p:cNvPr id="4" name="Footer Placeholder 3"/>
          <p:cNvSpPr>
            <a:spLocks noGrp="1" noChangeArrowheads="1"/>
          </p:cNvSpPr>
          <p:nvPr>
            <p:ph type="ftr" sz="quarter" idx="11"/>
          </p:nvPr>
        </p:nvSpPr>
        <p:spPr>
          <a:xfrm>
            <a:off x="3160539" y="4714421"/>
            <a:ext cx="2821833" cy="313641"/>
          </a:xfrm>
          <a:prstGeom prst="rect">
            <a:avLst/>
          </a:prstGeom>
        </p:spPr>
        <p:txBody>
          <a:bodyPr/>
          <a:lstStyle>
            <a:lvl1pPr>
              <a:defRPr/>
            </a:lvl1pPr>
          </a:lstStyle>
          <a:p>
            <a:pPr>
              <a:defRPr/>
            </a:pPr>
            <a:endParaRPr lang="en-US" altLang="en-US"/>
          </a:p>
        </p:txBody>
      </p:sp>
      <p:sp>
        <p:nvSpPr>
          <p:cNvPr id="5" name="Slide Number Placeholder 4"/>
          <p:cNvSpPr>
            <a:spLocks noGrp="1" noChangeArrowheads="1"/>
          </p:cNvSpPr>
          <p:nvPr>
            <p:ph type="sldNum" sz="quarter" idx="12"/>
          </p:nvPr>
        </p:nvSpPr>
        <p:spPr>
          <a:xfrm>
            <a:off x="7239182" y="4350685"/>
            <a:ext cx="1904818" cy="313641"/>
          </a:xfrm>
          <a:prstGeom prst="rect">
            <a:avLst/>
          </a:prstGeom>
        </p:spPr>
        <p:txBody>
          <a:bodyPr/>
          <a:lstStyle>
            <a:lvl1pPr>
              <a:defRPr/>
            </a:lvl1pPr>
          </a:lstStyle>
          <a:p>
            <a:fld id="{17C2CC96-9B76-C74A-BA9F-BBDA2466EDC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6707822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xfrm>
            <a:off x="690483" y="4714421"/>
            <a:ext cx="1904819" cy="313641"/>
          </a:xfrm>
          <a:prstGeom prst="rect">
            <a:avLst/>
          </a:prstGeom>
          <a:ln/>
        </p:spPr>
        <p:txBody>
          <a:bodyPr/>
          <a:lstStyle>
            <a:lvl1pPr>
              <a:defRPr/>
            </a:lvl1pPr>
          </a:lstStyle>
          <a:p>
            <a:pPr>
              <a:defRPr/>
            </a:pPr>
            <a:endParaRPr lang="en-US" altLang="en-US">
              <a:solidFill>
                <a:srgbClr val="000000"/>
              </a:solidFill>
            </a:endParaRPr>
          </a:p>
        </p:txBody>
      </p:sp>
      <p:sp>
        <p:nvSpPr>
          <p:cNvPr id="3" name="Rectangle 3"/>
          <p:cNvSpPr>
            <a:spLocks noGrp="1" noChangeArrowheads="1"/>
          </p:cNvSpPr>
          <p:nvPr>
            <p:ph type="ftr" sz="quarter" idx="11"/>
          </p:nvPr>
        </p:nvSpPr>
        <p:spPr>
          <a:xfrm>
            <a:off x="3160539" y="4714421"/>
            <a:ext cx="2821833" cy="313641"/>
          </a:xfrm>
          <a:prstGeom prst="rect">
            <a:avLst/>
          </a:prstGeom>
          <a:ln/>
        </p:spPr>
        <p:txBody>
          <a:bodyPr/>
          <a:lstStyle>
            <a:lvl1pPr>
              <a:defRPr/>
            </a:lvl1pPr>
          </a:lstStyle>
          <a:p>
            <a:pPr>
              <a:defRPr/>
            </a:pPr>
            <a:endParaRPr lang="en-US" altLang="en-US"/>
          </a:p>
        </p:txBody>
      </p:sp>
      <p:sp>
        <p:nvSpPr>
          <p:cNvPr id="4" name="Rectangle 4"/>
          <p:cNvSpPr>
            <a:spLocks noGrp="1" noChangeArrowheads="1"/>
          </p:cNvSpPr>
          <p:nvPr>
            <p:ph type="sldNum" sz="quarter" idx="12"/>
          </p:nvPr>
        </p:nvSpPr>
        <p:spPr>
          <a:xfrm>
            <a:off x="6546521" y="4714421"/>
            <a:ext cx="1904818" cy="313641"/>
          </a:xfrm>
          <a:prstGeom prst="rect">
            <a:avLst/>
          </a:prstGeom>
          <a:ln/>
        </p:spPr>
        <p:txBody>
          <a:bodyPr/>
          <a:lstStyle>
            <a:lvl1pPr>
              <a:defRPr/>
            </a:lvl1pPr>
          </a:lstStyle>
          <a:p>
            <a:fld id="{9C8BDA13-57D2-1F4E-B762-AD555534347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5446867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27" y="204738"/>
            <a:ext cx="3008803" cy="871226"/>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4700" y="204739"/>
            <a:ext cx="5112174" cy="4389890"/>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127" y="1075965"/>
            <a:ext cx="3008803" cy="3518664"/>
          </a:xfrm>
        </p:spPr>
        <p:txBody>
          <a:bodyPr/>
          <a:lstStyle>
            <a:lvl1pPr marL="0" indent="0">
              <a:buNone/>
              <a:defRPr sz="1000"/>
            </a:lvl1pPr>
            <a:lvl2pPr marL="313639" indent="0">
              <a:buNone/>
              <a:defRPr sz="800"/>
            </a:lvl2pPr>
            <a:lvl3pPr marL="627278" indent="0">
              <a:buNone/>
              <a:defRPr sz="700"/>
            </a:lvl3pPr>
            <a:lvl4pPr marL="940918" indent="0">
              <a:buNone/>
              <a:defRPr sz="600"/>
            </a:lvl4pPr>
            <a:lvl5pPr marL="1254557" indent="0">
              <a:buNone/>
              <a:defRPr sz="600"/>
            </a:lvl5pPr>
            <a:lvl6pPr marL="1568196" indent="0">
              <a:buNone/>
              <a:defRPr sz="600"/>
            </a:lvl6pPr>
            <a:lvl7pPr marL="1881835" indent="0">
              <a:buNone/>
              <a:defRPr sz="600"/>
            </a:lvl7pPr>
            <a:lvl8pPr marL="2195474" indent="0">
              <a:buNone/>
              <a:defRPr sz="600"/>
            </a:lvl8pPr>
            <a:lvl9pPr marL="2509114" indent="0">
              <a:buNone/>
              <a:defRPr sz="600"/>
            </a:lvl9pPr>
          </a:lstStyle>
          <a:p>
            <a:pPr lvl="0"/>
            <a:r>
              <a:rPr lang="en-US"/>
              <a:t>Click to edit Master text styles</a:t>
            </a:r>
          </a:p>
        </p:txBody>
      </p:sp>
      <p:sp>
        <p:nvSpPr>
          <p:cNvPr id="5" name="Rectangle 2"/>
          <p:cNvSpPr>
            <a:spLocks noGrp="1" noChangeArrowheads="1"/>
          </p:cNvSpPr>
          <p:nvPr>
            <p:ph type="dt" sz="half" idx="10"/>
          </p:nvPr>
        </p:nvSpPr>
        <p:spPr>
          <a:xfrm>
            <a:off x="690483" y="4714421"/>
            <a:ext cx="1904819" cy="313641"/>
          </a:xfrm>
          <a:prstGeom prst="rect">
            <a:avLst/>
          </a:prstGeom>
          <a:ln/>
        </p:spPr>
        <p:txBody>
          <a:bodyPr/>
          <a:lstStyle>
            <a:lvl1pPr>
              <a:defRPr/>
            </a:lvl1pPr>
          </a:lstStyle>
          <a:p>
            <a:pPr>
              <a:defRPr/>
            </a:pPr>
            <a:endParaRPr lang="en-US" altLang="en-US">
              <a:solidFill>
                <a:srgbClr val="000000"/>
              </a:solidFill>
            </a:endParaRPr>
          </a:p>
        </p:txBody>
      </p:sp>
      <p:sp>
        <p:nvSpPr>
          <p:cNvPr id="6" name="Rectangle 3"/>
          <p:cNvSpPr>
            <a:spLocks noGrp="1" noChangeArrowheads="1"/>
          </p:cNvSpPr>
          <p:nvPr>
            <p:ph type="ftr" sz="quarter" idx="11"/>
          </p:nvPr>
        </p:nvSpPr>
        <p:spPr>
          <a:xfrm>
            <a:off x="3160539" y="4714421"/>
            <a:ext cx="2821833" cy="313641"/>
          </a:xfrm>
          <a:prstGeom prst="rect">
            <a:avLst/>
          </a:prstGeom>
          <a:ln/>
        </p:spPr>
        <p:txBody>
          <a:bodyPr/>
          <a:lstStyle>
            <a:lvl1pPr>
              <a:defRPr/>
            </a:lvl1pPr>
          </a:lstStyle>
          <a:p>
            <a:pPr>
              <a:defRPr/>
            </a:pPr>
            <a:endParaRPr lang="en-US" altLang="en-US"/>
          </a:p>
        </p:txBody>
      </p:sp>
      <p:sp>
        <p:nvSpPr>
          <p:cNvPr id="7" name="Rectangle 4"/>
          <p:cNvSpPr>
            <a:spLocks noGrp="1" noChangeArrowheads="1"/>
          </p:cNvSpPr>
          <p:nvPr>
            <p:ph type="sldNum" sz="quarter" idx="12"/>
          </p:nvPr>
        </p:nvSpPr>
        <p:spPr>
          <a:xfrm>
            <a:off x="6546521" y="4714421"/>
            <a:ext cx="1904818" cy="313641"/>
          </a:xfrm>
          <a:prstGeom prst="rect">
            <a:avLst/>
          </a:prstGeom>
          <a:ln/>
        </p:spPr>
        <p:txBody>
          <a:bodyPr/>
          <a:lstStyle>
            <a:lvl1pPr>
              <a:defRPr/>
            </a:lvl1pPr>
          </a:lstStyle>
          <a:p>
            <a:fld id="{F19C0829-C1F3-C145-A31C-BFDD5F8B8C9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7488970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761" y="3600342"/>
            <a:ext cx="5486987" cy="424723"/>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1761" y="459572"/>
            <a:ext cx="5486987" cy="3086318"/>
          </a:xfrm>
        </p:spPr>
        <p:txBody>
          <a:bodyPr/>
          <a:lstStyle>
            <a:lvl1pPr marL="0" indent="0">
              <a:buNone/>
              <a:defRPr sz="2200"/>
            </a:lvl1pPr>
            <a:lvl2pPr marL="313639" indent="0">
              <a:buNone/>
              <a:defRPr sz="1900"/>
            </a:lvl2pPr>
            <a:lvl3pPr marL="627278" indent="0">
              <a:buNone/>
              <a:defRPr sz="1600"/>
            </a:lvl3pPr>
            <a:lvl4pPr marL="940918" indent="0">
              <a:buNone/>
              <a:defRPr sz="1400"/>
            </a:lvl4pPr>
            <a:lvl5pPr marL="1254557" indent="0">
              <a:buNone/>
              <a:defRPr sz="1400"/>
            </a:lvl5pPr>
            <a:lvl6pPr marL="1568196" indent="0">
              <a:buNone/>
              <a:defRPr sz="1400"/>
            </a:lvl6pPr>
            <a:lvl7pPr marL="1881835" indent="0">
              <a:buNone/>
              <a:defRPr sz="1400"/>
            </a:lvl7pPr>
            <a:lvl8pPr marL="2195474" indent="0">
              <a:buNone/>
              <a:defRPr sz="1400"/>
            </a:lvl8pPr>
            <a:lvl9pPr marL="2509114" indent="0">
              <a:buNone/>
              <a:defRPr sz="1400"/>
            </a:lvl9pPr>
          </a:lstStyle>
          <a:p>
            <a:pPr lvl="0"/>
            <a:endParaRPr lang="en-US" noProof="0"/>
          </a:p>
        </p:txBody>
      </p:sp>
      <p:sp>
        <p:nvSpPr>
          <p:cNvPr id="4" name="Text Placeholder 3"/>
          <p:cNvSpPr>
            <a:spLocks noGrp="1"/>
          </p:cNvSpPr>
          <p:nvPr>
            <p:ph type="body" sz="half" idx="2"/>
          </p:nvPr>
        </p:nvSpPr>
        <p:spPr>
          <a:xfrm>
            <a:off x="1791761" y="4025065"/>
            <a:ext cx="5486987" cy="604413"/>
          </a:xfrm>
        </p:spPr>
        <p:txBody>
          <a:bodyPr/>
          <a:lstStyle>
            <a:lvl1pPr marL="0" indent="0">
              <a:buNone/>
              <a:defRPr sz="1000"/>
            </a:lvl1pPr>
            <a:lvl2pPr marL="313639" indent="0">
              <a:buNone/>
              <a:defRPr sz="800"/>
            </a:lvl2pPr>
            <a:lvl3pPr marL="627278" indent="0">
              <a:buNone/>
              <a:defRPr sz="700"/>
            </a:lvl3pPr>
            <a:lvl4pPr marL="940918" indent="0">
              <a:buNone/>
              <a:defRPr sz="600"/>
            </a:lvl4pPr>
            <a:lvl5pPr marL="1254557" indent="0">
              <a:buNone/>
              <a:defRPr sz="600"/>
            </a:lvl5pPr>
            <a:lvl6pPr marL="1568196" indent="0">
              <a:buNone/>
              <a:defRPr sz="600"/>
            </a:lvl6pPr>
            <a:lvl7pPr marL="1881835" indent="0">
              <a:buNone/>
              <a:defRPr sz="600"/>
            </a:lvl7pPr>
            <a:lvl8pPr marL="2195474" indent="0">
              <a:buNone/>
              <a:defRPr sz="600"/>
            </a:lvl8pPr>
            <a:lvl9pPr marL="2509114" indent="0">
              <a:buNone/>
              <a:defRPr sz="600"/>
            </a:lvl9pPr>
          </a:lstStyle>
          <a:p>
            <a:pPr lvl="0"/>
            <a:r>
              <a:rPr lang="en-US"/>
              <a:t>Click to edit Master text styles</a:t>
            </a:r>
          </a:p>
        </p:txBody>
      </p:sp>
      <p:sp>
        <p:nvSpPr>
          <p:cNvPr id="5" name="Rectangle 2"/>
          <p:cNvSpPr>
            <a:spLocks noGrp="1" noChangeArrowheads="1"/>
          </p:cNvSpPr>
          <p:nvPr>
            <p:ph type="dt" sz="half" idx="10"/>
          </p:nvPr>
        </p:nvSpPr>
        <p:spPr>
          <a:xfrm>
            <a:off x="690483" y="4714421"/>
            <a:ext cx="1904819" cy="313641"/>
          </a:xfrm>
          <a:prstGeom prst="rect">
            <a:avLst/>
          </a:prstGeom>
          <a:ln/>
        </p:spPr>
        <p:txBody>
          <a:bodyPr/>
          <a:lstStyle>
            <a:lvl1pPr>
              <a:defRPr/>
            </a:lvl1pPr>
          </a:lstStyle>
          <a:p>
            <a:pPr>
              <a:defRPr/>
            </a:pPr>
            <a:endParaRPr lang="en-US" altLang="en-US">
              <a:solidFill>
                <a:srgbClr val="000000"/>
              </a:solidFill>
            </a:endParaRPr>
          </a:p>
        </p:txBody>
      </p:sp>
      <p:sp>
        <p:nvSpPr>
          <p:cNvPr id="6" name="Rectangle 3"/>
          <p:cNvSpPr>
            <a:spLocks noGrp="1" noChangeArrowheads="1"/>
          </p:cNvSpPr>
          <p:nvPr>
            <p:ph type="ftr" sz="quarter" idx="11"/>
          </p:nvPr>
        </p:nvSpPr>
        <p:spPr>
          <a:xfrm>
            <a:off x="3160539" y="4714421"/>
            <a:ext cx="2821833" cy="313641"/>
          </a:xfrm>
          <a:prstGeom prst="rect">
            <a:avLst/>
          </a:prstGeom>
          <a:ln/>
        </p:spPr>
        <p:txBody>
          <a:bodyPr/>
          <a:lstStyle>
            <a:lvl1pPr>
              <a:defRPr/>
            </a:lvl1pPr>
          </a:lstStyle>
          <a:p>
            <a:pPr>
              <a:defRPr/>
            </a:pPr>
            <a:endParaRPr lang="en-US" altLang="en-US"/>
          </a:p>
        </p:txBody>
      </p:sp>
      <p:sp>
        <p:nvSpPr>
          <p:cNvPr id="7" name="Rectangle 4"/>
          <p:cNvSpPr>
            <a:spLocks noGrp="1" noChangeArrowheads="1"/>
          </p:cNvSpPr>
          <p:nvPr>
            <p:ph type="sldNum" sz="quarter" idx="12"/>
          </p:nvPr>
        </p:nvSpPr>
        <p:spPr>
          <a:xfrm>
            <a:off x="6546521" y="4714421"/>
            <a:ext cx="1904818" cy="313641"/>
          </a:xfrm>
          <a:prstGeom prst="rect">
            <a:avLst/>
          </a:prstGeom>
          <a:ln/>
        </p:spPr>
        <p:txBody>
          <a:bodyPr/>
          <a:lstStyle>
            <a:lvl1pPr>
              <a:defRPr/>
            </a:lvl1pPr>
          </a:lstStyle>
          <a:p>
            <a:fld id="{2033B32E-1B93-2D44-B5D8-53378CEED2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528786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xfrm>
            <a:off x="690483" y="4714421"/>
            <a:ext cx="1904819" cy="313641"/>
          </a:xfrm>
          <a:prstGeom prst="rect">
            <a:avLst/>
          </a:prstGeom>
          <a:ln/>
        </p:spPr>
        <p:txBody>
          <a:bodyPr/>
          <a:lstStyle>
            <a:lvl1pPr>
              <a:defRPr/>
            </a:lvl1pPr>
          </a:lstStyle>
          <a:p>
            <a:pPr>
              <a:defRPr/>
            </a:pPr>
            <a:endParaRPr lang="en-US" altLang="en-US">
              <a:solidFill>
                <a:srgbClr val="000000"/>
              </a:solidFill>
            </a:endParaRPr>
          </a:p>
        </p:txBody>
      </p:sp>
      <p:sp>
        <p:nvSpPr>
          <p:cNvPr id="5" name="Rectangle 3"/>
          <p:cNvSpPr>
            <a:spLocks noGrp="1" noChangeArrowheads="1"/>
          </p:cNvSpPr>
          <p:nvPr>
            <p:ph type="ftr" sz="quarter" idx="11"/>
          </p:nvPr>
        </p:nvSpPr>
        <p:spPr>
          <a:xfrm>
            <a:off x="3160539" y="4714421"/>
            <a:ext cx="2821833" cy="313641"/>
          </a:xfrm>
          <a:prstGeom prst="rect">
            <a:avLst/>
          </a:prstGeom>
          <a:ln/>
        </p:spPr>
        <p:txBody>
          <a:bodyPr/>
          <a:lstStyle>
            <a:lvl1pPr>
              <a:defRPr/>
            </a:lvl1pPr>
          </a:lstStyle>
          <a:p>
            <a:pPr>
              <a:defRPr/>
            </a:pPr>
            <a:endParaRPr lang="en-US" altLang="en-US"/>
          </a:p>
        </p:txBody>
      </p:sp>
      <p:sp>
        <p:nvSpPr>
          <p:cNvPr id="6" name="Rectangle 4"/>
          <p:cNvSpPr>
            <a:spLocks noGrp="1" noChangeArrowheads="1"/>
          </p:cNvSpPr>
          <p:nvPr>
            <p:ph type="sldNum" sz="quarter" idx="12"/>
          </p:nvPr>
        </p:nvSpPr>
        <p:spPr>
          <a:xfrm>
            <a:off x="6546521" y="4714421"/>
            <a:ext cx="1904818" cy="313641"/>
          </a:xfrm>
          <a:prstGeom prst="rect">
            <a:avLst/>
          </a:prstGeom>
          <a:ln/>
        </p:spPr>
        <p:txBody>
          <a:bodyPr/>
          <a:lstStyle>
            <a:lvl1pPr>
              <a:defRPr/>
            </a:lvl1pPr>
          </a:lstStyle>
          <a:p>
            <a:fld id="{D4AC311E-2F23-CC47-A1E2-18AD2F831EA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9297343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D54276-A09A-5223-FC8B-99F8ECC83D8D}"/>
              </a:ext>
            </a:extLst>
          </p:cNvPr>
          <p:cNvPicPr>
            <a:picLocks noChangeAspect="1"/>
          </p:cNvPicPr>
          <p:nvPr userDrawn="1"/>
        </p:nvPicPr>
        <p:blipFill rotWithShape="1">
          <a:blip r:embed="rId24" cstate="screen">
            <a:extLst>
              <a:ext uri="{28A0092B-C50C-407E-A947-70E740481C1C}">
                <a14:useLocalDpi xmlns:a14="http://schemas.microsoft.com/office/drawing/2010/main"/>
              </a:ext>
            </a:extLst>
          </a:blip>
          <a:srcRect/>
          <a:stretch/>
        </p:blipFill>
        <p:spPr>
          <a:xfrm>
            <a:off x="-5939" y="-44605"/>
            <a:ext cx="9153543" cy="742675"/>
          </a:xfrm>
          <a:prstGeom prst="rect">
            <a:avLst/>
          </a:prstGeom>
        </p:spPr>
      </p:pic>
      <p:sp>
        <p:nvSpPr>
          <p:cNvPr id="1030" name="Rectangle 6"/>
          <p:cNvSpPr>
            <a:spLocks noGrp="1" noChangeArrowheads="1"/>
          </p:cNvSpPr>
          <p:nvPr>
            <p:ph type="title"/>
          </p:nvPr>
        </p:nvSpPr>
        <p:spPr bwMode="auto">
          <a:xfrm>
            <a:off x="0" y="0"/>
            <a:ext cx="9144000" cy="698070"/>
          </a:xfrm>
          <a:prstGeom prst="rect">
            <a:avLst/>
          </a:prstGeom>
          <a:noFill/>
          <a:ln>
            <a:noFill/>
          </a:ln>
          <a:extLst>
            <a:ext uri="{FAA26D3D-D897-4be2-8F04-BA451C77F1D7}">
              <ma14:placeholderFlag xmlns="" xmlns:ma14="http://schemas.microsoft.com/office/mac/drawingml/2011/main" val="1"/>
            </a:ext>
          </a:extLst>
        </p:spPr>
        <p:txBody>
          <a:bodyPr vert="horz" wrap="square" lIns="68603" tIns="33757" rIns="68603" bIns="33757" numCol="1" anchor="ctr" anchorCtr="0" compatLnSpc="1">
            <a:prstTxWarp prst="textNoShape">
              <a:avLst/>
            </a:prstTxWarp>
          </a:bodyPr>
          <a:lstStyle/>
          <a:p>
            <a:pPr lvl="0"/>
            <a:r>
              <a:rPr lang="en-US" dirty="0"/>
              <a:t>Title: Title Case, Bold, Arial 28, White</a:t>
            </a:r>
          </a:p>
        </p:txBody>
      </p:sp>
      <p:sp>
        <p:nvSpPr>
          <p:cNvPr id="1031" name="Rectangle 7"/>
          <p:cNvSpPr>
            <a:spLocks noGrp="1" noChangeArrowheads="1"/>
          </p:cNvSpPr>
          <p:nvPr>
            <p:ph type="body" idx="1"/>
          </p:nvPr>
        </p:nvSpPr>
        <p:spPr bwMode="auto">
          <a:xfrm>
            <a:off x="33762" y="739453"/>
            <a:ext cx="9110238" cy="389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8603" tIns="33757" rIns="68603" bIns="33757" numCol="1" anchor="t" anchorCtr="0" compatLnSpc="1">
            <a:prstTxWarp prst="textNoShape">
              <a:avLst/>
            </a:prstTxWarp>
          </a:bodyPr>
          <a:lstStyle/>
          <a:p>
            <a:pPr lvl="0"/>
            <a:r>
              <a:rPr lang="en-US" dirty="0"/>
              <a:t>Level one: title case, bold, arial 28, maroon</a:t>
            </a:r>
          </a:p>
          <a:p>
            <a:pPr lvl="1"/>
            <a:r>
              <a:rPr lang="en-US" dirty="0"/>
              <a:t>Level two: title case, bold, arial 24, blue</a:t>
            </a:r>
          </a:p>
          <a:p>
            <a:pPr lvl="2"/>
            <a:r>
              <a:rPr lang="en-US" dirty="0"/>
              <a:t>Level three: title case, bold, arial 20, green</a:t>
            </a:r>
          </a:p>
        </p:txBody>
      </p:sp>
      <p:sp>
        <p:nvSpPr>
          <p:cNvPr id="1032" name="Picture 24"/>
          <p:cNvSpPr>
            <a:spLocks noChangeAspect="1" noChangeArrowheads="1"/>
          </p:cNvSpPr>
          <p:nvPr userDrawn="1"/>
        </p:nvSpPr>
        <p:spPr bwMode="auto">
          <a:xfrm>
            <a:off x="8160552" y="4645812"/>
            <a:ext cx="983448" cy="499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728" tIns="31364" rIns="62728" bIns="31364"/>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defRPr/>
            </a:pPr>
            <a:endParaRPr lang="en-US">
              <a:solidFill>
                <a:srgbClr val="000000"/>
              </a:solidFill>
              <a:cs typeface="ＭＳ Ｐゴシック" charset="0"/>
            </a:endParaRPr>
          </a:p>
        </p:txBody>
      </p:sp>
      <p:pic>
        <p:nvPicPr>
          <p:cNvPr id="6" name="Picture 5">
            <a:extLst>
              <a:ext uri="{FF2B5EF4-FFF2-40B4-BE49-F238E27FC236}">
                <a16:creationId xmlns:a16="http://schemas.microsoft.com/office/drawing/2014/main" id="{627B7ADE-A7FB-D1BB-C37D-2AE1C8B5949B}"/>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5939" y="4748181"/>
            <a:ext cx="1334867" cy="395319"/>
          </a:xfrm>
          <a:prstGeom prst="rect">
            <a:avLst/>
          </a:prstGeom>
        </p:spPr>
      </p:pic>
      <p:pic>
        <p:nvPicPr>
          <p:cNvPr id="8" name="Picture 7">
            <a:extLst>
              <a:ext uri="{FF2B5EF4-FFF2-40B4-BE49-F238E27FC236}">
                <a16:creationId xmlns:a16="http://schemas.microsoft.com/office/drawing/2014/main" id="{52069967-6632-40FA-9684-F8C4D21FC161}"/>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7637151" y="4803635"/>
            <a:ext cx="1476369" cy="284409"/>
          </a:xfrm>
          <a:prstGeom prst="rect">
            <a:avLst/>
          </a:prstGeom>
        </p:spPr>
      </p:pic>
      <p:pic>
        <p:nvPicPr>
          <p:cNvPr id="2" name="Picture 1">
            <a:extLst>
              <a:ext uri="{FF2B5EF4-FFF2-40B4-BE49-F238E27FC236}">
                <a16:creationId xmlns:a16="http://schemas.microsoft.com/office/drawing/2014/main" id="{21777C80-D11E-40B4-547E-FECDF69E6919}"/>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4022304" y="4785065"/>
            <a:ext cx="1099393" cy="322924"/>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6" r:id="rId14"/>
    <p:sldLayoutId id="2147483677" r:id="rId15"/>
    <p:sldLayoutId id="2147483693" r:id="rId16"/>
    <p:sldLayoutId id="2147483694" r:id="rId17"/>
    <p:sldLayoutId id="2147483695" r:id="rId18"/>
    <p:sldLayoutId id="2147483696" r:id="rId19"/>
    <p:sldLayoutId id="2147483697" r:id="rId20"/>
    <p:sldLayoutId id="2147483698" r:id="rId21"/>
    <p:sldLayoutId id="2147483699" r:id="rId22"/>
  </p:sldLayoutIdLst>
  <p:transition/>
  <p:hf sldNum="0" hdr="0" ftr="0" dt="0"/>
  <p:txStyles>
    <p:titleStyle>
      <a:lvl1pPr algn="ctr" defTabSz="677374" rtl="0" eaLnBrk="0" fontAlgn="base" hangingPunct="0">
        <a:spcBef>
          <a:spcPct val="0"/>
        </a:spcBef>
        <a:spcAft>
          <a:spcPct val="0"/>
        </a:spcAft>
        <a:defRPr sz="2400" b="1">
          <a:solidFill>
            <a:schemeClr val="bg1"/>
          </a:solidFill>
          <a:latin typeface="+mj-lt"/>
          <a:ea typeface="ＭＳ Ｐゴシック" panose="020B0600070205080204" pitchFamily="34" charset="-128"/>
          <a:cs typeface="ＭＳ Ｐゴシック" charset="-128"/>
        </a:defRPr>
      </a:lvl1pPr>
      <a:lvl2pPr algn="ctr" defTabSz="677374" rtl="0" eaLnBrk="0" fontAlgn="base" hangingPunct="0">
        <a:spcBef>
          <a:spcPct val="0"/>
        </a:spcBef>
        <a:spcAft>
          <a:spcPct val="0"/>
        </a:spcAft>
        <a:defRPr sz="2400" b="1">
          <a:solidFill>
            <a:schemeClr val="bg1"/>
          </a:solidFill>
          <a:latin typeface="Arial" charset="0"/>
          <a:ea typeface="ＭＳ Ｐゴシック" panose="020B0600070205080204" pitchFamily="34" charset="-128"/>
          <a:cs typeface="ＭＳ Ｐゴシック" charset="-128"/>
        </a:defRPr>
      </a:lvl2pPr>
      <a:lvl3pPr algn="ctr" defTabSz="677374" rtl="0" eaLnBrk="0" fontAlgn="base" hangingPunct="0">
        <a:spcBef>
          <a:spcPct val="0"/>
        </a:spcBef>
        <a:spcAft>
          <a:spcPct val="0"/>
        </a:spcAft>
        <a:defRPr sz="2400" b="1">
          <a:solidFill>
            <a:schemeClr val="bg1"/>
          </a:solidFill>
          <a:latin typeface="Arial" charset="0"/>
          <a:ea typeface="ＭＳ Ｐゴシック" panose="020B0600070205080204" pitchFamily="34" charset="-128"/>
          <a:cs typeface="ＭＳ Ｐゴシック" charset="-128"/>
        </a:defRPr>
      </a:lvl3pPr>
      <a:lvl4pPr algn="ctr" defTabSz="677374" rtl="0" eaLnBrk="0" fontAlgn="base" hangingPunct="0">
        <a:spcBef>
          <a:spcPct val="0"/>
        </a:spcBef>
        <a:spcAft>
          <a:spcPct val="0"/>
        </a:spcAft>
        <a:defRPr sz="2400" b="1">
          <a:solidFill>
            <a:schemeClr val="bg1"/>
          </a:solidFill>
          <a:latin typeface="Arial" charset="0"/>
          <a:ea typeface="ＭＳ Ｐゴシック" panose="020B0600070205080204" pitchFamily="34" charset="-128"/>
          <a:cs typeface="ＭＳ Ｐゴシック" charset="-128"/>
        </a:defRPr>
      </a:lvl4pPr>
      <a:lvl5pPr algn="ctr" defTabSz="677374" rtl="0" eaLnBrk="0" fontAlgn="base" hangingPunct="0">
        <a:spcBef>
          <a:spcPct val="0"/>
        </a:spcBef>
        <a:spcAft>
          <a:spcPct val="0"/>
        </a:spcAft>
        <a:defRPr sz="2400" b="1">
          <a:solidFill>
            <a:schemeClr val="bg1"/>
          </a:solidFill>
          <a:latin typeface="Arial" charset="0"/>
          <a:ea typeface="ＭＳ Ｐゴシック" panose="020B0600070205080204" pitchFamily="34" charset="-128"/>
          <a:cs typeface="ＭＳ Ｐゴシック" charset="-128"/>
        </a:defRPr>
      </a:lvl5pPr>
      <a:lvl6pPr marL="313639" algn="ctr" defTabSz="677374" rtl="0" eaLnBrk="0" fontAlgn="base" hangingPunct="0">
        <a:spcBef>
          <a:spcPct val="0"/>
        </a:spcBef>
        <a:spcAft>
          <a:spcPct val="0"/>
        </a:spcAft>
        <a:defRPr sz="2400" b="1">
          <a:solidFill>
            <a:schemeClr val="bg1"/>
          </a:solidFill>
          <a:latin typeface="Arial" charset="0"/>
        </a:defRPr>
      </a:lvl6pPr>
      <a:lvl7pPr marL="627278" algn="ctr" defTabSz="677374" rtl="0" eaLnBrk="0" fontAlgn="base" hangingPunct="0">
        <a:spcBef>
          <a:spcPct val="0"/>
        </a:spcBef>
        <a:spcAft>
          <a:spcPct val="0"/>
        </a:spcAft>
        <a:defRPr sz="2400" b="1">
          <a:solidFill>
            <a:schemeClr val="bg1"/>
          </a:solidFill>
          <a:latin typeface="Arial" charset="0"/>
        </a:defRPr>
      </a:lvl7pPr>
      <a:lvl8pPr marL="940918" algn="ctr" defTabSz="677374" rtl="0" eaLnBrk="0" fontAlgn="base" hangingPunct="0">
        <a:spcBef>
          <a:spcPct val="0"/>
        </a:spcBef>
        <a:spcAft>
          <a:spcPct val="0"/>
        </a:spcAft>
        <a:defRPr sz="2400" b="1">
          <a:solidFill>
            <a:schemeClr val="bg1"/>
          </a:solidFill>
          <a:latin typeface="Arial" charset="0"/>
        </a:defRPr>
      </a:lvl8pPr>
      <a:lvl9pPr marL="1254557" algn="ctr" defTabSz="677374" rtl="0" eaLnBrk="0" fontAlgn="base" hangingPunct="0">
        <a:spcBef>
          <a:spcPct val="0"/>
        </a:spcBef>
        <a:spcAft>
          <a:spcPct val="0"/>
        </a:spcAft>
        <a:defRPr sz="2400" b="1">
          <a:solidFill>
            <a:schemeClr val="bg1"/>
          </a:solidFill>
          <a:latin typeface="Arial" charset="0"/>
        </a:defRPr>
      </a:lvl9pPr>
    </p:titleStyle>
    <p:bodyStyle>
      <a:lvl1pPr marL="253743" indent="-253743" algn="l" defTabSz="677374" rtl="0" eaLnBrk="0" fontAlgn="base" hangingPunct="0">
        <a:spcBef>
          <a:spcPct val="20000"/>
        </a:spcBef>
        <a:spcAft>
          <a:spcPct val="0"/>
        </a:spcAft>
        <a:buClr>
          <a:srgbClr val="790015"/>
        </a:buClr>
        <a:buSzPct val="100000"/>
        <a:buChar char="•"/>
        <a:defRPr sz="1400" b="1">
          <a:solidFill>
            <a:srgbClr val="000000"/>
          </a:solidFill>
          <a:latin typeface="+mn-lt"/>
          <a:ea typeface="ＭＳ Ｐゴシック" panose="020B0600070205080204" pitchFamily="34" charset="-128"/>
          <a:cs typeface="ＭＳ Ｐゴシック" charset="-128"/>
        </a:defRPr>
      </a:lvl1pPr>
      <a:lvl2pPr marL="549958" indent="-211271" algn="l" defTabSz="677374" rtl="0" eaLnBrk="0" fontAlgn="base" hangingPunct="0">
        <a:spcBef>
          <a:spcPct val="20000"/>
        </a:spcBef>
        <a:spcAft>
          <a:spcPct val="0"/>
        </a:spcAft>
        <a:buClr>
          <a:srgbClr val="790015"/>
        </a:buClr>
        <a:buSzPct val="100000"/>
        <a:buChar char="–"/>
        <a:defRPr b="1">
          <a:solidFill>
            <a:srgbClr val="00279F"/>
          </a:solidFill>
          <a:latin typeface="+mn-lt"/>
          <a:ea typeface="ＭＳ Ｐゴシック" panose="020B0600070205080204" pitchFamily="34" charset="-128"/>
          <a:cs typeface="ＭＳ Ｐゴシック"/>
        </a:defRPr>
      </a:lvl2pPr>
      <a:lvl3pPr marL="847261" indent="-169888" algn="l" defTabSz="677374" rtl="0" eaLnBrk="0" fontAlgn="base" hangingPunct="0">
        <a:spcBef>
          <a:spcPct val="20000"/>
        </a:spcBef>
        <a:spcAft>
          <a:spcPct val="0"/>
        </a:spcAft>
        <a:buClr>
          <a:srgbClr val="790015"/>
        </a:buClr>
        <a:buSzPct val="100000"/>
        <a:buChar char="–"/>
        <a:defRPr b="1">
          <a:solidFill>
            <a:srgbClr val="336600"/>
          </a:solidFill>
          <a:latin typeface="+mn-lt"/>
          <a:ea typeface="ＭＳ Ｐゴシック" panose="020B0600070205080204" pitchFamily="34" charset="-128"/>
          <a:cs typeface="ＭＳ Ｐゴシック"/>
        </a:defRPr>
      </a:lvl3pPr>
      <a:lvl4pPr marL="1097737" indent="-156820" algn="l" defTabSz="677374" rtl="0" eaLnBrk="0" fontAlgn="base" hangingPunct="0">
        <a:spcBef>
          <a:spcPct val="20000"/>
        </a:spcBef>
        <a:spcAft>
          <a:spcPct val="0"/>
        </a:spcAft>
        <a:buSzPct val="100000"/>
        <a:buChar char="–"/>
        <a:defRPr sz="1400">
          <a:solidFill>
            <a:schemeClr val="tx1"/>
          </a:solidFill>
          <a:latin typeface="Times New Roman" pitchFamily="18" charset="0"/>
          <a:ea typeface="ＭＳ Ｐゴシック" panose="020B0600070205080204" pitchFamily="34" charset="-128"/>
          <a:cs typeface="ＭＳ Ｐゴシック"/>
        </a:defRPr>
      </a:lvl4pPr>
      <a:lvl5pPr marL="1411376" indent="-156820" algn="l" defTabSz="677374" rtl="0" eaLnBrk="0" fontAlgn="base" hangingPunct="0">
        <a:spcBef>
          <a:spcPct val="20000"/>
        </a:spcBef>
        <a:spcAft>
          <a:spcPct val="0"/>
        </a:spcAft>
        <a:buSzPct val="100000"/>
        <a:buChar char="•"/>
        <a:defRPr sz="1400">
          <a:solidFill>
            <a:schemeClr val="tx1"/>
          </a:solidFill>
          <a:latin typeface="Times New Roman" pitchFamily="18" charset="0"/>
          <a:ea typeface="ＭＳ Ｐゴシック" panose="020B0600070205080204" pitchFamily="34" charset="-128"/>
          <a:cs typeface="ＭＳ Ｐゴシック"/>
        </a:defRPr>
      </a:lvl5pPr>
      <a:lvl6pPr marL="1725016" indent="-156820" algn="l" defTabSz="677374" rtl="0" eaLnBrk="0" fontAlgn="base" hangingPunct="0">
        <a:spcBef>
          <a:spcPct val="20000"/>
        </a:spcBef>
        <a:spcAft>
          <a:spcPct val="0"/>
        </a:spcAft>
        <a:buSzPct val="100000"/>
        <a:buChar char="•"/>
        <a:defRPr sz="1400">
          <a:solidFill>
            <a:schemeClr val="tx1"/>
          </a:solidFill>
          <a:latin typeface="Times New Roman" pitchFamily="18" charset="0"/>
        </a:defRPr>
      </a:lvl6pPr>
      <a:lvl7pPr marL="2038655" indent="-156820" algn="l" defTabSz="677374" rtl="0" eaLnBrk="0" fontAlgn="base" hangingPunct="0">
        <a:spcBef>
          <a:spcPct val="20000"/>
        </a:spcBef>
        <a:spcAft>
          <a:spcPct val="0"/>
        </a:spcAft>
        <a:buSzPct val="100000"/>
        <a:buChar char="•"/>
        <a:defRPr sz="1400">
          <a:solidFill>
            <a:schemeClr val="tx1"/>
          </a:solidFill>
          <a:latin typeface="Times New Roman" pitchFamily="18" charset="0"/>
        </a:defRPr>
      </a:lvl7pPr>
      <a:lvl8pPr marL="2352294" indent="-156820" algn="l" defTabSz="677374" rtl="0" eaLnBrk="0" fontAlgn="base" hangingPunct="0">
        <a:spcBef>
          <a:spcPct val="20000"/>
        </a:spcBef>
        <a:spcAft>
          <a:spcPct val="0"/>
        </a:spcAft>
        <a:buSzPct val="100000"/>
        <a:buChar char="•"/>
        <a:defRPr sz="1400">
          <a:solidFill>
            <a:schemeClr val="tx1"/>
          </a:solidFill>
          <a:latin typeface="Times New Roman" pitchFamily="18" charset="0"/>
        </a:defRPr>
      </a:lvl8pPr>
      <a:lvl9pPr marL="2665933" indent="-156820" algn="l" defTabSz="677374" rtl="0" eaLnBrk="0" fontAlgn="base" hangingPunct="0">
        <a:spcBef>
          <a:spcPct val="20000"/>
        </a:spcBef>
        <a:spcAft>
          <a:spcPct val="0"/>
        </a:spcAft>
        <a:buSzPct val="100000"/>
        <a:buChar char="•"/>
        <a:defRPr sz="1400">
          <a:solidFill>
            <a:schemeClr val="tx1"/>
          </a:solidFill>
          <a:latin typeface="Times New Roman" pitchFamily="18" charset="0"/>
        </a:defRPr>
      </a:lvl9pPr>
    </p:bodyStyle>
    <p:otherStyle>
      <a:defPPr>
        <a:defRPr lang="en-US"/>
      </a:defPPr>
      <a:lvl1pPr marL="0" algn="l" defTabSz="627278" rtl="0" eaLnBrk="1" latinLnBrk="0" hangingPunct="1">
        <a:defRPr sz="1200" kern="1200">
          <a:solidFill>
            <a:schemeClr val="tx1"/>
          </a:solidFill>
          <a:latin typeface="+mn-lt"/>
          <a:ea typeface="+mn-ea"/>
          <a:cs typeface="+mn-cs"/>
        </a:defRPr>
      </a:lvl1pPr>
      <a:lvl2pPr marL="313639" algn="l" defTabSz="627278" rtl="0" eaLnBrk="1" latinLnBrk="0" hangingPunct="1">
        <a:defRPr sz="1200" kern="1200">
          <a:solidFill>
            <a:schemeClr val="tx1"/>
          </a:solidFill>
          <a:latin typeface="+mn-lt"/>
          <a:ea typeface="+mn-ea"/>
          <a:cs typeface="+mn-cs"/>
        </a:defRPr>
      </a:lvl2pPr>
      <a:lvl3pPr marL="627278" algn="l" defTabSz="627278" rtl="0" eaLnBrk="1" latinLnBrk="0" hangingPunct="1">
        <a:defRPr sz="1200" kern="1200">
          <a:solidFill>
            <a:schemeClr val="tx1"/>
          </a:solidFill>
          <a:latin typeface="+mn-lt"/>
          <a:ea typeface="+mn-ea"/>
          <a:cs typeface="+mn-cs"/>
        </a:defRPr>
      </a:lvl3pPr>
      <a:lvl4pPr marL="940918" algn="l" defTabSz="627278" rtl="0" eaLnBrk="1" latinLnBrk="0" hangingPunct="1">
        <a:defRPr sz="1200" kern="1200">
          <a:solidFill>
            <a:schemeClr val="tx1"/>
          </a:solidFill>
          <a:latin typeface="+mn-lt"/>
          <a:ea typeface="+mn-ea"/>
          <a:cs typeface="+mn-cs"/>
        </a:defRPr>
      </a:lvl4pPr>
      <a:lvl5pPr marL="1254557" algn="l" defTabSz="627278" rtl="0" eaLnBrk="1" latinLnBrk="0" hangingPunct="1">
        <a:defRPr sz="1200" kern="1200">
          <a:solidFill>
            <a:schemeClr val="tx1"/>
          </a:solidFill>
          <a:latin typeface="+mn-lt"/>
          <a:ea typeface="+mn-ea"/>
          <a:cs typeface="+mn-cs"/>
        </a:defRPr>
      </a:lvl5pPr>
      <a:lvl6pPr marL="1568196" algn="l" defTabSz="627278" rtl="0" eaLnBrk="1" latinLnBrk="0" hangingPunct="1">
        <a:defRPr sz="1200" kern="1200">
          <a:solidFill>
            <a:schemeClr val="tx1"/>
          </a:solidFill>
          <a:latin typeface="+mn-lt"/>
          <a:ea typeface="+mn-ea"/>
          <a:cs typeface="+mn-cs"/>
        </a:defRPr>
      </a:lvl6pPr>
      <a:lvl7pPr marL="1881835" algn="l" defTabSz="627278" rtl="0" eaLnBrk="1" latinLnBrk="0" hangingPunct="1">
        <a:defRPr sz="1200" kern="1200">
          <a:solidFill>
            <a:schemeClr val="tx1"/>
          </a:solidFill>
          <a:latin typeface="+mn-lt"/>
          <a:ea typeface="+mn-ea"/>
          <a:cs typeface="+mn-cs"/>
        </a:defRPr>
      </a:lvl7pPr>
      <a:lvl8pPr marL="2195474" algn="l" defTabSz="627278" rtl="0" eaLnBrk="1" latinLnBrk="0" hangingPunct="1">
        <a:defRPr sz="1200" kern="1200">
          <a:solidFill>
            <a:schemeClr val="tx1"/>
          </a:solidFill>
          <a:latin typeface="+mn-lt"/>
          <a:ea typeface="+mn-ea"/>
          <a:cs typeface="+mn-cs"/>
        </a:defRPr>
      </a:lvl8pPr>
      <a:lvl9pPr marL="2509114" algn="l" defTabSz="627278"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idx="4294967295"/>
          </p:nvPr>
        </p:nvSpPr>
        <p:spPr>
          <a:xfrm>
            <a:off x="881575" y="1263850"/>
            <a:ext cx="7380851" cy="932212"/>
          </a:xfrm>
          <a:solidFill>
            <a:srgbClr val="000099"/>
          </a:solidFill>
        </p:spPr>
        <p:txBody>
          <a:bodyPr/>
          <a:lstStyle/>
          <a:p>
            <a:r>
              <a:rPr lang="en-US" altLang="en-US" sz="1921"/>
              <a:t>“Internet2 and QUILT Initiatives </a:t>
            </a:r>
            <a:br>
              <a:rPr lang="en-US" altLang="en-US" sz="1921"/>
            </a:br>
            <a:r>
              <a:rPr lang="en-US" altLang="en-US" sz="1921"/>
              <a:t>with </a:t>
            </a:r>
            <a:r>
              <a:rPr lang="en-US" altLang="en-US" sz="1921" dirty="0"/>
              <a:t>Regional Networks” </a:t>
            </a:r>
          </a:p>
        </p:txBody>
      </p:sp>
      <p:sp>
        <p:nvSpPr>
          <p:cNvPr id="28675" name="Rectangle 3"/>
          <p:cNvSpPr>
            <a:spLocks noGrp="1" noChangeArrowheads="1"/>
          </p:cNvSpPr>
          <p:nvPr>
            <p:ph type="subTitle" idx="4294967295"/>
          </p:nvPr>
        </p:nvSpPr>
        <p:spPr>
          <a:xfrm>
            <a:off x="904500" y="2394904"/>
            <a:ext cx="7335000" cy="619958"/>
          </a:xfrm>
        </p:spPr>
        <p:txBody>
          <a:bodyPr/>
          <a:lstStyle/>
          <a:p>
            <a:pPr marL="0" indent="0" algn="ctr">
              <a:buNone/>
            </a:pPr>
            <a:r>
              <a:rPr lang="en-US" altLang="en-US" sz="1600" dirty="0">
                <a:solidFill>
                  <a:srgbClr val="800000"/>
                </a:solidFill>
              </a:rPr>
              <a:t>Panel Presentation:</a:t>
            </a:r>
          </a:p>
          <a:p>
            <a:pPr marL="0" indent="0" algn="ctr">
              <a:buNone/>
            </a:pPr>
            <a:r>
              <a:rPr lang="en-US" altLang="en-US" sz="1600" dirty="0">
                <a:solidFill>
                  <a:srgbClr val="800000"/>
                </a:solidFill>
              </a:rPr>
              <a:t>Larry Smarr (UCSD), Jen Leasure (Quilt), </a:t>
            </a:r>
            <a:br>
              <a:rPr lang="en-US" altLang="en-US" sz="1600" dirty="0">
                <a:solidFill>
                  <a:srgbClr val="800000"/>
                </a:solidFill>
              </a:rPr>
            </a:br>
            <a:r>
              <a:rPr lang="en-US" altLang="en-US" sz="1600" dirty="0">
                <a:solidFill>
                  <a:srgbClr val="800000"/>
                </a:solidFill>
              </a:rPr>
              <a:t>Mickey </a:t>
            </a:r>
            <a:r>
              <a:rPr lang="en-US" altLang="en-US" sz="1600" dirty="0" err="1">
                <a:solidFill>
                  <a:srgbClr val="800000"/>
                </a:solidFill>
              </a:rPr>
              <a:t>Slimp</a:t>
            </a:r>
            <a:r>
              <a:rPr lang="en-US" altLang="en-US" sz="1600" dirty="0">
                <a:solidFill>
                  <a:srgbClr val="800000"/>
                </a:solidFill>
              </a:rPr>
              <a:t> (GPN), Eric </a:t>
            </a:r>
            <a:r>
              <a:rPr lang="en-US" altLang="en-US" sz="1600" dirty="0" err="1">
                <a:solidFill>
                  <a:srgbClr val="800000"/>
                </a:solidFill>
              </a:rPr>
              <a:t>Buckhalt</a:t>
            </a:r>
            <a:r>
              <a:rPr lang="en-US" altLang="en-US" sz="1600" dirty="0">
                <a:solidFill>
                  <a:srgbClr val="800000"/>
                </a:solidFill>
              </a:rPr>
              <a:t> (</a:t>
            </a:r>
            <a:r>
              <a:rPr lang="en-US" altLang="en-US" sz="1600" dirty="0" err="1">
                <a:solidFill>
                  <a:srgbClr val="800000"/>
                </a:solidFill>
              </a:rPr>
              <a:t>SoX</a:t>
            </a:r>
            <a:r>
              <a:rPr lang="en-US" altLang="en-US" sz="1600" dirty="0">
                <a:solidFill>
                  <a:srgbClr val="800000"/>
                </a:solidFill>
              </a:rPr>
              <a:t>), James Deaton (Internet2)</a:t>
            </a:r>
          </a:p>
          <a:p>
            <a:pPr marL="0" indent="0" algn="ctr">
              <a:buNone/>
            </a:pPr>
            <a:endParaRPr lang="en-US" altLang="en-US" sz="1600" dirty="0">
              <a:solidFill>
                <a:srgbClr val="800000"/>
              </a:solidFill>
            </a:endParaRPr>
          </a:p>
          <a:p>
            <a:pPr marL="0" indent="0" algn="ctr">
              <a:buNone/>
            </a:pPr>
            <a:r>
              <a:rPr lang="en-US" altLang="en-US" sz="1600" dirty="0">
                <a:solidFill>
                  <a:srgbClr val="800000"/>
                </a:solidFill>
              </a:rPr>
              <a:t>Sixth National Research Platform Conference (6NRP)</a:t>
            </a:r>
          </a:p>
          <a:p>
            <a:pPr marL="0" indent="0" algn="ctr">
              <a:buNone/>
            </a:pPr>
            <a:r>
              <a:rPr lang="en-US" altLang="en-US" sz="1600" dirty="0">
                <a:solidFill>
                  <a:srgbClr val="800000"/>
                </a:solidFill>
              </a:rPr>
              <a:t>UC San Diego</a:t>
            </a:r>
          </a:p>
          <a:p>
            <a:pPr marL="0" indent="0" algn="ctr">
              <a:buNone/>
            </a:pPr>
            <a:r>
              <a:rPr lang="en-US" altLang="en-US" sz="1600" dirty="0">
                <a:solidFill>
                  <a:srgbClr val="800000"/>
                </a:solidFill>
              </a:rPr>
              <a:t>January 29, 2024</a:t>
            </a:r>
          </a:p>
        </p:txBody>
      </p:sp>
      <p:sp>
        <p:nvSpPr>
          <p:cNvPr id="6" name="Rectangle 4">
            <a:extLst>
              <a:ext uri="{FF2B5EF4-FFF2-40B4-BE49-F238E27FC236}">
                <a16:creationId xmlns:a16="http://schemas.microsoft.com/office/drawing/2014/main" id="{76834A65-8575-41ED-810D-514C233B6414}"/>
              </a:ext>
            </a:extLst>
          </p:cNvPr>
          <p:cNvSpPr>
            <a:spLocks noChangeArrowheads="1"/>
          </p:cNvSpPr>
          <p:nvPr/>
        </p:nvSpPr>
        <p:spPr bwMode="auto">
          <a:xfrm>
            <a:off x="673808" y="3791801"/>
            <a:ext cx="7796385" cy="5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04" tIns="33757" rIns="68604" bIns="33757"/>
          <a:lstStyle>
            <a:lvl1pPr defTabSz="987425">
              <a:spcBef>
                <a:spcPct val="20000"/>
              </a:spcBef>
              <a:buClr>
                <a:srgbClr val="790015"/>
              </a:buClr>
              <a:buSzPct val="100000"/>
              <a:buChar char="•"/>
              <a:defRPr sz="2000" b="1">
                <a:solidFill>
                  <a:srgbClr val="000000"/>
                </a:solidFill>
                <a:latin typeface="Arial" panose="020B0604020202020204" pitchFamily="34" charset="0"/>
                <a:ea typeface="ＭＳ Ｐゴシック" panose="020B0600070205080204" pitchFamily="34" charset="-128"/>
              </a:defRPr>
            </a:lvl1pPr>
            <a:lvl2pPr marL="742950" indent="-285750" defTabSz="987425">
              <a:spcBef>
                <a:spcPct val="20000"/>
              </a:spcBef>
              <a:buClr>
                <a:srgbClr val="790015"/>
              </a:buClr>
              <a:buSzPct val="100000"/>
              <a:buChar char="–"/>
              <a:defRPr b="1">
                <a:solidFill>
                  <a:srgbClr val="00279F"/>
                </a:solidFill>
                <a:latin typeface="Arial" panose="020B0604020202020204" pitchFamily="34" charset="0"/>
                <a:ea typeface="ＭＳ Ｐゴシック" panose="020B0600070205080204" pitchFamily="34" charset="-128"/>
              </a:defRPr>
            </a:lvl2pPr>
            <a:lvl3pPr marL="1143000" indent="-228600" defTabSz="987425">
              <a:spcBef>
                <a:spcPct val="20000"/>
              </a:spcBef>
              <a:buClr>
                <a:srgbClr val="790015"/>
              </a:buClr>
              <a:buSzPct val="100000"/>
              <a:buChar char="–"/>
              <a:defRPr b="1">
                <a:solidFill>
                  <a:srgbClr val="336600"/>
                </a:solidFill>
                <a:latin typeface="Arial" panose="020B0604020202020204" pitchFamily="34" charset="0"/>
                <a:ea typeface="ＭＳ Ｐゴシック" panose="020B0600070205080204" pitchFamily="34" charset="-128"/>
              </a:defRPr>
            </a:lvl3pPr>
            <a:lvl4pPr marL="1600200" indent="-228600" defTabSz="987425">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987425">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987425"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987425"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987425"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987425"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buFontTx/>
              <a:buNone/>
            </a:pPr>
            <a:endParaRPr lang="en-US" altLang="en-US" sz="1600" dirty="0">
              <a:solidFill>
                <a:schemeClr val="tx1"/>
              </a:solidFill>
              <a:cs typeface="Arial" panose="020B0604020202020204" pitchFamily="34" charset="0"/>
            </a:endParaRPr>
          </a:p>
        </p:txBody>
      </p:sp>
    </p:spTree>
    <p:extLst>
      <p:ext uri="{BB962C8B-B14F-4D97-AF65-F5344CB8AC3E}">
        <p14:creationId xmlns:p14="http://schemas.microsoft.com/office/powerpoint/2010/main" val="315818342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CAACF-3A2A-4918-8FD7-BC90AD2801AF}"/>
              </a:ext>
            </a:extLst>
          </p:cNvPr>
          <p:cNvSpPr>
            <a:spLocks noGrp="1"/>
          </p:cNvSpPr>
          <p:nvPr>
            <p:ph type="title"/>
          </p:nvPr>
        </p:nvSpPr>
        <p:spPr/>
        <p:txBody>
          <a:bodyPr/>
          <a:lstStyle/>
          <a:p>
            <a:pPr marR="0" lvl="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RENs </a:t>
            </a:r>
            <a:r>
              <a:rPr lang="en-US" dirty="0">
                <a:latin typeface="Calibri" panose="020F0502020204030204" pitchFamily="34" charset="0"/>
                <a:ea typeface="Calibri" panose="020F0502020204030204" pitchFamily="34" charset="0"/>
                <a:cs typeface="Times New Roman" panose="02020603050405020304" pitchFamily="18" charset="0"/>
              </a:rPr>
              <a:t>and Campus Partners with Nautilus Nodes Connected to NRP – Jan 2025</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EC1B08C-5D06-430B-9059-915F38C12EA6}"/>
              </a:ext>
            </a:extLst>
          </p:cNvPr>
          <p:cNvSpPr>
            <a:spLocks noGrp="1"/>
          </p:cNvSpPr>
          <p:nvPr>
            <p:ph idx="1"/>
          </p:nvPr>
        </p:nvSpPr>
        <p:spPr>
          <a:xfrm>
            <a:off x="355693" y="1308621"/>
            <a:ext cx="3737842" cy="2929919"/>
          </a:xfrm>
        </p:spPr>
        <p:txBody>
          <a:bodyPr/>
          <a:lstStyle/>
          <a:p>
            <a:pPr marL="0">
              <a:lnSpc>
                <a:spcPct val="107000"/>
              </a:lnSpc>
              <a:spcBef>
                <a:spcPts val="0"/>
              </a:spcBef>
            </a:pPr>
            <a:r>
              <a:rPr lang="en-US" sz="1800" b="0" dirty="0">
                <a:solidFill>
                  <a:srgbClr val="000000"/>
                </a:solidFill>
                <a:effectLst/>
                <a:ea typeface="Times New Roman" panose="02020603050405020304" pitchFamily="18" charset="0"/>
                <a:cs typeface="Arial" panose="020B0604020202020204" pitchFamily="34" charset="0"/>
              </a:rPr>
              <a:t>Albuquerque </a:t>
            </a:r>
            <a:r>
              <a:rPr lang="en-US" sz="1800" b="0" dirty="0" err="1">
                <a:solidFill>
                  <a:srgbClr val="000000"/>
                </a:solidFill>
                <a:effectLst/>
                <a:ea typeface="Times New Roman" panose="02020603050405020304" pitchFamily="18" charset="0"/>
                <a:cs typeface="Arial" panose="020B0604020202020204" pitchFamily="34" charset="0"/>
              </a:rPr>
              <a:t>GigaPoP</a:t>
            </a:r>
            <a:endParaRPr lang="en-US" sz="1800" b="0" dirty="0">
              <a:effectLs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b="0" dirty="0">
                <a:solidFill>
                  <a:schemeClr val="tx1"/>
                </a:solidFill>
                <a:effectLst/>
                <a:ea typeface="Times New Roman" panose="02020603050405020304" pitchFamily="18" charset="0"/>
                <a:cs typeface="Calibri" panose="020F0502020204030204" pitchFamily="34" charset="0"/>
              </a:rPr>
              <a:t>AMPATH</a:t>
            </a:r>
          </a:p>
          <a:p>
            <a:pPr marL="0">
              <a:lnSpc>
                <a:spcPct val="107000"/>
              </a:lnSpc>
              <a:spcBef>
                <a:spcPts val="0"/>
              </a:spcBef>
            </a:pPr>
            <a:r>
              <a:rPr lang="en-US" sz="1800" b="0" dirty="0">
                <a:solidFill>
                  <a:schemeClr val="tx1"/>
                </a:solidFill>
                <a:effectLst/>
                <a:ea typeface="Times New Roman" panose="02020603050405020304" pitchFamily="18" charset="0"/>
                <a:cs typeface="Arial" panose="020B0604020202020204" pitchFamily="34" charset="0"/>
              </a:rPr>
              <a:t>AREON</a:t>
            </a:r>
            <a:endParaRPr lang="en-US" sz="1800" b="0" dirty="0">
              <a:solidFill>
                <a:schemeClr val="tx1"/>
              </a:solidFill>
              <a:effectLst/>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r>
              <a:rPr lang="en-US" sz="1800" b="0" dirty="0">
                <a:solidFill>
                  <a:schemeClr val="tx1"/>
                </a:solidFill>
                <a:effectLst/>
                <a:ea typeface="Times New Roman" panose="02020603050405020304" pitchFamily="18" charset="0"/>
                <a:cs typeface="Calibri" panose="020F0502020204030204" pitchFamily="34" charset="0"/>
              </a:rPr>
              <a:t>CENIC</a:t>
            </a:r>
          </a:p>
          <a:p>
            <a:pPr marL="0">
              <a:lnSpc>
                <a:spcPct val="107000"/>
              </a:lnSpc>
              <a:spcBef>
                <a:spcPts val="0"/>
              </a:spcBef>
            </a:pPr>
            <a:r>
              <a:rPr lang="en-US" sz="1800" b="0" dirty="0">
                <a:solidFill>
                  <a:schemeClr val="tx1"/>
                </a:solidFill>
                <a:effectLst/>
                <a:ea typeface="Times New Roman" panose="02020603050405020304" pitchFamily="18" charset="0"/>
                <a:cs typeface="Calibri" panose="020F0502020204030204" pitchFamily="34" charset="0"/>
              </a:rPr>
              <a:t>C-Light</a:t>
            </a:r>
          </a:p>
          <a:p>
            <a:pPr marL="0">
              <a:lnSpc>
                <a:spcPct val="107000"/>
              </a:lnSpc>
              <a:spcBef>
                <a:spcPts val="0"/>
              </a:spcBef>
            </a:pPr>
            <a:r>
              <a:rPr lang="en-US" sz="1800" b="0" dirty="0">
                <a:solidFill>
                  <a:schemeClr val="tx1"/>
                </a:solidFill>
                <a:ea typeface="Calibri" panose="020F0502020204030204" pitchFamily="34" charset="0"/>
                <a:cs typeface="Calibri" panose="020F0502020204030204" pitchFamily="34" charset="0"/>
              </a:rPr>
              <a:t>Edge</a:t>
            </a:r>
          </a:p>
          <a:p>
            <a:pPr marL="0">
              <a:lnSpc>
                <a:spcPct val="107000"/>
              </a:lnSpc>
              <a:spcBef>
                <a:spcPts val="0"/>
              </a:spcBef>
            </a:pPr>
            <a:r>
              <a:rPr lang="en-US" sz="1800" b="0" dirty="0">
                <a:solidFill>
                  <a:srgbClr val="000000"/>
                </a:solidFill>
                <a:effectLst/>
                <a:ea typeface="Times New Roman" panose="02020603050405020304" pitchFamily="18" charset="0"/>
                <a:cs typeface="Arial" panose="020B0604020202020204" pitchFamily="34" charset="0"/>
              </a:rPr>
              <a:t>MGHPCC - Edge, OSHEAN, CEN, </a:t>
            </a:r>
            <a:r>
              <a:rPr lang="en-US" sz="1800" b="0" dirty="0" err="1">
                <a:solidFill>
                  <a:srgbClr val="000000"/>
                </a:solidFill>
                <a:effectLst/>
                <a:ea typeface="Times New Roman" panose="02020603050405020304" pitchFamily="18" charset="0"/>
                <a:cs typeface="Arial" panose="020B0604020202020204" pitchFamily="34" charset="0"/>
              </a:rPr>
              <a:t>NYSERNet</a:t>
            </a:r>
            <a:endParaRPr lang="en-US" sz="1800" b="0" dirty="0">
              <a:solidFill>
                <a:srgbClr val="7030A0"/>
              </a:solidFill>
              <a:ea typeface="Calibri" panose="020F0502020204030204" pitchFamily="34" charset="0"/>
              <a:cs typeface="Calibri" panose="020F0502020204030204" pitchFamily="34" charset="0"/>
            </a:endParaRPr>
          </a:p>
          <a:p>
            <a:pPr marL="0">
              <a:lnSpc>
                <a:spcPct val="107000"/>
              </a:lnSpc>
              <a:spcBef>
                <a:spcPts val="0"/>
              </a:spcBef>
            </a:pPr>
            <a:r>
              <a:rPr lang="en-US" sz="1800" b="0" dirty="0">
                <a:solidFill>
                  <a:srgbClr val="000000"/>
                </a:solidFill>
                <a:effectLst/>
                <a:ea typeface="Times New Roman" panose="02020603050405020304" pitchFamily="18" charset="0"/>
                <a:cs typeface="Arial" panose="020B0604020202020204" pitchFamily="34" charset="0"/>
              </a:rPr>
              <a:t>Florida </a:t>
            </a:r>
            <a:r>
              <a:rPr lang="en-US" sz="1800" b="0" dirty="0" err="1">
                <a:solidFill>
                  <a:srgbClr val="000000"/>
                </a:solidFill>
                <a:effectLst/>
                <a:ea typeface="Times New Roman" panose="02020603050405020304" pitchFamily="18" charset="0"/>
                <a:cs typeface="Arial" panose="020B0604020202020204" pitchFamily="34" charset="0"/>
              </a:rPr>
              <a:t>LambaRail</a:t>
            </a:r>
            <a:endParaRPr lang="en-US" sz="1800" b="0" dirty="0">
              <a:solidFill>
                <a:srgbClr val="000000"/>
              </a:solidFill>
              <a:effectLst/>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b="0" dirty="0">
              <a:effectLst/>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CCBDECA2-DB82-DF5E-E28D-63B26977379C}"/>
              </a:ext>
            </a:extLst>
          </p:cNvPr>
          <p:cNvSpPr txBox="1">
            <a:spLocks/>
          </p:cNvSpPr>
          <p:nvPr/>
        </p:nvSpPr>
        <p:spPr>
          <a:xfrm>
            <a:off x="3668234" y="1279479"/>
            <a:ext cx="4377937" cy="2929919"/>
          </a:xfrm>
          <a:prstGeom prst="rect">
            <a:avLst/>
          </a:prstGeom>
          <a:ln>
            <a:noFill/>
          </a:ln>
        </p:spPr>
        <p:txBody>
          <a:bodyPr vert="horz" wrap="square" lIns="91440" tIns="45720" rIns="91440" bIns="45720" rtlCol="0">
            <a:noAutofit/>
          </a:bodyPr>
          <a:lstStyle>
            <a:lvl1pPr marL="257175" indent="-257175" algn="l" defTabSz="342900" rtl="0" eaLnBrk="1" latinLnBrk="0" hangingPunct="1">
              <a:spcBef>
                <a:spcPct val="20000"/>
              </a:spcBef>
              <a:buFont typeface="Arial"/>
              <a:buChar char="•"/>
              <a:defRPr sz="1800" kern="1200">
                <a:ln>
                  <a:noFill/>
                </a:ln>
                <a:solidFill>
                  <a:schemeClr val="tx1">
                    <a:lumMod val="75000"/>
                    <a:lumOff val="25000"/>
                  </a:schemeClr>
                </a:solidFill>
                <a:latin typeface="+mn-lt"/>
                <a:ea typeface="+mn-ea"/>
                <a:cs typeface="+mn-cs"/>
              </a:defRPr>
            </a:lvl1pPr>
            <a:lvl2pPr marL="557213" indent="-214313" algn="l" defTabSz="342900" rtl="0" eaLnBrk="1" latinLnBrk="0" hangingPunct="1">
              <a:spcBef>
                <a:spcPct val="20000"/>
              </a:spcBef>
              <a:buFont typeface="Arial"/>
              <a:buChar char="–"/>
              <a:defRPr sz="1650" kern="1200">
                <a:ln>
                  <a:noFill/>
                </a:ln>
                <a:solidFill>
                  <a:schemeClr val="tx1">
                    <a:lumMod val="75000"/>
                    <a:lumOff val="25000"/>
                  </a:schemeClr>
                </a:solidFill>
                <a:latin typeface="+mn-lt"/>
                <a:ea typeface="+mn-ea"/>
                <a:cs typeface="+mn-cs"/>
              </a:defRPr>
            </a:lvl2pPr>
            <a:lvl3pPr marL="857250" indent="-171450" algn="l" defTabSz="342900" rtl="0" eaLnBrk="1" latinLnBrk="0" hangingPunct="1">
              <a:spcBef>
                <a:spcPct val="20000"/>
              </a:spcBef>
              <a:buFont typeface="Arial"/>
              <a:buChar char="•"/>
              <a:defRPr sz="1350" kern="1200">
                <a:ln>
                  <a:noFill/>
                </a:ln>
                <a:solidFill>
                  <a:schemeClr val="tx1">
                    <a:lumMod val="75000"/>
                    <a:lumOff val="25000"/>
                  </a:schemeClr>
                </a:solidFill>
                <a:latin typeface="+mn-lt"/>
                <a:ea typeface="+mn-ea"/>
                <a:cs typeface="+mn-cs"/>
              </a:defRPr>
            </a:lvl3pPr>
            <a:lvl4pPr marL="1200150" indent="-171450" algn="l" defTabSz="342900" rtl="0" eaLnBrk="1" latinLnBrk="0" hangingPunct="1">
              <a:spcBef>
                <a:spcPct val="20000"/>
              </a:spcBef>
              <a:buFont typeface="Arial"/>
              <a:buChar char="–"/>
              <a:defRPr sz="1200" kern="1200">
                <a:ln>
                  <a:noFill/>
                </a:ln>
                <a:solidFill>
                  <a:schemeClr val="tx1">
                    <a:lumMod val="75000"/>
                    <a:lumOff val="25000"/>
                  </a:schemeClr>
                </a:solidFill>
                <a:latin typeface="+mn-lt"/>
                <a:ea typeface="+mn-ea"/>
                <a:cs typeface="+mn-cs"/>
              </a:defRPr>
            </a:lvl4pPr>
            <a:lvl5pPr marL="1543050" indent="-171450" algn="l" defTabSz="342900" rtl="0" eaLnBrk="1" latinLnBrk="0" hangingPunct="1">
              <a:spcBef>
                <a:spcPct val="20000"/>
              </a:spcBef>
              <a:buFont typeface="Arial"/>
              <a:buChar char="»"/>
              <a:defRPr sz="1200" kern="1200">
                <a:ln>
                  <a:noFill/>
                </a:ln>
                <a:solidFill>
                  <a:schemeClr val="tx1">
                    <a:lumMod val="75000"/>
                    <a:lumOff val="25000"/>
                  </a:schemeClr>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a:lnSpc>
                <a:spcPct val="107000"/>
              </a:lnSpc>
              <a:spcBef>
                <a:spcPts val="0"/>
              </a:spcBef>
            </a:pPr>
            <a:r>
              <a:rPr lang="en-US" dirty="0">
                <a:solidFill>
                  <a:srgbClr val="000000"/>
                </a:solidFill>
                <a:effectLst/>
                <a:ea typeface="Times New Roman" panose="02020603050405020304" pitchFamily="18" charset="0"/>
                <a:cs typeface="Arial" panose="020B0604020202020204" pitchFamily="34" charset="0"/>
              </a:rPr>
              <a:t>FRGP</a:t>
            </a:r>
          </a:p>
          <a:p>
            <a:pPr marL="0">
              <a:lnSpc>
                <a:spcPct val="107000"/>
              </a:lnSpc>
              <a:spcBef>
                <a:spcPts val="0"/>
              </a:spcBef>
            </a:pPr>
            <a:r>
              <a:rPr lang="en-US" dirty="0">
                <a:solidFill>
                  <a:srgbClr val="000000"/>
                </a:solidFill>
                <a:effectLst/>
                <a:ea typeface="Times New Roman" panose="02020603050405020304" pitchFamily="18" charset="0"/>
                <a:cs typeface="Calibri" panose="020F0502020204030204" pitchFamily="34" charset="0"/>
              </a:rPr>
              <a:t>GPN</a:t>
            </a:r>
          </a:p>
          <a:p>
            <a:pPr marL="0">
              <a:lnSpc>
                <a:spcPct val="107000"/>
              </a:lnSpc>
              <a:spcBef>
                <a:spcPts val="0"/>
              </a:spcBef>
            </a:pPr>
            <a:r>
              <a:rPr lang="en-US" dirty="0" err="1">
                <a:solidFill>
                  <a:srgbClr val="000000"/>
                </a:solidFill>
                <a:effectLst/>
                <a:ea typeface="Times New Roman" panose="02020603050405020304" pitchFamily="18" charset="0"/>
                <a:cs typeface="Arial" panose="020B0604020202020204" pitchFamily="34" charset="0"/>
              </a:rPr>
              <a:t>KanREN</a:t>
            </a:r>
            <a:endParaRPr lang="en-US" dirty="0">
              <a:solidFill>
                <a:srgbClr val="000000"/>
              </a:solidFill>
              <a:effectLst/>
              <a:ea typeface="Times New Roman" panose="02020603050405020304" pitchFamily="18" charset="0"/>
              <a:cs typeface="Calibri" panose="020F0502020204030204" pitchFamily="34" charset="0"/>
            </a:endParaRPr>
          </a:p>
          <a:p>
            <a:pPr marL="0">
              <a:lnSpc>
                <a:spcPct val="107000"/>
              </a:lnSpc>
              <a:spcBef>
                <a:spcPts val="0"/>
              </a:spcBef>
            </a:pPr>
            <a:r>
              <a:rPr lang="en-US" dirty="0">
                <a:solidFill>
                  <a:srgbClr val="000000"/>
                </a:solidFill>
                <a:effectLst/>
                <a:ea typeface="Times New Roman" panose="02020603050405020304" pitchFamily="18" charset="0"/>
                <a:cs typeface="Calibri" panose="020F0502020204030204" pitchFamily="34" charset="0"/>
              </a:rPr>
              <a:t>Merit</a:t>
            </a:r>
            <a:endParaRPr lang="en-US" dirty="0">
              <a:solidFill>
                <a:srgbClr val="000000"/>
              </a:solidFill>
              <a:effectLst/>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dirty="0" err="1">
                <a:solidFill>
                  <a:srgbClr val="000000"/>
                </a:solidFill>
                <a:effectLst/>
                <a:ea typeface="Times New Roman" panose="02020603050405020304" pitchFamily="18" charset="0"/>
                <a:cs typeface="Arial" panose="020B0604020202020204" pitchFamily="34" charset="0"/>
              </a:rPr>
              <a:t>MOREnet</a:t>
            </a:r>
            <a:endParaRPr lang="en-US" dirty="0">
              <a:solidFill>
                <a:srgbClr val="000000"/>
              </a:solidFill>
              <a:effectLst/>
              <a:ea typeface="Times New Roman" panose="02020603050405020304" pitchFamily="18" charset="0"/>
              <a:cs typeface="Arial" panose="020B0604020202020204" pitchFamily="34" charset="0"/>
            </a:endParaRPr>
          </a:p>
          <a:p>
            <a:pPr marL="0">
              <a:lnSpc>
                <a:spcPct val="107000"/>
              </a:lnSpc>
              <a:spcBef>
                <a:spcPts val="0"/>
              </a:spcBef>
            </a:pPr>
            <a:r>
              <a:rPr lang="en-US" dirty="0">
                <a:solidFill>
                  <a:srgbClr val="000000"/>
                </a:solidFill>
                <a:effectLst/>
                <a:ea typeface="Times New Roman" panose="02020603050405020304" pitchFamily="18" charset="0"/>
                <a:cs typeface="Calibri" panose="020F0502020204030204" pitchFamily="34" charset="0"/>
              </a:rPr>
              <a:t>MREN</a:t>
            </a:r>
          </a:p>
          <a:p>
            <a:pPr marL="0">
              <a:lnSpc>
                <a:spcPct val="107000"/>
              </a:lnSpc>
              <a:spcBef>
                <a:spcPts val="0"/>
              </a:spcBef>
            </a:pPr>
            <a:r>
              <a:rPr lang="en-US" dirty="0">
                <a:solidFill>
                  <a:srgbClr val="000000"/>
                </a:solidFill>
                <a:ea typeface="Calibri" panose="020F0502020204030204" pitchFamily="34" charset="0"/>
                <a:cs typeface="Arial" panose="020B0604020202020204" pitchFamily="34" charset="0"/>
              </a:rPr>
              <a:t>Network Nebraska</a:t>
            </a:r>
          </a:p>
          <a:p>
            <a:pPr marL="0">
              <a:lnSpc>
                <a:spcPct val="107000"/>
              </a:lnSpc>
              <a:spcBef>
                <a:spcPts val="0"/>
              </a:spcBef>
            </a:pPr>
            <a:r>
              <a:rPr lang="en-US" dirty="0">
                <a:solidFill>
                  <a:schemeClr val="tx1"/>
                </a:solidFill>
                <a:ea typeface="Calibri" panose="020F0502020204030204" pitchFamily="34" charset="0"/>
                <a:cs typeface="Calibri" panose="020F0502020204030204" pitchFamily="34" charset="0"/>
              </a:rPr>
              <a:t>Northern Lights</a:t>
            </a:r>
          </a:p>
          <a:p>
            <a:pPr marL="0">
              <a:lnSpc>
                <a:spcPct val="107000"/>
              </a:lnSpc>
              <a:spcBef>
                <a:spcPts val="0"/>
              </a:spcBef>
            </a:pPr>
            <a:r>
              <a:rPr lang="en-US" dirty="0">
                <a:solidFill>
                  <a:schemeClr val="tx1"/>
                </a:solidFill>
                <a:effectLst/>
                <a:ea typeface="Calibri" panose="020F0502020204030204" pitchFamily="34" charset="0"/>
                <a:cs typeface="Calibri" panose="020F0502020204030204" pitchFamily="34" charset="0"/>
              </a:rPr>
              <a:t>Northern Crossroads</a:t>
            </a:r>
          </a:p>
          <a:p>
            <a:pPr marL="0" indent="0">
              <a:lnSpc>
                <a:spcPct val="107000"/>
              </a:lnSpc>
              <a:spcBef>
                <a:spcPts val="0"/>
              </a:spcBef>
              <a:buNone/>
            </a:pPr>
            <a:endParaRPr lang="en-US" dirty="0">
              <a:solidFill>
                <a:srgbClr val="7030A0"/>
              </a:solidFill>
              <a:effectLst/>
              <a:ea typeface="Calibri" panose="020F0502020204030204" pitchFamily="34"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508E0438-DD32-C52A-2178-88D372F05395}"/>
              </a:ext>
            </a:extLst>
          </p:cNvPr>
          <p:cNvSpPr txBox="1">
            <a:spLocks/>
          </p:cNvSpPr>
          <p:nvPr/>
        </p:nvSpPr>
        <p:spPr>
          <a:xfrm>
            <a:off x="6322459" y="1266285"/>
            <a:ext cx="2752430" cy="2929919"/>
          </a:xfrm>
          <a:prstGeom prst="rect">
            <a:avLst/>
          </a:prstGeom>
          <a:ln>
            <a:noFill/>
          </a:ln>
        </p:spPr>
        <p:txBody>
          <a:bodyPr vert="horz" wrap="square" lIns="91440" tIns="45720" rIns="91440" bIns="45720" rtlCol="0">
            <a:noAutofit/>
          </a:bodyPr>
          <a:lstStyle>
            <a:lvl1pPr marL="257175" indent="-257175" algn="l" defTabSz="342900" rtl="0" eaLnBrk="1" latinLnBrk="0" hangingPunct="1">
              <a:spcBef>
                <a:spcPct val="20000"/>
              </a:spcBef>
              <a:buFont typeface="Arial"/>
              <a:buChar char="•"/>
              <a:defRPr sz="1800" kern="1200">
                <a:ln>
                  <a:noFill/>
                </a:ln>
                <a:solidFill>
                  <a:schemeClr val="tx1">
                    <a:lumMod val="75000"/>
                    <a:lumOff val="25000"/>
                  </a:schemeClr>
                </a:solidFill>
                <a:latin typeface="+mn-lt"/>
                <a:ea typeface="+mn-ea"/>
                <a:cs typeface="+mn-cs"/>
              </a:defRPr>
            </a:lvl1pPr>
            <a:lvl2pPr marL="557213" indent="-214313" algn="l" defTabSz="342900" rtl="0" eaLnBrk="1" latinLnBrk="0" hangingPunct="1">
              <a:spcBef>
                <a:spcPct val="20000"/>
              </a:spcBef>
              <a:buFont typeface="Arial"/>
              <a:buChar char="–"/>
              <a:defRPr sz="1650" kern="1200">
                <a:ln>
                  <a:noFill/>
                </a:ln>
                <a:solidFill>
                  <a:schemeClr val="tx1">
                    <a:lumMod val="75000"/>
                    <a:lumOff val="25000"/>
                  </a:schemeClr>
                </a:solidFill>
                <a:latin typeface="+mn-lt"/>
                <a:ea typeface="+mn-ea"/>
                <a:cs typeface="+mn-cs"/>
              </a:defRPr>
            </a:lvl2pPr>
            <a:lvl3pPr marL="857250" indent="-171450" algn="l" defTabSz="342900" rtl="0" eaLnBrk="1" latinLnBrk="0" hangingPunct="1">
              <a:spcBef>
                <a:spcPct val="20000"/>
              </a:spcBef>
              <a:buFont typeface="Arial"/>
              <a:buChar char="•"/>
              <a:defRPr sz="1350" kern="1200">
                <a:ln>
                  <a:noFill/>
                </a:ln>
                <a:solidFill>
                  <a:schemeClr val="tx1">
                    <a:lumMod val="75000"/>
                    <a:lumOff val="25000"/>
                  </a:schemeClr>
                </a:solidFill>
                <a:latin typeface="+mn-lt"/>
                <a:ea typeface="+mn-ea"/>
                <a:cs typeface="+mn-cs"/>
              </a:defRPr>
            </a:lvl3pPr>
            <a:lvl4pPr marL="1200150" indent="-171450" algn="l" defTabSz="342900" rtl="0" eaLnBrk="1" latinLnBrk="0" hangingPunct="1">
              <a:spcBef>
                <a:spcPct val="20000"/>
              </a:spcBef>
              <a:buFont typeface="Arial"/>
              <a:buChar char="–"/>
              <a:defRPr sz="1200" kern="1200">
                <a:ln>
                  <a:noFill/>
                </a:ln>
                <a:solidFill>
                  <a:schemeClr val="tx1">
                    <a:lumMod val="75000"/>
                    <a:lumOff val="25000"/>
                  </a:schemeClr>
                </a:solidFill>
                <a:latin typeface="+mn-lt"/>
                <a:ea typeface="+mn-ea"/>
                <a:cs typeface="+mn-cs"/>
              </a:defRPr>
            </a:lvl4pPr>
            <a:lvl5pPr marL="1543050" indent="-171450" algn="l" defTabSz="342900" rtl="0" eaLnBrk="1" latinLnBrk="0" hangingPunct="1">
              <a:spcBef>
                <a:spcPct val="20000"/>
              </a:spcBef>
              <a:buFont typeface="Arial"/>
              <a:buChar char="»"/>
              <a:defRPr sz="1200" kern="1200">
                <a:ln>
                  <a:noFill/>
                </a:ln>
                <a:solidFill>
                  <a:schemeClr val="tx1">
                    <a:lumMod val="75000"/>
                    <a:lumOff val="25000"/>
                  </a:schemeClr>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a:lnSpc>
                <a:spcPct val="107000"/>
              </a:lnSpc>
              <a:spcBef>
                <a:spcPts val="0"/>
              </a:spcBef>
            </a:pPr>
            <a:r>
              <a:rPr lang="en-US" dirty="0" err="1">
                <a:solidFill>
                  <a:schemeClr val="tx1"/>
                </a:solidFill>
                <a:effectLst/>
                <a:ea typeface="Times New Roman" panose="02020603050405020304" pitchFamily="18" charset="0"/>
                <a:cs typeface="Calibri" panose="020F0502020204030204" pitchFamily="34" charset="0"/>
              </a:rPr>
              <a:t>NYSERNet</a:t>
            </a:r>
            <a:endParaRPr lang="en-US" dirty="0">
              <a:solidFill>
                <a:schemeClr val="tx1"/>
              </a:solidFill>
              <a:effectLst/>
              <a:ea typeface="Calibri" panose="020F0502020204030204" pitchFamily="34" charset="0"/>
              <a:cs typeface="Times New Roman" panose="02020603050405020304" pitchFamily="18" charset="0"/>
            </a:endParaRPr>
          </a:p>
          <a:p>
            <a:pPr marL="0">
              <a:lnSpc>
                <a:spcPct val="107000"/>
              </a:lnSpc>
              <a:spcBef>
                <a:spcPts val="0"/>
              </a:spcBef>
            </a:pPr>
            <a:r>
              <a:rPr lang="en-US" dirty="0">
                <a:solidFill>
                  <a:schemeClr val="tx1"/>
                </a:solidFill>
                <a:ea typeface="Calibri" panose="020F0502020204030204" pitchFamily="34" charset="0"/>
                <a:cs typeface="Calibri" panose="020F0502020204030204" pitchFamily="34" charset="0"/>
              </a:rPr>
              <a:t>OARnet</a:t>
            </a:r>
          </a:p>
          <a:p>
            <a:pPr marL="0" marR="0">
              <a:lnSpc>
                <a:spcPct val="107000"/>
              </a:lnSpc>
              <a:spcBef>
                <a:spcPts val="0"/>
              </a:spcBef>
              <a:spcAft>
                <a:spcPts val="0"/>
              </a:spcAft>
            </a:pPr>
            <a:r>
              <a:rPr lang="en-US" dirty="0">
                <a:solidFill>
                  <a:schemeClr val="tx1"/>
                </a:solidFill>
                <a:effectLst/>
                <a:ea typeface="Times New Roman" panose="02020603050405020304" pitchFamily="18" charset="0"/>
                <a:cs typeface="Calibri" panose="020F0502020204030204" pitchFamily="34" charset="0"/>
              </a:rPr>
              <a:t>OneNet</a:t>
            </a:r>
            <a:endParaRPr lang="en-US" dirty="0">
              <a:solidFill>
                <a:schemeClr val="tx1"/>
              </a:solidFill>
              <a:effectLst/>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dirty="0">
                <a:solidFill>
                  <a:schemeClr val="tx1"/>
                </a:solidFill>
                <a:effectLst/>
                <a:ea typeface="Times New Roman" panose="02020603050405020304" pitchFamily="18" charset="0"/>
                <a:cs typeface="Arial" panose="020B0604020202020204" pitchFamily="34" charset="0"/>
              </a:rPr>
              <a:t>PNWGP</a:t>
            </a:r>
          </a:p>
          <a:p>
            <a:pPr marL="0">
              <a:lnSpc>
                <a:spcPct val="107000"/>
              </a:lnSpc>
              <a:spcBef>
                <a:spcPts val="0"/>
              </a:spcBef>
            </a:pPr>
            <a:r>
              <a:rPr lang="en-US" dirty="0">
                <a:solidFill>
                  <a:schemeClr val="tx1"/>
                </a:solidFill>
                <a:effectLst/>
                <a:ea typeface="Calibri" panose="020F0502020204030204" pitchFamily="34" charset="0"/>
                <a:cs typeface="Arial" panose="020B0604020202020204" pitchFamily="34" charset="0"/>
              </a:rPr>
              <a:t>SD-REED</a:t>
            </a:r>
          </a:p>
          <a:p>
            <a:pPr marL="0" marR="0">
              <a:lnSpc>
                <a:spcPct val="107000"/>
              </a:lnSpc>
              <a:spcBef>
                <a:spcPts val="0"/>
              </a:spcBef>
              <a:spcAft>
                <a:spcPts val="0"/>
              </a:spcAft>
            </a:pPr>
            <a:r>
              <a:rPr lang="en-US" dirty="0">
                <a:solidFill>
                  <a:schemeClr val="tx1"/>
                </a:solidFill>
                <a:ea typeface="Calibri" panose="020F0502020204030204" pitchFamily="34" charset="0"/>
                <a:cs typeface="Arial" panose="020B0604020202020204" pitchFamily="34" charset="0"/>
              </a:rPr>
              <a:t>Southern Crossroads</a:t>
            </a:r>
            <a:endParaRPr lang="en-US" dirty="0">
              <a:solidFill>
                <a:schemeClr val="tx1"/>
              </a:solidFill>
              <a:effectLst/>
              <a:ea typeface="Times New Roman" panose="02020603050405020304" pitchFamily="18" charset="0"/>
              <a:cs typeface="Calibri" panose="020F0502020204030204" pitchFamily="34" charset="0"/>
            </a:endParaRPr>
          </a:p>
          <a:p>
            <a:pPr marL="0">
              <a:lnSpc>
                <a:spcPct val="107000"/>
              </a:lnSpc>
              <a:spcBef>
                <a:spcPts val="0"/>
              </a:spcBef>
            </a:pPr>
            <a:r>
              <a:rPr lang="en-US" dirty="0">
                <a:solidFill>
                  <a:schemeClr val="tx1"/>
                </a:solidFill>
                <a:effectLst/>
                <a:ea typeface="Times New Roman" panose="02020603050405020304" pitchFamily="18" charset="0"/>
                <a:cs typeface="Calibri" panose="020F0502020204030204" pitchFamily="34" charset="0"/>
              </a:rPr>
              <a:t>Sun Corridor</a:t>
            </a:r>
          </a:p>
          <a:p>
            <a:pPr marL="0">
              <a:lnSpc>
                <a:spcPct val="107000"/>
              </a:lnSpc>
              <a:spcBef>
                <a:spcPts val="0"/>
              </a:spcBef>
            </a:pPr>
            <a:r>
              <a:rPr lang="en-US" dirty="0">
                <a:solidFill>
                  <a:schemeClr val="tx1"/>
                </a:solidFill>
                <a:ea typeface="Times New Roman" panose="02020603050405020304" pitchFamily="18" charset="0"/>
                <a:cs typeface="Calibri" panose="020F0502020204030204" pitchFamily="34" charset="0"/>
              </a:rPr>
              <a:t>University of Hawaii</a:t>
            </a:r>
          </a:p>
          <a:p>
            <a:pPr marL="0">
              <a:lnSpc>
                <a:spcPct val="107000"/>
              </a:lnSpc>
              <a:spcBef>
                <a:spcPts val="0"/>
              </a:spcBef>
            </a:pPr>
            <a:r>
              <a:rPr lang="en-US" dirty="0">
                <a:solidFill>
                  <a:schemeClr val="tx1"/>
                </a:solidFill>
                <a:ea typeface="Times New Roman" panose="02020603050405020304" pitchFamily="18" charset="0"/>
                <a:cs typeface="Calibri" panose="020F0502020204030204" pitchFamily="34" charset="0"/>
              </a:rPr>
              <a:t>UIUC</a:t>
            </a:r>
            <a:endParaRPr lang="en-US" dirty="0">
              <a:solidFill>
                <a:schemeClr val="tx1"/>
              </a:solidFill>
              <a:effectLst/>
              <a:ea typeface="Times New Roman" panose="02020603050405020304" pitchFamily="18" charset="0"/>
              <a:cs typeface="Arial" panose="020B0604020202020204" pitchFamily="34" charset="0"/>
            </a:endParaRPr>
          </a:p>
          <a:p>
            <a:pPr marL="0">
              <a:lnSpc>
                <a:spcPct val="107000"/>
              </a:lnSpc>
              <a:spcBef>
                <a:spcPts val="0"/>
              </a:spcBef>
            </a:pPr>
            <a:endParaRPr lang="en-US" dirty="0">
              <a:solidFill>
                <a:srgbClr val="7030A0"/>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dirty="0">
              <a:effectLst/>
              <a:ea typeface="Calibri" panose="020F0502020204030204" pitchFamily="34" charset="0"/>
              <a:cs typeface="Arial" panose="020B0604020202020204" pitchFamily="34" charset="0"/>
            </a:endParaRPr>
          </a:p>
          <a:p>
            <a:pPr marL="0" marR="0">
              <a:lnSpc>
                <a:spcPct val="107000"/>
              </a:lnSpc>
              <a:spcBef>
                <a:spcPts val="0"/>
              </a:spcBef>
              <a:spcAft>
                <a:spcPts val="0"/>
              </a:spcAft>
              <a:tabLst>
                <a:tab pos="282575" algn="l"/>
              </a:tabLst>
            </a:pPr>
            <a:endParaRPr lang="en-US" dirty="0">
              <a:solidFill>
                <a:srgbClr val="000000"/>
              </a:solidFill>
              <a:effectLst/>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00749A11-4C31-B985-C22D-89CB1DBE9540}"/>
              </a:ext>
            </a:extLst>
          </p:cNvPr>
          <p:cNvSpPr txBox="1"/>
          <p:nvPr/>
        </p:nvSpPr>
        <p:spPr>
          <a:xfrm>
            <a:off x="3849654" y="4455792"/>
            <a:ext cx="1444691" cy="300082"/>
          </a:xfrm>
          <a:prstGeom prst="rect">
            <a:avLst/>
          </a:prstGeom>
          <a:noFill/>
        </p:spPr>
        <p:txBody>
          <a:bodyPr wrap="none" rtlCol="0">
            <a:spAutoFit/>
          </a:bodyPr>
          <a:lstStyle/>
          <a:p>
            <a:r>
              <a:rPr lang="en-US" sz="1350" dirty="0"/>
              <a:t>www.thequilt.net</a:t>
            </a:r>
          </a:p>
        </p:txBody>
      </p:sp>
    </p:spTree>
    <p:extLst>
      <p:ext uri="{BB962C8B-B14F-4D97-AF65-F5344CB8AC3E}">
        <p14:creationId xmlns:p14="http://schemas.microsoft.com/office/powerpoint/2010/main" val="11044644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CAACF-3A2A-4918-8FD7-BC90AD2801AF}"/>
              </a:ext>
            </a:extLst>
          </p:cNvPr>
          <p:cNvSpPr>
            <a:spLocks noGrp="1"/>
          </p:cNvSpPr>
          <p:nvPr>
            <p:ph type="title"/>
          </p:nvPr>
        </p:nvSpPr>
        <p:spPr/>
        <p:txBody>
          <a:bodyPr/>
          <a:lstStyle/>
          <a:p>
            <a:r>
              <a:rPr lang="en-US" dirty="0"/>
              <a:t>CENIC AIR as a Blueprint for Other RENs</a:t>
            </a:r>
          </a:p>
        </p:txBody>
      </p:sp>
      <p:sp>
        <p:nvSpPr>
          <p:cNvPr id="3" name="Content Placeholder 2">
            <a:extLst>
              <a:ext uri="{FF2B5EF4-FFF2-40B4-BE49-F238E27FC236}">
                <a16:creationId xmlns:a16="http://schemas.microsoft.com/office/drawing/2014/main" id="{2EC1B08C-5D06-430B-9059-915F38C12EA6}"/>
              </a:ext>
            </a:extLst>
          </p:cNvPr>
          <p:cNvSpPr>
            <a:spLocks noGrp="1"/>
          </p:cNvSpPr>
          <p:nvPr>
            <p:ph idx="1"/>
          </p:nvPr>
        </p:nvSpPr>
        <p:spPr/>
        <p:txBody>
          <a:bodyPr/>
          <a:lstStyle/>
          <a:p>
            <a:pPr>
              <a:spcBef>
                <a:spcPts val="600"/>
              </a:spcBef>
              <a:spcAft>
                <a:spcPts val="600"/>
              </a:spcAft>
              <a:buFont typeface="Arial" panose="020B0604020202020204" pitchFamily="34" charset="0"/>
              <a:buChar char="•"/>
            </a:pPr>
            <a:r>
              <a:rPr lang="en-US" dirty="0"/>
              <a:t>Quilt Focus this year on potential to leverage CENIC AIR as a model for other RENs</a:t>
            </a:r>
          </a:p>
          <a:p>
            <a:pPr>
              <a:spcBef>
                <a:spcPts val="600"/>
              </a:spcBef>
              <a:spcAft>
                <a:spcPts val="600"/>
              </a:spcAft>
              <a:buFont typeface="Arial" panose="020B0604020202020204" pitchFamily="34" charset="0"/>
              <a:buChar char="•"/>
            </a:pPr>
            <a:r>
              <a:rPr lang="en-US" dirty="0"/>
              <a:t>Panel at upcoming Quilt member meeting next week with CENIC and its community member stakeholders to share CENIC AIR with regional network community</a:t>
            </a:r>
          </a:p>
          <a:p>
            <a:pPr>
              <a:spcBef>
                <a:spcPts val="600"/>
              </a:spcBef>
              <a:spcAft>
                <a:spcPts val="600"/>
              </a:spcAft>
              <a:buFont typeface="Arial" panose="020B0604020202020204" pitchFamily="34" charset="0"/>
              <a:buChar char="•"/>
            </a:pPr>
            <a:r>
              <a:rPr lang="en-US" dirty="0"/>
              <a:t>Potential for a future REN-focused CENIC AIR workshop to share additional details about the model</a:t>
            </a:r>
          </a:p>
        </p:txBody>
      </p:sp>
      <p:sp>
        <p:nvSpPr>
          <p:cNvPr id="4" name="TextBox 3">
            <a:extLst>
              <a:ext uri="{FF2B5EF4-FFF2-40B4-BE49-F238E27FC236}">
                <a16:creationId xmlns:a16="http://schemas.microsoft.com/office/drawing/2014/main" id="{5D053F52-6BB1-0791-CDF1-1E15AB5341CB}"/>
              </a:ext>
            </a:extLst>
          </p:cNvPr>
          <p:cNvSpPr txBox="1"/>
          <p:nvPr/>
        </p:nvSpPr>
        <p:spPr>
          <a:xfrm>
            <a:off x="3849654" y="4455792"/>
            <a:ext cx="1444691" cy="300082"/>
          </a:xfrm>
          <a:prstGeom prst="rect">
            <a:avLst/>
          </a:prstGeom>
          <a:noFill/>
        </p:spPr>
        <p:txBody>
          <a:bodyPr wrap="none" rtlCol="0">
            <a:spAutoFit/>
          </a:bodyPr>
          <a:lstStyle/>
          <a:p>
            <a:r>
              <a:rPr lang="en-US" sz="1350" dirty="0"/>
              <a:t>www.thequilt.net</a:t>
            </a:r>
          </a:p>
        </p:txBody>
      </p:sp>
    </p:spTree>
    <p:extLst>
      <p:ext uri="{BB962C8B-B14F-4D97-AF65-F5344CB8AC3E}">
        <p14:creationId xmlns:p14="http://schemas.microsoft.com/office/powerpoint/2010/main" val="212206820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2" name="Google Shape;309;p64">
            <a:extLst>
              <a:ext uri="{FF2B5EF4-FFF2-40B4-BE49-F238E27FC236}">
                <a16:creationId xmlns:a16="http://schemas.microsoft.com/office/drawing/2014/main" id="{BF51ADA7-121A-DED9-7196-5D60D57E2B45}"/>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9757" y="469126"/>
            <a:ext cx="9183747" cy="4674373"/>
          </a:xfrm>
          <a:prstGeom prst="rect">
            <a:avLst/>
          </a:prstGeom>
          <a:noFill/>
          <a:ln>
            <a:noFill/>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6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23563" y="0"/>
            <a:ext cx="8896870" cy="5143500"/>
          </a:xfrm>
          <a:prstGeom prst="rect">
            <a:avLst/>
          </a:prstGeom>
          <a:noFill/>
          <a:ln>
            <a:noFill/>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CAACF-3A2A-4918-8FD7-BC90AD2801AF}"/>
              </a:ext>
            </a:extLst>
          </p:cNvPr>
          <p:cNvSpPr>
            <a:spLocks noGrp="1"/>
          </p:cNvSpPr>
          <p:nvPr>
            <p:ph type="title"/>
          </p:nvPr>
        </p:nvSpPr>
        <p:spPr/>
        <p:txBody>
          <a:bodyPr>
            <a:noAutofit/>
          </a:bodyPr>
          <a:lstStyle/>
          <a:p>
            <a:r>
              <a:rPr lang="en-US" sz="2000" dirty="0"/>
              <a:t>Benefits to </a:t>
            </a:r>
            <a:r>
              <a:rPr lang="en-US" sz="2000" b="1" dirty="0"/>
              <a:t>RENs</a:t>
            </a:r>
            <a:r>
              <a:rPr lang="en-US" sz="2000" dirty="0"/>
              <a:t> of Contributing to NRP via the CENIC AIR Blueprint</a:t>
            </a:r>
          </a:p>
        </p:txBody>
      </p:sp>
      <p:sp>
        <p:nvSpPr>
          <p:cNvPr id="3" name="Content Placeholder 2">
            <a:extLst>
              <a:ext uri="{FF2B5EF4-FFF2-40B4-BE49-F238E27FC236}">
                <a16:creationId xmlns:a16="http://schemas.microsoft.com/office/drawing/2014/main" id="{2EC1B08C-5D06-430B-9059-915F38C12EA6}"/>
              </a:ext>
            </a:extLst>
          </p:cNvPr>
          <p:cNvSpPr>
            <a:spLocks noGrp="1"/>
          </p:cNvSpPr>
          <p:nvPr>
            <p:ph idx="1"/>
          </p:nvPr>
        </p:nvSpPr>
        <p:spPr/>
        <p:txBody>
          <a:bodyPr>
            <a:normAutofit/>
          </a:bodyPr>
          <a:lstStyle/>
          <a:p>
            <a:pPr>
              <a:spcBef>
                <a:spcPts val="0"/>
              </a:spcBef>
            </a:pPr>
            <a:r>
              <a:rPr lang="en-US" sz="2000" dirty="0"/>
              <a:t>Provides a low barrier method to increase infrastructure for research and education efforts – minimally impactful to REN staff</a:t>
            </a:r>
          </a:p>
          <a:p>
            <a:pPr>
              <a:spcBef>
                <a:spcPts val="600"/>
              </a:spcBef>
              <a:spcAft>
                <a:spcPts val="600"/>
              </a:spcAft>
              <a:buFont typeface="Arial" panose="020B0604020202020204" pitchFamily="34" charset="0"/>
              <a:buChar char="•"/>
            </a:pPr>
            <a:r>
              <a:rPr lang="en-US" sz="2000" dirty="0"/>
              <a:t>Provides a mechanism for RENs to promote the </a:t>
            </a:r>
            <a:r>
              <a:rPr lang="en-US" sz="2000" b="1" dirty="0"/>
              <a:t>identity</a:t>
            </a:r>
            <a:r>
              <a:rPr lang="en-US" sz="2000" dirty="0"/>
              <a:t> and education efforts of institutions of all sizes</a:t>
            </a:r>
          </a:p>
          <a:p>
            <a:pPr>
              <a:spcBef>
                <a:spcPts val="600"/>
              </a:spcBef>
              <a:spcAft>
                <a:spcPts val="600"/>
              </a:spcAft>
              <a:buFont typeface="Arial" panose="020B0604020202020204" pitchFamily="34" charset="0"/>
              <a:buChar char="•"/>
            </a:pPr>
            <a:r>
              <a:rPr lang="en-US" sz="2000" dirty="0"/>
              <a:t>Proven models to follow for seeking NSF funding through a variety of Campus Cyberinfrastructure (CC*) opportunities</a:t>
            </a:r>
          </a:p>
          <a:p>
            <a:pPr>
              <a:spcBef>
                <a:spcPts val="600"/>
              </a:spcBef>
              <a:spcAft>
                <a:spcPts val="600"/>
              </a:spcAft>
              <a:buFont typeface="Arial" panose="020B0604020202020204" pitchFamily="34" charset="0"/>
              <a:buChar char="•"/>
            </a:pPr>
            <a:r>
              <a:rPr lang="en-US" sz="2000" dirty="0"/>
              <a:t>Based on Nautilus practices, provides network vantage points to help assure network performance from campus Science DMZs and opportunities to contribute to network research data</a:t>
            </a:r>
          </a:p>
        </p:txBody>
      </p:sp>
    </p:spTree>
    <p:extLst>
      <p:ext uri="{BB962C8B-B14F-4D97-AF65-F5344CB8AC3E}">
        <p14:creationId xmlns:p14="http://schemas.microsoft.com/office/powerpoint/2010/main" val="304699146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71"/>
          <p:cNvPicPr preferRelativeResize="0"/>
          <p:nvPr/>
        </p:nvPicPr>
        <p:blipFill>
          <a:blip r:embed="rId3">
            <a:alphaModFix/>
          </a:blip>
          <a:stretch>
            <a:fillRect/>
          </a:stretch>
        </p:blipFill>
        <p:spPr>
          <a:xfrm>
            <a:off x="1229989" y="1065675"/>
            <a:ext cx="6863910" cy="3413267"/>
          </a:xfrm>
          <a:prstGeom prst="rect">
            <a:avLst/>
          </a:prstGeom>
          <a:noFill/>
          <a:ln>
            <a:noFill/>
          </a:ln>
        </p:spPr>
      </p:pic>
      <p:sp>
        <p:nvSpPr>
          <p:cNvPr id="390" name="Google Shape;390;p7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latin typeface="Roboto Serif"/>
                <a:ea typeface="Roboto Serif"/>
                <a:cs typeface="Roboto Serif"/>
                <a:sym typeface="Roboto Serif"/>
              </a:rPr>
              <a:t>Internet2’s 40+ Performance Assurance Service Nodes </a:t>
            </a:r>
            <a:endParaRPr sz="1600" b="1" dirty="0">
              <a:latin typeface="Roboto Serif"/>
              <a:ea typeface="Roboto Serif"/>
              <a:cs typeface="Roboto Serif"/>
              <a:sym typeface="Roboto Serif"/>
            </a:endParaRPr>
          </a:p>
          <a:p>
            <a:pPr marL="0" lvl="0" indent="0" algn="ctr" rtl="0">
              <a:spcBef>
                <a:spcPts val="0"/>
              </a:spcBef>
              <a:spcAft>
                <a:spcPts val="0"/>
              </a:spcAft>
              <a:buNone/>
            </a:pPr>
            <a:r>
              <a:rPr lang="en" sz="1600" b="1" dirty="0">
                <a:latin typeface="Roboto Serif"/>
                <a:ea typeface="Roboto Serif"/>
                <a:cs typeface="Roboto Serif"/>
                <a:sym typeface="Roboto Serif"/>
              </a:rPr>
              <a:t>are being added to NRP and will be running Ark, RIPE Atlas and </a:t>
            </a:r>
            <a:r>
              <a:rPr lang="en" sz="1600" b="1" dirty="0" err="1">
                <a:latin typeface="Roboto Serif"/>
                <a:ea typeface="Roboto Serif"/>
                <a:cs typeface="Roboto Serif"/>
                <a:sym typeface="Roboto Serif"/>
              </a:rPr>
              <a:t>perfSONAR</a:t>
            </a:r>
            <a:endParaRPr sz="1600" b="1" dirty="0">
              <a:latin typeface="Roboto Serif"/>
              <a:ea typeface="Roboto Serif"/>
              <a:cs typeface="Roboto Serif"/>
              <a:sym typeface="Roboto Serif"/>
            </a:endParaRPr>
          </a:p>
          <a:p>
            <a:pPr marL="0" lvl="0" indent="0" algn="ctr" rtl="0">
              <a:spcBef>
                <a:spcPts val="0"/>
              </a:spcBef>
              <a:spcAft>
                <a:spcPts val="0"/>
              </a:spcAft>
              <a:buNone/>
            </a:pPr>
            <a:endParaRPr sz="1600" b="1" dirty="0">
              <a:latin typeface="Roboto Serif"/>
              <a:ea typeface="Roboto Serif"/>
              <a:cs typeface="Roboto Serif"/>
              <a:sym typeface="Roboto Serif"/>
            </a:endParaRPr>
          </a:p>
        </p:txBody>
      </p:sp>
      <p:sp>
        <p:nvSpPr>
          <p:cNvPr id="391" name="Google Shape;391;p71"/>
          <p:cNvSpPr txBox="1">
            <a:spLocks noGrp="1"/>
          </p:cNvSpPr>
          <p:nvPr>
            <p:ph type="body" idx="4294967295"/>
          </p:nvPr>
        </p:nvSpPr>
        <p:spPr>
          <a:xfrm>
            <a:off x="0" y="4475655"/>
            <a:ext cx="8521700" cy="630238"/>
          </a:xfrm>
          <a:prstGeom prst="rect">
            <a:avLst/>
          </a:prstGeom>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chemeClr val="dk1"/>
              </a:buClr>
              <a:buSzPts val="1100"/>
              <a:buFont typeface="Arial"/>
              <a:buNone/>
            </a:pPr>
            <a:r>
              <a:rPr lang="en" sz="1400" b="1" dirty="0">
                <a:solidFill>
                  <a:srgbClr val="212529"/>
                </a:solidFill>
                <a:latin typeface="Roboto Serif"/>
                <a:ea typeface="Roboto Serif"/>
                <a:cs typeface="Roboto Serif"/>
                <a:sym typeface="Roboto Serif"/>
              </a:rPr>
              <a:t>Currently these nodes are only running perfSONAR</a:t>
            </a:r>
            <a:endParaRPr sz="1400" dirty="0">
              <a:solidFill>
                <a:schemeClr val="dk1"/>
              </a:solidFill>
              <a:highlight>
                <a:srgbClr val="FFFFFF"/>
              </a:highlight>
              <a:latin typeface="Roboto Serif"/>
              <a:ea typeface="Roboto Serif"/>
              <a:cs typeface="Roboto Serif"/>
              <a:sym typeface="Roboto Serif"/>
            </a:endParaRPr>
          </a:p>
        </p:txBody>
      </p:sp>
      <p:sp>
        <p:nvSpPr>
          <p:cNvPr id="392" name="Google Shape;392;p71"/>
          <p:cNvSpPr txBox="1">
            <a:spLocks noGrp="1"/>
          </p:cNvSpPr>
          <p:nvPr>
            <p:ph type="body" idx="4294967295"/>
          </p:nvPr>
        </p:nvSpPr>
        <p:spPr>
          <a:xfrm>
            <a:off x="0" y="3486150"/>
            <a:ext cx="1890713" cy="1533525"/>
          </a:xfrm>
          <a:prstGeom prst="rect">
            <a:avLst/>
          </a:prstGeom>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chemeClr val="dk1"/>
              </a:buClr>
              <a:buSzPts val="1100"/>
              <a:buFont typeface="Arial"/>
              <a:buNone/>
            </a:pPr>
            <a:r>
              <a:rPr lang="en" sz="1400" b="1">
                <a:solidFill>
                  <a:srgbClr val="212529"/>
                </a:solidFill>
                <a:latin typeface="Roboto Serif"/>
                <a:ea typeface="Roboto Serif"/>
                <a:cs typeface="Roboto Serif"/>
                <a:sym typeface="Roboto Serif"/>
              </a:rPr>
              <a:t>Approximately 6TB of RAM and 1000 cores of CPU across these nodes</a:t>
            </a:r>
            <a:endParaRPr sz="1400">
              <a:solidFill>
                <a:schemeClr val="dk1"/>
              </a:solidFill>
              <a:highlight>
                <a:srgbClr val="FFFFFF"/>
              </a:highlight>
              <a:latin typeface="Roboto Serif"/>
              <a:ea typeface="Roboto Serif"/>
              <a:cs typeface="Roboto Serif"/>
              <a:sym typeface="Roboto Serif"/>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5" name="Picture 4">
            <a:extLst>
              <a:ext uri="{FF2B5EF4-FFF2-40B4-BE49-F238E27FC236}">
                <a16:creationId xmlns:a16="http://schemas.microsoft.com/office/drawing/2014/main" id="{B14D1D75-93F7-6464-EEAD-18913A73CFA5}"/>
              </a:ext>
            </a:extLst>
          </p:cNvPr>
          <p:cNvPicPr>
            <a:picLocks noChangeAspect="1"/>
          </p:cNvPicPr>
          <p:nvPr/>
        </p:nvPicPr>
        <p:blipFill>
          <a:blip r:embed="rId3"/>
          <a:stretch>
            <a:fillRect/>
          </a:stretch>
        </p:blipFill>
        <p:spPr>
          <a:xfrm>
            <a:off x="981025" y="714227"/>
            <a:ext cx="7181951" cy="405599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6A43A1-AA20-6835-7A22-9C18CE678268}"/>
              </a:ext>
            </a:extLst>
          </p:cNvPr>
          <p:cNvSpPr/>
          <p:nvPr/>
        </p:nvSpPr>
        <p:spPr bwMode="auto">
          <a:xfrm>
            <a:off x="-1" y="3495853"/>
            <a:ext cx="9144001" cy="1666498"/>
          </a:xfrm>
          <a:prstGeom prst="rect">
            <a:avLst/>
          </a:prstGeom>
          <a:solidFill>
            <a:srgbClr val="032B35"/>
          </a:solidFill>
          <a:ln w="9525" cap="flat" cmpd="sng" algn="ctr">
            <a:noFill/>
            <a:prstDash val="solid"/>
            <a:round/>
            <a:headEnd type="none" w="med" len="med"/>
            <a:tailEnd type="none" w="med" len="med"/>
          </a:ln>
          <a:effectLst/>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7" name="Group 6">
            <a:extLst>
              <a:ext uri="{FF2B5EF4-FFF2-40B4-BE49-F238E27FC236}">
                <a16:creationId xmlns:a16="http://schemas.microsoft.com/office/drawing/2014/main" id="{129B009F-22D3-5E90-4900-6F7A808C9D2C}"/>
              </a:ext>
            </a:extLst>
          </p:cNvPr>
          <p:cNvGrpSpPr/>
          <p:nvPr/>
        </p:nvGrpSpPr>
        <p:grpSpPr>
          <a:xfrm>
            <a:off x="-1" y="-183495"/>
            <a:ext cx="9147001" cy="3823524"/>
            <a:chOff x="-1" y="-127888"/>
            <a:chExt cx="9144001" cy="3822270"/>
          </a:xfrm>
        </p:grpSpPr>
        <p:sp>
          <p:nvSpPr>
            <p:cNvPr id="6" name="Rectangle 5">
              <a:extLst>
                <a:ext uri="{FF2B5EF4-FFF2-40B4-BE49-F238E27FC236}">
                  <a16:creationId xmlns:a16="http://schemas.microsoft.com/office/drawing/2014/main" id="{134E7903-2F6D-392C-30A9-B112865A621F}"/>
                </a:ext>
              </a:extLst>
            </p:cNvPr>
            <p:cNvSpPr/>
            <p:nvPr/>
          </p:nvSpPr>
          <p:spPr bwMode="auto">
            <a:xfrm>
              <a:off x="-1" y="-127888"/>
              <a:ext cx="9144001" cy="349382"/>
            </a:xfrm>
            <a:prstGeom prst="rect">
              <a:avLst/>
            </a:prstGeom>
            <a:solidFill>
              <a:srgbClr val="071F30"/>
            </a:solidFill>
            <a:ln w="9525" cap="flat" cmpd="sng" algn="ctr">
              <a:noFill/>
              <a:prstDash val="solid"/>
              <a:round/>
              <a:headEnd type="none" w="med" len="med"/>
              <a:tailEnd type="none" w="med" len="med"/>
            </a:ln>
            <a:effectLst/>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pic>
          <p:nvPicPr>
            <p:cNvPr id="5" name="Picture 4">
              <a:extLst>
                <a:ext uri="{FF2B5EF4-FFF2-40B4-BE49-F238E27FC236}">
                  <a16:creationId xmlns:a16="http://schemas.microsoft.com/office/drawing/2014/main" id="{7B472CE5-B2E6-FD5D-A26B-C0DF051C100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32574"/>
              <a:ext cx="9144000" cy="3661808"/>
            </a:xfrm>
            <a:prstGeom prst="rect">
              <a:avLst/>
            </a:prstGeom>
          </p:spPr>
        </p:pic>
      </p:grpSp>
      <p:sp>
        <p:nvSpPr>
          <p:cNvPr id="3" name="TextBox 2">
            <a:extLst>
              <a:ext uri="{FF2B5EF4-FFF2-40B4-BE49-F238E27FC236}">
                <a16:creationId xmlns:a16="http://schemas.microsoft.com/office/drawing/2014/main" id="{BD97E6D7-5DF4-C372-6044-93DE8C3DE476}"/>
              </a:ext>
            </a:extLst>
          </p:cNvPr>
          <p:cNvSpPr txBox="1"/>
          <p:nvPr/>
        </p:nvSpPr>
        <p:spPr>
          <a:xfrm>
            <a:off x="206284" y="-72210"/>
            <a:ext cx="8731429" cy="646331"/>
          </a:xfrm>
          <a:prstGeom prst="rect">
            <a:avLst/>
          </a:prstGeom>
          <a:noFill/>
        </p:spPr>
        <p:txBody>
          <a:bodyPr wrap="square">
            <a:spAutoFit/>
          </a:bodyPr>
          <a:lstStyle/>
          <a:p>
            <a:pPr algn="ctr"/>
            <a:r>
              <a:rPr lang="en-US" b="1" dirty="0">
                <a:solidFill>
                  <a:schemeClr val="bg1"/>
                </a:solidFill>
                <a:latin typeface="+mj-lt"/>
              </a:rPr>
              <a:t>CENIC AI Resource (CENIC-AIR)</a:t>
            </a:r>
          </a:p>
          <a:p>
            <a:pPr algn="ctr"/>
            <a:r>
              <a:rPr lang="en-US" b="1" dirty="0">
                <a:solidFill>
                  <a:schemeClr val="bg1"/>
                </a:solidFill>
                <a:latin typeface="+mj-lt"/>
              </a:rPr>
              <a:t>816 GPUs </a:t>
            </a:r>
          </a:p>
        </p:txBody>
      </p:sp>
      <p:grpSp>
        <p:nvGrpSpPr>
          <p:cNvPr id="254" name="Group"/>
          <p:cNvGrpSpPr/>
          <p:nvPr/>
        </p:nvGrpSpPr>
        <p:grpSpPr>
          <a:xfrm>
            <a:off x="942142" y="977294"/>
            <a:ext cx="7572861" cy="1670229"/>
            <a:chOff x="1849477" y="674628"/>
            <a:chExt cx="42071448" cy="9279050"/>
          </a:xfrm>
        </p:grpSpPr>
        <p:sp>
          <p:nvSpPr>
            <p:cNvPr id="227" name="Soledad"/>
            <p:cNvSpPr txBox="1"/>
            <p:nvPr/>
          </p:nvSpPr>
          <p:spPr>
            <a:xfrm>
              <a:off x="18214360" y="6279028"/>
              <a:ext cx="3413322" cy="1406700"/>
            </a:xfrm>
            <a:prstGeom prst="rect">
              <a:avLst/>
            </a:prstGeom>
            <a:noFill/>
            <a:ln w="12700" cap="flat">
              <a:noFill/>
              <a:miter lim="400000"/>
            </a:ln>
            <a:effectLst>
              <a:outerShdw blurRad="2032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ctr">
              <a:noAutofit/>
            </a:bodyPr>
            <a:lstStyle>
              <a:lvl1pPr algn="l" defTabSz="2235200">
                <a:lnSpc>
                  <a:spcPct val="80000"/>
                </a:lnSpc>
                <a:defRPr sz="3600">
                  <a:solidFill>
                    <a:srgbClr val="FCFFFF"/>
                  </a:solidFill>
                  <a:latin typeface="Proxima Nova Light"/>
                  <a:ea typeface="Proxima Nova Light"/>
                  <a:cs typeface="Proxima Nova Light"/>
                  <a:sym typeface="Proxima Nova Light"/>
                </a:defRPr>
              </a:lvl1pPr>
            </a:lstStyle>
            <a:p>
              <a:r>
                <a:rPr sz="648" dirty="0"/>
                <a:t>Soledad</a:t>
              </a:r>
            </a:p>
          </p:txBody>
        </p:sp>
        <p:sp>
          <p:nvSpPr>
            <p:cNvPr id="228" name="Chico"/>
            <p:cNvSpPr txBox="1"/>
            <p:nvPr/>
          </p:nvSpPr>
          <p:spPr>
            <a:xfrm>
              <a:off x="9308699" y="1192239"/>
              <a:ext cx="1775833" cy="1266117"/>
            </a:xfrm>
            <a:prstGeom prst="rect">
              <a:avLst/>
            </a:prstGeom>
            <a:noFill/>
            <a:ln w="12700" cap="flat">
              <a:noFill/>
              <a:miter lim="400000"/>
            </a:ln>
            <a:effectLst>
              <a:outerShdw blurRad="2032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ctr">
              <a:noAutofit/>
            </a:bodyPr>
            <a:lstStyle>
              <a:lvl1pPr algn="l" defTabSz="2235200">
                <a:lnSpc>
                  <a:spcPct val="80000"/>
                </a:lnSpc>
                <a:defRPr sz="3600">
                  <a:solidFill>
                    <a:srgbClr val="FCFFFF"/>
                  </a:solidFill>
                  <a:latin typeface="Proxima Nova Light"/>
                  <a:ea typeface="Proxima Nova Light"/>
                  <a:cs typeface="Proxima Nova Light"/>
                  <a:sym typeface="Proxima Nova Light"/>
                </a:defRPr>
              </a:lvl1pPr>
            </a:lstStyle>
            <a:p>
              <a:r>
                <a:rPr sz="648" dirty="0"/>
                <a:t>Chico</a:t>
              </a:r>
            </a:p>
          </p:txBody>
        </p:sp>
        <p:sp>
          <p:nvSpPr>
            <p:cNvPr id="229" name="Palo Cedro"/>
            <p:cNvSpPr txBox="1"/>
            <p:nvPr/>
          </p:nvSpPr>
          <p:spPr>
            <a:xfrm>
              <a:off x="4312388" y="674628"/>
              <a:ext cx="3241783" cy="1373472"/>
            </a:xfrm>
            <a:prstGeom prst="rect">
              <a:avLst/>
            </a:prstGeom>
            <a:noFill/>
            <a:ln w="12700" cap="flat">
              <a:noFill/>
              <a:miter lim="400000"/>
            </a:ln>
            <a:effectLst>
              <a:outerShdw blurRad="2032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ctr">
              <a:noAutofit/>
            </a:bodyPr>
            <a:lstStyle>
              <a:lvl1pPr algn="l" defTabSz="2235200">
                <a:lnSpc>
                  <a:spcPct val="80000"/>
                </a:lnSpc>
                <a:defRPr sz="3600">
                  <a:solidFill>
                    <a:srgbClr val="FCFFFF"/>
                  </a:solidFill>
                  <a:latin typeface="Proxima Nova Light"/>
                  <a:ea typeface="Proxima Nova Light"/>
                  <a:cs typeface="Proxima Nova Light"/>
                  <a:sym typeface="Proxima Nova Light"/>
                </a:defRPr>
              </a:lvl1pPr>
            </a:lstStyle>
            <a:p>
              <a:r>
                <a:rPr sz="648" dirty="0"/>
                <a:t>Palo Cedro</a:t>
              </a:r>
            </a:p>
          </p:txBody>
        </p:sp>
        <p:sp>
          <p:nvSpPr>
            <p:cNvPr id="230" name="Sacramento"/>
            <p:cNvSpPr txBox="1"/>
            <p:nvPr/>
          </p:nvSpPr>
          <p:spPr>
            <a:xfrm>
              <a:off x="12621338" y="2627595"/>
              <a:ext cx="2985405" cy="1382994"/>
            </a:xfrm>
            <a:prstGeom prst="rect">
              <a:avLst/>
            </a:prstGeom>
            <a:noFill/>
            <a:ln w="12700" cap="flat">
              <a:noFill/>
              <a:miter lim="400000"/>
            </a:ln>
            <a:effectLst>
              <a:outerShdw blurRad="2032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ctr">
              <a:noAutofit/>
            </a:bodyPr>
            <a:lstStyle>
              <a:lvl1pPr algn="l" defTabSz="2235200">
                <a:lnSpc>
                  <a:spcPct val="80000"/>
                </a:lnSpc>
                <a:defRPr sz="3600">
                  <a:solidFill>
                    <a:srgbClr val="FCFFFF"/>
                  </a:solidFill>
                  <a:latin typeface="Proxima Nova Light"/>
                  <a:ea typeface="Proxima Nova Light"/>
                  <a:cs typeface="Proxima Nova Light"/>
                  <a:sym typeface="Proxima Nova Light"/>
                </a:defRPr>
              </a:lvl1pPr>
            </a:lstStyle>
            <a:p>
              <a:r>
                <a:rPr sz="648" dirty="0"/>
                <a:t>Sacramento</a:t>
              </a:r>
            </a:p>
          </p:txBody>
        </p:sp>
        <p:sp>
          <p:nvSpPr>
            <p:cNvPr id="231" name="San…"/>
            <p:cNvSpPr txBox="1"/>
            <p:nvPr/>
          </p:nvSpPr>
          <p:spPr>
            <a:xfrm>
              <a:off x="8650238" y="6055489"/>
              <a:ext cx="2980189" cy="1543144"/>
            </a:xfrm>
            <a:prstGeom prst="rect">
              <a:avLst/>
            </a:prstGeom>
            <a:noFill/>
            <a:ln w="12700" cap="flat">
              <a:noFill/>
              <a:miter lim="400000"/>
            </a:ln>
            <a:effectLst>
              <a:outerShdw blurRad="2032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ctr">
              <a:noAutofit/>
            </a:bodyPr>
            <a:lstStyle/>
            <a:p>
              <a:pPr algn="r" defTabSz="402336">
                <a:lnSpc>
                  <a:spcPct val="80000"/>
                </a:lnSpc>
                <a:defRPr sz="3600">
                  <a:solidFill>
                    <a:srgbClr val="FCFFFF"/>
                  </a:solidFill>
                  <a:latin typeface="Proxima Nova Light"/>
                  <a:ea typeface="Proxima Nova Light"/>
                  <a:cs typeface="Proxima Nova Light"/>
                  <a:sym typeface="Proxima Nova Light"/>
                </a:defRPr>
              </a:pPr>
              <a:r>
                <a:rPr sz="648" dirty="0"/>
                <a:t>San</a:t>
              </a:r>
            </a:p>
            <a:p>
              <a:pPr algn="r" defTabSz="402336">
                <a:lnSpc>
                  <a:spcPct val="80000"/>
                </a:lnSpc>
                <a:defRPr sz="3600">
                  <a:solidFill>
                    <a:srgbClr val="FCFFFF"/>
                  </a:solidFill>
                  <a:latin typeface="Proxima Nova Light"/>
                  <a:ea typeface="Proxima Nova Light"/>
                  <a:cs typeface="Proxima Nova Light"/>
                  <a:sym typeface="Proxima Nova Light"/>
                </a:defRPr>
              </a:pPr>
              <a:r>
                <a:rPr sz="648" dirty="0"/>
                <a:t>Francisco</a:t>
              </a:r>
            </a:p>
          </p:txBody>
        </p:sp>
        <p:sp>
          <p:nvSpPr>
            <p:cNvPr id="232" name="Emeryville"/>
            <p:cNvSpPr txBox="1"/>
            <p:nvPr/>
          </p:nvSpPr>
          <p:spPr>
            <a:xfrm>
              <a:off x="9695454" y="4434534"/>
              <a:ext cx="2756661" cy="1085178"/>
            </a:xfrm>
            <a:prstGeom prst="rect">
              <a:avLst/>
            </a:prstGeom>
            <a:noFill/>
            <a:ln w="12700" cap="flat">
              <a:noFill/>
              <a:miter lim="400000"/>
            </a:ln>
            <a:effectLst>
              <a:outerShdw blurRad="2032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ctr">
              <a:noAutofit/>
            </a:bodyPr>
            <a:lstStyle>
              <a:lvl1pPr algn="l" defTabSz="2235200">
                <a:lnSpc>
                  <a:spcPct val="80000"/>
                </a:lnSpc>
                <a:defRPr sz="3600">
                  <a:solidFill>
                    <a:srgbClr val="FCFFFF"/>
                  </a:solidFill>
                  <a:latin typeface="Proxima Nova Light"/>
                  <a:ea typeface="Proxima Nova Light"/>
                  <a:cs typeface="Proxima Nova Light"/>
                  <a:sym typeface="Proxima Nova Light"/>
                </a:defRPr>
              </a:lvl1pPr>
            </a:lstStyle>
            <a:p>
              <a:r>
                <a:rPr sz="648" dirty="0"/>
                <a:t>Emeryville</a:t>
              </a:r>
            </a:p>
          </p:txBody>
        </p:sp>
        <p:sp>
          <p:nvSpPr>
            <p:cNvPr id="233" name="Palo…"/>
            <p:cNvSpPr txBox="1"/>
            <p:nvPr/>
          </p:nvSpPr>
          <p:spPr>
            <a:xfrm>
              <a:off x="12680576" y="6090100"/>
              <a:ext cx="1376050" cy="1534694"/>
            </a:xfrm>
            <a:prstGeom prst="rect">
              <a:avLst/>
            </a:prstGeom>
            <a:noFill/>
            <a:ln w="12700" cap="flat">
              <a:noFill/>
              <a:miter lim="400000"/>
            </a:ln>
            <a:effectLst>
              <a:outerShdw blurRad="2032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ctr">
              <a:noAutofit/>
            </a:bodyPr>
            <a:lstStyle/>
            <a:p>
              <a:pPr defTabSz="402336">
                <a:lnSpc>
                  <a:spcPct val="80000"/>
                </a:lnSpc>
                <a:defRPr sz="3600">
                  <a:solidFill>
                    <a:srgbClr val="FCFFFF"/>
                  </a:solidFill>
                  <a:latin typeface="Proxima Nova Light"/>
                  <a:ea typeface="Proxima Nova Light"/>
                  <a:cs typeface="Proxima Nova Light"/>
                  <a:sym typeface="Proxima Nova Light"/>
                </a:defRPr>
              </a:pPr>
              <a:r>
                <a:rPr sz="648" dirty="0"/>
                <a:t>Palo</a:t>
              </a:r>
            </a:p>
            <a:p>
              <a:pPr defTabSz="402336">
                <a:lnSpc>
                  <a:spcPct val="80000"/>
                </a:lnSpc>
                <a:defRPr sz="3600">
                  <a:solidFill>
                    <a:srgbClr val="FCFFFF"/>
                  </a:solidFill>
                  <a:latin typeface="Proxima Nova Light"/>
                  <a:ea typeface="Proxima Nova Light"/>
                  <a:cs typeface="Proxima Nova Light"/>
                  <a:sym typeface="Proxima Nova Light"/>
                </a:defRPr>
              </a:pPr>
              <a:r>
                <a:rPr sz="648" dirty="0"/>
                <a:t>Alto</a:t>
              </a:r>
            </a:p>
          </p:txBody>
        </p:sp>
        <p:sp>
          <p:nvSpPr>
            <p:cNvPr id="234" name="Sunnyvale"/>
            <p:cNvSpPr txBox="1"/>
            <p:nvPr/>
          </p:nvSpPr>
          <p:spPr>
            <a:xfrm>
              <a:off x="12759271" y="4370111"/>
              <a:ext cx="2787783" cy="1303267"/>
            </a:xfrm>
            <a:prstGeom prst="rect">
              <a:avLst/>
            </a:prstGeom>
            <a:noFill/>
            <a:ln w="12700" cap="flat">
              <a:noFill/>
              <a:miter lim="400000"/>
            </a:ln>
            <a:effectLst>
              <a:outerShdw blurRad="2032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ctr">
              <a:noAutofit/>
            </a:bodyPr>
            <a:lstStyle>
              <a:lvl1pPr algn="l" defTabSz="2235200">
                <a:lnSpc>
                  <a:spcPct val="80000"/>
                </a:lnSpc>
                <a:defRPr sz="3600">
                  <a:solidFill>
                    <a:srgbClr val="FCFFFF"/>
                  </a:solidFill>
                  <a:latin typeface="Proxima Nova Light"/>
                  <a:ea typeface="Proxima Nova Light"/>
                  <a:cs typeface="Proxima Nova Light"/>
                  <a:sym typeface="Proxima Nova Light"/>
                </a:defRPr>
              </a:lvl1pPr>
            </a:lstStyle>
            <a:p>
              <a:r>
                <a:rPr sz="648" dirty="0"/>
                <a:t>Sunnyvale</a:t>
              </a:r>
            </a:p>
          </p:txBody>
        </p:sp>
        <p:sp>
          <p:nvSpPr>
            <p:cNvPr id="235" name="Fresno"/>
            <p:cNvSpPr txBox="1"/>
            <p:nvPr/>
          </p:nvSpPr>
          <p:spPr>
            <a:xfrm>
              <a:off x="20451469" y="4016288"/>
              <a:ext cx="2253809" cy="1382996"/>
            </a:xfrm>
            <a:prstGeom prst="rect">
              <a:avLst/>
            </a:prstGeom>
            <a:noFill/>
            <a:ln w="12700" cap="flat">
              <a:noFill/>
              <a:miter lim="400000"/>
            </a:ln>
            <a:effectLst>
              <a:outerShdw blurRad="2032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ctr">
              <a:noAutofit/>
            </a:bodyPr>
            <a:lstStyle>
              <a:lvl1pPr algn="l" defTabSz="2235200">
                <a:lnSpc>
                  <a:spcPct val="80000"/>
                </a:lnSpc>
                <a:defRPr sz="3600">
                  <a:solidFill>
                    <a:srgbClr val="FCFFFF"/>
                  </a:solidFill>
                  <a:latin typeface="Proxima Nova Light"/>
                  <a:ea typeface="Proxima Nova Light"/>
                  <a:cs typeface="Proxima Nova Light"/>
                  <a:sym typeface="Proxima Nova Light"/>
                </a:defRPr>
              </a:lvl1pPr>
            </a:lstStyle>
            <a:p>
              <a:r>
                <a:rPr sz="648"/>
                <a:t>Fresno</a:t>
              </a:r>
            </a:p>
          </p:txBody>
        </p:sp>
        <p:sp>
          <p:nvSpPr>
            <p:cNvPr id="236" name="Merced"/>
            <p:cNvSpPr txBox="1"/>
            <p:nvPr/>
          </p:nvSpPr>
          <p:spPr>
            <a:xfrm>
              <a:off x="17444248" y="3844750"/>
              <a:ext cx="2202694" cy="1382994"/>
            </a:xfrm>
            <a:prstGeom prst="rect">
              <a:avLst/>
            </a:prstGeom>
            <a:noFill/>
            <a:ln w="12700" cap="flat">
              <a:noFill/>
              <a:miter lim="400000"/>
            </a:ln>
            <a:effectLst>
              <a:outerShdw blurRad="2032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ctr">
              <a:noAutofit/>
            </a:bodyPr>
            <a:lstStyle>
              <a:lvl1pPr algn="l" defTabSz="2235200">
                <a:lnSpc>
                  <a:spcPct val="80000"/>
                </a:lnSpc>
                <a:defRPr sz="3600">
                  <a:solidFill>
                    <a:srgbClr val="FCFFFF"/>
                  </a:solidFill>
                  <a:latin typeface="Proxima Nova Light"/>
                  <a:ea typeface="Proxima Nova Light"/>
                  <a:cs typeface="Proxima Nova Light"/>
                  <a:sym typeface="Proxima Nova Light"/>
                </a:defRPr>
              </a:lvl1pPr>
            </a:lstStyle>
            <a:p>
              <a:r>
                <a:rPr sz="648" dirty="0"/>
                <a:t>Merced</a:t>
              </a:r>
            </a:p>
          </p:txBody>
        </p:sp>
        <p:sp>
          <p:nvSpPr>
            <p:cNvPr id="237" name="Bakersfield"/>
            <p:cNvSpPr txBox="1"/>
            <p:nvPr/>
          </p:nvSpPr>
          <p:spPr>
            <a:xfrm>
              <a:off x="26505338" y="5932187"/>
              <a:ext cx="3316064" cy="1382996"/>
            </a:xfrm>
            <a:prstGeom prst="rect">
              <a:avLst/>
            </a:prstGeom>
            <a:noFill/>
            <a:ln w="12700" cap="flat">
              <a:noFill/>
              <a:miter lim="400000"/>
            </a:ln>
            <a:effectLst>
              <a:outerShdw blurRad="2032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ctr">
              <a:noAutofit/>
            </a:bodyPr>
            <a:lstStyle>
              <a:lvl1pPr algn="l" defTabSz="2235200">
                <a:lnSpc>
                  <a:spcPct val="80000"/>
                </a:lnSpc>
                <a:defRPr sz="3600">
                  <a:solidFill>
                    <a:srgbClr val="FCFFFF"/>
                  </a:solidFill>
                  <a:latin typeface="Proxima Nova Light"/>
                  <a:ea typeface="Proxima Nova Light"/>
                  <a:cs typeface="Proxima Nova Light"/>
                  <a:sym typeface="Proxima Nova Light"/>
                </a:defRPr>
              </a:lvl1pPr>
            </a:lstStyle>
            <a:p>
              <a:r>
                <a:rPr sz="648"/>
                <a:t> Bakersfield</a:t>
              </a:r>
            </a:p>
          </p:txBody>
        </p:sp>
        <p:sp>
          <p:nvSpPr>
            <p:cNvPr id="238" name="San Luis…"/>
            <p:cNvSpPr txBox="1"/>
            <p:nvPr/>
          </p:nvSpPr>
          <p:spPr>
            <a:xfrm>
              <a:off x="20555459" y="7921223"/>
              <a:ext cx="2355705" cy="1786633"/>
            </a:xfrm>
            <a:prstGeom prst="rect">
              <a:avLst/>
            </a:prstGeom>
            <a:noFill/>
            <a:ln w="12700" cap="flat">
              <a:noFill/>
              <a:miter lim="400000"/>
            </a:ln>
            <a:effectLst>
              <a:outerShdw blurRad="2032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gn="r" defTabSz="402336">
                <a:lnSpc>
                  <a:spcPct val="80000"/>
                </a:lnSpc>
                <a:defRPr sz="3600">
                  <a:solidFill>
                    <a:srgbClr val="FCFFFF"/>
                  </a:solidFill>
                  <a:latin typeface="Proxima Nova Light"/>
                  <a:ea typeface="Proxima Nova Light"/>
                  <a:cs typeface="Proxima Nova Light"/>
                  <a:sym typeface="Proxima Nova Light"/>
                </a:defRPr>
              </a:pPr>
              <a:endParaRPr sz="648" dirty="0"/>
            </a:p>
            <a:p>
              <a:pPr algn="r" defTabSz="402336">
                <a:lnSpc>
                  <a:spcPct val="80000"/>
                </a:lnSpc>
                <a:defRPr sz="3600">
                  <a:solidFill>
                    <a:srgbClr val="FCFFFF"/>
                  </a:solidFill>
                  <a:latin typeface="Proxima Nova Light"/>
                  <a:ea typeface="Proxima Nova Light"/>
                  <a:cs typeface="Proxima Nova Light"/>
                  <a:sym typeface="Proxima Nova Light"/>
                </a:defRPr>
              </a:pPr>
              <a:r>
                <a:rPr sz="648" dirty="0"/>
                <a:t>San Luis</a:t>
              </a:r>
            </a:p>
            <a:p>
              <a:pPr algn="r" defTabSz="402336">
                <a:lnSpc>
                  <a:spcPct val="80000"/>
                </a:lnSpc>
                <a:defRPr sz="3600">
                  <a:solidFill>
                    <a:srgbClr val="FCFFFF"/>
                  </a:solidFill>
                  <a:latin typeface="Proxima Nova Light"/>
                  <a:ea typeface="Proxima Nova Light"/>
                  <a:cs typeface="Proxima Nova Light"/>
                  <a:sym typeface="Proxima Nova Light"/>
                </a:defRPr>
              </a:pPr>
              <a:r>
                <a:rPr sz="648" dirty="0"/>
                <a:t>Obispo</a:t>
              </a:r>
            </a:p>
          </p:txBody>
        </p:sp>
        <p:sp>
          <p:nvSpPr>
            <p:cNvPr id="240" name="Palm…"/>
            <p:cNvSpPr txBox="1"/>
            <p:nvPr/>
          </p:nvSpPr>
          <p:spPr>
            <a:xfrm>
              <a:off x="37253753" y="4890067"/>
              <a:ext cx="2680100" cy="1424439"/>
            </a:xfrm>
            <a:prstGeom prst="rect">
              <a:avLst/>
            </a:prstGeom>
            <a:noFill/>
            <a:ln w="12700" cap="flat">
              <a:noFill/>
              <a:miter lim="400000"/>
            </a:ln>
            <a:effectLst>
              <a:outerShdw blurRad="2032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defTabSz="402336">
                <a:lnSpc>
                  <a:spcPct val="80000"/>
                </a:lnSpc>
                <a:defRPr sz="3600">
                  <a:solidFill>
                    <a:srgbClr val="FCFFFF"/>
                  </a:solidFill>
                  <a:latin typeface="Proxima Nova Light"/>
                  <a:ea typeface="Proxima Nova Light"/>
                  <a:cs typeface="Proxima Nova Light"/>
                  <a:sym typeface="Proxima Nova Light"/>
                </a:defRPr>
              </a:pPr>
              <a:r>
                <a:rPr sz="648" dirty="0"/>
                <a:t>Palm</a:t>
              </a:r>
            </a:p>
            <a:p>
              <a:pPr defTabSz="402336">
                <a:lnSpc>
                  <a:spcPct val="80000"/>
                </a:lnSpc>
                <a:defRPr sz="3600">
                  <a:solidFill>
                    <a:srgbClr val="FCFFFF"/>
                  </a:solidFill>
                  <a:latin typeface="Proxima Nova Light"/>
                  <a:ea typeface="Proxima Nova Light"/>
                  <a:cs typeface="Proxima Nova Light"/>
                  <a:sym typeface="Proxima Nova Light"/>
                </a:defRPr>
              </a:pPr>
              <a:r>
                <a:rPr sz="648" dirty="0"/>
                <a:t>Desert</a:t>
              </a:r>
            </a:p>
          </p:txBody>
        </p:sp>
        <p:sp>
          <p:nvSpPr>
            <p:cNvPr id="241" name="El Centro"/>
            <p:cNvSpPr txBox="1"/>
            <p:nvPr/>
          </p:nvSpPr>
          <p:spPr>
            <a:xfrm>
              <a:off x="40709536" y="4859539"/>
              <a:ext cx="3211389" cy="1382994"/>
            </a:xfrm>
            <a:prstGeom prst="rect">
              <a:avLst/>
            </a:prstGeom>
            <a:noFill/>
            <a:ln w="12700" cap="flat">
              <a:noFill/>
              <a:miter lim="400000"/>
            </a:ln>
            <a:effectLst>
              <a:outerShdw blurRad="2032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ctr">
              <a:noAutofit/>
            </a:bodyPr>
            <a:lstStyle>
              <a:lvl1pPr algn="r" defTabSz="2235200">
                <a:defRPr sz="3600">
                  <a:solidFill>
                    <a:srgbClr val="FCFFFF"/>
                  </a:solidFill>
                  <a:latin typeface="Proxima Nova Light"/>
                  <a:ea typeface="Proxima Nova Light"/>
                  <a:cs typeface="Proxima Nova Light"/>
                  <a:sym typeface="Proxima Nova Light"/>
                </a:defRPr>
              </a:lvl1pPr>
            </a:lstStyle>
            <a:p>
              <a:r>
                <a:rPr sz="648" dirty="0"/>
                <a:t>El Centro</a:t>
              </a:r>
            </a:p>
          </p:txBody>
        </p:sp>
        <p:sp>
          <p:nvSpPr>
            <p:cNvPr id="243" name="San…"/>
            <p:cNvSpPr txBox="1"/>
            <p:nvPr/>
          </p:nvSpPr>
          <p:spPr>
            <a:xfrm>
              <a:off x="37285003" y="7792056"/>
              <a:ext cx="2834089" cy="1486222"/>
            </a:xfrm>
            <a:prstGeom prst="rect">
              <a:avLst/>
            </a:prstGeom>
            <a:noFill/>
            <a:ln w="12700" cap="flat">
              <a:noFill/>
              <a:miter lim="400000"/>
            </a:ln>
            <a:effectLst>
              <a:outerShdw blurRad="2032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ctr">
              <a:noAutofit/>
            </a:bodyPr>
            <a:lstStyle/>
            <a:p>
              <a:pPr algn="r" defTabSz="402336">
                <a:lnSpc>
                  <a:spcPct val="80000"/>
                </a:lnSpc>
                <a:defRPr sz="3600">
                  <a:solidFill>
                    <a:srgbClr val="FCFFFF"/>
                  </a:solidFill>
                  <a:latin typeface="Proxima Nova Light"/>
                  <a:ea typeface="Proxima Nova Light"/>
                  <a:cs typeface="Proxima Nova Light"/>
                  <a:sym typeface="Proxima Nova Light"/>
                </a:defRPr>
              </a:pPr>
              <a:r>
                <a:rPr sz="648" dirty="0"/>
                <a:t>San</a:t>
              </a:r>
            </a:p>
            <a:p>
              <a:pPr algn="r" defTabSz="402336">
                <a:lnSpc>
                  <a:spcPct val="80000"/>
                </a:lnSpc>
                <a:defRPr sz="3600">
                  <a:solidFill>
                    <a:srgbClr val="FCFFFF"/>
                  </a:solidFill>
                  <a:latin typeface="Proxima Nova Light"/>
                  <a:ea typeface="Proxima Nova Light"/>
                  <a:cs typeface="Proxima Nova Light"/>
                  <a:sym typeface="Proxima Nova Light"/>
                </a:defRPr>
              </a:pPr>
              <a:r>
                <a:rPr sz="648" dirty="0"/>
                <a:t>Diego</a:t>
              </a:r>
            </a:p>
          </p:txBody>
        </p:sp>
        <p:sp>
          <p:nvSpPr>
            <p:cNvPr id="244" name="Corning"/>
            <p:cNvSpPr txBox="1"/>
            <p:nvPr/>
          </p:nvSpPr>
          <p:spPr>
            <a:xfrm>
              <a:off x="6049521" y="1919350"/>
              <a:ext cx="2348722" cy="1361267"/>
            </a:xfrm>
            <a:prstGeom prst="rect">
              <a:avLst/>
            </a:prstGeom>
            <a:noFill/>
            <a:ln w="12700" cap="flat">
              <a:noFill/>
              <a:miter lim="400000"/>
            </a:ln>
            <a:effectLst>
              <a:outerShdw blurRad="2032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ctr">
              <a:noAutofit/>
            </a:bodyPr>
            <a:lstStyle>
              <a:lvl1pPr algn="l" defTabSz="2235200">
                <a:lnSpc>
                  <a:spcPct val="80000"/>
                </a:lnSpc>
                <a:defRPr sz="3600">
                  <a:solidFill>
                    <a:srgbClr val="FCFFFF"/>
                  </a:solidFill>
                  <a:latin typeface="Proxima Nova Light"/>
                  <a:ea typeface="Proxima Nova Light"/>
                  <a:cs typeface="Proxima Nova Light"/>
                  <a:sym typeface="Proxima Nova Light"/>
                </a:defRPr>
              </a:lvl1pPr>
            </a:lstStyle>
            <a:p>
              <a:r>
                <a:rPr sz="648"/>
                <a:t>Corning</a:t>
              </a:r>
            </a:p>
          </p:txBody>
        </p:sp>
        <p:sp>
          <p:nvSpPr>
            <p:cNvPr id="245" name="Los…"/>
            <p:cNvSpPr txBox="1"/>
            <p:nvPr/>
          </p:nvSpPr>
          <p:spPr>
            <a:xfrm>
              <a:off x="30394165" y="7086228"/>
              <a:ext cx="2450255" cy="1720389"/>
            </a:xfrm>
            <a:prstGeom prst="rect">
              <a:avLst/>
            </a:prstGeom>
            <a:noFill/>
            <a:ln w="12700" cap="flat">
              <a:noFill/>
              <a:miter lim="400000"/>
            </a:ln>
            <a:effectLst>
              <a:outerShdw blurRad="2032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ctr">
              <a:noAutofit/>
            </a:bodyPr>
            <a:lstStyle/>
            <a:p>
              <a:pPr algn="r" defTabSz="402336">
                <a:lnSpc>
                  <a:spcPct val="80000"/>
                </a:lnSpc>
                <a:defRPr sz="3600">
                  <a:solidFill>
                    <a:srgbClr val="FCFFFF"/>
                  </a:solidFill>
                  <a:latin typeface="Proxima Nova Light"/>
                  <a:ea typeface="Proxima Nova Light"/>
                  <a:cs typeface="Proxima Nova Light"/>
                  <a:sym typeface="Proxima Nova Light"/>
                </a:defRPr>
              </a:pPr>
              <a:r>
                <a:rPr sz="648" dirty="0"/>
                <a:t>Los</a:t>
              </a:r>
            </a:p>
            <a:p>
              <a:pPr algn="r" defTabSz="402336">
                <a:lnSpc>
                  <a:spcPct val="80000"/>
                </a:lnSpc>
                <a:defRPr sz="3600">
                  <a:solidFill>
                    <a:srgbClr val="FCFFFF"/>
                  </a:solidFill>
                  <a:latin typeface="Proxima Nova Light"/>
                  <a:ea typeface="Proxima Nova Light"/>
                  <a:cs typeface="Proxima Nova Light"/>
                  <a:sym typeface="Proxima Nova Light"/>
                </a:defRPr>
              </a:pPr>
              <a:r>
                <a:rPr sz="648" dirty="0"/>
                <a:t>Angeles</a:t>
              </a:r>
            </a:p>
          </p:txBody>
        </p:sp>
        <p:sp>
          <p:nvSpPr>
            <p:cNvPr id="246" name="Colusa"/>
            <p:cNvSpPr txBox="1"/>
            <p:nvPr/>
          </p:nvSpPr>
          <p:spPr>
            <a:xfrm>
              <a:off x="8830043" y="2816034"/>
              <a:ext cx="1890533" cy="1382994"/>
            </a:xfrm>
            <a:prstGeom prst="rect">
              <a:avLst/>
            </a:prstGeom>
            <a:noFill/>
            <a:ln w="12700" cap="flat">
              <a:noFill/>
              <a:miter lim="400000"/>
            </a:ln>
            <a:effectLst>
              <a:outerShdw blurRad="2032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ctr">
              <a:noAutofit/>
            </a:bodyPr>
            <a:lstStyle>
              <a:lvl1pPr algn="l" defTabSz="2235200">
                <a:lnSpc>
                  <a:spcPct val="80000"/>
                </a:lnSpc>
                <a:defRPr sz="3600">
                  <a:solidFill>
                    <a:srgbClr val="FCFFFF"/>
                  </a:solidFill>
                  <a:latin typeface="Proxima Nova Light"/>
                  <a:ea typeface="Proxima Nova Light"/>
                  <a:cs typeface="Proxima Nova Light"/>
                  <a:sym typeface="Proxima Nova Light"/>
                </a:defRPr>
              </a:lvl1pPr>
            </a:lstStyle>
            <a:p>
              <a:r>
                <a:rPr sz="648" dirty="0"/>
                <a:t>Colusa</a:t>
              </a:r>
            </a:p>
          </p:txBody>
        </p:sp>
        <p:sp>
          <p:nvSpPr>
            <p:cNvPr id="248" name="Riverside"/>
            <p:cNvSpPr txBox="1"/>
            <p:nvPr/>
          </p:nvSpPr>
          <p:spPr>
            <a:xfrm>
              <a:off x="34784098" y="4292672"/>
              <a:ext cx="3133778" cy="904256"/>
            </a:xfrm>
            <a:prstGeom prst="rect">
              <a:avLst/>
            </a:prstGeom>
            <a:noFill/>
            <a:ln w="12700" cap="flat">
              <a:noFill/>
              <a:miter lim="400000"/>
            </a:ln>
            <a:effectLst>
              <a:outerShdw blurRad="2032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lvl1pPr algn="l" defTabSz="2235200">
                <a:lnSpc>
                  <a:spcPct val="90000"/>
                </a:lnSpc>
                <a:defRPr sz="3600">
                  <a:solidFill>
                    <a:srgbClr val="FCFFFF"/>
                  </a:solidFill>
                  <a:latin typeface="Proxima Nova Light"/>
                  <a:ea typeface="Proxima Nova Light"/>
                  <a:cs typeface="Proxima Nova Light"/>
                  <a:sym typeface="Proxima Nova Light"/>
                </a:defRPr>
              </a:lvl1pPr>
            </a:lstStyle>
            <a:p>
              <a:r>
                <a:rPr sz="648" dirty="0"/>
                <a:t>Riverside</a:t>
              </a:r>
            </a:p>
          </p:txBody>
        </p:sp>
        <p:sp>
          <p:nvSpPr>
            <p:cNvPr id="249" name="Santa…"/>
            <p:cNvSpPr txBox="1"/>
            <p:nvPr/>
          </p:nvSpPr>
          <p:spPr>
            <a:xfrm>
              <a:off x="25396654" y="8570684"/>
              <a:ext cx="2592067" cy="1382994"/>
            </a:xfrm>
            <a:prstGeom prst="rect">
              <a:avLst/>
            </a:prstGeom>
            <a:noFill/>
            <a:ln w="12700" cap="flat">
              <a:noFill/>
              <a:miter lim="400000"/>
            </a:ln>
            <a:effectLst>
              <a:outerShdw blurRad="2032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ctr">
              <a:noAutofit/>
            </a:bodyPr>
            <a:lstStyle/>
            <a:p>
              <a:pPr algn="r" defTabSz="402336">
                <a:lnSpc>
                  <a:spcPct val="80000"/>
                </a:lnSpc>
                <a:defRPr sz="3600">
                  <a:solidFill>
                    <a:srgbClr val="FCFFFF"/>
                  </a:solidFill>
                  <a:latin typeface="Proxima Nova Light"/>
                  <a:ea typeface="Proxima Nova Light"/>
                  <a:cs typeface="Proxima Nova Light"/>
                  <a:sym typeface="Proxima Nova Light"/>
                </a:defRPr>
              </a:pPr>
              <a:r>
                <a:rPr sz="648" dirty="0"/>
                <a:t>Santa</a:t>
              </a:r>
            </a:p>
            <a:p>
              <a:pPr algn="r" defTabSz="402336">
                <a:lnSpc>
                  <a:spcPct val="80000"/>
                </a:lnSpc>
                <a:defRPr sz="3600">
                  <a:solidFill>
                    <a:srgbClr val="FCFFFF"/>
                  </a:solidFill>
                  <a:latin typeface="Proxima Nova Light"/>
                  <a:ea typeface="Proxima Nova Light"/>
                  <a:cs typeface="Proxima Nova Light"/>
                  <a:sym typeface="Proxima Nova Light"/>
                </a:defRPr>
              </a:pPr>
              <a:r>
                <a:rPr sz="648" dirty="0"/>
                <a:t>Barbara</a:t>
              </a:r>
            </a:p>
          </p:txBody>
        </p:sp>
        <p:sp>
          <p:nvSpPr>
            <p:cNvPr id="250" name="Santa…"/>
            <p:cNvSpPr txBox="1"/>
            <p:nvPr/>
          </p:nvSpPr>
          <p:spPr>
            <a:xfrm>
              <a:off x="14679788" y="6859739"/>
              <a:ext cx="1376050" cy="1534694"/>
            </a:xfrm>
            <a:prstGeom prst="rect">
              <a:avLst/>
            </a:prstGeom>
            <a:noFill/>
            <a:ln w="12700" cap="flat">
              <a:noFill/>
              <a:miter lim="400000"/>
            </a:ln>
            <a:effectLst>
              <a:outerShdw blurRad="2032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ctr">
              <a:noAutofit/>
            </a:bodyPr>
            <a:lstStyle/>
            <a:p>
              <a:pPr defTabSz="402336">
                <a:lnSpc>
                  <a:spcPct val="80000"/>
                </a:lnSpc>
                <a:defRPr sz="3600">
                  <a:solidFill>
                    <a:srgbClr val="FCFFFF"/>
                  </a:solidFill>
                  <a:latin typeface="Proxima Nova Light"/>
                  <a:ea typeface="Proxima Nova Light"/>
                  <a:cs typeface="Proxima Nova Light"/>
                  <a:sym typeface="Proxima Nova Light"/>
                </a:defRPr>
              </a:pPr>
              <a:r>
                <a:rPr sz="648" dirty="0"/>
                <a:t>Santa</a:t>
              </a:r>
            </a:p>
            <a:p>
              <a:pPr defTabSz="402336">
                <a:lnSpc>
                  <a:spcPct val="80000"/>
                </a:lnSpc>
                <a:defRPr sz="3600">
                  <a:solidFill>
                    <a:srgbClr val="FCFFFF"/>
                  </a:solidFill>
                  <a:latin typeface="Proxima Nova Light"/>
                  <a:ea typeface="Proxima Nova Light"/>
                  <a:cs typeface="Proxima Nova Light"/>
                  <a:sym typeface="Proxima Nova Light"/>
                </a:defRPr>
              </a:pPr>
              <a:r>
                <a:rPr sz="648" dirty="0"/>
                <a:t>Cruz</a:t>
              </a:r>
            </a:p>
          </p:txBody>
        </p:sp>
        <p:sp>
          <p:nvSpPr>
            <p:cNvPr id="251" name="Humboldt"/>
            <p:cNvSpPr txBox="1"/>
            <p:nvPr/>
          </p:nvSpPr>
          <p:spPr>
            <a:xfrm>
              <a:off x="1849477" y="2729517"/>
              <a:ext cx="2754528" cy="1289928"/>
            </a:xfrm>
            <a:prstGeom prst="rect">
              <a:avLst/>
            </a:prstGeom>
            <a:noFill/>
            <a:ln w="12700" cap="flat">
              <a:noFill/>
              <a:miter lim="400000"/>
            </a:ln>
            <a:effectLst>
              <a:outerShdw blurRad="2032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ctr">
              <a:noAutofit/>
            </a:bodyPr>
            <a:lstStyle>
              <a:lvl1pPr algn="l" defTabSz="2235200">
                <a:lnSpc>
                  <a:spcPct val="80000"/>
                </a:lnSpc>
                <a:defRPr sz="3600">
                  <a:solidFill>
                    <a:srgbClr val="FCFFFF"/>
                  </a:solidFill>
                  <a:latin typeface="Proxima Nova Light"/>
                  <a:ea typeface="Proxima Nova Light"/>
                  <a:cs typeface="Proxima Nova Light"/>
                  <a:sym typeface="Proxima Nova Light"/>
                </a:defRPr>
              </a:lvl1pPr>
            </a:lstStyle>
            <a:p>
              <a:r>
                <a:rPr sz="648" dirty="0"/>
                <a:t>Humboldt</a:t>
              </a:r>
            </a:p>
          </p:txBody>
        </p:sp>
        <p:sp>
          <p:nvSpPr>
            <p:cNvPr id="252" name="Fullerton"/>
            <p:cNvSpPr txBox="1"/>
            <p:nvPr/>
          </p:nvSpPr>
          <p:spPr>
            <a:xfrm>
              <a:off x="34128803" y="5682139"/>
              <a:ext cx="2727400" cy="1382994"/>
            </a:xfrm>
            <a:prstGeom prst="rect">
              <a:avLst/>
            </a:prstGeom>
            <a:noFill/>
            <a:ln w="12700" cap="flat">
              <a:noFill/>
              <a:miter lim="400000"/>
            </a:ln>
            <a:effectLst>
              <a:outerShdw blurRad="2032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ctr">
              <a:noAutofit/>
            </a:bodyPr>
            <a:lstStyle>
              <a:lvl1pPr algn="r" defTabSz="2235200">
                <a:defRPr sz="3600">
                  <a:solidFill>
                    <a:srgbClr val="FCFFFF"/>
                  </a:solidFill>
                  <a:latin typeface="Proxima Nova Light"/>
                  <a:ea typeface="Proxima Nova Light"/>
                  <a:cs typeface="Proxima Nova Light"/>
                  <a:sym typeface="Proxima Nova Light"/>
                </a:defRPr>
              </a:lvl1pPr>
            </a:lstStyle>
            <a:p>
              <a:r>
                <a:rPr sz="648" dirty="0"/>
                <a:t>Fullerton</a:t>
              </a:r>
            </a:p>
          </p:txBody>
        </p:sp>
        <p:sp>
          <p:nvSpPr>
            <p:cNvPr id="253" name="Monterey Bay"/>
            <p:cNvSpPr txBox="1"/>
            <p:nvPr/>
          </p:nvSpPr>
          <p:spPr>
            <a:xfrm>
              <a:off x="16639132" y="7117650"/>
              <a:ext cx="3413322" cy="1406700"/>
            </a:xfrm>
            <a:prstGeom prst="rect">
              <a:avLst/>
            </a:prstGeom>
            <a:noFill/>
            <a:ln w="12700" cap="flat">
              <a:noFill/>
              <a:miter lim="400000"/>
            </a:ln>
            <a:effectLst>
              <a:outerShdw blurRad="2032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ctr">
              <a:noAutofit/>
            </a:bodyPr>
            <a:lstStyle>
              <a:lvl1pPr algn="l" defTabSz="2235200">
                <a:lnSpc>
                  <a:spcPct val="80000"/>
                </a:lnSpc>
                <a:defRPr sz="3600">
                  <a:solidFill>
                    <a:srgbClr val="FCFFFF"/>
                  </a:solidFill>
                  <a:latin typeface="Proxima Nova Light"/>
                  <a:ea typeface="Proxima Nova Light"/>
                  <a:cs typeface="Proxima Nova Light"/>
                  <a:sym typeface="Proxima Nova Light"/>
                </a:defRPr>
              </a:lvl1pPr>
            </a:lstStyle>
            <a:p>
              <a:r>
                <a:rPr sz="648" dirty="0"/>
                <a:t>Montere</a:t>
              </a:r>
              <a:r>
                <a:rPr lang="en-US" sz="648" dirty="0"/>
                <a:t>y</a:t>
              </a:r>
              <a:endParaRPr sz="648" dirty="0"/>
            </a:p>
          </p:txBody>
        </p:sp>
      </p:grpSp>
      <p:sp>
        <p:nvSpPr>
          <p:cNvPr id="224" name="CENIC 7/3/2024"/>
          <p:cNvSpPr txBox="1"/>
          <p:nvPr/>
        </p:nvSpPr>
        <p:spPr>
          <a:xfrm>
            <a:off x="8238842" y="4906677"/>
            <a:ext cx="740108" cy="239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4" tIns="9144" rIns="9144" bIns="9144" anchor="ctr"/>
          <a:lstStyle/>
          <a:p>
            <a:pPr algn="r" defTabSz="219456">
              <a:lnSpc>
                <a:spcPct val="80000"/>
              </a:lnSpc>
              <a:defRPr sz="4200">
                <a:solidFill>
                  <a:srgbClr val="C9C3BA"/>
                </a:solidFill>
                <a:latin typeface="Proxima Nova"/>
                <a:ea typeface="Proxima Nova"/>
                <a:cs typeface="Proxima Nova"/>
                <a:sym typeface="Proxima Nova"/>
              </a:defRPr>
            </a:pPr>
            <a:r>
              <a:rPr sz="756" b="1"/>
              <a:t>CENIC</a:t>
            </a:r>
            <a:br>
              <a:rPr sz="972" b="1"/>
            </a:br>
            <a:r>
              <a:rPr sz="576"/>
              <a:t>7/3/2024</a:t>
            </a:r>
          </a:p>
        </p:txBody>
      </p:sp>
      <p:sp>
        <p:nvSpPr>
          <p:cNvPr id="225" name="Water Drop"/>
          <p:cNvSpPr/>
          <p:nvPr/>
        </p:nvSpPr>
        <p:spPr>
          <a:xfrm rot="10800000">
            <a:off x="6590906" y="2068230"/>
            <a:ext cx="68718" cy="112931"/>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solidFill>
            <a:srgbClr val="2F86E4"/>
          </a:solidFill>
          <a:ln w="9525">
            <a:solidFill>
              <a:srgbClr val="FDFFFF"/>
            </a:solidFill>
            <a:miter lim="400000"/>
          </a:ln>
          <a:effectLst>
            <a:outerShdw blurRad="355600" rotWithShape="0">
              <a:srgbClr val="000000">
                <a:alpha val="95417"/>
              </a:srgbClr>
            </a:outerShdw>
          </a:effectLst>
        </p:spPr>
        <p:txBody>
          <a:bodyPr lIns="9144" tIns="9144" rIns="9144" bIns="9144" anchor="ctr"/>
          <a:lstStyle/>
          <a:p>
            <a:pPr defTabSz="219456">
              <a:defRPr sz="8200">
                <a:solidFill>
                  <a:srgbClr val="FFFFFF"/>
                </a:solidFill>
                <a:effectLst>
                  <a:outerShdw blurRad="38100" dist="12700" dir="5400000" rotWithShape="0">
                    <a:srgbClr val="000000">
                      <a:alpha val="50000"/>
                    </a:srgbClr>
                  </a:outerShdw>
                </a:effectLst>
              </a:defRPr>
            </a:pPr>
            <a:endParaRPr sz="1476"/>
          </a:p>
        </p:txBody>
      </p:sp>
      <p:sp>
        <p:nvSpPr>
          <p:cNvPr id="226" name="Water Drop"/>
          <p:cNvSpPr/>
          <p:nvPr/>
        </p:nvSpPr>
        <p:spPr>
          <a:xfrm rot="10800000">
            <a:off x="6431781" y="1936478"/>
            <a:ext cx="68718" cy="112931"/>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solidFill>
            <a:srgbClr val="24EBEF"/>
          </a:solidFill>
          <a:ln w="9525">
            <a:solidFill>
              <a:srgbClr val="FDFFFF"/>
            </a:solidFill>
            <a:miter lim="400000"/>
          </a:ln>
          <a:effectLst>
            <a:outerShdw blurRad="355600" rotWithShape="0">
              <a:srgbClr val="000000">
                <a:alpha val="95417"/>
              </a:srgbClr>
            </a:outerShdw>
          </a:effectLst>
        </p:spPr>
        <p:txBody>
          <a:bodyPr lIns="9144" tIns="9144" rIns="9144" bIns="9144" anchor="ctr"/>
          <a:lstStyle/>
          <a:p>
            <a:pPr defTabSz="219456">
              <a:defRPr sz="8200">
                <a:solidFill>
                  <a:srgbClr val="FFFFFF"/>
                </a:solidFill>
                <a:effectLst>
                  <a:outerShdw blurRad="38100" dist="12700" dir="5400000" rotWithShape="0">
                    <a:srgbClr val="000000">
                      <a:alpha val="50000"/>
                    </a:srgbClr>
                  </a:outerShdw>
                </a:effectLst>
              </a:defRPr>
            </a:pPr>
            <a:endParaRPr sz="1476"/>
          </a:p>
        </p:txBody>
      </p:sp>
      <p:sp>
        <p:nvSpPr>
          <p:cNvPr id="255" name="Water Drop"/>
          <p:cNvSpPr/>
          <p:nvPr/>
        </p:nvSpPr>
        <p:spPr>
          <a:xfrm rot="10800000">
            <a:off x="6364274" y="2018451"/>
            <a:ext cx="68718" cy="112931"/>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solidFill>
            <a:srgbClr val="00AEEF"/>
          </a:solidFill>
          <a:ln w="9525">
            <a:solidFill>
              <a:srgbClr val="FDFFFF"/>
            </a:solidFill>
            <a:miter lim="400000"/>
          </a:ln>
          <a:effectLst>
            <a:outerShdw blurRad="355600" rotWithShape="0">
              <a:srgbClr val="000000">
                <a:alpha val="95417"/>
              </a:srgbClr>
            </a:outerShdw>
          </a:effectLst>
        </p:spPr>
        <p:txBody>
          <a:bodyPr lIns="9144" tIns="9144" rIns="9144" bIns="9144" anchor="ctr"/>
          <a:lstStyle/>
          <a:p>
            <a:pPr defTabSz="219456">
              <a:defRPr sz="8200">
                <a:solidFill>
                  <a:srgbClr val="FFFFFF"/>
                </a:solidFill>
                <a:effectLst>
                  <a:outerShdw blurRad="38100" dist="12700" dir="5400000" rotWithShape="0">
                    <a:srgbClr val="000000">
                      <a:alpha val="50000"/>
                    </a:srgbClr>
                  </a:outerShdw>
                </a:effectLst>
              </a:defRPr>
            </a:pPr>
            <a:endParaRPr sz="1476"/>
          </a:p>
        </p:txBody>
      </p:sp>
      <p:sp>
        <p:nvSpPr>
          <p:cNvPr id="256" name="Water Drop"/>
          <p:cNvSpPr/>
          <p:nvPr/>
        </p:nvSpPr>
        <p:spPr>
          <a:xfrm rot="10800000">
            <a:off x="6789548" y="1709925"/>
            <a:ext cx="68718" cy="112931"/>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solidFill>
            <a:srgbClr val="00AEEF"/>
          </a:solidFill>
          <a:ln w="9525">
            <a:solidFill>
              <a:srgbClr val="FDFFFF"/>
            </a:solidFill>
            <a:miter lim="400000"/>
          </a:ln>
          <a:effectLst>
            <a:outerShdw blurRad="355600" rotWithShape="0">
              <a:srgbClr val="000000">
                <a:alpha val="95417"/>
              </a:srgbClr>
            </a:outerShdw>
          </a:effectLst>
        </p:spPr>
        <p:txBody>
          <a:bodyPr lIns="9144" tIns="9144" rIns="9144" bIns="9144" anchor="ctr"/>
          <a:lstStyle/>
          <a:p>
            <a:pPr defTabSz="219456">
              <a:defRPr sz="8200">
                <a:solidFill>
                  <a:srgbClr val="FFFFFF"/>
                </a:solidFill>
                <a:effectLst>
                  <a:outerShdw blurRad="38100" dist="12700" dir="5400000" rotWithShape="0">
                    <a:srgbClr val="000000">
                      <a:alpha val="50000"/>
                    </a:srgbClr>
                  </a:outerShdw>
                </a:effectLst>
              </a:defRPr>
            </a:pPr>
            <a:endParaRPr sz="1476"/>
          </a:p>
        </p:txBody>
      </p:sp>
      <p:grpSp>
        <p:nvGrpSpPr>
          <p:cNvPr id="267" name="Group"/>
          <p:cNvGrpSpPr/>
          <p:nvPr/>
        </p:nvGrpSpPr>
        <p:grpSpPr>
          <a:xfrm>
            <a:off x="5799996" y="315375"/>
            <a:ext cx="1477828" cy="438326"/>
            <a:chOff x="0" y="0"/>
            <a:chExt cx="8210153" cy="2435144"/>
          </a:xfrm>
        </p:grpSpPr>
        <p:grpSp>
          <p:nvGrpSpPr>
            <p:cNvPr id="265" name="Group"/>
            <p:cNvGrpSpPr/>
            <p:nvPr/>
          </p:nvGrpSpPr>
          <p:grpSpPr>
            <a:xfrm>
              <a:off x="0" y="0"/>
              <a:ext cx="8210154" cy="2435145"/>
              <a:chOff x="0" y="0"/>
              <a:chExt cx="8210153" cy="2435144"/>
            </a:xfrm>
          </p:grpSpPr>
          <p:grpSp>
            <p:nvGrpSpPr>
              <p:cNvPr id="262" name="Group"/>
              <p:cNvGrpSpPr/>
              <p:nvPr/>
            </p:nvGrpSpPr>
            <p:grpSpPr>
              <a:xfrm>
                <a:off x="0" y="0"/>
                <a:ext cx="8210154" cy="2435145"/>
                <a:chOff x="0" y="0"/>
                <a:chExt cx="8210153" cy="2435144"/>
              </a:xfrm>
            </p:grpSpPr>
            <p:sp>
              <p:nvSpPr>
                <p:cNvPr id="257" name="Rectangle"/>
                <p:cNvSpPr/>
                <p:nvPr/>
              </p:nvSpPr>
              <p:spPr>
                <a:xfrm>
                  <a:off x="0" y="0"/>
                  <a:ext cx="8210154" cy="2435145"/>
                </a:xfrm>
                <a:prstGeom prst="rect">
                  <a:avLst/>
                </a:prstGeom>
                <a:solidFill>
                  <a:srgbClr val="5B5854">
                    <a:alpha val="60010"/>
                  </a:srgbClr>
                </a:solidFill>
                <a:ln w="12700" cap="flat">
                  <a:noFill/>
                  <a:miter lim="400000"/>
                </a:ln>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sp>
              <p:nvSpPr>
                <p:cNvPr id="258" name="UC Riverside"/>
                <p:cNvSpPr txBox="1"/>
                <p:nvPr/>
              </p:nvSpPr>
              <p:spPr>
                <a:xfrm>
                  <a:off x="162574" y="154077"/>
                  <a:ext cx="7885008" cy="991182"/>
                </a:xfrm>
                <a:prstGeom prst="rect">
                  <a:avLst/>
                </a:prstGeom>
                <a:solidFill>
                  <a:srgbClr val="9A958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288" tIns="18288" rIns="18288" bIns="18288" numCol="1" anchor="t">
                  <a:noAutofit/>
                </a:bodyPr>
                <a:lstStyle>
                  <a:lvl1pPr algn="l">
                    <a:defRPr sz="4800">
                      <a:solidFill>
                        <a:srgbClr val="FFFFFF"/>
                      </a:solidFill>
                      <a:latin typeface="Proxima Nova Light"/>
                      <a:ea typeface="Proxima Nova Light"/>
                      <a:cs typeface="Proxima Nova Light"/>
                      <a:sym typeface="Proxima Nova Light"/>
                    </a:defRPr>
                  </a:lvl1pPr>
                </a:lstStyle>
                <a:p>
                  <a:r>
                    <a:rPr sz="864"/>
                    <a:t>    UC Riverside</a:t>
                  </a:r>
                </a:p>
              </p:txBody>
            </p:sp>
            <p:sp>
              <p:nvSpPr>
                <p:cNvPr id="259" name="215"/>
                <p:cNvSpPr txBox="1"/>
                <p:nvPr/>
              </p:nvSpPr>
              <p:spPr>
                <a:xfrm>
                  <a:off x="162574" y="1280440"/>
                  <a:ext cx="2153245" cy="977788"/>
                </a:xfrm>
                <a:prstGeom prst="rect">
                  <a:avLst/>
                </a:prstGeom>
                <a:solidFill>
                  <a:srgbClr val="021F4B"/>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lvl1pPr>
                    <a:defRPr sz="5400">
                      <a:solidFill>
                        <a:srgbClr val="FFFFFF"/>
                      </a:solidFill>
                      <a:latin typeface="Proxima Nova Semibold"/>
                      <a:ea typeface="Proxima Nova Semibold"/>
                      <a:cs typeface="Proxima Nova Semibold"/>
                      <a:sym typeface="Proxima Nova Semibold"/>
                    </a:defRPr>
                  </a:lvl1pPr>
                </a:lstStyle>
                <a:p>
                  <a:pPr algn="ctr"/>
                  <a:r>
                    <a:rPr sz="972" dirty="0"/>
                    <a:t>2</a:t>
                  </a:r>
                  <a:r>
                    <a:rPr lang="en-US" sz="972" dirty="0"/>
                    <a:t>27</a:t>
                  </a:r>
                  <a:r>
                    <a:rPr sz="972" dirty="0"/>
                    <a:t> </a:t>
                  </a:r>
                </a:p>
              </p:txBody>
            </p:sp>
            <p:sp>
              <p:nvSpPr>
                <p:cNvPr id="260" name="24"/>
                <p:cNvSpPr txBox="1"/>
                <p:nvPr/>
              </p:nvSpPr>
              <p:spPr>
                <a:xfrm>
                  <a:off x="2473418" y="1280440"/>
                  <a:ext cx="2270267" cy="977788"/>
                </a:xfrm>
                <a:prstGeom prst="rect">
                  <a:avLst/>
                </a:prstGeom>
                <a:solidFill>
                  <a:srgbClr val="5E5E5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lvl1pPr>
                    <a:defRPr sz="5400">
                      <a:solidFill>
                        <a:srgbClr val="FFFFFF"/>
                      </a:solidFill>
                      <a:latin typeface="Proxima Nova Semibold"/>
                      <a:ea typeface="Proxima Nova Semibold"/>
                      <a:cs typeface="Proxima Nova Semibold"/>
                      <a:sym typeface="Proxima Nova Semibold"/>
                    </a:defRPr>
                  </a:lvl1pPr>
                </a:lstStyle>
                <a:p>
                  <a:pPr algn="ctr"/>
                  <a:r>
                    <a:rPr sz="972" dirty="0"/>
                    <a:t>24</a:t>
                  </a:r>
                </a:p>
              </p:txBody>
            </p:sp>
            <p:sp>
              <p:nvSpPr>
                <p:cNvPr id="261" name="256TB"/>
                <p:cNvSpPr txBox="1"/>
                <p:nvPr/>
              </p:nvSpPr>
              <p:spPr>
                <a:xfrm>
                  <a:off x="4901284" y="1280440"/>
                  <a:ext cx="3143580" cy="977788"/>
                </a:xfrm>
                <a:prstGeom prst="rect">
                  <a:avLst/>
                </a:prstGeom>
                <a:solidFill>
                  <a:srgbClr val="B68D1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gn="ctr">
                    <a:defRPr sz="5400">
                      <a:solidFill>
                        <a:srgbClr val="FFFFFF"/>
                      </a:solidFill>
                      <a:latin typeface="Proxima Nova Semibold"/>
                      <a:ea typeface="Proxima Nova Semibold"/>
                      <a:cs typeface="Proxima Nova Semibold"/>
                      <a:sym typeface="Proxima Nova Semibold"/>
                    </a:defRPr>
                  </a:pPr>
                  <a:r>
                    <a:rPr lang="en-US" sz="972" dirty="0"/>
                    <a:t>431</a:t>
                  </a:r>
                  <a:r>
                    <a:rPr sz="522" dirty="0"/>
                    <a:t>TB</a:t>
                  </a:r>
                </a:p>
              </p:txBody>
            </p:sp>
          </p:grpSp>
          <p:sp>
            <p:nvSpPr>
              <p:cNvPr id="263" name="C…"/>
              <p:cNvSpPr txBox="1"/>
              <p:nvPr/>
            </p:nvSpPr>
            <p:spPr>
              <a:xfrm>
                <a:off x="1913293" y="1288926"/>
                <a:ext cx="325322" cy="9777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nSpc>
                    <a:spcPct val="80000"/>
                  </a:lnSpc>
                  <a:defRPr sz="2100" b="1">
                    <a:solidFill>
                      <a:srgbClr val="FFFFFF"/>
                    </a:solidFill>
                    <a:latin typeface="Proxima Nova"/>
                    <a:ea typeface="Proxima Nova"/>
                    <a:cs typeface="Proxima Nova"/>
                    <a:sym typeface="Proxima Nova"/>
                  </a:defRPr>
                </a:pPr>
                <a:r>
                  <a:rPr sz="378"/>
                  <a:t>C</a:t>
                </a:r>
              </a:p>
              <a:p>
                <a:pPr>
                  <a:lnSpc>
                    <a:spcPct val="80000"/>
                  </a:lnSpc>
                  <a:defRPr sz="2100" b="1">
                    <a:solidFill>
                      <a:srgbClr val="FFFFFF"/>
                    </a:solidFill>
                    <a:latin typeface="Proxima Nova"/>
                    <a:ea typeface="Proxima Nova"/>
                    <a:cs typeface="Proxima Nova"/>
                    <a:sym typeface="Proxima Nova"/>
                  </a:defRPr>
                </a:pPr>
                <a:r>
                  <a:rPr sz="378"/>
                  <a:t>P</a:t>
                </a:r>
              </a:p>
              <a:p>
                <a:pPr>
                  <a:lnSpc>
                    <a:spcPct val="80000"/>
                  </a:lnSpc>
                  <a:defRPr sz="2100" b="1">
                    <a:solidFill>
                      <a:srgbClr val="FFFFFF"/>
                    </a:solidFill>
                    <a:latin typeface="Proxima Nova"/>
                    <a:ea typeface="Proxima Nova"/>
                    <a:cs typeface="Proxima Nova"/>
                    <a:sym typeface="Proxima Nova"/>
                  </a:defRPr>
                </a:pPr>
                <a:r>
                  <a:rPr sz="378"/>
                  <a:t>U</a:t>
                </a:r>
              </a:p>
            </p:txBody>
          </p:sp>
          <p:sp>
            <p:nvSpPr>
              <p:cNvPr id="264" name="G…"/>
              <p:cNvSpPr txBox="1"/>
              <p:nvPr/>
            </p:nvSpPr>
            <p:spPr>
              <a:xfrm>
                <a:off x="4395309" y="1288926"/>
                <a:ext cx="325322" cy="9777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nSpc>
                    <a:spcPct val="80000"/>
                  </a:lnSpc>
                  <a:defRPr sz="2100" b="1">
                    <a:solidFill>
                      <a:srgbClr val="FFFFFF"/>
                    </a:solidFill>
                    <a:latin typeface="Proxima Nova"/>
                    <a:ea typeface="Proxima Nova"/>
                    <a:cs typeface="Proxima Nova"/>
                    <a:sym typeface="Proxima Nova"/>
                  </a:defRPr>
                </a:pPr>
                <a:r>
                  <a:rPr sz="378"/>
                  <a:t>G</a:t>
                </a:r>
              </a:p>
              <a:p>
                <a:pPr>
                  <a:lnSpc>
                    <a:spcPct val="80000"/>
                  </a:lnSpc>
                  <a:defRPr sz="2100" b="1">
                    <a:solidFill>
                      <a:srgbClr val="FFFFFF"/>
                    </a:solidFill>
                    <a:latin typeface="Proxima Nova"/>
                    <a:ea typeface="Proxima Nova"/>
                    <a:cs typeface="Proxima Nova"/>
                    <a:sym typeface="Proxima Nova"/>
                  </a:defRPr>
                </a:pPr>
                <a:r>
                  <a:rPr sz="378"/>
                  <a:t>P</a:t>
                </a:r>
              </a:p>
              <a:p>
                <a:pPr>
                  <a:lnSpc>
                    <a:spcPct val="80000"/>
                  </a:lnSpc>
                  <a:defRPr sz="2100" b="1">
                    <a:solidFill>
                      <a:srgbClr val="FFFFFF"/>
                    </a:solidFill>
                    <a:latin typeface="Proxima Nova"/>
                    <a:ea typeface="Proxima Nova"/>
                    <a:cs typeface="Proxima Nova"/>
                    <a:sym typeface="Proxima Nova"/>
                  </a:defRPr>
                </a:pPr>
                <a:r>
                  <a:rPr sz="378"/>
                  <a:t>U</a:t>
                </a:r>
              </a:p>
            </p:txBody>
          </p:sp>
        </p:grpSp>
        <p:sp>
          <p:nvSpPr>
            <p:cNvPr id="266" name="Water Drop"/>
            <p:cNvSpPr/>
            <p:nvPr/>
          </p:nvSpPr>
          <p:spPr>
            <a:xfrm rot="10800000">
              <a:off x="429831" y="329161"/>
              <a:ext cx="381769" cy="627394"/>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solidFill>
              <a:srgbClr val="00AEEF"/>
            </a:solidFill>
            <a:ln w="9525" cap="flat">
              <a:solidFill>
                <a:srgbClr val="FDFFFF"/>
              </a:solidFill>
              <a:prstDash val="solid"/>
              <a:miter lim="400000"/>
            </a:ln>
            <a:effectLst>
              <a:outerShdw blurRad="355600" rotWithShape="0">
                <a:srgbClr val="000000">
                  <a:alpha val="95417"/>
                </a:srgbClr>
              </a:outerShdw>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grpSp>
      <p:grpSp>
        <p:nvGrpSpPr>
          <p:cNvPr id="278" name="Group"/>
          <p:cNvGrpSpPr/>
          <p:nvPr/>
        </p:nvGrpSpPr>
        <p:grpSpPr>
          <a:xfrm>
            <a:off x="5799996" y="765449"/>
            <a:ext cx="1477828" cy="438326"/>
            <a:chOff x="0" y="0"/>
            <a:chExt cx="8210153" cy="2435144"/>
          </a:xfrm>
        </p:grpSpPr>
        <p:grpSp>
          <p:nvGrpSpPr>
            <p:cNvPr id="276" name="Group"/>
            <p:cNvGrpSpPr/>
            <p:nvPr/>
          </p:nvGrpSpPr>
          <p:grpSpPr>
            <a:xfrm>
              <a:off x="0" y="0"/>
              <a:ext cx="8210154" cy="2435145"/>
              <a:chOff x="0" y="0"/>
              <a:chExt cx="8210153" cy="2435144"/>
            </a:xfrm>
          </p:grpSpPr>
          <p:grpSp>
            <p:nvGrpSpPr>
              <p:cNvPr id="273" name="Group"/>
              <p:cNvGrpSpPr/>
              <p:nvPr/>
            </p:nvGrpSpPr>
            <p:grpSpPr>
              <a:xfrm>
                <a:off x="0" y="0"/>
                <a:ext cx="8210154" cy="2435145"/>
                <a:chOff x="0" y="0"/>
                <a:chExt cx="8210153" cy="2435144"/>
              </a:xfrm>
            </p:grpSpPr>
            <p:sp>
              <p:nvSpPr>
                <p:cNvPr id="268" name="Rectangle"/>
                <p:cNvSpPr/>
                <p:nvPr/>
              </p:nvSpPr>
              <p:spPr>
                <a:xfrm>
                  <a:off x="0" y="0"/>
                  <a:ext cx="8210154" cy="2435145"/>
                </a:xfrm>
                <a:prstGeom prst="rect">
                  <a:avLst/>
                </a:prstGeom>
                <a:solidFill>
                  <a:srgbClr val="5B5854">
                    <a:alpha val="60010"/>
                  </a:srgbClr>
                </a:solidFill>
                <a:ln w="12700" cap="flat">
                  <a:noFill/>
                  <a:miter lim="400000"/>
                </a:ln>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sp>
              <p:nvSpPr>
                <p:cNvPr id="269" name="CSU San Bernardino"/>
                <p:cNvSpPr txBox="1"/>
                <p:nvPr/>
              </p:nvSpPr>
              <p:spPr>
                <a:xfrm>
                  <a:off x="162574" y="154077"/>
                  <a:ext cx="7885008" cy="991182"/>
                </a:xfrm>
                <a:prstGeom prst="rect">
                  <a:avLst/>
                </a:prstGeom>
                <a:solidFill>
                  <a:srgbClr val="9A958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288" tIns="18288" rIns="18288" bIns="18288" numCol="1" anchor="t">
                  <a:noAutofit/>
                </a:bodyPr>
                <a:lstStyle>
                  <a:lvl1pPr algn="l">
                    <a:defRPr sz="4800">
                      <a:solidFill>
                        <a:srgbClr val="FFFFFF"/>
                      </a:solidFill>
                      <a:latin typeface="Proxima Nova Light"/>
                      <a:ea typeface="Proxima Nova Light"/>
                      <a:cs typeface="Proxima Nova Light"/>
                      <a:sym typeface="Proxima Nova Light"/>
                    </a:defRPr>
                  </a:lvl1pPr>
                </a:lstStyle>
                <a:p>
                  <a:r>
                    <a:rPr sz="864" dirty="0"/>
                    <a:t>    CSU San Bernardino</a:t>
                  </a:r>
                </a:p>
              </p:txBody>
            </p:sp>
            <p:sp>
              <p:nvSpPr>
                <p:cNvPr id="270" name="196"/>
                <p:cNvSpPr txBox="1"/>
                <p:nvPr/>
              </p:nvSpPr>
              <p:spPr>
                <a:xfrm>
                  <a:off x="162574" y="1280440"/>
                  <a:ext cx="2153245" cy="977788"/>
                </a:xfrm>
                <a:prstGeom prst="rect">
                  <a:avLst/>
                </a:prstGeom>
                <a:solidFill>
                  <a:srgbClr val="021F4B"/>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lvl1pPr>
                    <a:defRPr sz="5400">
                      <a:solidFill>
                        <a:srgbClr val="FFFFFF"/>
                      </a:solidFill>
                      <a:latin typeface="Proxima Nova Semibold"/>
                      <a:ea typeface="Proxima Nova Semibold"/>
                      <a:cs typeface="Proxima Nova Semibold"/>
                      <a:sym typeface="Proxima Nova Semibold"/>
                    </a:defRPr>
                  </a:lvl1pPr>
                </a:lstStyle>
                <a:p>
                  <a:pPr algn="ctr"/>
                  <a:r>
                    <a:rPr sz="972" dirty="0"/>
                    <a:t>196 </a:t>
                  </a:r>
                </a:p>
              </p:txBody>
            </p:sp>
            <p:sp>
              <p:nvSpPr>
                <p:cNvPr id="271" name="16"/>
                <p:cNvSpPr txBox="1"/>
                <p:nvPr/>
              </p:nvSpPr>
              <p:spPr>
                <a:xfrm>
                  <a:off x="2473418" y="1280440"/>
                  <a:ext cx="2270267" cy="977788"/>
                </a:xfrm>
                <a:prstGeom prst="rect">
                  <a:avLst/>
                </a:prstGeom>
                <a:solidFill>
                  <a:srgbClr val="5E5E5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lvl1pPr>
                    <a:defRPr sz="5400">
                      <a:solidFill>
                        <a:srgbClr val="FFFFFF"/>
                      </a:solidFill>
                      <a:latin typeface="Proxima Nova Semibold"/>
                      <a:ea typeface="Proxima Nova Semibold"/>
                      <a:cs typeface="Proxima Nova Semibold"/>
                      <a:sym typeface="Proxima Nova Semibold"/>
                    </a:defRPr>
                  </a:lvl1pPr>
                </a:lstStyle>
                <a:p>
                  <a:pPr algn="ctr"/>
                  <a:r>
                    <a:rPr sz="972" dirty="0"/>
                    <a:t>16</a:t>
                  </a:r>
                </a:p>
              </p:txBody>
            </p:sp>
            <p:sp>
              <p:nvSpPr>
                <p:cNvPr id="272" name="0TB"/>
                <p:cNvSpPr txBox="1"/>
                <p:nvPr/>
              </p:nvSpPr>
              <p:spPr>
                <a:xfrm>
                  <a:off x="4901284" y="1280440"/>
                  <a:ext cx="3143580" cy="977788"/>
                </a:xfrm>
                <a:prstGeom prst="rect">
                  <a:avLst/>
                </a:prstGeom>
                <a:solidFill>
                  <a:srgbClr val="B68D1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gn="ctr">
                    <a:defRPr sz="5400">
                      <a:solidFill>
                        <a:srgbClr val="FFFFFF"/>
                      </a:solidFill>
                      <a:latin typeface="Proxima Nova Semibold"/>
                      <a:ea typeface="Proxima Nova Semibold"/>
                      <a:cs typeface="Proxima Nova Semibold"/>
                      <a:sym typeface="Proxima Nova Semibold"/>
                    </a:defRPr>
                  </a:pPr>
                  <a:r>
                    <a:rPr sz="972" dirty="0"/>
                    <a:t>0</a:t>
                  </a:r>
                  <a:r>
                    <a:rPr sz="522" dirty="0"/>
                    <a:t>TB</a:t>
                  </a:r>
                </a:p>
              </p:txBody>
            </p:sp>
          </p:grpSp>
          <p:sp>
            <p:nvSpPr>
              <p:cNvPr id="274" name="C…"/>
              <p:cNvSpPr txBox="1"/>
              <p:nvPr/>
            </p:nvSpPr>
            <p:spPr>
              <a:xfrm>
                <a:off x="1913293" y="1288926"/>
                <a:ext cx="325322" cy="9777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nSpc>
                    <a:spcPct val="80000"/>
                  </a:lnSpc>
                  <a:defRPr sz="2100" b="1">
                    <a:solidFill>
                      <a:srgbClr val="FFFFFF"/>
                    </a:solidFill>
                    <a:latin typeface="Proxima Nova"/>
                    <a:ea typeface="Proxima Nova"/>
                    <a:cs typeface="Proxima Nova"/>
                    <a:sym typeface="Proxima Nova"/>
                  </a:defRPr>
                </a:pPr>
                <a:r>
                  <a:rPr sz="378"/>
                  <a:t>C</a:t>
                </a:r>
              </a:p>
              <a:p>
                <a:pPr>
                  <a:lnSpc>
                    <a:spcPct val="80000"/>
                  </a:lnSpc>
                  <a:defRPr sz="2100" b="1">
                    <a:solidFill>
                      <a:srgbClr val="FFFFFF"/>
                    </a:solidFill>
                    <a:latin typeface="Proxima Nova"/>
                    <a:ea typeface="Proxima Nova"/>
                    <a:cs typeface="Proxima Nova"/>
                    <a:sym typeface="Proxima Nova"/>
                  </a:defRPr>
                </a:pPr>
                <a:r>
                  <a:rPr sz="378"/>
                  <a:t>P</a:t>
                </a:r>
              </a:p>
              <a:p>
                <a:pPr>
                  <a:lnSpc>
                    <a:spcPct val="80000"/>
                  </a:lnSpc>
                  <a:defRPr sz="2100" b="1">
                    <a:solidFill>
                      <a:srgbClr val="FFFFFF"/>
                    </a:solidFill>
                    <a:latin typeface="Proxima Nova"/>
                    <a:ea typeface="Proxima Nova"/>
                    <a:cs typeface="Proxima Nova"/>
                    <a:sym typeface="Proxima Nova"/>
                  </a:defRPr>
                </a:pPr>
                <a:r>
                  <a:rPr sz="378"/>
                  <a:t>U</a:t>
                </a:r>
              </a:p>
            </p:txBody>
          </p:sp>
          <p:sp>
            <p:nvSpPr>
              <p:cNvPr id="275" name="G…"/>
              <p:cNvSpPr txBox="1"/>
              <p:nvPr/>
            </p:nvSpPr>
            <p:spPr>
              <a:xfrm>
                <a:off x="4395309" y="1288926"/>
                <a:ext cx="325322" cy="9777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nSpc>
                    <a:spcPct val="80000"/>
                  </a:lnSpc>
                  <a:defRPr sz="2100" b="1">
                    <a:solidFill>
                      <a:srgbClr val="FFFFFF"/>
                    </a:solidFill>
                    <a:latin typeface="Proxima Nova"/>
                    <a:ea typeface="Proxima Nova"/>
                    <a:cs typeface="Proxima Nova"/>
                    <a:sym typeface="Proxima Nova"/>
                  </a:defRPr>
                </a:pPr>
                <a:r>
                  <a:rPr sz="378"/>
                  <a:t>G</a:t>
                </a:r>
              </a:p>
              <a:p>
                <a:pPr>
                  <a:lnSpc>
                    <a:spcPct val="80000"/>
                  </a:lnSpc>
                  <a:defRPr sz="2100" b="1">
                    <a:solidFill>
                      <a:srgbClr val="FFFFFF"/>
                    </a:solidFill>
                    <a:latin typeface="Proxima Nova"/>
                    <a:ea typeface="Proxima Nova"/>
                    <a:cs typeface="Proxima Nova"/>
                    <a:sym typeface="Proxima Nova"/>
                  </a:defRPr>
                </a:pPr>
                <a:r>
                  <a:rPr sz="378"/>
                  <a:t>P</a:t>
                </a:r>
              </a:p>
              <a:p>
                <a:pPr>
                  <a:lnSpc>
                    <a:spcPct val="80000"/>
                  </a:lnSpc>
                  <a:defRPr sz="2100" b="1">
                    <a:solidFill>
                      <a:srgbClr val="FFFFFF"/>
                    </a:solidFill>
                    <a:latin typeface="Proxima Nova"/>
                    <a:ea typeface="Proxima Nova"/>
                    <a:cs typeface="Proxima Nova"/>
                    <a:sym typeface="Proxima Nova"/>
                  </a:defRPr>
                </a:pPr>
                <a:r>
                  <a:rPr sz="378"/>
                  <a:t>U</a:t>
                </a:r>
              </a:p>
            </p:txBody>
          </p:sp>
        </p:grpSp>
        <p:sp>
          <p:nvSpPr>
            <p:cNvPr id="277" name="Water Drop"/>
            <p:cNvSpPr/>
            <p:nvPr/>
          </p:nvSpPr>
          <p:spPr>
            <a:xfrm rot="10800000">
              <a:off x="429831" y="329160"/>
              <a:ext cx="381769" cy="627395"/>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solidFill>
              <a:srgbClr val="6AEFAD"/>
            </a:solidFill>
            <a:ln w="9525" cap="flat">
              <a:solidFill>
                <a:srgbClr val="FDFFFF"/>
              </a:solidFill>
              <a:prstDash val="solid"/>
              <a:miter lim="400000"/>
            </a:ln>
            <a:effectLst>
              <a:outerShdw blurRad="355600" rotWithShape="0">
                <a:srgbClr val="000000">
                  <a:alpha val="95417"/>
                </a:srgbClr>
              </a:outerShdw>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grpSp>
      <p:sp>
        <p:nvSpPr>
          <p:cNvPr id="279" name="Water Drop"/>
          <p:cNvSpPr/>
          <p:nvPr/>
        </p:nvSpPr>
        <p:spPr>
          <a:xfrm rot="10800000">
            <a:off x="6848851" y="1764138"/>
            <a:ext cx="68718" cy="112931"/>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solidFill>
            <a:srgbClr val="6AEFAD"/>
          </a:solidFill>
          <a:ln w="9525">
            <a:solidFill>
              <a:srgbClr val="FDFFFF"/>
            </a:solidFill>
            <a:miter lim="400000"/>
          </a:ln>
          <a:effectLst>
            <a:outerShdw blurRad="355600" rotWithShape="0">
              <a:srgbClr val="000000">
                <a:alpha val="95417"/>
              </a:srgbClr>
            </a:outerShdw>
          </a:effectLst>
        </p:spPr>
        <p:txBody>
          <a:bodyPr lIns="9144" tIns="9144" rIns="9144" bIns="9144" anchor="ctr"/>
          <a:lstStyle/>
          <a:p>
            <a:pPr defTabSz="219456">
              <a:defRPr sz="8200">
                <a:solidFill>
                  <a:srgbClr val="FFFFFF"/>
                </a:solidFill>
                <a:effectLst>
                  <a:outerShdw blurRad="38100" dist="12700" dir="5400000" rotWithShape="0">
                    <a:srgbClr val="000000">
                      <a:alpha val="50000"/>
                    </a:srgbClr>
                  </a:outerShdw>
                </a:effectLst>
              </a:defRPr>
            </a:pPr>
            <a:endParaRPr sz="1476"/>
          </a:p>
        </p:txBody>
      </p:sp>
      <p:grpSp>
        <p:nvGrpSpPr>
          <p:cNvPr id="302" name="Group"/>
          <p:cNvGrpSpPr/>
          <p:nvPr/>
        </p:nvGrpSpPr>
        <p:grpSpPr>
          <a:xfrm>
            <a:off x="7424281" y="2496435"/>
            <a:ext cx="1477828" cy="903756"/>
            <a:chOff x="0" y="0"/>
            <a:chExt cx="8210153" cy="5020864"/>
          </a:xfrm>
        </p:grpSpPr>
        <p:grpSp>
          <p:nvGrpSpPr>
            <p:cNvPr id="290" name="Group"/>
            <p:cNvGrpSpPr/>
            <p:nvPr/>
          </p:nvGrpSpPr>
          <p:grpSpPr>
            <a:xfrm>
              <a:off x="0" y="0"/>
              <a:ext cx="8210154" cy="2435145"/>
              <a:chOff x="0" y="0"/>
              <a:chExt cx="8210153" cy="2435144"/>
            </a:xfrm>
          </p:grpSpPr>
          <p:grpSp>
            <p:nvGrpSpPr>
              <p:cNvPr id="288" name="Group"/>
              <p:cNvGrpSpPr/>
              <p:nvPr/>
            </p:nvGrpSpPr>
            <p:grpSpPr>
              <a:xfrm>
                <a:off x="0" y="0"/>
                <a:ext cx="8210154" cy="2435145"/>
                <a:chOff x="0" y="0"/>
                <a:chExt cx="8210153" cy="2435144"/>
              </a:xfrm>
            </p:grpSpPr>
            <p:grpSp>
              <p:nvGrpSpPr>
                <p:cNvPr id="285" name="Group"/>
                <p:cNvGrpSpPr/>
                <p:nvPr/>
              </p:nvGrpSpPr>
              <p:grpSpPr>
                <a:xfrm>
                  <a:off x="0" y="0"/>
                  <a:ext cx="8210154" cy="2435145"/>
                  <a:chOff x="0" y="0"/>
                  <a:chExt cx="8210153" cy="2435144"/>
                </a:xfrm>
              </p:grpSpPr>
              <p:sp>
                <p:nvSpPr>
                  <p:cNvPr id="280" name="Rectangle"/>
                  <p:cNvSpPr/>
                  <p:nvPr/>
                </p:nvSpPr>
                <p:spPr>
                  <a:xfrm>
                    <a:off x="0" y="0"/>
                    <a:ext cx="8210154" cy="2435145"/>
                  </a:xfrm>
                  <a:prstGeom prst="rect">
                    <a:avLst/>
                  </a:prstGeom>
                  <a:solidFill>
                    <a:srgbClr val="5B5854">
                      <a:alpha val="60010"/>
                    </a:srgbClr>
                  </a:solidFill>
                  <a:ln w="12700" cap="flat">
                    <a:noFill/>
                    <a:miter lim="400000"/>
                  </a:ln>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sp>
                <p:nvSpPr>
                  <p:cNvPr id="281" name="UC San Diego"/>
                  <p:cNvSpPr txBox="1"/>
                  <p:nvPr/>
                </p:nvSpPr>
                <p:spPr>
                  <a:xfrm>
                    <a:off x="162574" y="154077"/>
                    <a:ext cx="7885008" cy="991182"/>
                  </a:xfrm>
                  <a:prstGeom prst="rect">
                    <a:avLst/>
                  </a:prstGeom>
                  <a:solidFill>
                    <a:srgbClr val="9A958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288" tIns="18288" rIns="18288" bIns="18288" numCol="1" anchor="t">
                    <a:noAutofit/>
                  </a:bodyPr>
                  <a:lstStyle>
                    <a:lvl1pPr algn="l">
                      <a:defRPr sz="4800">
                        <a:solidFill>
                          <a:srgbClr val="FFFFFF"/>
                        </a:solidFill>
                        <a:latin typeface="Proxima Nova Light"/>
                        <a:ea typeface="Proxima Nova Light"/>
                        <a:cs typeface="Proxima Nova Light"/>
                        <a:sym typeface="Proxima Nova Light"/>
                      </a:defRPr>
                    </a:lvl1pPr>
                  </a:lstStyle>
                  <a:p>
                    <a:r>
                      <a:rPr sz="864" dirty="0"/>
                      <a:t>    UC San Diego</a:t>
                    </a:r>
                  </a:p>
                </p:txBody>
              </p:sp>
              <p:sp>
                <p:nvSpPr>
                  <p:cNvPr id="282" name="7568"/>
                  <p:cNvSpPr txBox="1"/>
                  <p:nvPr/>
                </p:nvSpPr>
                <p:spPr>
                  <a:xfrm>
                    <a:off x="162574" y="1280440"/>
                    <a:ext cx="2153245" cy="977788"/>
                  </a:xfrm>
                  <a:prstGeom prst="rect">
                    <a:avLst/>
                  </a:prstGeom>
                  <a:solidFill>
                    <a:srgbClr val="021F4B"/>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lvl1pPr algn="l">
                      <a:defRPr sz="5400">
                        <a:solidFill>
                          <a:srgbClr val="FFFFFF"/>
                        </a:solidFill>
                        <a:latin typeface="Proxima Nova Semibold"/>
                        <a:ea typeface="Proxima Nova Semibold"/>
                        <a:cs typeface="Proxima Nova Semibold"/>
                        <a:sym typeface="Proxima Nova Semibold"/>
                      </a:defRPr>
                    </a:lvl1pPr>
                  </a:lstStyle>
                  <a:p>
                    <a:r>
                      <a:rPr sz="972" dirty="0"/>
                      <a:t>7568 </a:t>
                    </a:r>
                  </a:p>
                </p:txBody>
              </p:sp>
              <p:sp>
                <p:nvSpPr>
                  <p:cNvPr id="283" name="521"/>
                  <p:cNvSpPr txBox="1"/>
                  <p:nvPr/>
                </p:nvSpPr>
                <p:spPr>
                  <a:xfrm>
                    <a:off x="2473418" y="1280440"/>
                    <a:ext cx="2270267" cy="977788"/>
                  </a:xfrm>
                  <a:prstGeom prst="rect">
                    <a:avLst/>
                  </a:prstGeom>
                  <a:solidFill>
                    <a:srgbClr val="5E5E5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lvl1pPr>
                      <a:defRPr sz="5400">
                        <a:solidFill>
                          <a:srgbClr val="FFFFFF"/>
                        </a:solidFill>
                        <a:latin typeface="Proxima Nova Semibold"/>
                        <a:ea typeface="Proxima Nova Semibold"/>
                        <a:cs typeface="Proxima Nova Semibold"/>
                        <a:sym typeface="Proxima Nova Semibold"/>
                      </a:defRPr>
                    </a:lvl1pPr>
                  </a:lstStyle>
                  <a:p>
                    <a:pPr algn="ctr"/>
                    <a:r>
                      <a:rPr sz="972" dirty="0"/>
                      <a:t>521</a:t>
                    </a:r>
                  </a:p>
                </p:txBody>
              </p:sp>
              <p:sp>
                <p:nvSpPr>
                  <p:cNvPr id="284" name="2386TB"/>
                  <p:cNvSpPr txBox="1"/>
                  <p:nvPr/>
                </p:nvSpPr>
                <p:spPr>
                  <a:xfrm>
                    <a:off x="4901284" y="1280440"/>
                    <a:ext cx="3138204" cy="977788"/>
                  </a:xfrm>
                  <a:prstGeom prst="rect">
                    <a:avLst/>
                  </a:prstGeom>
                  <a:solidFill>
                    <a:srgbClr val="B68D1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gn="ctr">
                      <a:defRPr sz="5400">
                        <a:solidFill>
                          <a:srgbClr val="FFFFFF"/>
                        </a:solidFill>
                        <a:latin typeface="Proxima Nova Semibold"/>
                        <a:ea typeface="Proxima Nova Semibold"/>
                        <a:cs typeface="Proxima Nova Semibold"/>
                        <a:sym typeface="Proxima Nova Semibold"/>
                      </a:defRPr>
                    </a:pPr>
                    <a:r>
                      <a:rPr sz="972" dirty="0"/>
                      <a:t>2386</a:t>
                    </a:r>
                    <a:r>
                      <a:rPr sz="522" dirty="0"/>
                      <a:t>TB</a:t>
                    </a:r>
                  </a:p>
                </p:txBody>
              </p:sp>
            </p:grpSp>
            <p:sp>
              <p:nvSpPr>
                <p:cNvPr id="286" name="C…"/>
                <p:cNvSpPr txBox="1"/>
                <p:nvPr/>
              </p:nvSpPr>
              <p:spPr>
                <a:xfrm>
                  <a:off x="1914772" y="1273791"/>
                  <a:ext cx="325323" cy="97778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nSpc>
                      <a:spcPct val="80000"/>
                    </a:lnSpc>
                    <a:defRPr sz="2100" b="1">
                      <a:solidFill>
                        <a:srgbClr val="FFFFFF"/>
                      </a:solidFill>
                      <a:latin typeface="Proxima Nova"/>
                      <a:ea typeface="Proxima Nova"/>
                      <a:cs typeface="Proxima Nova"/>
                      <a:sym typeface="Proxima Nova"/>
                    </a:defRPr>
                  </a:pPr>
                  <a:r>
                    <a:rPr sz="378"/>
                    <a:t>C</a:t>
                  </a:r>
                </a:p>
                <a:p>
                  <a:pPr>
                    <a:lnSpc>
                      <a:spcPct val="80000"/>
                    </a:lnSpc>
                    <a:defRPr sz="2100" b="1">
                      <a:solidFill>
                        <a:srgbClr val="FFFFFF"/>
                      </a:solidFill>
                      <a:latin typeface="Proxima Nova"/>
                      <a:ea typeface="Proxima Nova"/>
                      <a:cs typeface="Proxima Nova"/>
                      <a:sym typeface="Proxima Nova"/>
                    </a:defRPr>
                  </a:pPr>
                  <a:r>
                    <a:rPr sz="378"/>
                    <a:t>P</a:t>
                  </a:r>
                </a:p>
                <a:p>
                  <a:pPr>
                    <a:lnSpc>
                      <a:spcPct val="80000"/>
                    </a:lnSpc>
                    <a:defRPr sz="2100" b="1">
                      <a:solidFill>
                        <a:srgbClr val="FFFFFF"/>
                      </a:solidFill>
                      <a:latin typeface="Proxima Nova"/>
                      <a:ea typeface="Proxima Nova"/>
                      <a:cs typeface="Proxima Nova"/>
                      <a:sym typeface="Proxima Nova"/>
                    </a:defRPr>
                  </a:pPr>
                  <a:r>
                    <a:rPr sz="378"/>
                    <a:t>U</a:t>
                  </a:r>
                </a:p>
              </p:txBody>
            </p:sp>
            <p:sp>
              <p:nvSpPr>
                <p:cNvPr id="287" name="G…"/>
                <p:cNvSpPr txBox="1"/>
                <p:nvPr/>
              </p:nvSpPr>
              <p:spPr>
                <a:xfrm>
                  <a:off x="4368257" y="1273791"/>
                  <a:ext cx="325323" cy="97778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nSpc>
                      <a:spcPct val="80000"/>
                    </a:lnSpc>
                    <a:defRPr sz="2100" b="1">
                      <a:solidFill>
                        <a:srgbClr val="FFFFFF"/>
                      </a:solidFill>
                      <a:latin typeface="Proxima Nova"/>
                      <a:ea typeface="Proxima Nova"/>
                      <a:cs typeface="Proxima Nova"/>
                      <a:sym typeface="Proxima Nova"/>
                    </a:defRPr>
                  </a:pPr>
                  <a:r>
                    <a:rPr sz="378"/>
                    <a:t>G</a:t>
                  </a:r>
                </a:p>
                <a:p>
                  <a:pPr>
                    <a:lnSpc>
                      <a:spcPct val="80000"/>
                    </a:lnSpc>
                    <a:defRPr sz="2100" b="1">
                      <a:solidFill>
                        <a:srgbClr val="FFFFFF"/>
                      </a:solidFill>
                      <a:latin typeface="Proxima Nova"/>
                      <a:ea typeface="Proxima Nova"/>
                      <a:cs typeface="Proxima Nova"/>
                      <a:sym typeface="Proxima Nova"/>
                    </a:defRPr>
                  </a:pPr>
                  <a:r>
                    <a:rPr sz="378"/>
                    <a:t>P</a:t>
                  </a:r>
                </a:p>
                <a:p>
                  <a:pPr>
                    <a:lnSpc>
                      <a:spcPct val="80000"/>
                    </a:lnSpc>
                    <a:defRPr sz="2100" b="1">
                      <a:solidFill>
                        <a:srgbClr val="FFFFFF"/>
                      </a:solidFill>
                      <a:latin typeface="Proxima Nova"/>
                      <a:ea typeface="Proxima Nova"/>
                      <a:cs typeface="Proxima Nova"/>
                      <a:sym typeface="Proxima Nova"/>
                    </a:defRPr>
                  </a:pPr>
                  <a:r>
                    <a:rPr sz="378"/>
                    <a:t>U</a:t>
                  </a:r>
                </a:p>
              </p:txBody>
            </p:sp>
          </p:grpSp>
          <p:sp>
            <p:nvSpPr>
              <p:cNvPr id="289" name="Water Drop"/>
              <p:cNvSpPr/>
              <p:nvPr/>
            </p:nvSpPr>
            <p:spPr>
              <a:xfrm rot="10800000">
                <a:off x="425368" y="321562"/>
                <a:ext cx="381769" cy="627394"/>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solidFill>
                <a:srgbClr val="00AEEF"/>
              </a:solidFill>
              <a:ln w="9525" cap="flat">
                <a:solidFill>
                  <a:srgbClr val="FDFFFF"/>
                </a:solidFill>
                <a:prstDash val="solid"/>
                <a:miter lim="400000"/>
              </a:ln>
              <a:effectLst>
                <a:outerShdw blurRad="355600" rotWithShape="0">
                  <a:srgbClr val="000000">
                    <a:alpha val="95417"/>
                  </a:srgbClr>
                </a:outerShdw>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grpSp>
        <p:grpSp>
          <p:nvGrpSpPr>
            <p:cNvPr id="301" name="Group"/>
            <p:cNvGrpSpPr/>
            <p:nvPr/>
          </p:nvGrpSpPr>
          <p:grpSpPr>
            <a:xfrm>
              <a:off x="0" y="2585719"/>
              <a:ext cx="8210154" cy="2435146"/>
              <a:chOff x="0" y="0"/>
              <a:chExt cx="8210153" cy="2435144"/>
            </a:xfrm>
          </p:grpSpPr>
          <p:grpSp>
            <p:nvGrpSpPr>
              <p:cNvPr id="299" name="Group"/>
              <p:cNvGrpSpPr/>
              <p:nvPr/>
            </p:nvGrpSpPr>
            <p:grpSpPr>
              <a:xfrm>
                <a:off x="0" y="0"/>
                <a:ext cx="8210154" cy="2435145"/>
                <a:chOff x="0" y="0"/>
                <a:chExt cx="8210153" cy="2435144"/>
              </a:xfrm>
            </p:grpSpPr>
            <p:grpSp>
              <p:nvGrpSpPr>
                <p:cNvPr id="296" name="Group"/>
                <p:cNvGrpSpPr/>
                <p:nvPr/>
              </p:nvGrpSpPr>
              <p:grpSpPr>
                <a:xfrm>
                  <a:off x="0" y="0"/>
                  <a:ext cx="8210154" cy="2435145"/>
                  <a:chOff x="0" y="0"/>
                  <a:chExt cx="8210153" cy="2435144"/>
                </a:xfrm>
              </p:grpSpPr>
              <p:sp>
                <p:nvSpPr>
                  <p:cNvPr id="291" name="Rectangle"/>
                  <p:cNvSpPr/>
                  <p:nvPr/>
                </p:nvSpPr>
                <p:spPr>
                  <a:xfrm>
                    <a:off x="0" y="0"/>
                    <a:ext cx="8210154" cy="2435145"/>
                  </a:xfrm>
                  <a:prstGeom prst="rect">
                    <a:avLst/>
                  </a:prstGeom>
                  <a:solidFill>
                    <a:srgbClr val="5B5854">
                      <a:alpha val="60010"/>
                    </a:srgbClr>
                  </a:solidFill>
                  <a:ln w="12700" cap="flat">
                    <a:noFill/>
                    <a:miter lim="400000"/>
                  </a:ln>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sp>
                <p:nvSpPr>
                  <p:cNvPr id="292" name="San Diego State U"/>
                  <p:cNvSpPr txBox="1"/>
                  <p:nvPr/>
                </p:nvSpPr>
                <p:spPr>
                  <a:xfrm>
                    <a:off x="162574" y="154077"/>
                    <a:ext cx="7885008" cy="991182"/>
                  </a:xfrm>
                  <a:prstGeom prst="rect">
                    <a:avLst/>
                  </a:prstGeom>
                  <a:solidFill>
                    <a:srgbClr val="9A958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288" tIns="18288" rIns="18288" bIns="18288" numCol="1" anchor="t">
                    <a:noAutofit/>
                  </a:bodyPr>
                  <a:lstStyle>
                    <a:lvl1pPr algn="l">
                      <a:defRPr sz="4800">
                        <a:solidFill>
                          <a:srgbClr val="FFFFFF"/>
                        </a:solidFill>
                        <a:latin typeface="Proxima Nova Light"/>
                        <a:ea typeface="Proxima Nova Light"/>
                        <a:cs typeface="Proxima Nova Light"/>
                        <a:sym typeface="Proxima Nova Light"/>
                      </a:defRPr>
                    </a:lvl1pPr>
                  </a:lstStyle>
                  <a:p>
                    <a:r>
                      <a:rPr sz="864" dirty="0"/>
                      <a:t>    San Diego State U</a:t>
                    </a:r>
                  </a:p>
                </p:txBody>
              </p:sp>
              <p:sp>
                <p:nvSpPr>
                  <p:cNvPr id="293" name="1880"/>
                  <p:cNvSpPr txBox="1"/>
                  <p:nvPr/>
                </p:nvSpPr>
                <p:spPr>
                  <a:xfrm>
                    <a:off x="162574" y="1280440"/>
                    <a:ext cx="2153245" cy="977788"/>
                  </a:xfrm>
                  <a:prstGeom prst="rect">
                    <a:avLst/>
                  </a:prstGeom>
                  <a:solidFill>
                    <a:srgbClr val="021F4B"/>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gn="l">
                      <a:defRPr sz="5400">
                        <a:solidFill>
                          <a:srgbClr val="FFFFFF"/>
                        </a:solidFill>
                        <a:latin typeface="Proxima Nova Semibold"/>
                        <a:ea typeface="Proxima Nova Semibold"/>
                        <a:cs typeface="Proxima Nova Semibold"/>
                        <a:sym typeface="Proxima Nova Semibold"/>
                      </a:defRPr>
                    </a:pPr>
                    <a:r>
                      <a:rPr sz="972" spc="-97"/>
                      <a:t> </a:t>
                    </a:r>
                    <a:r>
                      <a:rPr sz="972"/>
                      <a:t>1880 </a:t>
                    </a:r>
                  </a:p>
                </p:txBody>
              </p:sp>
              <p:sp>
                <p:nvSpPr>
                  <p:cNvPr id="294" name="127"/>
                  <p:cNvSpPr txBox="1"/>
                  <p:nvPr/>
                </p:nvSpPr>
                <p:spPr>
                  <a:xfrm>
                    <a:off x="2473418" y="1280440"/>
                    <a:ext cx="2270267" cy="977788"/>
                  </a:xfrm>
                  <a:prstGeom prst="rect">
                    <a:avLst/>
                  </a:prstGeom>
                  <a:solidFill>
                    <a:srgbClr val="5E5E5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lvl1pPr>
                      <a:defRPr sz="5400">
                        <a:solidFill>
                          <a:srgbClr val="FFFFFF"/>
                        </a:solidFill>
                        <a:latin typeface="Proxima Nova Semibold"/>
                        <a:ea typeface="Proxima Nova Semibold"/>
                        <a:cs typeface="Proxima Nova Semibold"/>
                        <a:sym typeface="Proxima Nova Semibold"/>
                      </a:defRPr>
                    </a:lvl1pPr>
                  </a:lstStyle>
                  <a:p>
                    <a:pPr algn="ctr"/>
                    <a:r>
                      <a:rPr sz="972"/>
                      <a:t>127</a:t>
                    </a:r>
                  </a:p>
                </p:txBody>
              </p:sp>
              <p:sp>
                <p:nvSpPr>
                  <p:cNvPr id="295" name="154TB"/>
                  <p:cNvSpPr txBox="1"/>
                  <p:nvPr/>
                </p:nvSpPr>
                <p:spPr>
                  <a:xfrm>
                    <a:off x="4901284" y="1280440"/>
                    <a:ext cx="3138204" cy="977788"/>
                  </a:xfrm>
                  <a:prstGeom prst="rect">
                    <a:avLst/>
                  </a:prstGeom>
                  <a:solidFill>
                    <a:srgbClr val="B68D1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gn="ctr">
                      <a:defRPr sz="5400">
                        <a:solidFill>
                          <a:srgbClr val="FFFFFF"/>
                        </a:solidFill>
                        <a:latin typeface="Proxima Nova Semibold"/>
                        <a:ea typeface="Proxima Nova Semibold"/>
                        <a:cs typeface="Proxima Nova Semibold"/>
                        <a:sym typeface="Proxima Nova Semibold"/>
                      </a:defRPr>
                    </a:pPr>
                    <a:r>
                      <a:rPr sz="972"/>
                      <a:t>154</a:t>
                    </a:r>
                    <a:r>
                      <a:rPr sz="522"/>
                      <a:t>TB</a:t>
                    </a:r>
                  </a:p>
                </p:txBody>
              </p:sp>
            </p:grpSp>
            <p:sp>
              <p:nvSpPr>
                <p:cNvPr id="297" name="C…"/>
                <p:cNvSpPr txBox="1"/>
                <p:nvPr/>
              </p:nvSpPr>
              <p:spPr>
                <a:xfrm>
                  <a:off x="1914772" y="1277752"/>
                  <a:ext cx="325323" cy="9777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nSpc>
                      <a:spcPct val="80000"/>
                    </a:lnSpc>
                    <a:defRPr sz="2100" b="1">
                      <a:solidFill>
                        <a:srgbClr val="FFFFFF"/>
                      </a:solidFill>
                      <a:latin typeface="Proxima Nova"/>
                      <a:ea typeface="Proxima Nova"/>
                      <a:cs typeface="Proxima Nova"/>
                      <a:sym typeface="Proxima Nova"/>
                    </a:defRPr>
                  </a:pPr>
                  <a:r>
                    <a:rPr sz="378"/>
                    <a:t>C</a:t>
                  </a:r>
                </a:p>
                <a:p>
                  <a:pPr>
                    <a:lnSpc>
                      <a:spcPct val="80000"/>
                    </a:lnSpc>
                    <a:defRPr sz="2100" b="1">
                      <a:solidFill>
                        <a:srgbClr val="FFFFFF"/>
                      </a:solidFill>
                      <a:latin typeface="Proxima Nova"/>
                      <a:ea typeface="Proxima Nova"/>
                      <a:cs typeface="Proxima Nova"/>
                      <a:sym typeface="Proxima Nova"/>
                    </a:defRPr>
                  </a:pPr>
                  <a:r>
                    <a:rPr sz="378"/>
                    <a:t>P</a:t>
                  </a:r>
                </a:p>
                <a:p>
                  <a:pPr>
                    <a:lnSpc>
                      <a:spcPct val="80000"/>
                    </a:lnSpc>
                    <a:defRPr sz="2100" b="1">
                      <a:solidFill>
                        <a:srgbClr val="FFFFFF"/>
                      </a:solidFill>
                      <a:latin typeface="Proxima Nova"/>
                      <a:ea typeface="Proxima Nova"/>
                      <a:cs typeface="Proxima Nova"/>
                      <a:sym typeface="Proxima Nova"/>
                    </a:defRPr>
                  </a:pPr>
                  <a:r>
                    <a:rPr sz="378"/>
                    <a:t>U</a:t>
                  </a:r>
                </a:p>
              </p:txBody>
            </p:sp>
            <p:sp>
              <p:nvSpPr>
                <p:cNvPr id="298" name="G…"/>
                <p:cNvSpPr txBox="1"/>
                <p:nvPr/>
              </p:nvSpPr>
              <p:spPr>
                <a:xfrm>
                  <a:off x="4368257" y="1277752"/>
                  <a:ext cx="325323" cy="9777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nSpc>
                      <a:spcPct val="80000"/>
                    </a:lnSpc>
                    <a:defRPr sz="2100" b="1">
                      <a:solidFill>
                        <a:srgbClr val="FFFFFF"/>
                      </a:solidFill>
                      <a:latin typeface="Proxima Nova"/>
                      <a:ea typeface="Proxima Nova"/>
                      <a:cs typeface="Proxima Nova"/>
                      <a:sym typeface="Proxima Nova"/>
                    </a:defRPr>
                  </a:pPr>
                  <a:r>
                    <a:rPr sz="378"/>
                    <a:t>G</a:t>
                  </a:r>
                </a:p>
                <a:p>
                  <a:pPr>
                    <a:lnSpc>
                      <a:spcPct val="80000"/>
                    </a:lnSpc>
                    <a:defRPr sz="2100" b="1">
                      <a:solidFill>
                        <a:srgbClr val="FFFFFF"/>
                      </a:solidFill>
                      <a:latin typeface="Proxima Nova"/>
                      <a:ea typeface="Proxima Nova"/>
                      <a:cs typeface="Proxima Nova"/>
                      <a:sym typeface="Proxima Nova"/>
                    </a:defRPr>
                  </a:pPr>
                  <a:r>
                    <a:rPr sz="378"/>
                    <a:t>P</a:t>
                  </a:r>
                </a:p>
                <a:p>
                  <a:pPr>
                    <a:lnSpc>
                      <a:spcPct val="80000"/>
                    </a:lnSpc>
                    <a:defRPr sz="2100" b="1">
                      <a:solidFill>
                        <a:srgbClr val="FFFFFF"/>
                      </a:solidFill>
                      <a:latin typeface="Proxima Nova"/>
                      <a:ea typeface="Proxima Nova"/>
                      <a:cs typeface="Proxima Nova"/>
                      <a:sym typeface="Proxima Nova"/>
                    </a:defRPr>
                  </a:pPr>
                  <a:r>
                    <a:rPr sz="378"/>
                    <a:t>U</a:t>
                  </a:r>
                </a:p>
              </p:txBody>
            </p:sp>
          </p:grpSp>
          <p:sp>
            <p:nvSpPr>
              <p:cNvPr id="300" name="Water Drop"/>
              <p:cNvSpPr/>
              <p:nvPr/>
            </p:nvSpPr>
            <p:spPr>
              <a:xfrm rot="10800000">
                <a:off x="416970" y="356401"/>
                <a:ext cx="381769" cy="627395"/>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solidFill>
                <a:srgbClr val="2F86E4"/>
              </a:solidFill>
              <a:ln w="9525" cap="flat">
                <a:solidFill>
                  <a:srgbClr val="FDFFFF"/>
                </a:solidFill>
                <a:prstDash val="solid"/>
                <a:miter lim="400000"/>
              </a:ln>
              <a:effectLst>
                <a:outerShdw blurRad="355600" rotWithShape="0">
                  <a:srgbClr val="000000">
                    <a:alpha val="95417"/>
                  </a:srgbClr>
                </a:outerShdw>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grpSp>
      </p:grpSp>
      <p:sp>
        <p:nvSpPr>
          <p:cNvPr id="303" name="Water Drop"/>
          <p:cNvSpPr/>
          <p:nvPr/>
        </p:nvSpPr>
        <p:spPr>
          <a:xfrm rot="10800000">
            <a:off x="7638929" y="2137038"/>
            <a:ext cx="68718" cy="112931"/>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solidFill>
            <a:srgbClr val="2F86E4"/>
          </a:solidFill>
          <a:ln w="9525">
            <a:solidFill>
              <a:srgbClr val="FDFFFF"/>
            </a:solidFill>
            <a:miter lim="400000"/>
          </a:ln>
          <a:effectLst>
            <a:outerShdw blurRad="355600" rotWithShape="0">
              <a:srgbClr val="000000">
                <a:alpha val="95417"/>
              </a:srgbClr>
            </a:outerShdw>
          </a:effectLst>
        </p:spPr>
        <p:txBody>
          <a:bodyPr lIns="9144" tIns="9144" rIns="9144" bIns="9144" anchor="ctr"/>
          <a:lstStyle/>
          <a:p>
            <a:pPr defTabSz="219456">
              <a:defRPr sz="8200">
                <a:solidFill>
                  <a:srgbClr val="FFFFFF"/>
                </a:solidFill>
                <a:effectLst>
                  <a:outerShdw blurRad="38100" dist="12700" dir="5400000" rotWithShape="0">
                    <a:srgbClr val="000000">
                      <a:alpha val="50000"/>
                    </a:srgbClr>
                  </a:outerShdw>
                </a:effectLst>
              </a:defRPr>
            </a:pPr>
            <a:endParaRPr sz="1476"/>
          </a:p>
        </p:txBody>
      </p:sp>
      <p:sp>
        <p:nvSpPr>
          <p:cNvPr id="304" name="Water Drop"/>
          <p:cNvSpPr/>
          <p:nvPr/>
        </p:nvSpPr>
        <p:spPr>
          <a:xfrm rot="10800000">
            <a:off x="7734581" y="2129877"/>
            <a:ext cx="68718" cy="112931"/>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solidFill>
            <a:srgbClr val="00AEEF"/>
          </a:solidFill>
          <a:ln w="9525">
            <a:solidFill>
              <a:srgbClr val="FDFFFF"/>
            </a:solidFill>
            <a:miter lim="400000"/>
          </a:ln>
          <a:effectLst>
            <a:outerShdw blurRad="355600" rotWithShape="0">
              <a:srgbClr val="000000">
                <a:alpha val="95417"/>
              </a:srgbClr>
            </a:outerShdw>
          </a:effectLst>
        </p:spPr>
        <p:txBody>
          <a:bodyPr lIns="9144" tIns="9144" rIns="9144" bIns="9144" anchor="ctr"/>
          <a:lstStyle/>
          <a:p>
            <a:pPr defTabSz="219456">
              <a:defRPr sz="8200">
                <a:solidFill>
                  <a:srgbClr val="FFFFFF"/>
                </a:solidFill>
                <a:effectLst>
                  <a:outerShdw blurRad="38100" dist="12700" dir="5400000" rotWithShape="0">
                    <a:srgbClr val="000000">
                      <a:alpha val="50000"/>
                    </a:srgbClr>
                  </a:outerShdw>
                </a:effectLst>
              </a:defRPr>
            </a:pPr>
            <a:endParaRPr sz="1476"/>
          </a:p>
        </p:txBody>
      </p:sp>
      <p:grpSp>
        <p:nvGrpSpPr>
          <p:cNvPr id="315" name="Group"/>
          <p:cNvGrpSpPr/>
          <p:nvPr/>
        </p:nvGrpSpPr>
        <p:grpSpPr>
          <a:xfrm>
            <a:off x="4217677" y="2698936"/>
            <a:ext cx="1477828" cy="438326"/>
            <a:chOff x="0" y="0"/>
            <a:chExt cx="8210153" cy="2435144"/>
          </a:xfrm>
        </p:grpSpPr>
        <p:grpSp>
          <p:nvGrpSpPr>
            <p:cNvPr id="313" name="Group"/>
            <p:cNvGrpSpPr/>
            <p:nvPr/>
          </p:nvGrpSpPr>
          <p:grpSpPr>
            <a:xfrm>
              <a:off x="0" y="0"/>
              <a:ext cx="8210154" cy="2435145"/>
              <a:chOff x="0" y="0"/>
              <a:chExt cx="8210153" cy="2435144"/>
            </a:xfrm>
          </p:grpSpPr>
          <p:grpSp>
            <p:nvGrpSpPr>
              <p:cNvPr id="310" name="Group"/>
              <p:cNvGrpSpPr/>
              <p:nvPr/>
            </p:nvGrpSpPr>
            <p:grpSpPr>
              <a:xfrm>
                <a:off x="0" y="0"/>
                <a:ext cx="8210154" cy="2435145"/>
                <a:chOff x="0" y="0"/>
                <a:chExt cx="8210153" cy="2435144"/>
              </a:xfrm>
            </p:grpSpPr>
            <p:sp>
              <p:nvSpPr>
                <p:cNvPr id="305" name="Rectangle"/>
                <p:cNvSpPr/>
                <p:nvPr/>
              </p:nvSpPr>
              <p:spPr>
                <a:xfrm>
                  <a:off x="0" y="0"/>
                  <a:ext cx="8210154" cy="2435145"/>
                </a:xfrm>
                <a:prstGeom prst="rect">
                  <a:avLst/>
                </a:prstGeom>
                <a:solidFill>
                  <a:srgbClr val="5B5854">
                    <a:alpha val="60010"/>
                  </a:srgbClr>
                </a:solidFill>
                <a:ln w="12700" cap="flat">
                  <a:noFill/>
                  <a:miter lim="400000"/>
                </a:ln>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sp>
              <p:nvSpPr>
                <p:cNvPr id="306" name="UC Santa Barbara"/>
                <p:cNvSpPr txBox="1"/>
                <p:nvPr/>
              </p:nvSpPr>
              <p:spPr>
                <a:xfrm>
                  <a:off x="162574" y="154077"/>
                  <a:ext cx="7885008" cy="991182"/>
                </a:xfrm>
                <a:prstGeom prst="rect">
                  <a:avLst/>
                </a:prstGeom>
                <a:solidFill>
                  <a:srgbClr val="9A958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288" tIns="18288" rIns="18288" bIns="18288" numCol="1" anchor="t">
                  <a:noAutofit/>
                </a:bodyPr>
                <a:lstStyle>
                  <a:lvl1pPr algn="l">
                    <a:defRPr sz="4800">
                      <a:solidFill>
                        <a:srgbClr val="FFFFFF"/>
                      </a:solidFill>
                      <a:latin typeface="Proxima Nova Light"/>
                      <a:ea typeface="Proxima Nova Light"/>
                      <a:cs typeface="Proxima Nova Light"/>
                      <a:sym typeface="Proxima Nova Light"/>
                    </a:defRPr>
                  </a:lvl1pPr>
                </a:lstStyle>
                <a:p>
                  <a:r>
                    <a:rPr sz="864"/>
                    <a:t>    UC Santa Barbara</a:t>
                  </a:r>
                </a:p>
              </p:txBody>
            </p:sp>
            <p:sp>
              <p:nvSpPr>
                <p:cNvPr id="307" name="124"/>
                <p:cNvSpPr txBox="1"/>
                <p:nvPr/>
              </p:nvSpPr>
              <p:spPr>
                <a:xfrm>
                  <a:off x="162574" y="1280440"/>
                  <a:ext cx="2153245" cy="977788"/>
                </a:xfrm>
                <a:prstGeom prst="rect">
                  <a:avLst/>
                </a:prstGeom>
                <a:solidFill>
                  <a:srgbClr val="021F4B"/>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lvl1pPr>
                    <a:defRPr sz="5400">
                      <a:solidFill>
                        <a:srgbClr val="FFFFFF"/>
                      </a:solidFill>
                      <a:latin typeface="Proxima Nova Semibold"/>
                      <a:ea typeface="Proxima Nova Semibold"/>
                      <a:cs typeface="Proxima Nova Semibold"/>
                      <a:sym typeface="Proxima Nova Semibold"/>
                    </a:defRPr>
                  </a:lvl1pPr>
                </a:lstStyle>
                <a:p>
                  <a:pPr algn="ctr"/>
                  <a:r>
                    <a:rPr sz="972" dirty="0"/>
                    <a:t>124 </a:t>
                  </a:r>
                </a:p>
              </p:txBody>
            </p:sp>
            <p:sp>
              <p:nvSpPr>
                <p:cNvPr id="308" name="12"/>
                <p:cNvSpPr txBox="1"/>
                <p:nvPr/>
              </p:nvSpPr>
              <p:spPr>
                <a:xfrm>
                  <a:off x="2473418" y="1280440"/>
                  <a:ext cx="2270267" cy="977788"/>
                </a:xfrm>
                <a:prstGeom prst="rect">
                  <a:avLst/>
                </a:prstGeom>
                <a:solidFill>
                  <a:srgbClr val="5E5E5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lvl1pPr>
                    <a:defRPr sz="5400">
                      <a:solidFill>
                        <a:srgbClr val="FFFFFF"/>
                      </a:solidFill>
                      <a:latin typeface="Proxima Nova Semibold"/>
                      <a:ea typeface="Proxima Nova Semibold"/>
                      <a:cs typeface="Proxima Nova Semibold"/>
                      <a:sym typeface="Proxima Nova Semibold"/>
                    </a:defRPr>
                  </a:lvl1pPr>
                </a:lstStyle>
                <a:p>
                  <a:pPr algn="ctr"/>
                  <a:r>
                    <a:rPr sz="972" dirty="0"/>
                    <a:t>12</a:t>
                  </a:r>
                </a:p>
              </p:txBody>
            </p:sp>
            <p:sp>
              <p:nvSpPr>
                <p:cNvPr id="309" name="129TB"/>
                <p:cNvSpPr txBox="1"/>
                <p:nvPr/>
              </p:nvSpPr>
              <p:spPr>
                <a:xfrm>
                  <a:off x="4901284" y="1280440"/>
                  <a:ext cx="3138204" cy="977788"/>
                </a:xfrm>
                <a:prstGeom prst="rect">
                  <a:avLst/>
                </a:prstGeom>
                <a:solidFill>
                  <a:srgbClr val="B68D1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gn="ctr">
                    <a:defRPr sz="5400">
                      <a:solidFill>
                        <a:srgbClr val="FFFFFF"/>
                      </a:solidFill>
                      <a:latin typeface="Proxima Nova Semibold"/>
                      <a:ea typeface="Proxima Nova Semibold"/>
                      <a:cs typeface="Proxima Nova Semibold"/>
                      <a:sym typeface="Proxima Nova Semibold"/>
                    </a:defRPr>
                  </a:pPr>
                  <a:r>
                    <a:rPr sz="972" dirty="0"/>
                    <a:t>129</a:t>
                  </a:r>
                  <a:r>
                    <a:rPr sz="522" dirty="0"/>
                    <a:t>TB</a:t>
                  </a:r>
                </a:p>
              </p:txBody>
            </p:sp>
          </p:grpSp>
          <p:sp>
            <p:nvSpPr>
              <p:cNvPr id="311" name="C…"/>
              <p:cNvSpPr txBox="1"/>
              <p:nvPr/>
            </p:nvSpPr>
            <p:spPr>
              <a:xfrm>
                <a:off x="1914772" y="1288792"/>
                <a:ext cx="325323" cy="9777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nSpc>
                    <a:spcPct val="80000"/>
                  </a:lnSpc>
                  <a:defRPr sz="2100" b="1">
                    <a:solidFill>
                      <a:srgbClr val="FFFFFF"/>
                    </a:solidFill>
                    <a:latin typeface="Proxima Nova"/>
                    <a:ea typeface="Proxima Nova"/>
                    <a:cs typeface="Proxima Nova"/>
                    <a:sym typeface="Proxima Nova"/>
                  </a:defRPr>
                </a:pPr>
                <a:r>
                  <a:rPr sz="378"/>
                  <a:t>C</a:t>
                </a:r>
              </a:p>
              <a:p>
                <a:pPr>
                  <a:lnSpc>
                    <a:spcPct val="80000"/>
                  </a:lnSpc>
                  <a:defRPr sz="2100" b="1">
                    <a:solidFill>
                      <a:srgbClr val="FFFFFF"/>
                    </a:solidFill>
                    <a:latin typeface="Proxima Nova"/>
                    <a:ea typeface="Proxima Nova"/>
                    <a:cs typeface="Proxima Nova"/>
                    <a:sym typeface="Proxima Nova"/>
                  </a:defRPr>
                </a:pPr>
                <a:r>
                  <a:rPr sz="378"/>
                  <a:t>P</a:t>
                </a:r>
              </a:p>
              <a:p>
                <a:pPr>
                  <a:lnSpc>
                    <a:spcPct val="80000"/>
                  </a:lnSpc>
                  <a:defRPr sz="2100" b="1">
                    <a:solidFill>
                      <a:srgbClr val="FFFFFF"/>
                    </a:solidFill>
                    <a:latin typeface="Proxima Nova"/>
                    <a:ea typeface="Proxima Nova"/>
                    <a:cs typeface="Proxima Nova"/>
                    <a:sym typeface="Proxima Nova"/>
                  </a:defRPr>
                </a:pPr>
                <a:r>
                  <a:rPr sz="378"/>
                  <a:t>U</a:t>
                </a:r>
              </a:p>
            </p:txBody>
          </p:sp>
          <p:sp>
            <p:nvSpPr>
              <p:cNvPr id="312" name="G…"/>
              <p:cNvSpPr txBox="1"/>
              <p:nvPr/>
            </p:nvSpPr>
            <p:spPr>
              <a:xfrm>
                <a:off x="4368260" y="1288792"/>
                <a:ext cx="325323" cy="9777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nSpc>
                    <a:spcPct val="80000"/>
                  </a:lnSpc>
                  <a:defRPr sz="2100" b="1">
                    <a:solidFill>
                      <a:srgbClr val="FFFFFF"/>
                    </a:solidFill>
                    <a:latin typeface="Proxima Nova"/>
                    <a:ea typeface="Proxima Nova"/>
                    <a:cs typeface="Proxima Nova"/>
                    <a:sym typeface="Proxima Nova"/>
                  </a:defRPr>
                </a:pPr>
                <a:r>
                  <a:rPr sz="378"/>
                  <a:t>G</a:t>
                </a:r>
              </a:p>
              <a:p>
                <a:pPr>
                  <a:lnSpc>
                    <a:spcPct val="80000"/>
                  </a:lnSpc>
                  <a:defRPr sz="2100" b="1">
                    <a:solidFill>
                      <a:srgbClr val="FFFFFF"/>
                    </a:solidFill>
                    <a:latin typeface="Proxima Nova"/>
                    <a:ea typeface="Proxima Nova"/>
                    <a:cs typeface="Proxima Nova"/>
                    <a:sym typeface="Proxima Nova"/>
                  </a:defRPr>
                </a:pPr>
                <a:r>
                  <a:rPr sz="378"/>
                  <a:t>P</a:t>
                </a:r>
              </a:p>
              <a:p>
                <a:pPr>
                  <a:lnSpc>
                    <a:spcPct val="80000"/>
                  </a:lnSpc>
                  <a:defRPr sz="2100" b="1">
                    <a:solidFill>
                      <a:srgbClr val="FFFFFF"/>
                    </a:solidFill>
                    <a:latin typeface="Proxima Nova"/>
                    <a:ea typeface="Proxima Nova"/>
                    <a:cs typeface="Proxima Nova"/>
                    <a:sym typeface="Proxima Nova"/>
                  </a:defRPr>
                </a:pPr>
                <a:r>
                  <a:rPr sz="378"/>
                  <a:t>U</a:t>
                </a:r>
              </a:p>
            </p:txBody>
          </p:sp>
        </p:grpSp>
        <p:sp>
          <p:nvSpPr>
            <p:cNvPr id="314" name="Water Drop"/>
            <p:cNvSpPr/>
            <p:nvPr/>
          </p:nvSpPr>
          <p:spPr>
            <a:xfrm rot="10800000">
              <a:off x="392833" y="334343"/>
              <a:ext cx="381769" cy="627394"/>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solidFill>
              <a:srgbClr val="6AEFAD"/>
            </a:solidFill>
            <a:ln w="9525" cap="flat">
              <a:solidFill>
                <a:srgbClr val="FDFFFF"/>
              </a:solidFill>
              <a:prstDash val="solid"/>
              <a:miter lim="400000"/>
            </a:ln>
            <a:effectLst>
              <a:outerShdw blurRad="355600" rotWithShape="0">
                <a:srgbClr val="000000">
                  <a:alpha val="95417"/>
                </a:srgbClr>
              </a:outerShdw>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grpSp>
      <p:sp>
        <p:nvSpPr>
          <p:cNvPr id="316" name="Water Drop"/>
          <p:cNvSpPr/>
          <p:nvPr/>
        </p:nvSpPr>
        <p:spPr>
          <a:xfrm rot="10800000">
            <a:off x="5645379" y="2311733"/>
            <a:ext cx="68718" cy="112931"/>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solidFill>
            <a:srgbClr val="6AEFAD"/>
          </a:solidFill>
          <a:ln w="9525">
            <a:solidFill>
              <a:srgbClr val="FDFFFF"/>
            </a:solidFill>
            <a:miter lim="400000"/>
          </a:ln>
          <a:effectLst>
            <a:outerShdw blurRad="355600" rotWithShape="0">
              <a:srgbClr val="000000">
                <a:alpha val="95417"/>
              </a:srgbClr>
            </a:outerShdw>
          </a:effectLst>
        </p:spPr>
        <p:txBody>
          <a:bodyPr lIns="9144" tIns="9144" rIns="9144" bIns="9144" anchor="ctr"/>
          <a:lstStyle/>
          <a:p>
            <a:pPr defTabSz="219456">
              <a:defRPr sz="8200">
                <a:solidFill>
                  <a:srgbClr val="FFFFFF"/>
                </a:solidFill>
                <a:effectLst>
                  <a:outerShdw blurRad="38100" dist="12700" dir="5400000" rotWithShape="0">
                    <a:srgbClr val="000000">
                      <a:alpha val="50000"/>
                    </a:srgbClr>
                  </a:outerShdw>
                </a:effectLst>
              </a:defRPr>
            </a:pPr>
            <a:endParaRPr sz="1476"/>
          </a:p>
        </p:txBody>
      </p:sp>
      <p:grpSp>
        <p:nvGrpSpPr>
          <p:cNvPr id="327" name="Group"/>
          <p:cNvGrpSpPr/>
          <p:nvPr/>
        </p:nvGrpSpPr>
        <p:grpSpPr>
          <a:xfrm>
            <a:off x="3894588" y="1115263"/>
            <a:ext cx="1477829" cy="438326"/>
            <a:chOff x="0" y="0"/>
            <a:chExt cx="8210156" cy="2435147"/>
          </a:xfrm>
        </p:grpSpPr>
        <p:grpSp>
          <p:nvGrpSpPr>
            <p:cNvPr id="325" name="Group"/>
            <p:cNvGrpSpPr/>
            <p:nvPr/>
          </p:nvGrpSpPr>
          <p:grpSpPr>
            <a:xfrm>
              <a:off x="0" y="0"/>
              <a:ext cx="8210156" cy="2435147"/>
              <a:chOff x="0" y="0"/>
              <a:chExt cx="8210155" cy="2435146"/>
            </a:xfrm>
          </p:grpSpPr>
          <p:grpSp>
            <p:nvGrpSpPr>
              <p:cNvPr id="322" name="Group"/>
              <p:cNvGrpSpPr/>
              <p:nvPr/>
            </p:nvGrpSpPr>
            <p:grpSpPr>
              <a:xfrm>
                <a:off x="0" y="0"/>
                <a:ext cx="8210155" cy="2435146"/>
                <a:chOff x="0" y="0"/>
                <a:chExt cx="8210154" cy="2435145"/>
              </a:xfrm>
            </p:grpSpPr>
            <p:sp>
              <p:nvSpPr>
                <p:cNvPr id="317" name="Rectangle"/>
                <p:cNvSpPr/>
                <p:nvPr/>
              </p:nvSpPr>
              <p:spPr>
                <a:xfrm>
                  <a:off x="0" y="0"/>
                  <a:ext cx="8210154" cy="2435145"/>
                </a:xfrm>
                <a:prstGeom prst="rect">
                  <a:avLst/>
                </a:prstGeom>
                <a:solidFill>
                  <a:srgbClr val="5B5854">
                    <a:alpha val="60010"/>
                  </a:srgbClr>
                </a:solidFill>
                <a:ln w="12700" cap="flat">
                  <a:noFill/>
                  <a:miter lim="400000"/>
                </a:ln>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sp>
              <p:nvSpPr>
                <p:cNvPr id="318" name="UC Merced"/>
                <p:cNvSpPr txBox="1"/>
                <p:nvPr/>
              </p:nvSpPr>
              <p:spPr>
                <a:xfrm>
                  <a:off x="162572" y="154078"/>
                  <a:ext cx="7885011" cy="991183"/>
                </a:xfrm>
                <a:prstGeom prst="rect">
                  <a:avLst/>
                </a:prstGeom>
                <a:solidFill>
                  <a:srgbClr val="9A958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288" tIns="18288" rIns="18288" bIns="18288" numCol="1" anchor="t">
                  <a:noAutofit/>
                </a:bodyPr>
                <a:lstStyle>
                  <a:lvl1pPr algn="l">
                    <a:defRPr sz="4800">
                      <a:solidFill>
                        <a:srgbClr val="FFFFFF"/>
                      </a:solidFill>
                      <a:latin typeface="Proxima Nova Light"/>
                      <a:ea typeface="Proxima Nova Light"/>
                      <a:cs typeface="Proxima Nova Light"/>
                      <a:sym typeface="Proxima Nova Light"/>
                    </a:defRPr>
                  </a:lvl1pPr>
                </a:lstStyle>
                <a:p>
                  <a:r>
                    <a:rPr sz="864" dirty="0"/>
                    <a:t>    UC Merced</a:t>
                  </a:r>
                </a:p>
              </p:txBody>
            </p:sp>
            <p:sp>
              <p:nvSpPr>
                <p:cNvPr id="319" name="84"/>
                <p:cNvSpPr txBox="1"/>
                <p:nvPr/>
              </p:nvSpPr>
              <p:spPr>
                <a:xfrm>
                  <a:off x="162574" y="1280440"/>
                  <a:ext cx="2153245" cy="977788"/>
                </a:xfrm>
                <a:prstGeom prst="rect">
                  <a:avLst/>
                </a:prstGeom>
                <a:solidFill>
                  <a:srgbClr val="021F4B"/>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lvl1pPr>
                    <a:defRPr sz="5400">
                      <a:solidFill>
                        <a:srgbClr val="FFFFFF"/>
                      </a:solidFill>
                      <a:latin typeface="Proxima Nova Semibold"/>
                      <a:ea typeface="Proxima Nova Semibold"/>
                      <a:cs typeface="Proxima Nova Semibold"/>
                      <a:sym typeface="Proxima Nova Semibold"/>
                    </a:defRPr>
                  </a:lvl1pPr>
                </a:lstStyle>
                <a:p>
                  <a:pPr algn="ctr"/>
                  <a:r>
                    <a:rPr sz="972" dirty="0"/>
                    <a:t>84 </a:t>
                  </a:r>
                </a:p>
              </p:txBody>
            </p:sp>
            <p:sp>
              <p:nvSpPr>
                <p:cNvPr id="320" name="15"/>
                <p:cNvSpPr txBox="1"/>
                <p:nvPr/>
              </p:nvSpPr>
              <p:spPr>
                <a:xfrm>
                  <a:off x="2473418" y="1280440"/>
                  <a:ext cx="2270267" cy="977788"/>
                </a:xfrm>
                <a:prstGeom prst="rect">
                  <a:avLst/>
                </a:prstGeom>
                <a:solidFill>
                  <a:srgbClr val="5E5E5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lvl1pPr>
                    <a:defRPr sz="5400">
                      <a:solidFill>
                        <a:srgbClr val="FFFFFF"/>
                      </a:solidFill>
                      <a:latin typeface="Proxima Nova Semibold"/>
                      <a:ea typeface="Proxima Nova Semibold"/>
                      <a:cs typeface="Proxima Nova Semibold"/>
                      <a:sym typeface="Proxima Nova Semibold"/>
                    </a:defRPr>
                  </a:lvl1pPr>
                </a:lstStyle>
                <a:p>
                  <a:pPr algn="ctr"/>
                  <a:r>
                    <a:rPr sz="972" dirty="0"/>
                    <a:t>15</a:t>
                  </a:r>
                </a:p>
              </p:txBody>
            </p:sp>
            <p:sp>
              <p:nvSpPr>
                <p:cNvPr id="321" name="0TB"/>
                <p:cNvSpPr txBox="1"/>
                <p:nvPr/>
              </p:nvSpPr>
              <p:spPr>
                <a:xfrm>
                  <a:off x="4901284" y="1280440"/>
                  <a:ext cx="3138204" cy="977788"/>
                </a:xfrm>
                <a:prstGeom prst="rect">
                  <a:avLst/>
                </a:prstGeom>
                <a:solidFill>
                  <a:srgbClr val="B68D1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gn="ctr">
                    <a:defRPr sz="5400">
                      <a:solidFill>
                        <a:srgbClr val="FFFFFF"/>
                      </a:solidFill>
                      <a:latin typeface="Proxima Nova Semibold"/>
                      <a:ea typeface="Proxima Nova Semibold"/>
                      <a:cs typeface="Proxima Nova Semibold"/>
                      <a:sym typeface="Proxima Nova Semibold"/>
                    </a:defRPr>
                  </a:pPr>
                  <a:r>
                    <a:rPr sz="972" dirty="0"/>
                    <a:t>0</a:t>
                  </a:r>
                  <a:r>
                    <a:rPr sz="522" dirty="0"/>
                    <a:t>TB</a:t>
                  </a:r>
                </a:p>
              </p:txBody>
            </p:sp>
          </p:grpSp>
          <p:sp>
            <p:nvSpPr>
              <p:cNvPr id="323" name="C…"/>
              <p:cNvSpPr txBox="1"/>
              <p:nvPr/>
            </p:nvSpPr>
            <p:spPr>
              <a:xfrm>
                <a:off x="1914772" y="1288792"/>
                <a:ext cx="325323" cy="9777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nSpc>
                    <a:spcPct val="80000"/>
                  </a:lnSpc>
                  <a:defRPr sz="2100" b="1">
                    <a:solidFill>
                      <a:srgbClr val="FFFFFF"/>
                    </a:solidFill>
                    <a:latin typeface="Proxima Nova"/>
                    <a:ea typeface="Proxima Nova"/>
                    <a:cs typeface="Proxima Nova"/>
                    <a:sym typeface="Proxima Nova"/>
                  </a:defRPr>
                </a:pPr>
                <a:r>
                  <a:rPr sz="378"/>
                  <a:t>C</a:t>
                </a:r>
              </a:p>
              <a:p>
                <a:pPr>
                  <a:lnSpc>
                    <a:spcPct val="80000"/>
                  </a:lnSpc>
                  <a:defRPr sz="2100" b="1">
                    <a:solidFill>
                      <a:srgbClr val="FFFFFF"/>
                    </a:solidFill>
                    <a:latin typeface="Proxima Nova"/>
                    <a:ea typeface="Proxima Nova"/>
                    <a:cs typeface="Proxima Nova"/>
                    <a:sym typeface="Proxima Nova"/>
                  </a:defRPr>
                </a:pPr>
                <a:r>
                  <a:rPr sz="378"/>
                  <a:t>P</a:t>
                </a:r>
              </a:p>
              <a:p>
                <a:pPr>
                  <a:lnSpc>
                    <a:spcPct val="80000"/>
                  </a:lnSpc>
                  <a:defRPr sz="2100" b="1">
                    <a:solidFill>
                      <a:srgbClr val="FFFFFF"/>
                    </a:solidFill>
                    <a:latin typeface="Proxima Nova"/>
                    <a:ea typeface="Proxima Nova"/>
                    <a:cs typeface="Proxima Nova"/>
                    <a:sym typeface="Proxima Nova"/>
                  </a:defRPr>
                </a:pPr>
                <a:r>
                  <a:rPr sz="378"/>
                  <a:t>U</a:t>
                </a:r>
              </a:p>
            </p:txBody>
          </p:sp>
          <p:sp>
            <p:nvSpPr>
              <p:cNvPr id="324" name="G…"/>
              <p:cNvSpPr txBox="1"/>
              <p:nvPr/>
            </p:nvSpPr>
            <p:spPr>
              <a:xfrm>
                <a:off x="4368260" y="1288792"/>
                <a:ext cx="325323" cy="9777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nSpc>
                    <a:spcPct val="80000"/>
                  </a:lnSpc>
                  <a:defRPr sz="2100" b="1">
                    <a:solidFill>
                      <a:srgbClr val="FFFFFF"/>
                    </a:solidFill>
                    <a:latin typeface="Proxima Nova"/>
                    <a:ea typeface="Proxima Nova"/>
                    <a:cs typeface="Proxima Nova"/>
                    <a:sym typeface="Proxima Nova"/>
                  </a:defRPr>
                </a:pPr>
                <a:r>
                  <a:rPr sz="378"/>
                  <a:t>G</a:t>
                </a:r>
              </a:p>
              <a:p>
                <a:pPr>
                  <a:lnSpc>
                    <a:spcPct val="80000"/>
                  </a:lnSpc>
                  <a:defRPr sz="2100" b="1">
                    <a:solidFill>
                      <a:srgbClr val="FFFFFF"/>
                    </a:solidFill>
                    <a:latin typeface="Proxima Nova"/>
                    <a:ea typeface="Proxima Nova"/>
                    <a:cs typeface="Proxima Nova"/>
                    <a:sym typeface="Proxima Nova"/>
                  </a:defRPr>
                </a:pPr>
                <a:r>
                  <a:rPr sz="378"/>
                  <a:t>P</a:t>
                </a:r>
              </a:p>
              <a:p>
                <a:pPr>
                  <a:lnSpc>
                    <a:spcPct val="80000"/>
                  </a:lnSpc>
                  <a:defRPr sz="2100" b="1">
                    <a:solidFill>
                      <a:srgbClr val="FFFFFF"/>
                    </a:solidFill>
                    <a:latin typeface="Proxima Nova"/>
                    <a:ea typeface="Proxima Nova"/>
                    <a:cs typeface="Proxima Nova"/>
                    <a:sym typeface="Proxima Nova"/>
                  </a:defRPr>
                </a:pPr>
                <a:r>
                  <a:rPr sz="378"/>
                  <a:t>U</a:t>
                </a:r>
              </a:p>
            </p:txBody>
          </p:sp>
        </p:grpSp>
        <p:sp>
          <p:nvSpPr>
            <p:cNvPr id="326" name="Water Drop"/>
            <p:cNvSpPr/>
            <p:nvPr/>
          </p:nvSpPr>
          <p:spPr>
            <a:xfrm rot="10800000">
              <a:off x="392833" y="334343"/>
              <a:ext cx="381769" cy="627394"/>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solidFill>
              <a:srgbClr val="6AEFAD"/>
            </a:solidFill>
            <a:ln w="9525" cap="flat">
              <a:solidFill>
                <a:srgbClr val="FDFFFF"/>
              </a:solidFill>
              <a:prstDash val="solid"/>
              <a:miter lim="400000"/>
            </a:ln>
            <a:effectLst>
              <a:outerShdw blurRad="355600" rotWithShape="0">
                <a:srgbClr val="000000">
                  <a:alpha val="95417"/>
                </a:srgbClr>
              </a:outerShdw>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grpSp>
      <p:sp>
        <p:nvSpPr>
          <p:cNvPr id="328" name="Water Drop"/>
          <p:cNvSpPr/>
          <p:nvPr/>
        </p:nvSpPr>
        <p:spPr>
          <a:xfrm rot="10800000">
            <a:off x="3686483" y="1456005"/>
            <a:ext cx="68718" cy="112931"/>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solidFill>
            <a:srgbClr val="6AEFAD"/>
          </a:solidFill>
          <a:ln w="9525">
            <a:solidFill>
              <a:srgbClr val="FDFFFF"/>
            </a:solidFill>
            <a:miter lim="400000"/>
          </a:ln>
          <a:effectLst>
            <a:outerShdw blurRad="355600" rotWithShape="0">
              <a:srgbClr val="000000">
                <a:alpha val="95417"/>
              </a:srgbClr>
            </a:outerShdw>
          </a:effectLst>
        </p:spPr>
        <p:txBody>
          <a:bodyPr lIns="9144" tIns="9144" rIns="9144" bIns="9144" anchor="ctr"/>
          <a:lstStyle/>
          <a:p>
            <a:pPr defTabSz="219456">
              <a:defRPr sz="8200">
                <a:solidFill>
                  <a:srgbClr val="FFFFFF"/>
                </a:solidFill>
                <a:effectLst>
                  <a:outerShdw blurRad="38100" dist="12700" dir="5400000" rotWithShape="0">
                    <a:srgbClr val="000000">
                      <a:alpha val="50000"/>
                    </a:srgbClr>
                  </a:outerShdw>
                </a:effectLst>
              </a:defRPr>
            </a:pPr>
            <a:endParaRPr sz="1476"/>
          </a:p>
        </p:txBody>
      </p:sp>
      <p:grpSp>
        <p:nvGrpSpPr>
          <p:cNvPr id="384" name="Group"/>
          <p:cNvGrpSpPr/>
          <p:nvPr/>
        </p:nvGrpSpPr>
        <p:grpSpPr>
          <a:xfrm>
            <a:off x="5813746" y="2485204"/>
            <a:ext cx="1477828" cy="1834616"/>
            <a:chOff x="0" y="0"/>
            <a:chExt cx="8210154" cy="10192305"/>
          </a:xfrm>
        </p:grpSpPr>
        <p:grpSp>
          <p:nvGrpSpPr>
            <p:cNvPr id="339" name="Group"/>
            <p:cNvGrpSpPr/>
            <p:nvPr/>
          </p:nvGrpSpPr>
          <p:grpSpPr>
            <a:xfrm>
              <a:off x="0" y="0"/>
              <a:ext cx="8210154" cy="2435145"/>
              <a:chOff x="0" y="0"/>
              <a:chExt cx="8210153" cy="2435144"/>
            </a:xfrm>
          </p:grpSpPr>
          <p:grpSp>
            <p:nvGrpSpPr>
              <p:cNvPr id="337" name="Group"/>
              <p:cNvGrpSpPr/>
              <p:nvPr/>
            </p:nvGrpSpPr>
            <p:grpSpPr>
              <a:xfrm>
                <a:off x="0" y="0"/>
                <a:ext cx="8210154" cy="2435145"/>
                <a:chOff x="0" y="0"/>
                <a:chExt cx="8210153" cy="2435144"/>
              </a:xfrm>
            </p:grpSpPr>
            <p:grpSp>
              <p:nvGrpSpPr>
                <p:cNvPr id="334" name="Group"/>
                <p:cNvGrpSpPr/>
                <p:nvPr/>
              </p:nvGrpSpPr>
              <p:grpSpPr>
                <a:xfrm>
                  <a:off x="0" y="0"/>
                  <a:ext cx="8210154" cy="2435145"/>
                  <a:chOff x="0" y="0"/>
                  <a:chExt cx="8210153" cy="2435144"/>
                </a:xfrm>
              </p:grpSpPr>
              <p:sp>
                <p:nvSpPr>
                  <p:cNvPr id="329" name="Rectangle"/>
                  <p:cNvSpPr/>
                  <p:nvPr/>
                </p:nvSpPr>
                <p:spPr>
                  <a:xfrm>
                    <a:off x="0" y="0"/>
                    <a:ext cx="8210154" cy="2435145"/>
                  </a:xfrm>
                  <a:prstGeom prst="rect">
                    <a:avLst/>
                  </a:prstGeom>
                  <a:solidFill>
                    <a:srgbClr val="5B5854">
                      <a:alpha val="60010"/>
                    </a:srgbClr>
                  </a:solidFill>
                  <a:ln w="12700" cap="flat">
                    <a:noFill/>
                    <a:miter lim="400000"/>
                  </a:ln>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sp>
                <p:nvSpPr>
                  <p:cNvPr id="330" name="UC Los Angeles"/>
                  <p:cNvSpPr txBox="1"/>
                  <p:nvPr/>
                </p:nvSpPr>
                <p:spPr>
                  <a:xfrm>
                    <a:off x="162574" y="154077"/>
                    <a:ext cx="7885008" cy="991182"/>
                  </a:xfrm>
                  <a:prstGeom prst="rect">
                    <a:avLst/>
                  </a:prstGeom>
                  <a:solidFill>
                    <a:srgbClr val="9A958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288" tIns="18288" rIns="18288" bIns="18288" numCol="1" anchor="t">
                    <a:noAutofit/>
                  </a:bodyPr>
                  <a:lstStyle>
                    <a:lvl1pPr algn="l">
                      <a:defRPr sz="4800">
                        <a:solidFill>
                          <a:srgbClr val="FFFFFF"/>
                        </a:solidFill>
                        <a:latin typeface="Proxima Nova Light"/>
                        <a:ea typeface="Proxima Nova Light"/>
                        <a:cs typeface="Proxima Nova Light"/>
                        <a:sym typeface="Proxima Nova Light"/>
                      </a:defRPr>
                    </a:lvl1pPr>
                  </a:lstStyle>
                  <a:p>
                    <a:r>
                      <a:rPr sz="864" dirty="0"/>
                      <a:t>    UC Los Angeles</a:t>
                    </a:r>
                  </a:p>
                </p:txBody>
              </p:sp>
              <p:sp>
                <p:nvSpPr>
                  <p:cNvPr id="331" name="74"/>
                  <p:cNvSpPr txBox="1"/>
                  <p:nvPr/>
                </p:nvSpPr>
                <p:spPr>
                  <a:xfrm>
                    <a:off x="162574" y="1280440"/>
                    <a:ext cx="2153245" cy="977788"/>
                  </a:xfrm>
                  <a:prstGeom prst="rect">
                    <a:avLst/>
                  </a:prstGeom>
                  <a:solidFill>
                    <a:srgbClr val="021F4B"/>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lvl1pPr>
                      <a:defRPr sz="5400">
                        <a:solidFill>
                          <a:srgbClr val="FFFFFF"/>
                        </a:solidFill>
                        <a:latin typeface="Proxima Nova Semibold"/>
                        <a:ea typeface="Proxima Nova Semibold"/>
                        <a:cs typeface="Proxima Nova Semibold"/>
                        <a:sym typeface="Proxima Nova Semibold"/>
                      </a:defRPr>
                    </a:lvl1pPr>
                  </a:lstStyle>
                  <a:p>
                    <a:pPr algn="ctr"/>
                    <a:r>
                      <a:rPr sz="972" dirty="0"/>
                      <a:t>7</a:t>
                    </a:r>
                    <a:r>
                      <a:rPr lang="en-US" sz="972" dirty="0"/>
                      <a:t>2</a:t>
                    </a:r>
                    <a:r>
                      <a:rPr sz="972" dirty="0"/>
                      <a:t> </a:t>
                    </a:r>
                  </a:p>
                </p:txBody>
              </p:sp>
              <p:sp>
                <p:nvSpPr>
                  <p:cNvPr id="332" name="0"/>
                  <p:cNvSpPr txBox="1"/>
                  <p:nvPr/>
                </p:nvSpPr>
                <p:spPr>
                  <a:xfrm>
                    <a:off x="2473418" y="1280440"/>
                    <a:ext cx="2270267" cy="977788"/>
                  </a:xfrm>
                  <a:prstGeom prst="rect">
                    <a:avLst/>
                  </a:prstGeom>
                  <a:solidFill>
                    <a:srgbClr val="5E5E5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lvl1pPr>
                      <a:defRPr sz="5400">
                        <a:solidFill>
                          <a:srgbClr val="FFFFFF"/>
                        </a:solidFill>
                        <a:latin typeface="Proxima Nova Semibold"/>
                        <a:ea typeface="Proxima Nova Semibold"/>
                        <a:cs typeface="Proxima Nova Semibold"/>
                        <a:sym typeface="Proxima Nova Semibold"/>
                      </a:defRPr>
                    </a:lvl1pPr>
                  </a:lstStyle>
                  <a:p>
                    <a:pPr algn="ctr"/>
                    <a:r>
                      <a:rPr sz="972"/>
                      <a:t>0</a:t>
                    </a:r>
                  </a:p>
                </p:txBody>
              </p:sp>
              <p:sp>
                <p:nvSpPr>
                  <p:cNvPr id="333" name="0TB"/>
                  <p:cNvSpPr txBox="1"/>
                  <p:nvPr/>
                </p:nvSpPr>
                <p:spPr>
                  <a:xfrm>
                    <a:off x="4901284" y="1280440"/>
                    <a:ext cx="3138204" cy="977788"/>
                  </a:xfrm>
                  <a:prstGeom prst="rect">
                    <a:avLst/>
                  </a:prstGeom>
                  <a:solidFill>
                    <a:srgbClr val="B68D1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gn="ctr">
                      <a:defRPr sz="5400">
                        <a:solidFill>
                          <a:srgbClr val="FFFFFF"/>
                        </a:solidFill>
                        <a:latin typeface="Proxima Nova Semibold"/>
                        <a:ea typeface="Proxima Nova Semibold"/>
                        <a:cs typeface="Proxima Nova Semibold"/>
                        <a:sym typeface="Proxima Nova Semibold"/>
                      </a:defRPr>
                    </a:pPr>
                    <a:r>
                      <a:rPr sz="972" dirty="0"/>
                      <a:t>0</a:t>
                    </a:r>
                    <a:r>
                      <a:rPr sz="522" dirty="0"/>
                      <a:t>TB</a:t>
                    </a:r>
                  </a:p>
                </p:txBody>
              </p:sp>
            </p:grpSp>
            <p:sp>
              <p:nvSpPr>
                <p:cNvPr id="335" name="C…"/>
                <p:cNvSpPr txBox="1"/>
                <p:nvPr/>
              </p:nvSpPr>
              <p:spPr>
                <a:xfrm>
                  <a:off x="1914772" y="1273791"/>
                  <a:ext cx="325323" cy="97778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nSpc>
                      <a:spcPct val="80000"/>
                    </a:lnSpc>
                    <a:defRPr sz="2100" b="1">
                      <a:solidFill>
                        <a:srgbClr val="FFFFFF"/>
                      </a:solidFill>
                      <a:latin typeface="Proxima Nova"/>
                      <a:ea typeface="Proxima Nova"/>
                      <a:cs typeface="Proxima Nova"/>
                      <a:sym typeface="Proxima Nova"/>
                    </a:defRPr>
                  </a:pPr>
                  <a:r>
                    <a:rPr sz="378"/>
                    <a:t>C</a:t>
                  </a:r>
                </a:p>
                <a:p>
                  <a:pPr>
                    <a:lnSpc>
                      <a:spcPct val="80000"/>
                    </a:lnSpc>
                    <a:defRPr sz="2100" b="1">
                      <a:solidFill>
                        <a:srgbClr val="FFFFFF"/>
                      </a:solidFill>
                      <a:latin typeface="Proxima Nova"/>
                      <a:ea typeface="Proxima Nova"/>
                      <a:cs typeface="Proxima Nova"/>
                      <a:sym typeface="Proxima Nova"/>
                    </a:defRPr>
                  </a:pPr>
                  <a:r>
                    <a:rPr sz="378"/>
                    <a:t>P</a:t>
                  </a:r>
                </a:p>
                <a:p>
                  <a:pPr>
                    <a:lnSpc>
                      <a:spcPct val="80000"/>
                    </a:lnSpc>
                    <a:defRPr sz="2100" b="1">
                      <a:solidFill>
                        <a:srgbClr val="FFFFFF"/>
                      </a:solidFill>
                      <a:latin typeface="Proxima Nova"/>
                      <a:ea typeface="Proxima Nova"/>
                      <a:cs typeface="Proxima Nova"/>
                      <a:sym typeface="Proxima Nova"/>
                    </a:defRPr>
                  </a:pPr>
                  <a:r>
                    <a:rPr sz="378"/>
                    <a:t>U</a:t>
                  </a:r>
                </a:p>
              </p:txBody>
            </p:sp>
            <p:sp>
              <p:nvSpPr>
                <p:cNvPr id="336" name="G…"/>
                <p:cNvSpPr txBox="1"/>
                <p:nvPr/>
              </p:nvSpPr>
              <p:spPr>
                <a:xfrm>
                  <a:off x="4368257" y="1273791"/>
                  <a:ext cx="325323" cy="97778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nSpc>
                      <a:spcPct val="80000"/>
                    </a:lnSpc>
                    <a:defRPr sz="2100" b="1">
                      <a:solidFill>
                        <a:srgbClr val="FFFFFF"/>
                      </a:solidFill>
                      <a:latin typeface="Proxima Nova"/>
                      <a:ea typeface="Proxima Nova"/>
                      <a:cs typeface="Proxima Nova"/>
                      <a:sym typeface="Proxima Nova"/>
                    </a:defRPr>
                  </a:pPr>
                  <a:r>
                    <a:rPr sz="378"/>
                    <a:t>G</a:t>
                  </a:r>
                </a:p>
                <a:p>
                  <a:pPr>
                    <a:lnSpc>
                      <a:spcPct val="80000"/>
                    </a:lnSpc>
                    <a:defRPr sz="2100" b="1">
                      <a:solidFill>
                        <a:srgbClr val="FFFFFF"/>
                      </a:solidFill>
                      <a:latin typeface="Proxima Nova"/>
                      <a:ea typeface="Proxima Nova"/>
                      <a:cs typeface="Proxima Nova"/>
                      <a:sym typeface="Proxima Nova"/>
                    </a:defRPr>
                  </a:pPr>
                  <a:r>
                    <a:rPr sz="378"/>
                    <a:t>P</a:t>
                  </a:r>
                </a:p>
                <a:p>
                  <a:pPr>
                    <a:lnSpc>
                      <a:spcPct val="80000"/>
                    </a:lnSpc>
                    <a:defRPr sz="2100" b="1">
                      <a:solidFill>
                        <a:srgbClr val="FFFFFF"/>
                      </a:solidFill>
                      <a:latin typeface="Proxima Nova"/>
                      <a:ea typeface="Proxima Nova"/>
                      <a:cs typeface="Proxima Nova"/>
                      <a:sym typeface="Proxima Nova"/>
                    </a:defRPr>
                  </a:pPr>
                  <a:r>
                    <a:rPr sz="378"/>
                    <a:t>U</a:t>
                  </a:r>
                </a:p>
              </p:txBody>
            </p:sp>
          </p:grpSp>
          <p:sp>
            <p:nvSpPr>
              <p:cNvPr id="338" name="Water Drop"/>
              <p:cNvSpPr/>
              <p:nvPr/>
            </p:nvSpPr>
            <p:spPr>
              <a:xfrm rot="10800000">
                <a:off x="398579" y="321562"/>
                <a:ext cx="381769" cy="627394"/>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solidFill>
                <a:srgbClr val="00AEEF"/>
              </a:solidFill>
              <a:ln w="9525" cap="flat">
                <a:solidFill>
                  <a:srgbClr val="FDFFFF"/>
                </a:solidFill>
                <a:prstDash val="solid"/>
                <a:miter lim="400000"/>
              </a:ln>
              <a:effectLst>
                <a:outerShdw blurRad="355600" rotWithShape="0">
                  <a:srgbClr val="000000">
                    <a:alpha val="95417"/>
                  </a:srgbClr>
                </a:outerShdw>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grpSp>
        <p:grpSp>
          <p:nvGrpSpPr>
            <p:cNvPr id="350" name="Group"/>
            <p:cNvGrpSpPr/>
            <p:nvPr/>
          </p:nvGrpSpPr>
          <p:grpSpPr>
            <a:xfrm>
              <a:off x="0" y="5171439"/>
              <a:ext cx="8210154" cy="2435146"/>
              <a:chOff x="0" y="0"/>
              <a:chExt cx="8210153" cy="2435144"/>
            </a:xfrm>
          </p:grpSpPr>
          <p:grpSp>
            <p:nvGrpSpPr>
              <p:cNvPr id="348" name="Group"/>
              <p:cNvGrpSpPr/>
              <p:nvPr/>
            </p:nvGrpSpPr>
            <p:grpSpPr>
              <a:xfrm>
                <a:off x="0" y="0"/>
                <a:ext cx="8210154" cy="2435145"/>
                <a:chOff x="0" y="0"/>
                <a:chExt cx="8210153" cy="2435144"/>
              </a:xfrm>
            </p:grpSpPr>
            <p:grpSp>
              <p:nvGrpSpPr>
                <p:cNvPr id="345" name="Group"/>
                <p:cNvGrpSpPr/>
                <p:nvPr/>
              </p:nvGrpSpPr>
              <p:grpSpPr>
                <a:xfrm>
                  <a:off x="0" y="0"/>
                  <a:ext cx="8210154" cy="2435145"/>
                  <a:chOff x="0" y="0"/>
                  <a:chExt cx="8210153" cy="2435144"/>
                </a:xfrm>
              </p:grpSpPr>
              <p:sp>
                <p:nvSpPr>
                  <p:cNvPr id="340" name="Rectangle"/>
                  <p:cNvSpPr/>
                  <p:nvPr/>
                </p:nvSpPr>
                <p:spPr>
                  <a:xfrm>
                    <a:off x="0" y="0"/>
                    <a:ext cx="8210154" cy="2435145"/>
                  </a:xfrm>
                  <a:prstGeom prst="rect">
                    <a:avLst/>
                  </a:prstGeom>
                  <a:solidFill>
                    <a:srgbClr val="5B5854">
                      <a:alpha val="60010"/>
                    </a:srgbClr>
                  </a:solidFill>
                  <a:ln w="12700" cap="flat">
                    <a:noFill/>
                    <a:miter lim="400000"/>
                  </a:ln>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sp>
                <p:nvSpPr>
                  <p:cNvPr id="341" name="Caltech"/>
                  <p:cNvSpPr txBox="1"/>
                  <p:nvPr/>
                </p:nvSpPr>
                <p:spPr>
                  <a:xfrm>
                    <a:off x="162574" y="154077"/>
                    <a:ext cx="7885008" cy="991182"/>
                  </a:xfrm>
                  <a:prstGeom prst="rect">
                    <a:avLst/>
                  </a:prstGeom>
                  <a:solidFill>
                    <a:srgbClr val="9A958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288" tIns="18288" rIns="18288" bIns="18288" numCol="1" anchor="t">
                    <a:noAutofit/>
                  </a:bodyPr>
                  <a:lstStyle>
                    <a:lvl1pPr algn="l">
                      <a:defRPr sz="4800">
                        <a:solidFill>
                          <a:srgbClr val="FFFFFF"/>
                        </a:solidFill>
                        <a:latin typeface="Proxima Nova Light"/>
                        <a:ea typeface="Proxima Nova Light"/>
                        <a:cs typeface="Proxima Nova Light"/>
                        <a:sym typeface="Proxima Nova Light"/>
                      </a:defRPr>
                    </a:lvl1pPr>
                  </a:lstStyle>
                  <a:p>
                    <a:r>
                      <a:rPr sz="864"/>
                      <a:t>    Caltech</a:t>
                    </a:r>
                  </a:p>
                </p:txBody>
              </p:sp>
              <p:sp>
                <p:nvSpPr>
                  <p:cNvPr id="342" name="72"/>
                  <p:cNvSpPr txBox="1"/>
                  <p:nvPr/>
                </p:nvSpPr>
                <p:spPr>
                  <a:xfrm>
                    <a:off x="162574" y="1280440"/>
                    <a:ext cx="2153245" cy="977788"/>
                  </a:xfrm>
                  <a:prstGeom prst="rect">
                    <a:avLst/>
                  </a:prstGeom>
                  <a:solidFill>
                    <a:srgbClr val="021F4B"/>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lvl1pPr>
                      <a:defRPr sz="5400">
                        <a:solidFill>
                          <a:srgbClr val="FFFFFF"/>
                        </a:solidFill>
                        <a:latin typeface="Proxima Nova Semibold"/>
                        <a:ea typeface="Proxima Nova Semibold"/>
                        <a:cs typeface="Proxima Nova Semibold"/>
                        <a:sym typeface="Proxima Nova Semibold"/>
                      </a:defRPr>
                    </a:lvl1pPr>
                  </a:lstStyle>
                  <a:p>
                    <a:pPr algn="ctr"/>
                    <a:r>
                      <a:rPr sz="972"/>
                      <a:t>72 </a:t>
                    </a:r>
                  </a:p>
                </p:txBody>
              </p:sp>
              <p:sp>
                <p:nvSpPr>
                  <p:cNvPr id="343" name="0"/>
                  <p:cNvSpPr txBox="1"/>
                  <p:nvPr/>
                </p:nvSpPr>
                <p:spPr>
                  <a:xfrm>
                    <a:off x="2473418" y="1280440"/>
                    <a:ext cx="2270267" cy="977788"/>
                  </a:xfrm>
                  <a:prstGeom prst="rect">
                    <a:avLst/>
                  </a:prstGeom>
                  <a:solidFill>
                    <a:srgbClr val="5E5E5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lvl1pPr>
                      <a:defRPr sz="5400">
                        <a:solidFill>
                          <a:srgbClr val="FFFFFF"/>
                        </a:solidFill>
                        <a:latin typeface="Proxima Nova Semibold"/>
                        <a:ea typeface="Proxima Nova Semibold"/>
                        <a:cs typeface="Proxima Nova Semibold"/>
                        <a:sym typeface="Proxima Nova Semibold"/>
                      </a:defRPr>
                    </a:lvl1pPr>
                  </a:lstStyle>
                  <a:p>
                    <a:pPr algn="ctr"/>
                    <a:r>
                      <a:rPr sz="972"/>
                      <a:t>0</a:t>
                    </a:r>
                  </a:p>
                </p:txBody>
              </p:sp>
              <p:sp>
                <p:nvSpPr>
                  <p:cNvPr id="344" name="350TB"/>
                  <p:cNvSpPr txBox="1"/>
                  <p:nvPr/>
                </p:nvSpPr>
                <p:spPr>
                  <a:xfrm>
                    <a:off x="4901284" y="1280440"/>
                    <a:ext cx="3138204" cy="977788"/>
                  </a:xfrm>
                  <a:prstGeom prst="rect">
                    <a:avLst/>
                  </a:prstGeom>
                  <a:solidFill>
                    <a:srgbClr val="B68D1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gn="ctr">
                      <a:defRPr sz="5400">
                        <a:solidFill>
                          <a:srgbClr val="FFFFFF"/>
                        </a:solidFill>
                        <a:latin typeface="Proxima Nova Semibold"/>
                        <a:ea typeface="Proxima Nova Semibold"/>
                        <a:cs typeface="Proxima Nova Semibold"/>
                        <a:sym typeface="Proxima Nova Semibold"/>
                      </a:defRPr>
                    </a:pPr>
                    <a:r>
                      <a:rPr sz="972" dirty="0"/>
                      <a:t>350</a:t>
                    </a:r>
                    <a:r>
                      <a:rPr sz="522" dirty="0"/>
                      <a:t>TB</a:t>
                    </a:r>
                  </a:p>
                </p:txBody>
              </p:sp>
            </p:grpSp>
            <p:sp>
              <p:nvSpPr>
                <p:cNvPr id="346" name="C…"/>
                <p:cNvSpPr txBox="1"/>
                <p:nvPr/>
              </p:nvSpPr>
              <p:spPr>
                <a:xfrm>
                  <a:off x="1914772" y="1288792"/>
                  <a:ext cx="325323" cy="9777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nSpc>
                      <a:spcPct val="80000"/>
                    </a:lnSpc>
                    <a:defRPr sz="2100" b="1">
                      <a:solidFill>
                        <a:srgbClr val="FFFFFF"/>
                      </a:solidFill>
                      <a:latin typeface="Proxima Nova"/>
                      <a:ea typeface="Proxima Nova"/>
                      <a:cs typeface="Proxima Nova"/>
                      <a:sym typeface="Proxima Nova"/>
                    </a:defRPr>
                  </a:pPr>
                  <a:r>
                    <a:rPr sz="378"/>
                    <a:t>C</a:t>
                  </a:r>
                </a:p>
                <a:p>
                  <a:pPr>
                    <a:lnSpc>
                      <a:spcPct val="80000"/>
                    </a:lnSpc>
                    <a:defRPr sz="2100" b="1">
                      <a:solidFill>
                        <a:srgbClr val="FFFFFF"/>
                      </a:solidFill>
                      <a:latin typeface="Proxima Nova"/>
                      <a:ea typeface="Proxima Nova"/>
                      <a:cs typeface="Proxima Nova"/>
                      <a:sym typeface="Proxima Nova"/>
                    </a:defRPr>
                  </a:pPr>
                  <a:r>
                    <a:rPr sz="378"/>
                    <a:t>P</a:t>
                  </a:r>
                </a:p>
                <a:p>
                  <a:pPr>
                    <a:lnSpc>
                      <a:spcPct val="80000"/>
                    </a:lnSpc>
                    <a:defRPr sz="2100" b="1">
                      <a:solidFill>
                        <a:srgbClr val="FFFFFF"/>
                      </a:solidFill>
                      <a:latin typeface="Proxima Nova"/>
                      <a:ea typeface="Proxima Nova"/>
                      <a:cs typeface="Proxima Nova"/>
                      <a:sym typeface="Proxima Nova"/>
                    </a:defRPr>
                  </a:pPr>
                  <a:r>
                    <a:rPr sz="378"/>
                    <a:t>U</a:t>
                  </a:r>
                </a:p>
              </p:txBody>
            </p:sp>
            <p:sp>
              <p:nvSpPr>
                <p:cNvPr id="347" name="G…"/>
                <p:cNvSpPr txBox="1"/>
                <p:nvPr/>
              </p:nvSpPr>
              <p:spPr>
                <a:xfrm>
                  <a:off x="4368260" y="1288792"/>
                  <a:ext cx="325323" cy="9777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nSpc>
                      <a:spcPct val="80000"/>
                    </a:lnSpc>
                    <a:defRPr sz="2100" b="1">
                      <a:solidFill>
                        <a:srgbClr val="FFFFFF"/>
                      </a:solidFill>
                      <a:latin typeface="Proxima Nova"/>
                      <a:ea typeface="Proxima Nova"/>
                      <a:cs typeface="Proxima Nova"/>
                      <a:sym typeface="Proxima Nova"/>
                    </a:defRPr>
                  </a:pPr>
                  <a:r>
                    <a:rPr sz="378"/>
                    <a:t>G</a:t>
                  </a:r>
                </a:p>
                <a:p>
                  <a:pPr>
                    <a:lnSpc>
                      <a:spcPct val="80000"/>
                    </a:lnSpc>
                    <a:defRPr sz="2100" b="1">
                      <a:solidFill>
                        <a:srgbClr val="FFFFFF"/>
                      </a:solidFill>
                      <a:latin typeface="Proxima Nova"/>
                      <a:ea typeface="Proxima Nova"/>
                      <a:cs typeface="Proxima Nova"/>
                      <a:sym typeface="Proxima Nova"/>
                    </a:defRPr>
                  </a:pPr>
                  <a:r>
                    <a:rPr sz="378"/>
                    <a:t>P</a:t>
                  </a:r>
                </a:p>
                <a:p>
                  <a:pPr>
                    <a:lnSpc>
                      <a:spcPct val="80000"/>
                    </a:lnSpc>
                    <a:defRPr sz="2100" b="1">
                      <a:solidFill>
                        <a:srgbClr val="FFFFFF"/>
                      </a:solidFill>
                      <a:latin typeface="Proxima Nova"/>
                      <a:ea typeface="Proxima Nova"/>
                      <a:cs typeface="Proxima Nova"/>
                      <a:sym typeface="Proxima Nova"/>
                    </a:defRPr>
                  </a:pPr>
                  <a:r>
                    <a:rPr sz="378"/>
                    <a:t>U</a:t>
                  </a:r>
                </a:p>
              </p:txBody>
            </p:sp>
          </p:grpSp>
          <p:sp>
            <p:nvSpPr>
              <p:cNvPr id="349" name="Water Drop"/>
              <p:cNvSpPr/>
              <p:nvPr/>
            </p:nvSpPr>
            <p:spPr>
              <a:xfrm rot="10800000">
                <a:off x="392833" y="334343"/>
                <a:ext cx="381769" cy="627394"/>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solidFill>
                <a:srgbClr val="24EBEF"/>
              </a:solidFill>
              <a:ln w="9525" cap="flat">
                <a:solidFill>
                  <a:srgbClr val="FDFFFF"/>
                </a:solidFill>
                <a:prstDash val="solid"/>
                <a:miter lim="400000"/>
              </a:ln>
              <a:effectLst>
                <a:outerShdw blurRad="355600" rotWithShape="0">
                  <a:srgbClr val="000000">
                    <a:alpha val="95417"/>
                  </a:srgbClr>
                </a:outerShdw>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grpSp>
        <p:grpSp>
          <p:nvGrpSpPr>
            <p:cNvPr id="361" name="Group"/>
            <p:cNvGrpSpPr/>
            <p:nvPr/>
          </p:nvGrpSpPr>
          <p:grpSpPr>
            <a:xfrm>
              <a:off x="0" y="2585719"/>
              <a:ext cx="8210154" cy="2435146"/>
              <a:chOff x="0" y="0"/>
              <a:chExt cx="8210153" cy="2435144"/>
            </a:xfrm>
          </p:grpSpPr>
          <p:grpSp>
            <p:nvGrpSpPr>
              <p:cNvPr id="359" name="Group"/>
              <p:cNvGrpSpPr/>
              <p:nvPr/>
            </p:nvGrpSpPr>
            <p:grpSpPr>
              <a:xfrm>
                <a:off x="0" y="0"/>
                <a:ext cx="8210154" cy="2435145"/>
                <a:chOff x="0" y="0"/>
                <a:chExt cx="8210153" cy="2435144"/>
              </a:xfrm>
            </p:grpSpPr>
            <p:grpSp>
              <p:nvGrpSpPr>
                <p:cNvPr id="356" name="Group"/>
                <p:cNvGrpSpPr/>
                <p:nvPr/>
              </p:nvGrpSpPr>
              <p:grpSpPr>
                <a:xfrm>
                  <a:off x="0" y="0"/>
                  <a:ext cx="8210154" cy="2435145"/>
                  <a:chOff x="0" y="0"/>
                  <a:chExt cx="8210153" cy="2435144"/>
                </a:xfrm>
              </p:grpSpPr>
              <p:sp>
                <p:nvSpPr>
                  <p:cNvPr id="351" name="Rectangle"/>
                  <p:cNvSpPr/>
                  <p:nvPr/>
                </p:nvSpPr>
                <p:spPr>
                  <a:xfrm>
                    <a:off x="0" y="0"/>
                    <a:ext cx="8210154" cy="2435145"/>
                  </a:xfrm>
                  <a:prstGeom prst="rect">
                    <a:avLst/>
                  </a:prstGeom>
                  <a:solidFill>
                    <a:srgbClr val="5B5854">
                      <a:alpha val="60010"/>
                    </a:srgbClr>
                  </a:solidFill>
                  <a:ln w="12700" cap="flat">
                    <a:noFill/>
                    <a:miter lim="400000"/>
                  </a:ln>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sp>
                <p:nvSpPr>
                  <p:cNvPr id="352" name="UC Irvine"/>
                  <p:cNvSpPr txBox="1"/>
                  <p:nvPr/>
                </p:nvSpPr>
                <p:spPr>
                  <a:xfrm>
                    <a:off x="162574" y="154077"/>
                    <a:ext cx="7885008" cy="991182"/>
                  </a:xfrm>
                  <a:prstGeom prst="rect">
                    <a:avLst/>
                  </a:prstGeom>
                  <a:solidFill>
                    <a:srgbClr val="9A958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288" tIns="18288" rIns="18288" bIns="18288" numCol="1" anchor="t">
                    <a:noAutofit/>
                  </a:bodyPr>
                  <a:lstStyle>
                    <a:lvl1pPr algn="l">
                      <a:defRPr sz="4800">
                        <a:solidFill>
                          <a:srgbClr val="FFFFFF"/>
                        </a:solidFill>
                        <a:latin typeface="Proxima Nova Light"/>
                        <a:ea typeface="Proxima Nova Light"/>
                        <a:cs typeface="Proxima Nova Light"/>
                        <a:sym typeface="Proxima Nova Light"/>
                      </a:defRPr>
                    </a:lvl1pPr>
                  </a:lstStyle>
                  <a:p>
                    <a:r>
                      <a:rPr sz="864"/>
                      <a:t>    UC Irvine</a:t>
                    </a:r>
                  </a:p>
                </p:txBody>
              </p:sp>
              <p:sp>
                <p:nvSpPr>
                  <p:cNvPr id="353" name="132"/>
                  <p:cNvSpPr txBox="1"/>
                  <p:nvPr/>
                </p:nvSpPr>
                <p:spPr>
                  <a:xfrm>
                    <a:off x="162574" y="1280440"/>
                    <a:ext cx="2153245" cy="977788"/>
                  </a:xfrm>
                  <a:prstGeom prst="rect">
                    <a:avLst/>
                  </a:prstGeom>
                  <a:solidFill>
                    <a:srgbClr val="021F4B"/>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lvl1pPr>
                      <a:defRPr sz="5400">
                        <a:solidFill>
                          <a:srgbClr val="FFFFFF"/>
                        </a:solidFill>
                        <a:latin typeface="Proxima Nova Semibold"/>
                        <a:ea typeface="Proxima Nova Semibold"/>
                        <a:cs typeface="Proxima Nova Semibold"/>
                        <a:sym typeface="Proxima Nova Semibold"/>
                      </a:defRPr>
                    </a:lvl1pPr>
                  </a:lstStyle>
                  <a:p>
                    <a:pPr algn="ctr"/>
                    <a:r>
                      <a:rPr sz="972"/>
                      <a:t>132 </a:t>
                    </a:r>
                  </a:p>
                </p:txBody>
              </p:sp>
              <p:sp>
                <p:nvSpPr>
                  <p:cNvPr id="354" name="14"/>
                  <p:cNvSpPr txBox="1"/>
                  <p:nvPr/>
                </p:nvSpPr>
                <p:spPr>
                  <a:xfrm>
                    <a:off x="2473418" y="1280440"/>
                    <a:ext cx="2270267" cy="977788"/>
                  </a:xfrm>
                  <a:prstGeom prst="rect">
                    <a:avLst/>
                  </a:prstGeom>
                  <a:solidFill>
                    <a:srgbClr val="5E5E5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lvl1pPr>
                      <a:defRPr sz="5400">
                        <a:solidFill>
                          <a:srgbClr val="FFFFFF"/>
                        </a:solidFill>
                        <a:latin typeface="Proxima Nova Semibold"/>
                        <a:ea typeface="Proxima Nova Semibold"/>
                        <a:cs typeface="Proxima Nova Semibold"/>
                        <a:sym typeface="Proxima Nova Semibold"/>
                      </a:defRPr>
                    </a:lvl1pPr>
                  </a:lstStyle>
                  <a:p>
                    <a:pPr algn="ctr"/>
                    <a:r>
                      <a:rPr sz="972"/>
                      <a:t>14</a:t>
                    </a:r>
                  </a:p>
                </p:txBody>
              </p:sp>
              <p:sp>
                <p:nvSpPr>
                  <p:cNvPr id="355" name="0TB"/>
                  <p:cNvSpPr txBox="1"/>
                  <p:nvPr/>
                </p:nvSpPr>
                <p:spPr>
                  <a:xfrm>
                    <a:off x="4901284" y="1280440"/>
                    <a:ext cx="3138204" cy="977788"/>
                  </a:xfrm>
                  <a:prstGeom prst="rect">
                    <a:avLst/>
                  </a:prstGeom>
                  <a:solidFill>
                    <a:srgbClr val="B68D1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gn="ctr">
                      <a:defRPr sz="5400">
                        <a:solidFill>
                          <a:srgbClr val="FFFFFF"/>
                        </a:solidFill>
                        <a:latin typeface="Proxima Nova Semibold"/>
                        <a:ea typeface="Proxima Nova Semibold"/>
                        <a:cs typeface="Proxima Nova Semibold"/>
                        <a:sym typeface="Proxima Nova Semibold"/>
                      </a:defRPr>
                    </a:pPr>
                    <a:r>
                      <a:rPr sz="972" dirty="0"/>
                      <a:t>0</a:t>
                    </a:r>
                    <a:r>
                      <a:rPr sz="522" dirty="0"/>
                      <a:t>TB</a:t>
                    </a:r>
                  </a:p>
                </p:txBody>
              </p:sp>
            </p:grpSp>
            <p:sp>
              <p:nvSpPr>
                <p:cNvPr id="357" name="C…"/>
                <p:cNvSpPr txBox="1"/>
                <p:nvPr/>
              </p:nvSpPr>
              <p:spPr>
                <a:xfrm>
                  <a:off x="1914772" y="1277752"/>
                  <a:ext cx="325323" cy="9777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nSpc>
                      <a:spcPct val="80000"/>
                    </a:lnSpc>
                    <a:defRPr sz="2100" b="1">
                      <a:solidFill>
                        <a:srgbClr val="FFFFFF"/>
                      </a:solidFill>
                      <a:latin typeface="Proxima Nova"/>
                      <a:ea typeface="Proxima Nova"/>
                      <a:cs typeface="Proxima Nova"/>
                      <a:sym typeface="Proxima Nova"/>
                    </a:defRPr>
                  </a:pPr>
                  <a:r>
                    <a:rPr sz="378"/>
                    <a:t>C</a:t>
                  </a:r>
                </a:p>
                <a:p>
                  <a:pPr>
                    <a:lnSpc>
                      <a:spcPct val="80000"/>
                    </a:lnSpc>
                    <a:defRPr sz="2100" b="1">
                      <a:solidFill>
                        <a:srgbClr val="FFFFFF"/>
                      </a:solidFill>
                      <a:latin typeface="Proxima Nova"/>
                      <a:ea typeface="Proxima Nova"/>
                      <a:cs typeface="Proxima Nova"/>
                      <a:sym typeface="Proxima Nova"/>
                    </a:defRPr>
                  </a:pPr>
                  <a:r>
                    <a:rPr sz="378"/>
                    <a:t>P</a:t>
                  </a:r>
                </a:p>
                <a:p>
                  <a:pPr>
                    <a:lnSpc>
                      <a:spcPct val="80000"/>
                    </a:lnSpc>
                    <a:defRPr sz="2100" b="1">
                      <a:solidFill>
                        <a:srgbClr val="FFFFFF"/>
                      </a:solidFill>
                      <a:latin typeface="Proxima Nova"/>
                      <a:ea typeface="Proxima Nova"/>
                      <a:cs typeface="Proxima Nova"/>
                      <a:sym typeface="Proxima Nova"/>
                    </a:defRPr>
                  </a:pPr>
                  <a:r>
                    <a:rPr sz="378"/>
                    <a:t>U</a:t>
                  </a:r>
                </a:p>
              </p:txBody>
            </p:sp>
            <p:sp>
              <p:nvSpPr>
                <p:cNvPr id="358" name="G…"/>
                <p:cNvSpPr txBox="1"/>
                <p:nvPr/>
              </p:nvSpPr>
              <p:spPr>
                <a:xfrm>
                  <a:off x="4368257" y="1277752"/>
                  <a:ext cx="325323" cy="9777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nSpc>
                      <a:spcPct val="80000"/>
                    </a:lnSpc>
                    <a:defRPr sz="2100" b="1">
                      <a:solidFill>
                        <a:srgbClr val="FFFFFF"/>
                      </a:solidFill>
                      <a:latin typeface="Proxima Nova"/>
                      <a:ea typeface="Proxima Nova"/>
                      <a:cs typeface="Proxima Nova"/>
                      <a:sym typeface="Proxima Nova"/>
                    </a:defRPr>
                  </a:pPr>
                  <a:r>
                    <a:rPr sz="378"/>
                    <a:t>G</a:t>
                  </a:r>
                </a:p>
                <a:p>
                  <a:pPr>
                    <a:lnSpc>
                      <a:spcPct val="80000"/>
                    </a:lnSpc>
                    <a:defRPr sz="2100" b="1">
                      <a:solidFill>
                        <a:srgbClr val="FFFFFF"/>
                      </a:solidFill>
                      <a:latin typeface="Proxima Nova"/>
                      <a:ea typeface="Proxima Nova"/>
                      <a:cs typeface="Proxima Nova"/>
                      <a:sym typeface="Proxima Nova"/>
                    </a:defRPr>
                  </a:pPr>
                  <a:r>
                    <a:rPr sz="378"/>
                    <a:t>P</a:t>
                  </a:r>
                </a:p>
                <a:p>
                  <a:pPr>
                    <a:lnSpc>
                      <a:spcPct val="80000"/>
                    </a:lnSpc>
                    <a:defRPr sz="2100" b="1">
                      <a:solidFill>
                        <a:srgbClr val="FFFFFF"/>
                      </a:solidFill>
                      <a:latin typeface="Proxima Nova"/>
                      <a:ea typeface="Proxima Nova"/>
                      <a:cs typeface="Proxima Nova"/>
                      <a:sym typeface="Proxima Nova"/>
                    </a:defRPr>
                  </a:pPr>
                  <a:r>
                    <a:rPr sz="378"/>
                    <a:t>U</a:t>
                  </a:r>
                </a:p>
              </p:txBody>
            </p:sp>
          </p:grpSp>
          <p:sp>
            <p:nvSpPr>
              <p:cNvPr id="360" name="Water Drop"/>
              <p:cNvSpPr/>
              <p:nvPr/>
            </p:nvSpPr>
            <p:spPr>
              <a:xfrm rot="10800000">
                <a:off x="390181" y="356401"/>
                <a:ext cx="381769" cy="627395"/>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solidFill>
                <a:srgbClr val="2F86E4"/>
              </a:solidFill>
              <a:ln w="9525" cap="flat">
                <a:solidFill>
                  <a:srgbClr val="FDFFFF"/>
                </a:solidFill>
                <a:prstDash val="solid"/>
                <a:miter lim="400000"/>
              </a:ln>
              <a:effectLst>
                <a:outerShdw blurRad="355600" rotWithShape="0">
                  <a:srgbClr val="000000">
                    <a:alpha val="95417"/>
                  </a:srgbClr>
                </a:outerShdw>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grpSp>
        <p:grpSp>
          <p:nvGrpSpPr>
            <p:cNvPr id="372" name="Group"/>
            <p:cNvGrpSpPr/>
            <p:nvPr/>
          </p:nvGrpSpPr>
          <p:grpSpPr>
            <a:xfrm>
              <a:off x="0" y="7757159"/>
              <a:ext cx="8210154" cy="2435146"/>
              <a:chOff x="0" y="0"/>
              <a:chExt cx="8210153" cy="2435144"/>
            </a:xfrm>
          </p:grpSpPr>
          <p:grpSp>
            <p:nvGrpSpPr>
              <p:cNvPr id="370" name="Group"/>
              <p:cNvGrpSpPr/>
              <p:nvPr/>
            </p:nvGrpSpPr>
            <p:grpSpPr>
              <a:xfrm>
                <a:off x="0" y="0"/>
                <a:ext cx="8210154" cy="2435145"/>
                <a:chOff x="0" y="0"/>
                <a:chExt cx="8210153" cy="2435144"/>
              </a:xfrm>
            </p:grpSpPr>
            <p:grpSp>
              <p:nvGrpSpPr>
                <p:cNvPr id="367" name="Group"/>
                <p:cNvGrpSpPr/>
                <p:nvPr/>
              </p:nvGrpSpPr>
              <p:grpSpPr>
                <a:xfrm>
                  <a:off x="0" y="0"/>
                  <a:ext cx="8210154" cy="2435145"/>
                  <a:chOff x="0" y="0"/>
                  <a:chExt cx="8210153" cy="2435144"/>
                </a:xfrm>
              </p:grpSpPr>
              <p:sp>
                <p:nvSpPr>
                  <p:cNvPr id="362" name="Rectangle"/>
                  <p:cNvSpPr/>
                  <p:nvPr/>
                </p:nvSpPr>
                <p:spPr>
                  <a:xfrm>
                    <a:off x="0" y="0"/>
                    <a:ext cx="8210154" cy="2435145"/>
                  </a:xfrm>
                  <a:prstGeom prst="rect">
                    <a:avLst/>
                  </a:prstGeom>
                  <a:solidFill>
                    <a:srgbClr val="5B5854">
                      <a:alpha val="60010"/>
                    </a:srgbClr>
                  </a:solidFill>
                  <a:ln w="12700" cap="flat">
                    <a:noFill/>
                    <a:miter lim="400000"/>
                  </a:ln>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sp>
                <p:nvSpPr>
                  <p:cNvPr id="363" name="LAX (CENIC)"/>
                  <p:cNvSpPr txBox="1"/>
                  <p:nvPr/>
                </p:nvSpPr>
                <p:spPr>
                  <a:xfrm>
                    <a:off x="162574" y="154077"/>
                    <a:ext cx="7885008" cy="991182"/>
                  </a:xfrm>
                  <a:prstGeom prst="rect">
                    <a:avLst/>
                  </a:prstGeom>
                  <a:solidFill>
                    <a:srgbClr val="9A958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288" tIns="18288" rIns="18288" bIns="18288" numCol="1" anchor="t">
                    <a:noAutofit/>
                  </a:bodyPr>
                  <a:lstStyle>
                    <a:lvl1pPr algn="l">
                      <a:defRPr sz="4800">
                        <a:solidFill>
                          <a:srgbClr val="FFFFFF"/>
                        </a:solidFill>
                        <a:latin typeface="Proxima Nova Light"/>
                        <a:ea typeface="Proxima Nova Light"/>
                        <a:cs typeface="Proxima Nova Light"/>
                        <a:sym typeface="Proxima Nova Light"/>
                      </a:defRPr>
                    </a:lvl1pPr>
                  </a:lstStyle>
                  <a:p>
                    <a:r>
                      <a:rPr sz="864"/>
                      <a:t>    LAX (CENIC)</a:t>
                    </a:r>
                  </a:p>
                </p:txBody>
              </p:sp>
              <p:sp>
                <p:nvSpPr>
                  <p:cNvPr id="364" name="48"/>
                  <p:cNvSpPr txBox="1"/>
                  <p:nvPr/>
                </p:nvSpPr>
                <p:spPr>
                  <a:xfrm>
                    <a:off x="162574" y="1280440"/>
                    <a:ext cx="2153245" cy="977788"/>
                  </a:xfrm>
                  <a:prstGeom prst="rect">
                    <a:avLst/>
                  </a:prstGeom>
                  <a:solidFill>
                    <a:srgbClr val="021F4B"/>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lvl1pPr>
                      <a:defRPr sz="5400">
                        <a:solidFill>
                          <a:srgbClr val="FFFFFF"/>
                        </a:solidFill>
                        <a:latin typeface="Proxima Nova Semibold"/>
                        <a:ea typeface="Proxima Nova Semibold"/>
                        <a:cs typeface="Proxima Nova Semibold"/>
                        <a:sym typeface="Proxima Nova Semibold"/>
                      </a:defRPr>
                    </a:lvl1pPr>
                  </a:lstStyle>
                  <a:p>
                    <a:pPr algn="ctr"/>
                    <a:r>
                      <a:rPr sz="972"/>
                      <a:t>48 </a:t>
                    </a:r>
                  </a:p>
                </p:txBody>
              </p:sp>
              <p:sp>
                <p:nvSpPr>
                  <p:cNvPr id="365" name="0"/>
                  <p:cNvSpPr txBox="1"/>
                  <p:nvPr/>
                </p:nvSpPr>
                <p:spPr>
                  <a:xfrm>
                    <a:off x="2473418" y="1280440"/>
                    <a:ext cx="2270267" cy="977788"/>
                  </a:xfrm>
                  <a:prstGeom prst="rect">
                    <a:avLst/>
                  </a:prstGeom>
                  <a:solidFill>
                    <a:srgbClr val="5E5E5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lvl1pPr>
                      <a:defRPr sz="5400">
                        <a:solidFill>
                          <a:srgbClr val="FFFFFF"/>
                        </a:solidFill>
                        <a:latin typeface="Proxima Nova Semibold"/>
                        <a:ea typeface="Proxima Nova Semibold"/>
                        <a:cs typeface="Proxima Nova Semibold"/>
                        <a:sym typeface="Proxima Nova Semibold"/>
                      </a:defRPr>
                    </a:lvl1pPr>
                  </a:lstStyle>
                  <a:p>
                    <a:pPr algn="ctr"/>
                    <a:r>
                      <a:rPr sz="972"/>
                      <a:t>0</a:t>
                    </a:r>
                  </a:p>
                </p:txBody>
              </p:sp>
              <p:sp>
                <p:nvSpPr>
                  <p:cNvPr id="366" name="0TB"/>
                  <p:cNvSpPr txBox="1"/>
                  <p:nvPr/>
                </p:nvSpPr>
                <p:spPr>
                  <a:xfrm>
                    <a:off x="4901284" y="1280440"/>
                    <a:ext cx="3109675" cy="977788"/>
                  </a:xfrm>
                  <a:prstGeom prst="rect">
                    <a:avLst/>
                  </a:prstGeom>
                  <a:solidFill>
                    <a:srgbClr val="B68D1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gn="ctr">
                      <a:defRPr sz="5400">
                        <a:solidFill>
                          <a:srgbClr val="FFFFFF"/>
                        </a:solidFill>
                        <a:latin typeface="Proxima Nova Semibold"/>
                        <a:ea typeface="Proxima Nova Semibold"/>
                        <a:cs typeface="Proxima Nova Semibold"/>
                        <a:sym typeface="Proxima Nova Semibold"/>
                      </a:defRPr>
                    </a:pPr>
                    <a:r>
                      <a:rPr lang="en-US" sz="972" dirty="0"/>
                      <a:t>240</a:t>
                    </a:r>
                    <a:r>
                      <a:rPr sz="522" dirty="0"/>
                      <a:t>TB</a:t>
                    </a:r>
                  </a:p>
                </p:txBody>
              </p:sp>
            </p:grpSp>
            <p:sp>
              <p:nvSpPr>
                <p:cNvPr id="368" name="C…"/>
                <p:cNvSpPr txBox="1"/>
                <p:nvPr/>
              </p:nvSpPr>
              <p:spPr>
                <a:xfrm>
                  <a:off x="1913293" y="1288926"/>
                  <a:ext cx="325322" cy="9777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nSpc>
                      <a:spcPct val="80000"/>
                    </a:lnSpc>
                    <a:defRPr sz="2100" b="1">
                      <a:solidFill>
                        <a:srgbClr val="FFFFFF"/>
                      </a:solidFill>
                      <a:latin typeface="Proxima Nova"/>
                      <a:ea typeface="Proxima Nova"/>
                      <a:cs typeface="Proxima Nova"/>
                      <a:sym typeface="Proxima Nova"/>
                    </a:defRPr>
                  </a:pPr>
                  <a:r>
                    <a:rPr sz="378"/>
                    <a:t>C</a:t>
                  </a:r>
                </a:p>
                <a:p>
                  <a:pPr>
                    <a:lnSpc>
                      <a:spcPct val="80000"/>
                    </a:lnSpc>
                    <a:defRPr sz="2100" b="1">
                      <a:solidFill>
                        <a:srgbClr val="FFFFFF"/>
                      </a:solidFill>
                      <a:latin typeface="Proxima Nova"/>
                      <a:ea typeface="Proxima Nova"/>
                      <a:cs typeface="Proxima Nova"/>
                      <a:sym typeface="Proxima Nova"/>
                    </a:defRPr>
                  </a:pPr>
                  <a:r>
                    <a:rPr sz="378"/>
                    <a:t>P</a:t>
                  </a:r>
                </a:p>
                <a:p>
                  <a:pPr>
                    <a:lnSpc>
                      <a:spcPct val="80000"/>
                    </a:lnSpc>
                    <a:defRPr sz="2100" b="1">
                      <a:solidFill>
                        <a:srgbClr val="FFFFFF"/>
                      </a:solidFill>
                      <a:latin typeface="Proxima Nova"/>
                      <a:ea typeface="Proxima Nova"/>
                      <a:cs typeface="Proxima Nova"/>
                      <a:sym typeface="Proxima Nova"/>
                    </a:defRPr>
                  </a:pPr>
                  <a:r>
                    <a:rPr sz="378"/>
                    <a:t>U</a:t>
                  </a:r>
                </a:p>
              </p:txBody>
            </p:sp>
            <p:sp>
              <p:nvSpPr>
                <p:cNvPr id="369" name="G…"/>
                <p:cNvSpPr txBox="1"/>
                <p:nvPr/>
              </p:nvSpPr>
              <p:spPr>
                <a:xfrm>
                  <a:off x="4395309" y="1288926"/>
                  <a:ext cx="325322" cy="9777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nSpc>
                      <a:spcPct val="80000"/>
                    </a:lnSpc>
                    <a:defRPr sz="2100" b="1">
                      <a:solidFill>
                        <a:srgbClr val="FFFFFF"/>
                      </a:solidFill>
                      <a:latin typeface="Proxima Nova"/>
                      <a:ea typeface="Proxima Nova"/>
                      <a:cs typeface="Proxima Nova"/>
                      <a:sym typeface="Proxima Nova"/>
                    </a:defRPr>
                  </a:pPr>
                  <a:r>
                    <a:rPr sz="378"/>
                    <a:t>G</a:t>
                  </a:r>
                </a:p>
                <a:p>
                  <a:pPr>
                    <a:lnSpc>
                      <a:spcPct val="80000"/>
                    </a:lnSpc>
                    <a:defRPr sz="2100" b="1">
                      <a:solidFill>
                        <a:srgbClr val="FFFFFF"/>
                      </a:solidFill>
                      <a:latin typeface="Proxima Nova"/>
                      <a:ea typeface="Proxima Nova"/>
                      <a:cs typeface="Proxima Nova"/>
                      <a:sym typeface="Proxima Nova"/>
                    </a:defRPr>
                  </a:pPr>
                  <a:r>
                    <a:rPr sz="378"/>
                    <a:t>P</a:t>
                  </a:r>
                </a:p>
                <a:p>
                  <a:pPr>
                    <a:lnSpc>
                      <a:spcPct val="80000"/>
                    </a:lnSpc>
                    <a:defRPr sz="2100" b="1">
                      <a:solidFill>
                        <a:srgbClr val="FFFFFF"/>
                      </a:solidFill>
                      <a:latin typeface="Proxima Nova"/>
                      <a:ea typeface="Proxima Nova"/>
                      <a:cs typeface="Proxima Nova"/>
                      <a:sym typeface="Proxima Nova"/>
                    </a:defRPr>
                  </a:pPr>
                  <a:r>
                    <a:rPr sz="378"/>
                    <a:t>U</a:t>
                  </a:r>
                </a:p>
              </p:txBody>
            </p:sp>
          </p:grpSp>
          <p:sp>
            <p:nvSpPr>
              <p:cNvPr id="371" name="Shape"/>
              <p:cNvSpPr/>
              <p:nvPr/>
            </p:nvSpPr>
            <p:spPr>
              <a:xfrm>
                <a:off x="304023" y="406971"/>
                <a:ext cx="513661" cy="51366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69EFAC"/>
              </a:solidFill>
              <a:ln w="9525" cap="flat">
                <a:solidFill>
                  <a:srgbClr val="FDFFFF"/>
                </a:solidFill>
                <a:prstDash val="solid"/>
                <a:miter lim="400000"/>
              </a:ln>
              <a:effectLst>
                <a:outerShdw blurRad="355600" rotWithShape="0">
                  <a:srgbClr val="000000">
                    <a:alpha val="95417"/>
                  </a:srgbClr>
                </a:outerShdw>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grpSp>
      </p:grpSp>
      <p:sp>
        <p:nvSpPr>
          <p:cNvPr id="385" name="Water Drop"/>
          <p:cNvSpPr/>
          <p:nvPr/>
        </p:nvSpPr>
        <p:spPr>
          <a:xfrm rot="10800000">
            <a:off x="6431781" y="2068230"/>
            <a:ext cx="68718" cy="112931"/>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solidFill>
            <a:srgbClr val="5C51E4"/>
          </a:solidFill>
          <a:ln w="9525">
            <a:solidFill>
              <a:srgbClr val="FDFFFF"/>
            </a:solidFill>
            <a:miter lim="400000"/>
          </a:ln>
          <a:effectLst>
            <a:outerShdw blurRad="355600" rotWithShape="0">
              <a:srgbClr val="000000">
                <a:alpha val="95417"/>
              </a:srgbClr>
            </a:outerShdw>
          </a:effectLst>
        </p:spPr>
        <p:txBody>
          <a:bodyPr lIns="9144" tIns="9144" rIns="9144" bIns="9144" anchor="ctr"/>
          <a:lstStyle/>
          <a:p>
            <a:pPr defTabSz="219456">
              <a:defRPr sz="8200">
                <a:solidFill>
                  <a:srgbClr val="FFFFFF"/>
                </a:solidFill>
                <a:effectLst>
                  <a:outerShdw blurRad="38100" dist="12700" dir="5400000" rotWithShape="0">
                    <a:srgbClr val="000000">
                      <a:alpha val="50000"/>
                    </a:srgbClr>
                  </a:outerShdw>
                </a:effectLst>
              </a:defRPr>
            </a:pPr>
            <a:endParaRPr sz="1476"/>
          </a:p>
        </p:txBody>
      </p:sp>
      <p:grpSp>
        <p:nvGrpSpPr>
          <p:cNvPr id="428" name="Group"/>
          <p:cNvGrpSpPr/>
          <p:nvPr/>
        </p:nvGrpSpPr>
        <p:grpSpPr>
          <a:xfrm>
            <a:off x="2300733" y="2389686"/>
            <a:ext cx="1477828" cy="1834615"/>
            <a:chOff x="0" y="0"/>
            <a:chExt cx="8210153" cy="10192304"/>
          </a:xfrm>
        </p:grpSpPr>
        <p:grpSp>
          <p:nvGrpSpPr>
            <p:cNvPr id="395" name="Group"/>
            <p:cNvGrpSpPr/>
            <p:nvPr/>
          </p:nvGrpSpPr>
          <p:grpSpPr>
            <a:xfrm>
              <a:off x="0" y="0"/>
              <a:ext cx="8210154" cy="2435145"/>
              <a:chOff x="0" y="0"/>
              <a:chExt cx="8210153" cy="2435144"/>
            </a:xfrm>
          </p:grpSpPr>
          <p:grpSp>
            <p:nvGrpSpPr>
              <p:cNvPr id="392" name="Group"/>
              <p:cNvGrpSpPr/>
              <p:nvPr/>
            </p:nvGrpSpPr>
            <p:grpSpPr>
              <a:xfrm>
                <a:off x="0" y="0"/>
                <a:ext cx="8210154" cy="2435145"/>
                <a:chOff x="0" y="0"/>
                <a:chExt cx="8210153" cy="2435144"/>
              </a:xfrm>
            </p:grpSpPr>
            <p:sp>
              <p:nvSpPr>
                <p:cNvPr id="386" name="Rectangle"/>
                <p:cNvSpPr/>
                <p:nvPr/>
              </p:nvSpPr>
              <p:spPr>
                <a:xfrm>
                  <a:off x="0" y="0"/>
                  <a:ext cx="8210154" cy="2435145"/>
                </a:xfrm>
                <a:prstGeom prst="rect">
                  <a:avLst/>
                </a:prstGeom>
                <a:solidFill>
                  <a:srgbClr val="5B5854">
                    <a:alpha val="60010"/>
                  </a:srgbClr>
                </a:solidFill>
                <a:ln w="12700" cap="flat">
                  <a:noFill/>
                  <a:miter lim="400000"/>
                </a:ln>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sp>
              <p:nvSpPr>
                <p:cNvPr id="387" name="Sunnyvale (CENIC)"/>
                <p:cNvSpPr txBox="1"/>
                <p:nvPr/>
              </p:nvSpPr>
              <p:spPr>
                <a:xfrm>
                  <a:off x="162574" y="154077"/>
                  <a:ext cx="7885008" cy="991182"/>
                </a:xfrm>
                <a:prstGeom prst="rect">
                  <a:avLst/>
                </a:prstGeom>
                <a:solidFill>
                  <a:srgbClr val="9A958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288" tIns="18288" rIns="18288" bIns="18288" numCol="1" anchor="t">
                  <a:noAutofit/>
                </a:bodyPr>
                <a:lstStyle>
                  <a:lvl1pPr algn="l">
                    <a:defRPr sz="4800">
                      <a:solidFill>
                        <a:srgbClr val="FFFFFF"/>
                      </a:solidFill>
                      <a:latin typeface="Proxima Nova Light"/>
                      <a:ea typeface="Proxima Nova Light"/>
                      <a:cs typeface="Proxima Nova Light"/>
                      <a:sym typeface="Proxima Nova Light"/>
                    </a:defRPr>
                  </a:lvl1pPr>
                </a:lstStyle>
                <a:p>
                  <a:r>
                    <a:rPr sz="864"/>
                    <a:t>    Sunnyvale (CENIC)</a:t>
                  </a:r>
                </a:p>
              </p:txBody>
            </p:sp>
            <p:sp>
              <p:nvSpPr>
                <p:cNvPr id="388" name="48"/>
                <p:cNvSpPr txBox="1"/>
                <p:nvPr/>
              </p:nvSpPr>
              <p:spPr>
                <a:xfrm>
                  <a:off x="162574" y="1280440"/>
                  <a:ext cx="2153245" cy="977788"/>
                </a:xfrm>
                <a:prstGeom prst="rect">
                  <a:avLst/>
                </a:prstGeom>
                <a:solidFill>
                  <a:srgbClr val="021F4B"/>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lvl1pPr>
                    <a:defRPr sz="5400">
                      <a:solidFill>
                        <a:srgbClr val="FFFFFF"/>
                      </a:solidFill>
                      <a:latin typeface="Proxima Nova Semibold"/>
                      <a:ea typeface="Proxima Nova Semibold"/>
                      <a:cs typeface="Proxima Nova Semibold"/>
                      <a:sym typeface="Proxima Nova Semibold"/>
                    </a:defRPr>
                  </a:lvl1pPr>
                </a:lstStyle>
                <a:p>
                  <a:pPr algn="ctr"/>
                  <a:r>
                    <a:rPr sz="972" dirty="0"/>
                    <a:t>48 </a:t>
                  </a:r>
                </a:p>
              </p:txBody>
            </p:sp>
            <p:sp>
              <p:nvSpPr>
                <p:cNvPr id="389" name="0"/>
                <p:cNvSpPr txBox="1"/>
                <p:nvPr/>
              </p:nvSpPr>
              <p:spPr>
                <a:xfrm>
                  <a:off x="2473418" y="1280440"/>
                  <a:ext cx="2270267" cy="977788"/>
                </a:xfrm>
                <a:prstGeom prst="rect">
                  <a:avLst/>
                </a:prstGeom>
                <a:solidFill>
                  <a:srgbClr val="5E5E5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lvl1pPr>
                    <a:defRPr sz="5400">
                      <a:solidFill>
                        <a:srgbClr val="FFFFFF"/>
                      </a:solidFill>
                      <a:latin typeface="Proxima Nova Semibold"/>
                      <a:ea typeface="Proxima Nova Semibold"/>
                      <a:cs typeface="Proxima Nova Semibold"/>
                      <a:sym typeface="Proxima Nova Semibold"/>
                    </a:defRPr>
                  </a:lvl1pPr>
                </a:lstStyle>
                <a:p>
                  <a:pPr algn="ctr"/>
                  <a:r>
                    <a:rPr sz="972"/>
                    <a:t>0</a:t>
                  </a:r>
                </a:p>
              </p:txBody>
            </p:sp>
            <p:sp>
              <p:nvSpPr>
                <p:cNvPr id="390" name="0TB"/>
                <p:cNvSpPr txBox="1"/>
                <p:nvPr/>
              </p:nvSpPr>
              <p:spPr>
                <a:xfrm>
                  <a:off x="4901284" y="1280440"/>
                  <a:ext cx="3138204" cy="977788"/>
                </a:xfrm>
                <a:prstGeom prst="rect">
                  <a:avLst/>
                </a:prstGeom>
                <a:solidFill>
                  <a:srgbClr val="B68D1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gn="ctr">
                    <a:defRPr sz="5400">
                      <a:solidFill>
                        <a:srgbClr val="FFFFFF"/>
                      </a:solidFill>
                      <a:latin typeface="Proxima Nova Semibold"/>
                      <a:ea typeface="Proxima Nova Semibold"/>
                      <a:cs typeface="Proxima Nova Semibold"/>
                      <a:sym typeface="Proxima Nova Semibold"/>
                    </a:defRPr>
                  </a:pPr>
                  <a:r>
                    <a:rPr sz="972" dirty="0"/>
                    <a:t>0</a:t>
                  </a:r>
                  <a:r>
                    <a:rPr sz="522" dirty="0"/>
                    <a:t>TB</a:t>
                  </a:r>
                </a:p>
              </p:txBody>
            </p:sp>
            <p:sp>
              <p:nvSpPr>
                <p:cNvPr id="391" name="Shape"/>
                <p:cNvSpPr/>
                <p:nvPr/>
              </p:nvSpPr>
              <p:spPr>
                <a:xfrm>
                  <a:off x="338960" y="392717"/>
                  <a:ext cx="513660" cy="51366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5849EF"/>
                </a:solidFill>
                <a:ln w="9525" cap="flat">
                  <a:solidFill>
                    <a:srgbClr val="FDFFFF"/>
                  </a:solidFill>
                  <a:prstDash val="solid"/>
                  <a:miter lim="400000"/>
                </a:ln>
                <a:effectLst>
                  <a:outerShdw blurRad="355600" rotWithShape="0">
                    <a:srgbClr val="000000">
                      <a:alpha val="95417"/>
                    </a:srgbClr>
                  </a:outerShdw>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grpSp>
          <p:sp>
            <p:nvSpPr>
              <p:cNvPr id="393" name="C…"/>
              <p:cNvSpPr txBox="1"/>
              <p:nvPr/>
            </p:nvSpPr>
            <p:spPr>
              <a:xfrm>
                <a:off x="1914772" y="1273791"/>
                <a:ext cx="325323" cy="97778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nSpc>
                    <a:spcPct val="80000"/>
                  </a:lnSpc>
                  <a:defRPr sz="2100" b="1">
                    <a:solidFill>
                      <a:srgbClr val="FFFFFF"/>
                    </a:solidFill>
                    <a:latin typeface="Proxima Nova"/>
                    <a:ea typeface="Proxima Nova"/>
                    <a:cs typeface="Proxima Nova"/>
                    <a:sym typeface="Proxima Nova"/>
                  </a:defRPr>
                </a:pPr>
                <a:r>
                  <a:rPr sz="378"/>
                  <a:t>C</a:t>
                </a:r>
              </a:p>
              <a:p>
                <a:pPr>
                  <a:lnSpc>
                    <a:spcPct val="80000"/>
                  </a:lnSpc>
                  <a:defRPr sz="2100" b="1">
                    <a:solidFill>
                      <a:srgbClr val="FFFFFF"/>
                    </a:solidFill>
                    <a:latin typeface="Proxima Nova"/>
                    <a:ea typeface="Proxima Nova"/>
                    <a:cs typeface="Proxima Nova"/>
                    <a:sym typeface="Proxima Nova"/>
                  </a:defRPr>
                </a:pPr>
                <a:r>
                  <a:rPr sz="378"/>
                  <a:t>P</a:t>
                </a:r>
              </a:p>
              <a:p>
                <a:pPr>
                  <a:lnSpc>
                    <a:spcPct val="80000"/>
                  </a:lnSpc>
                  <a:defRPr sz="2100" b="1">
                    <a:solidFill>
                      <a:srgbClr val="FFFFFF"/>
                    </a:solidFill>
                    <a:latin typeface="Proxima Nova"/>
                    <a:ea typeface="Proxima Nova"/>
                    <a:cs typeface="Proxima Nova"/>
                    <a:sym typeface="Proxima Nova"/>
                  </a:defRPr>
                </a:pPr>
                <a:r>
                  <a:rPr sz="378"/>
                  <a:t>U</a:t>
                </a:r>
              </a:p>
            </p:txBody>
          </p:sp>
          <p:sp>
            <p:nvSpPr>
              <p:cNvPr id="394" name="G…"/>
              <p:cNvSpPr txBox="1"/>
              <p:nvPr/>
            </p:nvSpPr>
            <p:spPr>
              <a:xfrm>
                <a:off x="4368257" y="1273791"/>
                <a:ext cx="325323" cy="97778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nSpc>
                    <a:spcPct val="80000"/>
                  </a:lnSpc>
                  <a:defRPr sz="2100" b="1">
                    <a:solidFill>
                      <a:srgbClr val="FFFFFF"/>
                    </a:solidFill>
                    <a:latin typeface="Proxima Nova"/>
                    <a:ea typeface="Proxima Nova"/>
                    <a:cs typeface="Proxima Nova"/>
                    <a:sym typeface="Proxima Nova"/>
                  </a:defRPr>
                </a:pPr>
                <a:r>
                  <a:rPr sz="378"/>
                  <a:t>G</a:t>
                </a:r>
              </a:p>
              <a:p>
                <a:pPr>
                  <a:lnSpc>
                    <a:spcPct val="80000"/>
                  </a:lnSpc>
                  <a:defRPr sz="2100" b="1">
                    <a:solidFill>
                      <a:srgbClr val="FFFFFF"/>
                    </a:solidFill>
                    <a:latin typeface="Proxima Nova"/>
                    <a:ea typeface="Proxima Nova"/>
                    <a:cs typeface="Proxima Nova"/>
                    <a:sym typeface="Proxima Nova"/>
                  </a:defRPr>
                </a:pPr>
                <a:r>
                  <a:rPr sz="378"/>
                  <a:t>P</a:t>
                </a:r>
              </a:p>
              <a:p>
                <a:pPr>
                  <a:lnSpc>
                    <a:spcPct val="80000"/>
                  </a:lnSpc>
                  <a:defRPr sz="2100" b="1">
                    <a:solidFill>
                      <a:srgbClr val="FFFFFF"/>
                    </a:solidFill>
                    <a:latin typeface="Proxima Nova"/>
                    <a:ea typeface="Proxima Nova"/>
                    <a:cs typeface="Proxima Nova"/>
                    <a:sym typeface="Proxima Nova"/>
                  </a:defRPr>
                </a:pPr>
                <a:r>
                  <a:rPr sz="378"/>
                  <a:t>U</a:t>
                </a:r>
              </a:p>
            </p:txBody>
          </p:sp>
        </p:grpSp>
        <p:grpSp>
          <p:nvGrpSpPr>
            <p:cNvPr id="406" name="Group"/>
            <p:cNvGrpSpPr/>
            <p:nvPr/>
          </p:nvGrpSpPr>
          <p:grpSpPr>
            <a:xfrm>
              <a:off x="0" y="5171439"/>
              <a:ext cx="8210154" cy="2435146"/>
              <a:chOff x="0" y="0"/>
              <a:chExt cx="8210153" cy="2435144"/>
            </a:xfrm>
          </p:grpSpPr>
          <p:grpSp>
            <p:nvGrpSpPr>
              <p:cNvPr id="404" name="Group"/>
              <p:cNvGrpSpPr/>
              <p:nvPr/>
            </p:nvGrpSpPr>
            <p:grpSpPr>
              <a:xfrm>
                <a:off x="0" y="0"/>
                <a:ext cx="8210154" cy="2435145"/>
                <a:chOff x="0" y="0"/>
                <a:chExt cx="8210153" cy="2435144"/>
              </a:xfrm>
            </p:grpSpPr>
            <p:grpSp>
              <p:nvGrpSpPr>
                <p:cNvPr id="401" name="Group"/>
                <p:cNvGrpSpPr/>
                <p:nvPr/>
              </p:nvGrpSpPr>
              <p:grpSpPr>
                <a:xfrm>
                  <a:off x="0" y="0"/>
                  <a:ext cx="8210154" cy="2435145"/>
                  <a:chOff x="0" y="0"/>
                  <a:chExt cx="8210153" cy="2435144"/>
                </a:xfrm>
              </p:grpSpPr>
              <p:sp>
                <p:nvSpPr>
                  <p:cNvPr id="396" name="Rectangle"/>
                  <p:cNvSpPr/>
                  <p:nvPr/>
                </p:nvSpPr>
                <p:spPr>
                  <a:xfrm>
                    <a:off x="0" y="0"/>
                    <a:ext cx="8210154" cy="2435145"/>
                  </a:xfrm>
                  <a:prstGeom prst="rect">
                    <a:avLst/>
                  </a:prstGeom>
                  <a:solidFill>
                    <a:srgbClr val="5B5854">
                      <a:alpha val="60010"/>
                    </a:srgbClr>
                  </a:solidFill>
                  <a:ln w="12700" cap="flat">
                    <a:noFill/>
                    <a:miter lim="400000"/>
                  </a:ln>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sp>
                <p:nvSpPr>
                  <p:cNvPr id="397" name="Stanford U"/>
                  <p:cNvSpPr txBox="1"/>
                  <p:nvPr/>
                </p:nvSpPr>
                <p:spPr>
                  <a:xfrm>
                    <a:off x="162574" y="154077"/>
                    <a:ext cx="7885008" cy="991182"/>
                  </a:xfrm>
                  <a:prstGeom prst="rect">
                    <a:avLst/>
                  </a:prstGeom>
                  <a:solidFill>
                    <a:srgbClr val="9A958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288" tIns="18288" rIns="18288" bIns="18288" numCol="1" anchor="t">
                    <a:noAutofit/>
                  </a:bodyPr>
                  <a:lstStyle>
                    <a:lvl1pPr algn="l">
                      <a:defRPr sz="4800">
                        <a:solidFill>
                          <a:srgbClr val="FFFFFF"/>
                        </a:solidFill>
                        <a:latin typeface="Proxima Nova Light"/>
                        <a:ea typeface="Proxima Nova Light"/>
                        <a:cs typeface="Proxima Nova Light"/>
                        <a:sym typeface="Proxima Nova Light"/>
                      </a:defRPr>
                    </a:lvl1pPr>
                  </a:lstStyle>
                  <a:p>
                    <a:r>
                      <a:rPr sz="864"/>
                      <a:t>    Stanford U</a:t>
                    </a:r>
                  </a:p>
                </p:txBody>
              </p:sp>
              <p:sp>
                <p:nvSpPr>
                  <p:cNvPr id="398" name="32"/>
                  <p:cNvSpPr txBox="1"/>
                  <p:nvPr/>
                </p:nvSpPr>
                <p:spPr>
                  <a:xfrm>
                    <a:off x="162574" y="1280440"/>
                    <a:ext cx="2153245" cy="977788"/>
                  </a:xfrm>
                  <a:prstGeom prst="rect">
                    <a:avLst/>
                  </a:prstGeom>
                  <a:solidFill>
                    <a:srgbClr val="021F4B"/>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lvl1pPr>
                      <a:defRPr sz="5400">
                        <a:solidFill>
                          <a:srgbClr val="FFFFFF"/>
                        </a:solidFill>
                        <a:latin typeface="Proxima Nova Semibold"/>
                        <a:ea typeface="Proxima Nova Semibold"/>
                        <a:cs typeface="Proxima Nova Semibold"/>
                        <a:sym typeface="Proxima Nova Semibold"/>
                      </a:defRPr>
                    </a:lvl1pPr>
                  </a:lstStyle>
                  <a:p>
                    <a:pPr algn="ctr"/>
                    <a:r>
                      <a:rPr sz="972"/>
                      <a:t>32 </a:t>
                    </a:r>
                  </a:p>
                </p:txBody>
              </p:sp>
              <p:sp>
                <p:nvSpPr>
                  <p:cNvPr id="399" name="0"/>
                  <p:cNvSpPr txBox="1"/>
                  <p:nvPr/>
                </p:nvSpPr>
                <p:spPr>
                  <a:xfrm>
                    <a:off x="2473418" y="1280440"/>
                    <a:ext cx="2270267" cy="977788"/>
                  </a:xfrm>
                  <a:prstGeom prst="rect">
                    <a:avLst/>
                  </a:prstGeom>
                  <a:solidFill>
                    <a:srgbClr val="5E5E5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lvl1pPr>
                      <a:defRPr sz="5400">
                        <a:solidFill>
                          <a:srgbClr val="FFFFFF"/>
                        </a:solidFill>
                        <a:latin typeface="Proxima Nova Semibold"/>
                        <a:ea typeface="Proxima Nova Semibold"/>
                        <a:cs typeface="Proxima Nova Semibold"/>
                        <a:sym typeface="Proxima Nova Semibold"/>
                      </a:defRPr>
                    </a:lvl1pPr>
                  </a:lstStyle>
                  <a:p>
                    <a:pPr algn="ctr"/>
                    <a:r>
                      <a:rPr sz="972"/>
                      <a:t>0</a:t>
                    </a:r>
                  </a:p>
                </p:txBody>
              </p:sp>
              <p:sp>
                <p:nvSpPr>
                  <p:cNvPr id="400" name="318TB"/>
                  <p:cNvSpPr txBox="1"/>
                  <p:nvPr/>
                </p:nvSpPr>
                <p:spPr>
                  <a:xfrm>
                    <a:off x="4901284" y="1280440"/>
                    <a:ext cx="3138204" cy="977788"/>
                  </a:xfrm>
                  <a:prstGeom prst="rect">
                    <a:avLst/>
                  </a:prstGeom>
                  <a:solidFill>
                    <a:srgbClr val="B68D1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gn="ctr">
                      <a:defRPr sz="5400">
                        <a:solidFill>
                          <a:srgbClr val="FFFFFF"/>
                        </a:solidFill>
                        <a:latin typeface="Proxima Nova Semibold"/>
                        <a:ea typeface="Proxima Nova Semibold"/>
                        <a:cs typeface="Proxima Nova Semibold"/>
                        <a:sym typeface="Proxima Nova Semibold"/>
                      </a:defRPr>
                    </a:pPr>
                    <a:r>
                      <a:rPr sz="972"/>
                      <a:t>318</a:t>
                    </a:r>
                    <a:r>
                      <a:rPr sz="522"/>
                      <a:t>TB</a:t>
                    </a:r>
                  </a:p>
                </p:txBody>
              </p:sp>
            </p:grpSp>
            <p:sp>
              <p:nvSpPr>
                <p:cNvPr id="402" name="C…"/>
                <p:cNvSpPr txBox="1"/>
                <p:nvPr/>
              </p:nvSpPr>
              <p:spPr>
                <a:xfrm>
                  <a:off x="1914772" y="1288792"/>
                  <a:ext cx="325323" cy="9777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nSpc>
                      <a:spcPct val="80000"/>
                    </a:lnSpc>
                    <a:defRPr sz="2100" b="1">
                      <a:solidFill>
                        <a:srgbClr val="FFFFFF"/>
                      </a:solidFill>
                      <a:latin typeface="Proxima Nova"/>
                      <a:ea typeface="Proxima Nova"/>
                      <a:cs typeface="Proxima Nova"/>
                      <a:sym typeface="Proxima Nova"/>
                    </a:defRPr>
                  </a:pPr>
                  <a:r>
                    <a:rPr sz="378"/>
                    <a:t>C</a:t>
                  </a:r>
                </a:p>
                <a:p>
                  <a:pPr>
                    <a:lnSpc>
                      <a:spcPct val="80000"/>
                    </a:lnSpc>
                    <a:defRPr sz="2100" b="1">
                      <a:solidFill>
                        <a:srgbClr val="FFFFFF"/>
                      </a:solidFill>
                      <a:latin typeface="Proxima Nova"/>
                      <a:ea typeface="Proxima Nova"/>
                      <a:cs typeface="Proxima Nova"/>
                      <a:sym typeface="Proxima Nova"/>
                    </a:defRPr>
                  </a:pPr>
                  <a:r>
                    <a:rPr sz="378"/>
                    <a:t>P</a:t>
                  </a:r>
                </a:p>
                <a:p>
                  <a:pPr>
                    <a:lnSpc>
                      <a:spcPct val="80000"/>
                    </a:lnSpc>
                    <a:defRPr sz="2100" b="1">
                      <a:solidFill>
                        <a:srgbClr val="FFFFFF"/>
                      </a:solidFill>
                      <a:latin typeface="Proxima Nova"/>
                      <a:ea typeface="Proxima Nova"/>
                      <a:cs typeface="Proxima Nova"/>
                      <a:sym typeface="Proxima Nova"/>
                    </a:defRPr>
                  </a:pPr>
                  <a:r>
                    <a:rPr sz="378"/>
                    <a:t>U</a:t>
                  </a:r>
                </a:p>
              </p:txBody>
            </p:sp>
            <p:sp>
              <p:nvSpPr>
                <p:cNvPr id="403" name="G…"/>
                <p:cNvSpPr txBox="1"/>
                <p:nvPr/>
              </p:nvSpPr>
              <p:spPr>
                <a:xfrm>
                  <a:off x="4368260" y="1288792"/>
                  <a:ext cx="325323" cy="9777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nSpc>
                      <a:spcPct val="80000"/>
                    </a:lnSpc>
                    <a:defRPr sz="2100" b="1">
                      <a:solidFill>
                        <a:srgbClr val="FFFFFF"/>
                      </a:solidFill>
                      <a:latin typeface="Proxima Nova"/>
                      <a:ea typeface="Proxima Nova"/>
                      <a:cs typeface="Proxima Nova"/>
                      <a:sym typeface="Proxima Nova"/>
                    </a:defRPr>
                  </a:pPr>
                  <a:r>
                    <a:rPr sz="378"/>
                    <a:t>G</a:t>
                  </a:r>
                </a:p>
                <a:p>
                  <a:pPr>
                    <a:lnSpc>
                      <a:spcPct val="80000"/>
                    </a:lnSpc>
                    <a:defRPr sz="2100" b="1">
                      <a:solidFill>
                        <a:srgbClr val="FFFFFF"/>
                      </a:solidFill>
                      <a:latin typeface="Proxima Nova"/>
                      <a:ea typeface="Proxima Nova"/>
                      <a:cs typeface="Proxima Nova"/>
                      <a:sym typeface="Proxima Nova"/>
                    </a:defRPr>
                  </a:pPr>
                  <a:r>
                    <a:rPr sz="378"/>
                    <a:t>P</a:t>
                  </a:r>
                </a:p>
                <a:p>
                  <a:pPr>
                    <a:lnSpc>
                      <a:spcPct val="80000"/>
                    </a:lnSpc>
                    <a:defRPr sz="2100" b="1">
                      <a:solidFill>
                        <a:srgbClr val="FFFFFF"/>
                      </a:solidFill>
                      <a:latin typeface="Proxima Nova"/>
                      <a:ea typeface="Proxima Nova"/>
                      <a:cs typeface="Proxima Nova"/>
                      <a:sym typeface="Proxima Nova"/>
                    </a:defRPr>
                  </a:pPr>
                  <a:r>
                    <a:rPr sz="378"/>
                    <a:t>U</a:t>
                  </a:r>
                </a:p>
              </p:txBody>
            </p:sp>
          </p:grpSp>
          <p:sp>
            <p:nvSpPr>
              <p:cNvPr id="405" name="Water Drop"/>
              <p:cNvSpPr/>
              <p:nvPr/>
            </p:nvSpPr>
            <p:spPr>
              <a:xfrm rot="10800000">
                <a:off x="392833" y="334343"/>
                <a:ext cx="381769" cy="627394"/>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solidFill>
                <a:srgbClr val="24EBEF"/>
              </a:solidFill>
              <a:ln w="9525" cap="flat">
                <a:solidFill>
                  <a:srgbClr val="FDFFFF"/>
                </a:solidFill>
                <a:prstDash val="solid"/>
                <a:miter lim="400000"/>
              </a:ln>
              <a:effectLst>
                <a:outerShdw blurRad="355600" rotWithShape="0">
                  <a:srgbClr val="000000">
                    <a:alpha val="95417"/>
                  </a:srgbClr>
                </a:outerShdw>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grpSp>
        <p:grpSp>
          <p:nvGrpSpPr>
            <p:cNvPr id="416" name="Group"/>
            <p:cNvGrpSpPr/>
            <p:nvPr/>
          </p:nvGrpSpPr>
          <p:grpSpPr>
            <a:xfrm>
              <a:off x="0" y="2585719"/>
              <a:ext cx="8210154" cy="2435146"/>
              <a:chOff x="0" y="0"/>
              <a:chExt cx="8210153" cy="2435144"/>
            </a:xfrm>
          </p:grpSpPr>
          <p:grpSp>
            <p:nvGrpSpPr>
              <p:cNvPr id="413" name="Group"/>
              <p:cNvGrpSpPr/>
              <p:nvPr/>
            </p:nvGrpSpPr>
            <p:grpSpPr>
              <a:xfrm>
                <a:off x="0" y="0"/>
                <a:ext cx="8210154" cy="2435145"/>
                <a:chOff x="0" y="0"/>
                <a:chExt cx="8210153" cy="2435144"/>
              </a:xfrm>
            </p:grpSpPr>
            <p:sp>
              <p:nvSpPr>
                <p:cNvPr id="407" name="Rectangle"/>
                <p:cNvSpPr/>
                <p:nvPr/>
              </p:nvSpPr>
              <p:spPr>
                <a:xfrm>
                  <a:off x="0" y="0"/>
                  <a:ext cx="8210154" cy="2435145"/>
                </a:xfrm>
                <a:prstGeom prst="rect">
                  <a:avLst/>
                </a:prstGeom>
                <a:solidFill>
                  <a:srgbClr val="5B5854">
                    <a:alpha val="60010"/>
                  </a:srgbClr>
                </a:solidFill>
                <a:ln w="12700" cap="flat">
                  <a:noFill/>
                  <a:miter lim="400000"/>
                </a:ln>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sp>
              <p:nvSpPr>
                <p:cNvPr id="408" name="Sunnyvale (Internet2)"/>
                <p:cNvSpPr txBox="1"/>
                <p:nvPr/>
              </p:nvSpPr>
              <p:spPr>
                <a:xfrm>
                  <a:off x="162574" y="154077"/>
                  <a:ext cx="7885008" cy="991182"/>
                </a:xfrm>
                <a:prstGeom prst="rect">
                  <a:avLst/>
                </a:prstGeom>
                <a:solidFill>
                  <a:srgbClr val="9A958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288" tIns="18288" rIns="18288" bIns="18288" numCol="1" anchor="t">
                  <a:noAutofit/>
                </a:bodyPr>
                <a:lstStyle>
                  <a:lvl1pPr algn="l">
                    <a:defRPr sz="4800">
                      <a:solidFill>
                        <a:srgbClr val="FFFFFF"/>
                      </a:solidFill>
                      <a:latin typeface="Proxima Nova Light"/>
                      <a:ea typeface="Proxima Nova Light"/>
                      <a:cs typeface="Proxima Nova Light"/>
                      <a:sym typeface="Proxima Nova Light"/>
                    </a:defRPr>
                  </a:lvl1pPr>
                </a:lstStyle>
                <a:p>
                  <a:r>
                    <a:rPr sz="864"/>
                    <a:t>    Sunnyvale (Internet2)</a:t>
                  </a:r>
                </a:p>
              </p:txBody>
            </p:sp>
            <p:sp>
              <p:nvSpPr>
                <p:cNvPr id="409" name="72"/>
                <p:cNvSpPr txBox="1"/>
                <p:nvPr/>
              </p:nvSpPr>
              <p:spPr>
                <a:xfrm>
                  <a:off x="162574" y="1280440"/>
                  <a:ext cx="2153245" cy="977788"/>
                </a:xfrm>
                <a:prstGeom prst="rect">
                  <a:avLst/>
                </a:prstGeom>
                <a:solidFill>
                  <a:srgbClr val="021F4B"/>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lvl1pPr>
                    <a:defRPr sz="5400">
                      <a:solidFill>
                        <a:srgbClr val="FFFFFF"/>
                      </a:solidFill>
                      <a:latin typeface="Proxima Nova Semibold"/>
                      <a:ea typeface="Proxima Nova Semibold"/>
                      <a:cs typeface="Proxima Nova Semibold"/>
                      <a:sym typeface="Proxima Nova Semibold"/>
                    </a:defRPr>
                  </a:lvl1pPr>
                </a:lstStyle>
                <a:p>
                  <a:pPr algn="ctr"/>
                  <a:r>
                    <a:rPr sz="972"/>
                    <a:t>72 </a:t>
                  </a:r>
                </a:p>
              </p:txBody>
            </p:sp>
            <p:sp>
              <p:nvSpPr>
                <p:cNvPr id="410" name="1"/>
                <p:cNvSpPr txBox="1"/>
                <p:nvPr/>
              </p:nvSpPr>
              <p:spPr>
                <a:xfrm>
                  <a:off x="2473418" y="1280440"/>
                  <a:ext cx="2270267" cy="977788"/>
                </a:xfrm>
                <a:prstGeom prst="rect">
                  <a:avLst/>
                </a:prstGeom>
                <a:solidFill>
                  <a:srgbClr val="5E5E5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lvl1pPr>
                    <a:defRPr sz="5400">
                      <a:solidFill>
                        <a:srgbClr val="FFFFFF"/>
                      </a:solidFill>
                      <a:latin typeface="Proxima Nova Semibold"/>
                      <a:ea typeface="Proxima Nova Semibold"/>
                      <a:cs typeface="Proxima Nova Semibold"/>
                      <a:sym typeface="Proxima Nova Semibold"/>
                    </a:defRPr>
                  </a:lvl1pPr>
                </a:lstStyle>
                <a:p>
                  <a:pPr algn="ctr"/>
                  <a:r>
                    <a:rPr sz="972"/>
                    <a:t>1</a:t>
                  </a:r>
                </a:p>
              </p:txBody>
            </p:sp>
            <p:sp>
              <p:nvSpPr>
                <p:cNvPr id="411" name="0TB"/>
                <p:cNvSpPr txBox="1"/>
                <p:nvPr/>
              </p:nvSpPr>
              <p:spPr>
                <a:xfrm>
                  <a:off x="4901284" y="1280440"/>
                  <a:ext cx="3138204" cy="977788"/>
                </a:xfrm>
                <a:prstGeom prst="rect">
                  <a:avLst/>
                </a:prstGeom>
                <a:solidFill>
                  <a:srgbClr val="B68D1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gn="ctr">
                    <a:defRPr sz="5400">
                      <a:solidFill>
                        <a:srgbClr val="FFFFFF"/>
                      </a:solidFill>
                      <a:latin typeface="Proxima Nova Semibold"/>
                      <a:ea typeface="Proxima Nova Semibold"/>
                      <a:cs typeface="Proxima Nova Semibold"/>
                      <a:sym typeface="Proxima Nova Semibold"/>
                    </a:defRPr>
                  </a:pPr>
                  <a:r>
                    <a:rPr lang="en-US" sz="972" dirty="0"/>
                    <a:t>240</a:t>
                  </a:r>
                  <a:r>
                    <a:rPr sz="522" dirty="0"/>
                    <a:t>TB</a:t>
                  </a:r>
                </a:p>
              </p:txBody>
            </p:sp>
            <p:sp>
              <p:nvSpPr>
                <p:cNvPr id="412" name="Shape"/>
                <p:cNvSpPr/>
                <p:nvPr/>
              </p:nvSpPr>
              <p:spPr>
                <a:xfrm>
                  <a:off x="338960" y="397797"/>
                  <a:ext cx="513660" cy="51366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00AEEF"/>
                </a:solidFill>
                <a:ln w="9525" cap="flat">
                  <a:solidFill>
                    <a:srgbClr val="FDFFFF"/>
                  </a:solidFill>
                  <a:prstDash val="solid"/>
                  <a:miter lim="400000"/>
                </a:ln>
                <a:effectLst>
                  <a:outerShdw blurRad="355600" rotWithShape="0">
                    <a:srgbClr val="000000">
                      <a:alpha val="95417"/>
                    </a:srgbClr>
                  </a:outerShdw>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grpSp>
          <p:sp>
            <p:nvSpPr>
              <p:cNvPr id="414" name="C…"/>
              <p:cNvSpPr txBox="1"/>
              <p:nvPr/>
            </p:nvSpPr>
            <p:spPr>
              <a:xfrm>
                <a:off x="1914772" y="1277752"/>
                <a:ext cx="325323" cy="9777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nSpc>
                    <a:spcPct val="80000"/>
                  </a:lnSpc>
                  <a:defRPr sz="2100" b="1">
                    <a:solidFill>
                      <a:srgbClr val="FFFFFF"/>
                    </a:solidFill>
                    <a:latin typeface="Proxima Nova"/>
                    <a:ea typeface="Proxima Nova"/>
                    <a:cs typeface="Proxima Nova"/>
                    <a:sym typeface="Proxima Nova"/>
                  </a:defRPr>
                </a:pPr>
                <a:r>
                  <a:rPr sz="378"/>
                  <a:t>C</a:t>
                </a:r>
              </a:p>
              <a:p>
                <a:pPr>
                  <a:lnSpc>
                    <a:spcPct val="80000"/>
                  </a:lnSpc>
                  <a:defRPr sz="2100" b="1">
                    <a:solidFill>
                      <a:srgbClr val="FFFFFF"/>
                    </a:solidFill>
                    <a:latin typeface="Proxima Nova"/>
                    <a:ea typeface="Proxima Nova"/>
                    <a:cs typeface="Proxima Nova"/>
                    <a:sym typeface="Proxima Nova"/>
                  </a:defRPr>
                </a:pPr>
                <a:r>
                  <a:rPr sz="378"/>
                  <a:t>P</a:t>
                </a:r>
              </a:p>
              <a:p>
                <a:pPr>
                  <a:lnSpc>
                    <a:spcPct val="80000"/>
                  </a:lnSpc>
                  <a:defRPr sz="2100" b="1">
                    <a:solidFill>
                      <a:srgbClr val="FFFFFF"/>
                    </a:solidFill>
                    <a:latin typeface="Proxima Nova"/>
                    <a:ea typeface="Proxima Nova"/>
                    <a:cs typeface="Proxima Nova"/>
                    <a:sym typeface="Proxima Nova"/>
                  </a:defRPr>
                </a:pPr>
                <a:r>
                  <a:rPr sz="378"/>
                  <a:t>U</a:t>
                </a:r>
              </a:p>
            </p:txBody>
          </p:sp>
          <p:sp>
            <p:nvSpPr>
              <p:cNvPr id="415" name="G…"/>
              <p:cNvSpPr txBox="1"/>
              <p:nvPr/>
            </p:nvSpPr>
            <p:spPr>
              <a:xfrm>
                <a:off x="4368257" y="1277752"/>
                <a:ext cx="325323" cy="9777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nSpc>
                    <a:spcPct val="80000"/>
                  </a:lnSpc>
                  <a:defRPr sz="2100" b="1">
                    <a:solidFill>
                      <a:srgbClr val="FFFFFF"/>
                    </a:solidFill>
                    <a:latin typeface="Proxima Nova"/>
                    <a:ea typeface="Proxima Nova"/>
                    <a:cs typeface="Proxima Nova"/>
                    <a:sym typeface="Proxima Nova"/>
                  </a:defRPr>
                </a:pPr>
                <a:r>
                  <a:rPr sz="378"/>
                  <a:t>G</a:t>
                </a:r>
              </a:p>
              <a:p>
                <a:pPr>
                  <a:lnSpc>
                    <a:spcPct val="80000"/>
                  </a:lnSpc>
                  <a:defRPr sz="2100" b="1">
                    <a:solidFill>
                      <a:srgbClr val="FFFFFF"/>
                    </a:solidFill>
                    <a:latin typeface="Proxima Nova"/>
                    <a:ea typeface="Proxima Nova"/>
                    <a:cs typeface="Proxima Nova"/>
                    <a:sym typeface="Proxima Nova"/>
                  </a:defRPr>
                </a:pPr>
                <a:r>
                  <a:rPr sz="378"/>
                  <a:t>P</a:t>
                </a:r>
              </a:p>
              <a:p>
                <a:pPr>
                  <a:lnSpc>
                    <a:spcPct val="80000"/>
                  </a:lnSpc>
                  <a:defRPr sz="2100" b="1">
                    <a:solidFill>
                      <a:srgbClr val="FFFFFF"/>
                    </a:solidFill>
                    <a:latin typeface="Proxima Nova"/>
                    <a:ea typeface="Proxima Nova"/>
                    <a:cs typeface="Proxima Nova"/>
                    <a:sym typeface="Proxima Nova"/>
                  </a:defRPr>
                </a:pPr>
                <a:r>
                  <a:rPr sz="378"/>
                  <a:t>U</a:t>
                </a:r>
              </a:p>
            </p:txBody>
          </p:sp>
        </p:grpSp>
        <p:grpSp>
          <p:nvGrpSpPr>
            <p:cNvPr id="427" name="Group"/>
            <p:cNvGrpSpPr/>
            <p:nvPr/>
          </p:nvGrpSpPr>
          <p:grpSpPr>
            <a:xfrm>
              <a:off x="0" y="7757159"/>
              <a:ext cx="8210154" cy="2435146"/>
              <a:chOff x="0" y="0"/>
              <a:chExt cx="8210153" cy="2435144"/>
            </a:xfrm>
          </p:grpSpPr>
          <p:grpSp>
            <p:nvGrpSpPr>
              <p:cNvPr id="425" name="Group"/>
              <p:cNvGrpSpPr/>
              <p:nvPr/>
            </p:nvGrpSpPr>
            <p:grpSpPr>
              <a:xfrm>
                <a:off x="0" y="0"/>
                <a:ext cx="8210154" cy="2435145"/>
                <a:chOff x="0" y="0"/>
                <a:chExt cx="8210153" cy="2435144"/>
              </a:xfrm>
            </p:grpSpPr>
            <p:grpSp>
              <p:nvGrpSpPr>
                <p:cNvPr id="422" name="Group"/>
                <p:cNvGrpSpPr/>
                <p:nvPr/>
              </p:nvGrpSpPr>
              <p:grpSpPr>
                <a:xfrm>
                  <a:off x="0" y="0"/>
                  <a:ext cx="8210154" cy="2435145"/>
                  <a:chOff x="0" y="0"/>
                  <a:chExt cx="8210153" cy="2435144"/>
                </a:xfrm>
              </p:grpSpPr>
              <p:sp>
                <p:nvSpPr>
                  <p:cNvPr id="417" name="Rectangle"/>
                  <p:cNvSpPr/>
                  <p:nvPr/>
                </p:nvSpPr>
                <p:spPr>
                  <a:xfrm>
                    <a:off x="0" y="0"/>
                    <a:ext cx="8210154" cy="2435145"/>
                  </a:xfrm>
                  <a:prstGeom prst="rect">
                    <a:avLst/>
                  </a:prstGeom>
                  <a:solidFill>
                    <a:srgbClr val="5B5854">
                      <a:alpha val="60010"/>
                    </a:srgbClr>
                  </a:solidFill>
                  <a:ln w="12700" cap="flat">
                    <a:noFill/>
                    <a:miter lim="400000"/>
                  </a:ln>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sp>
                <p:nvSpPr>
                  <p:cNvPr id="418" name="UC Santa Cruz"/>
                  <p:cNvSpPr txBox="1"/>
                  <p:nvPr/>
                </p:nvSpPr>
                <p:spPr>
                  <a:xfrm>
                    <a:off x="162574" y="154077"/>
                    <a:ext cx="7885008" cy="991182"/>
                  </a:xfrm>
                  <a:prstGeom prst="rect">
                    <a:avLst/>
                  </a:prstGeom>
                  <a:solidFill>
                    <a:srgbClr val="9A958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288" tIns="18288" rIns="18288" bIns="18288" numCol="1" anchor="t">
                    <a:noAutofit/>
                  </a:bodyPr>
                  <a:lstStyle>
                    <a:lvl1pPr algn="l">
                      <a:defRPr sz="4800">
                        <a:solidFill>
                          <a:srgbClr val="FFFFFF"/>
                        </a:solidFill>
                        <a:latin typeface="Proxima Nova Light"/>
                        <a:ea typeface="Proxima Nova Light"/>
                        <a:cs typeface="Proxima Nova Light"/>
                        <a:sym typeface="Proxima Nova Light"/>
                      </a:defRPr>
                    </a:lvl1pPr>
                  </a:lstStyle>
                  <a:p>
                    <a:r>
                      <a:rPr sz="864"/>
                      <a:t>    UC Santa Cruz</a:t>
                    </a:r>
                  </a:p>
                </p:txBody>
              </p:sp>
              <p:sp>
                <p:nvSpPr>
                  <p:cNvPr id="419" name="576"/>
                  <p:cNvSpPr txBox="1"/>
                  <p:nvPr/>
                </p:nvSpPr>
                <p:spPr>
                  <a:xfrm>
                    <a:off x="162574" y="1280440"/>
                    <a:ext cx="2153245" cy="977788"/>
                  </a:xfrm>
                  <a:prstGeom prst="rect">
                    <a:avLst/>
                  </a:prstGeom>
                  <a:solidFill>
                    <a:srgbClr val="021F4B"/>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lvl1pPr>
                      <a:defRPr sz="5400">
                        <a:solidFill>
                          <a:srgbClr val="FFFFFF"/>
                        </a:solidFill>
                        <a:latin typeface="Proxima Nova Semibold"/>
                        <a:ea typeface="Proxima Nova Semibold"/>
                        <a:cs typeface="Proxima Nova Semibold"/>
                        <a:sym typeface="Proxima Nova Semibold"/>
                      </a:defRPr>
                    </a:lvl1pPr>
                  </a:lstStyle>
                  <a:p>
                    <a:pPr algn="ctr"/>
                    <a:r>
                      <a:rPr lang="en-US" sz="972" dirty="0"/>
                      <a:t>433</a:t>
                    </a:r>
                    <a:r>
                      <a:rPr sz="972" dirty="0"/>
                      <a:t> </a:t>
                    </a:r>
                  </a:p>
                </p:txBody>
              </p:sp>
              <p:sp>
                <p:nvSpPr>
                  <p:cNvPr id="420" name="46"/>
                  <p:cNvSpPr txBox="1"/>
                  <p:nvPr/>
                </p:nvSpPr>
                <p:spPr>
                  <a:xfrm>
                    <a:off x="2473418" y="1280440"/>
                    <a:ext cx="2270267" cy="977788"/>
                  </a:xfrm>
                  <a:prstGeom prst="rect">
                    <a:avLst/>
                  </a:prstGeom>
                  <a:solidFill>
                    <a:srgbClr val="5E5E5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lvl1pPr>
                      <a:defRPr sz="5400">
                        <a:solidFill>
                          <a:srgbClr val="FFFFFF"/>
                        </a:solidFill>
                        <a:latin typeface="Proxima Nova Semibold"/>
                        <a:ea typeface="Proxima Nova Semibold"/>
                        <a:cs typeface="Proxima Nova Semibold"/>
                        <a:sym typeface="Proxima Nova Semibold"/>
                      </a:defRPr>
                    </a:lvl1pPr>
                  </a:lstStyle>
                  <a:p>
                    <a:pPr algn="ctr"/>
                    <a:r>
                      <a:rPr lang="en-US" sz="972" dirty="0"/>
                      <a:t>28</a:t>
                    </a:r>
                    <a:endParaRPr sz="972" dirty="0"/>
                  </a:p>
                </p:txBody>
              </p:sp>
              <p:sp>
                <p:nvSpPr>
                  <p:cNvPr id="421" name="594TB"/>
                  <p:cNvSpPr txBox="1"/>
                  <p:nvPr/>
                </p:nvSpPr>
                <p:spPr>
                  <a:xfrm>
                    <a:off x="4901284" y="1280440"/>
                    <a:ext cx="3109675" cy="977788"/>
                  </a:xfrm>
                  <a:prstGeom prst="rect">
                    <a:avLst/>
                  </a:prstGeom>
                  <a:solidFill>
                    <a:srgbClr val="B68D1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gn="ctr">
                      <a:defRPr sz="5400">
                        <a:solidFill>
                          <a:srgbClr val="FFFFFF"/>
                        </a:solidFill>
                        <a:latin typeface="Proxima Nova Semibold"/>
                        <a:ea typeface="Proxima Nova Semibold"/>
                        <a:cs typeface="Proxima Nova Semibold"/>
                        <a:sym typeface="Proxima Nova Semibold"/>
                      </a:defRPr>
                    </a:pPr>
                    <a:r>
                      <a:rPr sz="972"/>
                      <a:t>594</a:t>
                    </a:r>
                    <a:r>
                      <a:rPr sz="522"/>
                      <a:t>TB</a:t>
                    </a:r>
                  </a:p>
                </p:txBody>
              </p:sp>
            </p:grpSp>
            <p:sp>
              <p:nvSpPr>
                <p:cNvPr id="423" name="C…"/>
                <p:cNvSpPr txBox="1"/>
                <p:nvPr/>
              </p:nvSpPr>
              <p:spPr>
                <a:xfrm>
                  <a:off x="1913293" y="1288926"/>
                  <a:ext cx="325322" cy="9777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nSpc>
                      <a:spcPct val="80000"/>
                    </a:lnSpc>
                    <a:defRPr sz="2100" b="1">
                      <a:solidFill>
                        <a:srgbClr val="FFFFFF"/>
                      </a:solidFill>
                      <a:latin typeface="Proxima Nova"/>
                      <a:ea typeface="Proxima Nova"/>
                      <a:cs typeface="Proxima Nova"/>
                      <a:sym typeface="Proxima Nova"/>
                    </a:defRPr>
                  </a:pPr>
                  <a:r>
                    <a:rPr sz="378"/>
                    <a:t>C</a:t>
                  </a:r>
                </a:p>
                <a:p>
                  <a:pPr>
                    <a:lnSpc>
                      <a:spcPct val="80000"/>
                    </a:lnSpc>
                    <a:defRPr sz="2100" b="1">
                      <a:solidFill>
                        <a:srgbClr val="FFFFFF"/>
                      </a:solidFill>
                      <a:latin typeface="Proxima Nova"/>
                      <a:ea typeface="Proxima Nova"/>
                      <a:cs typeface="Proxima Nova"/>
                      <a:sym typeface="Proxima Nova"/>
                    </a:defRPr>
                  </a:pPr>
                  <a:r>
                    <a:rPr sz="378"/>
                    <a:t>P</a:t>
                  </a:r>
                </a:p>
                <a:p>
                  <a:pPr>
                    <a:lnSpc>
                      <a:spcPct val="80000"/>
                    </a:lnSpc>
                    <a:defRPr sz="2100" b="1">
                      <a:solidFill>
                        <a:srgbClr val="FFFFFF"/>
                      </a:solidFill>
                      <a:latin typeface="Proxima Nova"/>
                      <a:ea typeface="Proxima Nova"/>
                      <a:cs typeface="Proxima Nova"/>
                      <a:sym typeface="Proxima Nova"/>
                    </a:defRPr>
                  </a:pPr>
                  <a:r>
                    <a:rPr sz="378"/>
                    <a:t>U</a:t>
                  </a:r>
                </a:p>
              </p:txBody>
            </p:sp>
            <p:sp>
              <p:nvSpPr>
                <p:cNvPr id="424" name="G…"/>
                <p:cNvSpPr txBox="1"/>
                <p:nvPr/>
              </p:nvSpPr>
              <p:spPr>
                <a:xfrm>
                  <a:off x="4395309" y="1288926"/>
                  <a:ext cx="325322" cy="9777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nSpc>
                      <a:spcPct val="80000"/>
                    </a:lnSpc>
                    <a:defRPr sz="2100" b="1">
                      <a:solidFill>
                        <a:srgbClr val="FFFFFF"/>
                      </a:solidFill>
                      <a:latin typeface="Proxima Nova"/>
                      <a:ea typeface="Proxima Nova"/>
                      <a:cs typeface="Proxima Nova"/>
                      <a:sym typeface="Proxima Nova"/>
                    </a:defRPr>
                  </a:pPr>
                  <a:r>
                    <a:rPr sz="378"/>
                    <a:t>G</a:t>
                  </a:r>
                </a:p>
                <a:p>
                  <a:pPr>
                    <a:lnSpc>
                      <a:spcPct val="80000"/>
                    </a:lnSpc>
                    <a:defRPr sz="2100" b="1">
                      <a:solidFill>
                        <a:srgbClr val="FFFFFF"/>
                      </a:solidFill>
                      <a:latin typeface="Proxima Nova"/>
                      <a:ea typeface="Proxima Nova"/>
                      <a:cs typeface="Proxima Nova"/>
                      <a:sym typeface="Proxima Nova"/>
                    </a:defRPr>
                  </a:pPr>
                  <a:r>
                    <a:rPr sz="378"/>
                    <a:t>P</a:t>
                  </a:r>
                </a:p>
                <a:p>
                  <a:pPr>
                    <a:lnSpc>
                      <a:spcPct val="80000"/>
                    </a:lnSpc>
                    <a:defRPr sz="2100" b="1">
                      <a:solidFill>
                        <a:srgbClr val="FFFFFF"/>
                      </a:solidFill>
                      <a:latin typeface="Proxima Nova"/>
                      <a:ea typeface="Proxima Nova"/>
                      <a:cs typeface="Proxima Nova"/>
                      <a:sym typeface="Proxima Nova"/>
                    </a:defRPr>
                  </a:pPr>
                  <a:r>
                    <a:rPr sz="378"/>
                    <a:t>U</a:t>
                  </a:r>
                </a:p>
              </p:txBody>
            </p:sp>
          </p:grpSp>
          <p:sp>
            <p:nvSpPr>
              <p:cNvPr id="426" name="Water Drop"/>
              <p:cNvSpPr/>
              <p:nvPr/>
            </p:nvSpPr>
            <p:spPr>
              <a:xfrm rot="10800000">
                <a:off x="378111" y="320337"/>
                <a:ext cx="381769" cy="627394"/>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solidFill>
                <a:srgbClr val="6AEFAD"/>
              </a:solidFill>
              <a:ln w="9525" cap="flat">
                <a:solidFill>
                  <a:srgbClr val="FDFFFF"/>
                </a:solidFill>
                <a:prstDash val="solid"/>
                <a:miter lim="400000"/>
              </a:ln>
              <a:effectLst>
                <a:outerShdw blurRad="355600" rotWithShape="0">
                  <a:srgbClr val="000000">
                    <a:alpha val="95417"/>
                  </a:srgbClr>
                </a:outerShdw>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grpSp>
      </p:grpSp>
      <p:sp>
        <p:nvSpPr>
          <p:cNvPr id="430" name="Water Drop"/>
          <p:cNvSpPr/>
          <p:nvPr/>
        </p:nvSpPr>
        <p:spPr>
          <a:xfrm rot="10800000">
            <a:off x="2940150" y="1851801"/>
            <a:ext cx="68718" cy="112931"/>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solidFill>
            <a:srgbClr val="24EBEF"/>
          </a:solidFill>
          <a:ln w="9525">
            <a:solidFill>
              <a:srgbClr val="FDFFFF"/>
            </a:solidFill>
            <a:miter lim="400000"/>
          </a:ln>
          <a:effectLst>
            <a:outerShdw blurRad="355600" rotWithShape="0">
              <a:srgbClr val="000000">
                <a:alpha val="95417"/>
              </a:srgbClr>
            </a:outerShdw>
          </a:effectLst>
        </p:spPr>
        <p:txBody>
          <a:bodyPr lIns="9144" tIns="9144" rIns="9144" bIns="9144" anchor="ctr"/>
          <a:lstStyle/>
          <a:p>
            <a:pPr defTabSz="219456">
              <a:defRPr sz="8200">
                <a:solidFill>
                  <a:srgbClr val="FFFFFF"/>
                </a:solidFill>
                <a:effectLst>
                  <a:outerShdw blurRad="38100" dist="12700" dir="5400000" rotWithShape="0">
                    <a:srgbClr val="000000">
                      <a:alpha val="50000"/>
                    </a:srgbClr>
                  </a:outerShdw>
                </a:effectLst>
              </a:defRPr>
            </a:pPr>
            <a:endParaRPr sz="1476"/>
          </a:p>
        </p:txBody>
      </p:sp>
      <p:grpSp>
        <p:nvGrpSpPr>
          <p:cNvPr id="447" name="Group"/>
          <p:cNvGrpSpPr/>
          <p:nvPr/>
        </p:nvGrpSpPr>
        <p:grpSpPr>
          <a:xfrm>
            <a:off x="198307" y="2806506"/>
            <a:ext cx="1513508" cy="1141391"/>
            <a:chOff x="0" y="0"/>
            <a:chExt cx="8408377" cy="6341062"/>
          </a:xfrm>
        </p:grpSpPr>
        <p:sp>
          <p:nvSpPr>
            <p:cNvPr id="431" name="Rounded Rectangle"/>
            <p:cNvSpPr/>
            <p:nvPr/>
          </p:nvSpPr>
          <p:spPr>
            <a:xfrm>
              <a:off x="0" y="0"/>
              <a:ext cx="8408377" cy="6341062"/>
            </a:xfrm>
            <a:prstGeom prst="roundRect">
              <a:avLst>
                <a:gd name="adj" fmla="val 4956"/>
              </a:avLst>
            </a:prstGeom>
            <a:solidFill>
              <a:srgbClr val="08263C">
                <a:alpha val="51125"/>
              </a:srgbClr>
            </a:solidFill>
            <a:ln w="12700" cap="flat">
              <a:noFill/>
              <a:miter lim="400000"/>
            </a:ln>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grpSp>
          <p:nvGrpSpPr>
            <p:cNvPr id="436" name="Group"/>
            <p:cNvGrpSpPr/>
            <p:nvPr/>
          </p:nvGrpSpPr>
          <p:grpSpPr>
            <a:xfrm>
              <a:off x="272704" y="2208809"/>
              <a:ext cx="7564386" cy="1692802"/>
              <a:chOff x="0" y="0"/>
              <a:chExt cx="7564385" cy="1692800"/>
            </a:xfrm>
          </p:grpSpPr>
          <p:sp>
            <p:nvSpPr>
              <p:cNvPr id="432" name="GPUs/site"/>
              <p:cNvSpPr txBox="1"/>
              <p:nvPr/>
            </p:nvSpPr>
            <p:spPr>
              <a:xfrm>
                <a:off x="926122" y="281493"/>
                <a:ext cx="6638264" cy="1205491"/>
              </a:xfrm>
              <a:prstGeom prst="rect">
                <a:avLst/>
              </a:prstGeom>
              <a:solidFill>
                <a:srgbClr val="5E5E5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718" tIns="29718" rIns="29718" bIns="29718" numCol="1" anchor="t">
                <a:noAutofit/>
              </a:bodyPr>
              <a:lstStyle/>
              <a:p>
                <a:pPr algn="l">
                  <a:defRPr sz="5300">
                    <a:solidFill>
                      <a:srgbClr val="FFFFFF"/>
                    </a:solidFill>
                    <a:latin typeface="Proxima Nova Semibold"/>
                    <a:ea typeface="Proxima Nova Semibold"/>
                    <a:cs typeface="Proxima Nova Semibold"/>
                    <a:sym typeface="Proxima Nova Semibold"/>
                  </a:defRPr>
                </a:pPr>
                <a:r>
                  <a:rPr sz="954" dirty="0"/>
                  <a:t>    </a:t>
                </a:r>
                <a:r>
                  <a:rPr sz="954" dirty="0">
                    <a:solidFill>
                      <a:srgbClr val="FFFFFF"/>
                    </a:solidFill>
                    <a:latin typeface="Proxima Nova Semibold"/>
                  </a:rPr>
                  <a:t>GPUs/site</a:t>
                </a:r>
              </a:p>
            </p:txBody>
          </p:sp>
          <p:grpSp>
            <p:nvGrpSpPr>
              <p:cNvPr id="435" name="Group"/>
              <p:cNvGrpSpPr/>
              <p:nvPr/>
            </p:nvGrpSpPr>
            <p:grpSpPr>
              <a:xfrm>
                <a:off x="0" y="0"/>
                <a:ext cx="1692801" cy="1692801"/>
                <a:chOff x="0" y="0"/>
                <a:chExt cx="1692800" cy="1692800"/>
              </a:xfrm>
            </p:grpSpPr>
            <p:sp>
              <p:nvSpPr>
                <p:cNvPr id="433" name="Circle"/>
                <p:cNvSpPr/>
                <p:nvPr/>
              </p:nvSpPr>
              <p:spPr>
                <a:xfrm>
                  <a:off x="0" y="0"/>
                  <a:ext cx="1692801" cy="1692801"/>
                </a:xfrm>
                <a:prstGeom prst="ellipse">
                  <a:avLst/>
                </a:prstGeom>
                <a:solidFill>
                  <a:srgbClr val="5E5E5E"/>
                </a:solidFill>
                <a:ln w="12700" cap="flat">
                  <a:noFill/>
                  <a:miter lim="400000"/>
                </a:ln>
                <a:effectLst/>
              </p:spPr>
              <p:txBody>
                <a:bodyPr wrap="square" lIns="9144" tIns="9144" rIns="9144" bIns="9144" numCol="1" anchor="ctr">
                  <a:noAutofit/>
                </a:bodyPr>
                <a:lstStyle/>
                <a:p>
                  <a:pPr defTabSz="219456">
                    <a:defRPr sz="8200">
                      <a:solidFill>
                        <a:srgbClr val="5E5E5E"/>
                      </a:solidFill>
                      <a:effectLst>
                        <a:outerShdw blurRad="38100" dist="12700" dir="5400000" rotWithShape="0">
                          <a:srgbClr val="000000">
                            <a:alpha val="50000"/>
                          </a:srgbClr>
                        </a:outerShdw>
                      </a:effectLst>
                    </a:defRPr>
                  </a:pPr>
                  <a:endParaRPr sz="1476"/>
                </a:p>
              </p:txBody>
            </p:sp>
            <p:pic>
              <p:nvPicPr>
                <p:cNvPr id="434" name="GPU-card-icon-whiteonly.png" descr="GPU-card-icon-whiteonly.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630" y="144630"/>
                  <a:ext cx="1403544" cy="1403544"/>
                </a:xfrm>
                <a:prstGeom prst="rect">
                  <a:avLst/>
                </a:prstGeom>
                <a:ln w="12700" cap="flat">
                  <a:noFill/>
                  <a:miter lim="400000"/>
                </a:ln>
                <a:effectLst/>
              </p:spPr>
            </p:pic>
          </p:grpSp>
        </p:grpSp>
        <p:grpSp>
          <p:nvGrpSpPr>
            <p:cNvPr id="441" name="Group"/>
            <p:cNvGrpSpPr/>
            <p:nvPr/>
          </p:nvGrpSpPr>
          <p:grpSpPr>
            <a:xfrm>
              <a:off x="251143" y="4051577"/>
              <a:ext cx="7580905" cy="1692802"/>
              <a:chOff x="0" y="0"/>
              <a:chExt cx="7580904" cy="1692800"/>
            </a:xfrm>
          </p:grpSpPr>
          <p:sp>
            <p:nvSpPr>
              <p:cNvPr id="437" name="Storage TB/site"/>
              <p:cNvSpPr txBox="1"/>
              <p:nvPr/>
            </p:nvSpPr>
            <p:spPr>
              <a:xfrm>
                <a:off x="926122" y="253553"/>
                <a:ext cx="6654783" cy="1205492"/>
              </a:xfrm>
              <a:prstGeom prst="rect">
                <a:avLst/>
              </a:prstGeom>
              <a:solidFill>
                <a:srgbClr val="B68D1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718" tIns="29718" rIns="29718" bIns="29718" numCol="1" anchor="t">
                <a:noAutofit/>
              </a:bodyPr>
              <a:lstStyle/>
              <a:p>
                <a:pPr algn="l">
                  <a:defRPr sz="5300">
                    <a:solidFill>
                      <a:srgbClr val="FFFFFF"/>
                    </a:solidFill>
                    <a:latin typeface="Proxima Nova Semibold"/>
                    <a:ea typeface="Proxima Nova Semibold"/>
                    <a:cs typeface="Proxima Nova Semibold"/>
                    <a:sym typeface="Proxima Nova Semibold"/>
                  </a:defRPr>
                </a:pPr>
                <a:r>
                  <a:rPr sz="954" dirty="0">
                    <a:solidFill>
                      <a:srgbClr val="FFFFFF"/>
                    </a:solidFill>
                    <a:latin typeface="Proxima Nova Semibold"/>
                  </a:rPr>
                  <a:t>    Storage TB/site</a:t>
                </a:r>
              </a:p>
            </p:txBody>
          </p:sp>
          <p:grpSp>
            <p:nvGrpSpPr>
              <p:cNvPr id="440" name="Group"/>
              <p:cNvGrpSpPr/>
              <p:nvPr/>
            </p:nvGrpSpPr>
            <p:grpSpPr>
              <a:xfrm>
                <a:off x="0" y="0"/>
                <a:ext cx="1692801" cy="1692801"/>
                <a:chOff x="0" y="0"/>
                <a:chExt cx="1692800" cy="1692800"/>
              </a:xfrm>
            </p:grpSpPr>
            <p:sp>
              <p:nvSpPr>
                <p:cNvPr id="438" name="Circle"/>
                <p:cNvSpPr/>
                <p:nvPr/>
              </p:nvSpPr>
              <p:spPr>
                <a:xfrm>
                  <a:off x="0" y="0"/>
                  <a:ext cx="1692801" cy="1692801"/>
                </a:xfrm>
                <a:prstGeom prst="ellipse">
                  <a:avLst/>
                </a:prstGeom>
                <a:solidFill>
                  <a:srgbClr val="B68D1E"/>
                </a:solidFill>
                <a:ln w="12700" cap="flat">
                  <a:noFill/>
                  <a:miter lim="400000"/>
                </a:ln>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pic>
              <p:nvPicPr>
                <p:cNvPr id="439" name="Ceph-storage-icon-whiteonly.png" descr="Ceph-storage-icon-whiteonly.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254" y="114193"/>
                  <a:ext cx="1464292" cy="1463504"/>
                </a:xfrm>
                <a:prstGeom prst="rect">
                  <a:avLst/>
                </a:prstGeom>
                <a:ln w="12700" cap="flat">
                  <a:noFill/>
                  <a:miter lim="400000"/>
                </a:ln>
                <a:effectLst/>
              </p:spPr>
            </p:pic>
          </p:grpSp>
        </p:grpSp>
        <p:grpSp>
          <p:nvGrpSpPr>
            <p:cNvPr id="446" name="Group"/>
            <p:cNvGrpSpPr/>
            <p:nvPr/>
          </p:nvGrpSpPr>
          <p:grpSpPr>
            <a:xfrm>
              <a:off x="318734" y="360081"/>
              <a:ext cx="7550240" cy="1692803"/>
              <a:chOff x="0" y="0"/>
              <a:chExt cx="7550239" cy="1692801"/>
            </a:xfrm>
          </p:grpSpPr>
          <p:sp>
            <p:nvSpPr>
              <p:cNvPr id="442" name="CPU cores/site"/>
              <p:cNvSpPr txBox="1"/>
              <p:nvPr/>
            </p:nvSpPr>
            <p:spPr>
              <a:xfrm>
                <a:off x="926122" y="309431"/>
                <a:ext cx="6624117" cy="1130308"/>
              </a:xfrm>
              <a:prstGeom prst="rect">
                <a:avLst/>
              </a:prstGeom>
              <a:solidFill>
                <a:srgbClr val="021F4B"/>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718" tIns="0" rIns="29718" bIns="0" numCol="1" anchor="t" anchorCtr="0">
                <a:noAutofit/>
              </a:bodyPr>
              <a:lstStyle/>
              <a:p>
                <a:pPr algn="l">
                  <a:defRPr sz="5300">
                    <a:solidFill>
                      <a:srgbClr val="FFFFFF"/>
                    </a:solidFill>
                    <a:latin typeface="Proxima Nova Semibold"/>
                    <a:ea typeface="Proxima Nova Semibold"/>
                    <a:cs typeface="Proxima Nova Semibold"/>
                    <a:sym typeface="Proxima Nova Semibold"/>
                  </a:defRPr>
                </a:pPr>
                <a:r>
                  <a:rPr sz="954" dirty="0"/>
                  <a:t>    </a:t>
                </a:r>
                <a:r>
                  <a:rPr sz="828" dirty="0"/>
                  <a:t>CPU cores/site</a:t>
                </a:r>
              </a:p>
            </p:txBody>
          </p:sp>
          <p:grpSp>
            <p:nvGrpSpPr>
              <p:cNvPr id="445" name="Group"/>
              <p:cNvGrpSpPr/>
              <p:nvPr/>
            </p:nvGrpSpPr>
            <p:grpSpPr>
              <a:xfrm>
                <a:off x="0" y="0"/>
                <a:ext cx="1692801" cy="1692801"/>
                <a:chOff x="0" y="0"/>
                <a:chExt cx="1692800" cy="1692800"/>
              </a:xfrm>
            </p:grpSpPr>
            <p:sp>
              <p:nvSpPr>
                <p:cNvPr id="443" name="Circle"/>
                <p:cNvSpPr/>
                <p:nvPr/>
              </p:nvSpPr>
              <p:spPr>
                <a:xfrm>
                  <a:off x="0" y="0"/>
                  <a:ext cx="1692801" cy="1692801"/>
                </a:xfrm>
                <a:prstGeom prst="ellipse">
                  <a:avLst/>
                </a:prstGeom>
                <a:solidFill>
                  <a:srgbClr val="021F4B"/>
                </a:solidFill>
                <a:ln w="12700" cap="flat">
                  <a:noFill/>
                  <a:miter lim="400000"/>
                </a:ln>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pic>
              <p:nvPicPr>
                <p:cNvPr id="444" name="CPU-icon-whiteonly.png" descr="CPU-icon-whiteonly.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458" y="112458"/>
                  <a:ext cx="1467884" cy="1467884"/>
                </a:xfrm>
                <a:prstGeom prst="rect">
                  <a:avLst/>
                </a:prstGeom>
                <a:ln w="12700" cap="flat">
                  <a:noFill/>
                  <a:miter lim="400000"/>
                </a:ln>
                <a:effectLst/>
              </p:spPr>
            </p:pic>
          </p:grpSp>
        </p:grpSp>
      </p:grpSp>
      <p:sp>
        <p:nvSpPr>
          <p:cNvPr id="448" name="Shape"/>
          <p:cNvSpPr/>
          <p:nvPr/>
        </p:nvSpPr>
        <p:spPr>
          <a:xfrm>
            <a:off x="2813446" y="1756131"/>
            <a:ext cx="92459" cy="9245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5849EF"/>
          </a:solidFill>
          <a:ln w="9525">
            <a:solidFill>
              <a:srgbClr val="FDFFFF"/>
            </a:solidFill>
            <a:miter lim="400000"/>
          </a:ln>
          <a:effectLst>
            <a:outerShdw blurRad="355600" rotWithShape="0">
              <a:srgbClr val="000000">
                <a:alpha val="95417"/>
              </a:srgbClr>
            </a:outerShdw>
          </a:effectLst>
        </p:spPr>
        <p:txBody>
          <a:bodyPr lIns="9144" tIns="9144" rIns="9144" bIns="9144" anchor="ctr"/>
          <a:lstStyle/>
          <a:p>
            <a:pPr defTabSz="219456">
              <a:defRPr sz="8200">
                <a:solidFill>
                  <a:srgbClr val="FFFFFF"/>
                </a:solidFill>
                <a:effectLst>
                  <a:outerShdw blurRad="38100" dist="12700" dir="5400000" rotWithShape="0">
                    <a:srgbClr val="000000">
                      <a:alpha val="50000"/>
                    </a:srgbClr>
                  </a:outerShdw>
                </a:effectLst>
              </a:defRPr>
            </a:pPr>
            <a:endParaRPr sz="1476"/>
          </a:p>
        </p:txBody>
      </p:sp>
      <p:sp>
        <p:nvSpPr>
          <p:cNvPr id="449" name="Shape"/>
          <p:cNvSpPr/>
          <p:nvPr/>
        </p:nvSpPr>
        <p:spPr>
          <a:xfrm>
            <a:off x="2744866" y="1742415"/>
            <a:ext cx="92459" cy="9245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00AEEF"/>
          </a:solidFill>
          <a:ln w="9525">
            <a:solidFill>
              <a:srgbClr val="FDFFFF"/>
            </a:solidFill>
            <a:miter lim="400000"/>
          </a:ln>
          <a:effectLst>
            <a:outerShdw blurRad="355600" rotWithShape="0">
              <a:srgbClr val="000000">
                <a:alpha val="95417"/>
              </a:srgbClr>
            </a:outerShdw>
          </a:effectLst>
        </p:spPr>
        <p:txBody>
          <a:bodyPr lIns="9144" tIns="9144" rIns="9144" bIns="9144" anchor="ctr"/>
          <a:lstStyle/>
          <a:p>
            <a:pPr defTabSz="219456">
              <a:defRPr sz="8200">
                <a:solidFill>
                  <a:srgbClr val="FFFFFF"/>
                </a:solidFill>
                <a:effectLst>
                  <a:outerShdw blurRad="38100" dist="12700" dir="5400000" rotWithShape="0">
                    <a:srgbClr val="000000">
                      <a:alpha val="50000"/>
                    </a:srgbClr>
                  </a:outerShdw>
                </a:effectLst>
              </a:defRPr>
            </a:pPr>
            <a:endParaRPr sz="1476"/>
          </a:p>
        </p:txBody>
      </p:sp>
      <p:sp>
        <p:nvSpPr>
          <p:cNvPr id="450" name="Shape"/>
          <p:cNvSpPr/>
          <p:nvPr/>
        </p:nvSpPr>
        <p:spPr>
          <a:xfrm>
            <a:off x="6489235" y="2095549"/>
            <a:ext cx="92459" cy="9245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69EFAC"/>
          </a:solidFill>
          <a:ln w="9525">
            <a:solidFill>
              <a:srgbClr val="FDFFFF"/>
            </a:solidFill>
            <a:miter lim="400000"/>
          </a:ln>
          <a:effectLst>
            <a:outerShdw blurRad="355600" rotWithShape="0">
              <a:srgbClr val="000000">
                <a:alpha val="95417"/>
              </a:srgbClr>
            </a:outerShdw>
          </a:effectLst>
        </p:spPr>
        <p:txBody>
          <a:bodyPr lIns="9144" tIns="9144" rIns="9144" bIns="9144" anchor="ctr"/>
          <a:lstStyle/>
          <a:p>
            <a:pPr defTabSz="219456">
              <a:defRPr sz="8200">
                <a:solidFill>
                  <a:srgbClr val="FFFFFF"/>
                </a:solidFill>
                <a:effectLst>
                  <a:outerShdw blurRad="38100" dist="12700" dir="5400000" rotWithShape="0">
                    <a:srgbClr val="000000">
                      <a:alpha val="50000"/>
                    </a:srgbClr>
                  </a:outerShdw>
                </a:effectLst>
              </a:defRPr>
            </a:pPr>
            <a:endParaRPr sz="1476"/>
          </a:p>
        </p:txBody>
      </p:sp>
      <p:grpSp>
        <p:nvGrpSpPr>
          <p:cNvPr id="467" name="Group"/>
          <p:cNvGrpSpPr/>
          <p:nvPr/>
        </p:nvGrpSpPr>
        <p:grpSpPr>
          <a:xfrm>
            <a:off x="7440355" y="221494"/>
            <a:ext cx="1513508" cy="641590"/>
            <a:chOff x="0" y="0"/>
            <a:chExt cx="8408377" cy="3564385"/>
          </a:xfrm>
        </p:grpSpPr>
        <p:sp>
          <p:nvSpPr>
            <p:cNvPr id="451" name="Rounded Rectangle"/>
            <p:cNvSpPr/>
            <p:nvPr/>
          </p:nvSpPr>
          <p:spPr>
            <a:xfrm>
              <a:off x="0" y="0"/>
              <a:ext cx="8408377" cy="3564385"/>
            </a:xfrm>
            <a:prstGeom prst="roundRect">
              <a:avLst>
                <a:gd name="adj" fmla="val 8816"/>
              </a:avLst>
            </a:prstGeom>
            <a:solidFill>
              <a:srgbClr val="042C4D"/>
            </a:solidFill>
            <a:ln w="12700" cap="flat">
              <a:noFill/>
              <a:miter lim="400000"/>
            </a:ln>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grpSp>
          <p:nvGrpSpPr>
            <p:cNvPr id="455" name="Group"/>
            <p:cNvGrpSpPr/>
            <p:nvPr/>
          </p:nvGrpSpPr>
          <p:grpSpPr>
            <a:xfrm>
              <a:off x="550499" y="287030"/>
              <a:ext cx="1432694" cy="1432693"/>
              <a:chOff x="0" y="0"/>
              <a:chExt cx="1432692" cy="1432692"/>
            </a:xfrm>
          </p:grpSpPr>
          <p:sp>
            <p:nvSpPr>
              <p:cNvPr id="452" name="Circle"/>
              <p:cNvSpPr/>
              <p:nvPr/>
            </p:nvSpPr>
            <p:spPr>
              <a:xfrm>
                <a:off x="0" y="0"/>
                <a:ext cx="1432693" cy="1432693"/>
              </a:xfrm>
              <a:prstGeom prst="ellipse">
                <a:avLst/>
              </a:prstGeom>
              <a:solidFill>
                <a:srgbClr val="0BA59B">
                  <a:alpha val="58169"/>
                </a:srgbClr>
              </a:solidFill>
              <a:ln w="63500" cap="flat">
                <a:solidFill>
                  <a:srgbClr val="08A79D"/>
                </a:solidFill>
                <a:prstDash val="solid"/>
                <a:miter lim="400000"/>
              </a:ln>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sp>
            <p:nvSpPr>
              <p:cNvPr id="453" name="Circle"/>
              <p:cNvSpPr/>
              <p:nvPr/>
            </p:nvSpPr>
            <p:spPr>
              <a:xfrm>
                <a:off x="138713" y="138713"/>
                <a:ext cx="1145822" cy="1145821"/>
              </a:xfrm>
              <a:prstGeom prst="ellipse">
                <a:avLst/>
              </a:prstGeom>
              <a:solidFill>
                <a:srgbClr val="97CD47">
                  <a:alpha val="50928"/>
                </a:srgbClr>
              </a:solidFill>
              <a:ln w="63500" cap="flat">
                <a:solidFill>
                  <a:srgbClr val="9BCF45"/>
                </a:solidFill>
                <a:prstDash val="solid"/>
                <a:miter lim="400000"/>
              </a:ln>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sp>
            <p:nvSpPr>
              <p:cNvPr id="454" name="Circle"/>
              <p:cNvSpPr/>
              <p:nvPr/>
            </p:nvSpPr>
            <p:spPr>
              <a:xfrm>
                <a:off x="272781" y="272781"/>
                <a:ext cx="877687" cy="877687"/>
              </a:xfrm>
              <a:prstGeom prst="ellipse">
                <a:avLst/>
              </a:prstGeom>
              <a:solidFill>
                <a:srgbClr val="FFD966">
                  <a:alpha val="58425"/>
                </a:srgbClr>
              </a:solidFill>
              <a:ln w="63500" cap="flat">
                <a:solidFill>
                  <a:srgbClr val="FFD966"/>
                </a:solidFill>
                <a:prstDash val="solid"/>
                <a:miter lim="400000"/>
              </a:ln>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grpSp>
        <p:sp>
          <p:nvSpPr>
            <p:cNvPr id="456" name="Circle"/>
            <p:cNvSpPr/>
            <p:nvPr/>
          </p:nvSpPr>
          <p:spPr>
            <a:xfrm>
              <a:off x="1054571" y="791102"/>
              <a:ext cx="424550" cy="424549"/>
            </a:xfrm>
            <a:prstGeom prst="ellipse">
              <a:avLst/>
            </a:prstGeom>
            <a:solidFill>
              <a:srgbClr val="FFFA8F"/>
            </a:solidFill>
            <a:ln w="12700" cap="flat">
              <a:noFill/>
              <a:miter lim="400000"/>
            </a:ln>
            <a:effectLst>
              <a:outerShdw blurRad="203200" dir="5400000" rotWithShape="0">
                <a:srgbClr val="000000">
                  <a:alpha val="75000"/>
                </a:srgbClr>
              </a:outerShdw>
            </a:effectLst>
          </p:spPr>
          <p:txBody>
            <a:bodyPr wrap="square" lIns="9144" tIns="9144" rIns="9144" bIns="9144" numCol="1" anchor="ctr">
              <a:noAutofit/>
            </a:bodyPr>
            <a:lstStyle/>
            <a:p>
              <a:pPr defTabSz="283464">
                <a:defRPr sz="10400">
                  <a:solidFill>
                    <a:srgbClr val="FFFFFF"/>
                  </a:solidFill>
                  <a:effectLst>
                    <a:outerShdw blurRad="38100" dist="12700" dir="5400000" rotWithShape="0">
                      <a:srgbClr val="000000">
                        <a:alpha val="50000"/>
                      </a:srgbClr>
                    </a:outerShdw>
                  </a:effectLst>
                </a:defRPr>
              </a:pPr>
              <a:endParaRPr sz="1872"/>
            </a:p>
          </p:txBody>
        </p:sp>
        <p:grpSp>
          <p:nvGrpSpPr>
            <p:cNvPr id="461" name="Group"/>
            <p:cNvGrpSpPr/>
            <p:nvPr/>
          </p:nvGrpSpPr>
          <p:grpSpPr>
            <a:xfrm>
              <a:off x="777428" y="1452295"/>
              <a:ext cx="940651" cy="875364"/>
              <a:chOff x="0" y="0"/>
              <a:chExt cx="940650" cy="875362"/>
            </a:xfrm>
          </p:grpSpPr>
          <p:sp>
            <p:nvSpPr>
              <p:cNvPr id="457" name="Water Drop"/>
              <p:cNvSpPr/>
              <p:nvPr/>
            </p:nvSpPr>
            <p:spPr>
              <a:xfrm rot="10800000">
                <a:off x="558882" y="102985"/>
                <a:ext cx="381769" cy="627395"/>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solidFill>
                <a:srgbClr val="6AEFAD"/>
              </a:solidFill>
              <a:ln w="9525" cap="flat">
                <a:solidFill>
                  <a:srgbClr val="FDFFFF"/>
                </a:solidFill>
                <a:prstDash val="solid"/>
                <a:miter lim="400000"/>
              </a:ln>
              <a:effectLst>
                <a:outerShdw blurRad="355600" rotWithShape="0">
                  <a:srgbClr val="000000">
                    <a:alpha val="95417"/>
                  </a:srgbClr>
                </a:outerShdw>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sp>
            <p:nvSpPr>
              <p:cNvPr id="458" name="Water Drop"/>
              <p:cNvSpPr/>
              <p:nvPr/>
            </p:nvSpPr>
            <p:spPr>
              <a:xfrm rot="10800000">
                <a:off x="-1" y="104375"/>
                <a:ext cx="381769" cy="627394"/>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solidFill>
                <a:srgbClr val="2F86E4"/>
              </a:solidFill>
              <a:ln w="9525" cap="flat">
                <a:solidFill>
                  <a:srgbClr val="FDFFFF"/>
                </a:solidFill>
                <a:prstDash val="solid"/>
                <a:miter lim="400000"/>
              </a:ln>
              <a:effectLst>
                <a:outerShdw blurRad="355600" rotWithShape="0">
                  <a:srgbClr val="000000">
                    <a:alpha val="95417"/>
                  </a:srgbClr>
                </a:outerShdw>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sp>
            <p:nvSpPr>
              <p:cNvPr id="459" name="Water Drop"/>
              <p:cNvSpPr/>
              <p:nvPr/>
            </p:nvSpPr>
            <p:spPr>
              <a:xfrm rot="10800000">
                <a:off x="298098" y="-1"/>
                <a:ext cx="381769" cy="627395"/>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solidFill>
                <a:srgbClr val="00AEEF"/>
              </a:solidFill>
              <a:ln w="9525" cap="flat">
                <a:solidFill>
                  <a:srgbClr val="FDFFFF"/>
                </a:solidFill>
                <a:prstDash val="solid"/>
                <a:miter lim="400000"/>
              </a:ln>
              <a:effectLst>
                <a:outerShdw blurRad="355600" rotWithShape="0">
                  <a:srgbClr val="000000">
                    <a:alpha val="95417"/>
                  </a:srgbClr>
                </a:outerShdw>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sp>
            <p:nvSpPr>
              <p:cNvPr id="460" name="Water Drop"/>
              <p:cNvSpPr/>
              <p:nvPr/>
            </p:nvSpPr>
            <p:spPr>
              <a:xfrm rot="10800000">
                <a:off x="292588" y="247969"/>
                <a:ext cx="381769" cy="627394"/>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solidFill>
                <a:srgbClr val="5C51E4"/>
              </a:solidFill>
              <a:ln w="9525" cap="flat">
                <a:solidFill>
                  <a:srgbClr val="FDFFFF"/>
                </a:solidFill>
                <a:prstDash val="solid"/>
                <a:miter lim="400000"/>
              </a:ln>
              <a:effectLst>
                <a:outerShdw blurRad="355600" rotWithShape="0">
                  <a:srgbClr val="000000">
                    <a:alpha val="95417"/>
                  </a:srgbClr>
                </a:outerShdw>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grpSp>
        <p:sp>
          <p:nvSpPr>
            <p:cNvPr id="462" name="CENIC ADD/DROP…"/>
            <p:cNvSpPr txBox="1"/>
            <p:nvPr/>
          </p:nvSpPr>
          <p:spPr>
            <a:xfrm>
              <a:off x="2319066" y="689499"/>
              <a:ext cx="5775444" cy="26428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4" tIns="9144" rIns="9144" bIns="9144" numCol="1" anchor="t">
              <a:spAutoFit/>
            </a:bodyPr>
            <a:lstStyle/>
            <a:p>
              <a:pPr defTabSz="402336">
                <a:lnSpc>
                  <a:spcPct val="160000"/>
                </a:lnSpc>
                <a:defRPr sz="3600">
                  <a:solidFill>
                    <a:srgbClr val="FCFFFF"/>
                  </a:solidFill>
                  <a:latin typeface="Proxima Nova Light"/>
                  <a:ea typeface="Proxima Nova Light"/>
                  <a:cs typeface="Proxima Nova Light"/>
                  <a:sym typeface="Proxima Nova Light"/>
                </a:defRPr>
              </a:pPr>
              <a:r>
                <a:rPr sz="648" dirty="0"/>
                <a:t>CENIC ADD/DROP</a:t>
              </a:r>
            </a:p>
            <a:p>
              <a:pPr defTabSz="402336">
                <a:lnSpc>
                  <a:spcPct val="160000"/>
                </a:lnSpc>
                <a:defRPr sz="3600">
                  <a:solidFill>
                    <a:srgbClr val="FCFFFF"/>
                  </a:solidFill>
                  <a:latin typeface="Proxima Nova Light"/>
                  <a:ea typeface="Proxima Nova Light"/>
                  <a:cs typeface="Proxima Nova Light"/>
                  <a:sym typeface="Proxima Nova Light"/>
                </a:defRPr>
              </a:pPr>
              <a:r>
                <a:rPr sz="648" dirty="0"/>
                <a:t>CENIC CAMPUS SITES</a:t>
              </a:r>
            </a:p>
            <a:p>
              <a:pPr defTabSz="402336">
                <a:lnSpc>
                  <a:spcPct val="160000"/>
                </a:lnSpc>
                <a:defRPr sz="3600">
                  <a:solidFill>
                    <a:srgbClr val="FCFFFF"/>
                  </a:solidFill>
                  <a:latin typeface="Proxima Nova Light"/>
                  <a:ea typeface="Proxima Nova Light"/>
                  <a:cs typeface="Proxima Nova Light"/>
                  <a:sym typeface="Proxima Nova Light"/>
                </a:defRPr>
              </a:pPr>
              <a:r>
                <a:rPr sz="648" dirty="0"/>
                <a:t>CENIC NON-CAMPUS SITES</a:t>
              </a:r>
            </a:p>
          </p:txBody>
        </p:sp>
        <p:grpSp>
          <p:nvGrpSpPr>
            <p:cNvPr id="466" name="Group"/>
            <p:cNvGrpSpPr/>
            <p:nvPr/>
          </p:nvGrpSpPr>
          <p:grpSpPr>
            <a:xfrm>
              <a:off x="698822" y="2531464"/>
              <a:ext cx="1072461" cy="513660"/>
              <a:chOff x="0" y="0"/>
              <a:chExt cx="1072459" cy="513659"/>
            </a:xfrm>
          </p:grpSpPr>
          <p:sp>
            <p:nvSpPr>
              <p:cNvPr id="463" name="Shape"/>
              <p:cNvSpPr/>
              <p:nvPr/>
            </p:nvSpPr>
            <p:spPr>
              <a:xfrm>
                <a:off x="558800" y="0"/>
                <a:ext cx="513660" cy="51366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69EFAC"/>
              </a:solidFill>
              <a:ln w="9525" cap="flat">
                <a:solidFill>
                  <a:srgbClr val="FDFFFF"/>
                </a:solidFill>
                <a:prstDash val="solid"/>
                <a:miter lim="400000"/>
              </a:ln>
              <a:effectLst>
                <a:outerShdw blurRad="355600" rotWithShape="0">
                  <a:srgbClr val="000000">
                    <a:alpha val="95417"/>
                  </a:srgbClr>
                </a:outerShdw>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sp>
            <p:nvSpPr>
              <p:cNvPr id="464" name="Shape"/>
              <p:cNvSpPr/>
              <p:nvPr/>
            </p:nvSpPr>
            <p:spPr>
              <a:xfrm>
                <a:off x="304800" y="0"/>
                <a:ext cx="513660" cy="51366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5849EF"/>
              </a:solidFill>
              <a:ln w="9525" cap="flat">
                <a:solidFill>
                  <a:srgbClr val="FDFFFF"/>
                </a:solidFill>
                <a:prstDash val="solid"/>
                <a:miter lim="400000"/>
              </a:ln>
              <a:effectLst>
                <a:outerShdw blurRad="355600" rotWithShape="0">
                  <a:srgbClr val="000000">
                    <a:alpha val="95417"/>
                  </a:srgbClr>
                </a:outerShdw>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sp>
            <p:nvSpPr>
              <p:cNvPr id="465" name="Shape"/>
              <p:cNvSpPr/>
              <p:nvPr/>
            </p:nvSpPr>
            <p:spPr>
              <a:xfrm>
                <a:off x="0" y="0"/>
                <a:ext cx="513660" cy="51366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00AEEF"/>
              </a:solidFill>
              <a:ln w="9525" cap="flat">
                <a:solidFill>
                  <a:srgbClr val="FDFFFF"/>
                </a:solidFill>
                <a:prstDash val="solid"/>
                <a:miter lim="400000"/>
              </a:ln>
              <a:effectLst>
                <a:outerShdw blurRad="355600" rotWithShape="0">
                  <a:srgbClr val="000000">
                    <a:alpha val="95417"/>
                  </a:srgbClr>
                </a:outerShdw>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grpSp>
      </p:grpSp>
      <p:sp>
        <p:nvSpPr>
          <p:cNvPr id="468" name="Joining the…"/>
          <p:cNvSpPr txBox="1"/>
          <p:nvPr/>
        </p:nvSpPr>
        <p:spPr>
          <a:xfrm>
            <a:off x="97068" y="2219052"/>
            <a:ext cx="1714341" cy="5504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a:spAutoFit/>
          </a:bodyPr>
          <a:lstStyle/>
          <a:p>
            <a:pPr algn="ctr">
              <a:defRPr sz="4800">
                <a:solidFill>
                  <a:srgbClr val="FFFFFF"/>
                </a:solidFill>
                <a:latin typeface="Proxima Nova"/>
                <a:ea typeface="Proxima Nova"/>
                <a:cs typeface="Proxima Nova"/>
                <a:sym typeface="Proxima Nova"/>
              </a:defRPr>
            </a:pPr>
            <a:r>
              <a:rPr sz="864" dirty="0"/>
              <a:t>Joining the</a:t>
            </a:r>
          </a:p>
          <a:p>
            <a:pPr algn="ctr">
              <a:defRPr sz="4800">
                <a:solidFill>
                  <a:srgbClr val="FFFFFF"/>
                </a:solidFill>
                <a:latin typeface="Proxima Nova"/>
                <a:ea typeface="Proxima Nova"/>
                <a:cs typeface="Proxima Nova"/>
                <a:sym typeface="Proxima Nova"/>
              </a:defRPr>
            </a:pPr>
            <a:r>
              <a:rPr sz="864" dirty="0"/>
              <a:t> CENIC-Connected</a:t>
            </a:r>
          </a:p>
          <a:p>
            <a:pPr algn="ctr">
              <a:defRPr sz="4800">
                <a:solidFill>
                  <a:srgbClr val="FFFFFF"/>
                </a:solidFill>
                <a:latin typeface="Proxima Nova"/>
                <a:ea typeface="Proxima Nova"/>
                <a:cs typeface="Proxima Nova"/>
                <a:sym typeface="Proxima Nova"/>
              </a:defRPr>
            </a:pPr>
            <a:r>
              <a:rPr sz="864" dirty="0"/>
              <a:t>    CI Commons</a:t>
            </a:r>
          </a:p>
          <a:p>
            <a:pPr algn="ctr">
              <a:defRPr sz="4800">
                <a:solidFill>
                  <a:srgbClr val="FFFFFF"/>
                </a:solidFill>
                <a:latin typeface="Proxima Nova"/>
                <a:ea typeface="Proxima Nova"/>
                <a:cs typeface="Proxima Nova"/>
                <a:sym typeface="Proxima Nova"/>
              </a:defRPr>
            </a:pPr>
            <a:r>
              <a:rPr sz="864" dirty="0"/>
              <a:t>gives the user access to:</a:t>
            </a:r>
          </a:p>
        </p:txBody>
      </p:sp>
      <p:sp>
        <p:nvSpPr>
          <p:cNvPr id="469" name="Surrounded by additional resources in the:…"/>
          <p:cNvSpPr txBox="1"/>
          <p:nvPr/>
        </p:nvSpPr>
        <p:spPr>
          <a:xfrm>
            <a:off x="290742" y="4029682"/>
            <a:ext cx="1754577" cy="979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4" tIns="9144" rIns="9144" bIns="9144"/>
          <a:lstStyle/>
          <a:p>
            <a:pPr algn="l">
              <a:lnSpc>
                <a:spcPct val="90000"/>
              </a:lnSpc>
              <a:defRPr sz="4000">
                <a:solidFill>
                  <a:srgbClr val="FFFFFF"/>
                </a:solidFill>
                <a:latin typeface="Proxima Nova"/>
                <a:ea typeface="Proxima Nova"/>
                <a:cs typeface="Proxima Nova"/>
                <a:sym typeface="Proxima Nova"/>
              </a:defRPr>
            </a:pPr>
            <a:r>
              <a:rPr sz="720"/>
              <a:t>Surrounded by additional resources in the:</a:t>
            </a:r>
          </a:p>
          <a:p>
            <a:pPr algn="l">
              <a:lnSpc>
                <a:spcPct val="30000"/>
              </a:lnSpc>
              <a:defRPr sz="4900">
                <a:solidFill>
                  <a:srgbClr val="FFFFFF"/>
                </a:solidFill>
                <a:latin typeface="Proxima Nova"/>
                <a:ea typeface="Proxima Nova"/>
                <a:cs typeface="Proxima Nova"/>
                <a:sym typeface="Proxima Nova"/>
              </a:defRPr>
            </a:pPr>
            <a:endParaRPr sz="882"/>
          </a:p>
          <a:p>
            <a:pPr marL="137160" indent="-80010">
              <a:buSzPct val="162000"/>
              <a:buChar char="•"/>
              <a:defRPr sz="4000">
                <a:solidFill>
                  <a:srgbClr val="FFFFFF"/>
                </a:solidFill>
                <a:latin typeface="Proxima Nova"/>
                <a:ea typeface="Proxima Nova"/>
                <a:cs typeface="Proxima Nova"/>
                <a:sym typeface="Proxima Nova"/>
              </a:defRPr>
            </a:pPr>
            <a:r>
              <a:rPr sz="720"/>
              <a:t>National Research Platform</a:t>
            </a:r>
          </a:p>
          <a:p>
            <a:pPr marL="137160" indent="-80010">
              <a:buSzPct val="162000"/>
              <a:buChar char="•"/>
              <a:defRPr sz="4000">
                <a:solidFill>
                  <a:srgbClr val="FFFFFF"/>
                </a:solidFill>
                <a:latin typeface="Proxima Nova"/>
                <a:ea typeface="Proxima Nova"/>
                <a:cs typeface="Proxima Nova"/>
                <a:sym typeface="Proxima Nova"/>
              </a:defRPr>
            </a:pPr>
            <a:r>
              <a:rPr sz="720"/>
              <a:t>Open Science Grid</a:t>
            </a:r>
          </a:p>
          <a:p>
            <a:pPr marL="137160" indent="-80010">
              <a:buSzPct val="162000"/>
              <a:buChar char="•"/>
              <a:defRPr sz="4000">
                <a:solidFill>
                  <a:srgbClr val="FFFFFF"/>
                </a:solidFill>
                <a:latin typeface="Proxima Nova"/>
                <a:ea typeface="Proxima Nova"/>
                <a:cs typeface="Proxima Nova"/>
                <a:sym typeface="Proxima Nova"/>
              </a:defRPr>
            </a:pPr>
            <a:r>
              <a:rPr sz="720"/>
              <a:t>San Diego Supercomputer Center</a:t>
            </a:r>
          </a:p>
          <a:p>
            <a:pPr marL="137160" indent="-80010">
              <a:buSzPct val="162000"/>
              <a:buChar char="•"/>
              <a:defRPr sz="4000">
                <a:solidFill>
                  <a:srgbClr val="FFFFFF"/>
                </a:solidFill>
                <a:latin typeface="Proxima Nova"/>
                <a:ea typeface="Proxima Nova"/>
                <a:cs typeface="Proxima Nova"/>
                <a:sym typeface="Proxima Nova"/>
              </a:defRPr>
            </a:pPr>
            <a:r>
              <a:rPr sz="720"/>
              <a:t>Commercial Clouds</a:t>
            </a:r>
          </a:p>
        </p:txBody>
      </p:sp>
      <p:grpSp>
        <p:nvGrpSpPr>
          <p:cNvPr id="480" name="Group"/>
          <p:cNvGrpSpPr/>
          <p:nvPr/>
        </p:nvGrpSpPr>
        <p:grpSpPr>
          <a:xfrm>
            <a:off x="216147" y="1592588"/>
            <a:ext cx="1477828" cy="438326"/>
            <a:chOff x="0" y="0"/>
            <a:chExt cx="8210153" cy="2435144"/>
          </a:xfrm>
        </p:grpSpPr>
        <p:grpSp>
          <p:nvGrpSpPr>
            <p:cNvPr id="478" name="Group"/>
            <p:cNvGrpSpPr/>
            <p:nvPr/>
          </p:nvGrpSpPr>
          <p:grpSpPr>
            <a:xfrm>
              <a:off x="0" y="0"/>
              <a:ext cx="8210154" cy="2435145"/>
              <a:chOff x="0" y="0"/>
              <a:chExt cx="8210153" cy="2435144"/>
            </a:xfrm>
          </p:grpSpPr>
          <p:grpSp>
            <p:nvGrpSpPr>
              <p:cNvPr id="475" name="Group"/>
              <p:cNvGrpSpPr/>
              <p:nvPr/>
            </p:nvGrpSpPr>
            <p:grpSpPr>
              <a:xfrm>
                <a:off x="0" y="0"/>
                <a:ext cx="8210154" cy="2435145"/>
                <a:chOff x="0" y="0"/>
                <a:chExt cx="8210153" cy="2435144"/>
              </a:xfrm>
            </p:grpSpPr>
            <p:sp>
              <p:nvSpPr>
                <p:cNvPr id="470" name="Rectangle"/>
                <p:cNvSpPr/>
                <p:nvPr/>
              </p:nvSpPr>
              <p:spPr>
                <a:xfrm>
                  <a:off x="0" y="0"/>
                  <a:ext cx="8210154" cy="2435145"/>
                </a:xfrm>
                <a:prstGeom prst="rect">
                  <a:avLst/>
                </a:prstGeom>
                <a:solidFill>
                  <a:srgbClr val="5B5854">
                    <a:alpha val="60010"/>
                  </a:srgbClr>
                </a:solidFill>
                <a:ln w="12700" cap="flat">
                  <a:noFill/>
                  <a:miter lim="400000"/>
                </a:ln>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sp>
              <p:nvSpPr>
                <p:cNvPr id="471" name="Cal Poly Humboldt"/>
                <p:cNvSpPr txBox="1"/>
                <p:nvPr/>
              </p:nvSpPr>
              <p:spPr>
                <a:xfrm>
                  <a:off x="162574" y="154077"/>
                  <a:ext cx="7885008" cy="991182"/>
                </a:xfrm>
                <a:prstGeom prst="rect">
                  <a:avLst/>
                </a:prstGeom>
                <a:solidFill>
                  <a:srgbClr val="9A958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288" tIns="18288" rIns="18288" bIns="18288" numCol="1" anchor="t">
                  <a:noAutofit/>
                </a:bodyPr>
                <a:lstStyle>
                  <a:lvl1pPr algn="l">
                    <a:defRPr sz="4800">
                      <a:solidFill>
                        <a:srgbClr val="FFFFFF"/>
                      </a:solidFill>
                      <a:latin typeface="Proxima Nova Light"/>
                      <a:ea typeface="Proxima Nova Light"/>
                      <a:cs typeface="Proxima Nova Light"/>
                      <a:sym typeface="Proxima Nova Light"/>
                    </a:defRPr>
                  </a:lvl1pPr>
                </a:lstStyle>
                <a:p>
                  <a:r>
                    <a:rPr sz="864"/>
                    <a:t>    Cal Poly Humboldt</a:t>
                  </a:r>
                </a:p>
              </p:txBody>
            </p:sp>
            <p:sp>
              <p:nvSpPr>
                <p:cNvPr id="472" name="88"/>
                <p:cNvSpPr txBox="1"/>
                <p:nvPr/>
              </p:nvSpPr>
              <p:spPr>
                <a:xfrm>
                  <a:off x="162574" y="1280440"/>
                  <a:ext cx="2153245" cy="977788"/>
                </a:xfrm>
                <a:prstGeom prst="rect">
                  <a:avLst/>
                </a:prstGeom>
                <a:solidFill>
                  <a:srgbClr val="021F4B"/>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lvl1pPr>
                    <a:defRPr sz="5400">
                      <a:solidFill>
                        <a:srgbClr val="FFFFFF"/>
                      </a:solidFill>
                      <a:latin typeface="Proxima Nova Semibold"/>
                      <a:ea typeface="Proxima Nova Semibold"/>
                      <a:cs typeface="Proxima Nova Semibold"/>
                      <a:sym typeface="Proxima Nova Semibold"/>
                    </a:defRPr>
                  </a:lvl1pPr>
                </a:lstStyle>
                <a:p>
                  <a:pPr algn="ctr"/>
                  <a:r>
                    <a:rPr sz="972" dirty="0"/>
                    <a:t>88</a:t>
                  </a:r>
                </a:p>
              </p:txBody>
            </p:sp>
            <p:sp>
              <p:nvSpPr>
                <p:cNvPr id="473" name="8"/>
                <p:cNvSpPr txBox="1"/>
                <p:nvPr/>
              </p:nvSpPr>
              <p:spPr>
                <a:xfrm>
                  <a:off x="2473418" y="1280440"/>
                  <a:ext cx="2270267" cy="977788"/>
                </a:xfrm>
                <a:prstGeom prst="rect">
                  <a:avLst/>
                </a:prstGeom>
                <a:solidFill>
                  <a:srgbClr val="5E5E5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lvl1pPr>
                    <a:defRPr sz="5400">
                      <a:solidFill>
                        <a:srgbClr val="FFFFFF"/>
                      </a:solidFill>
                      <a:latin typeface="Proxima Nova Semibold"/>
                      <a:ea typeface="Proxima Nova Semibold"/>
                      <a:cs typeface="Proxima Nova Semibold"/>
                      <a:sym typeface="Proxima Nova Semibold"/>
                    </a:defRPr>
                  </a:lvl1pPr>
                </a:lstStyle>
                <a:p>
                  <a:pPr algn="ctr"/>
                  <a:r>
                    <a:rPr sz="972" dirty="0"/>
                    <a:t>8</a:t>
                  </a:r>
                </a:p>
              </p:txBody>
            </p:sp>
            <p:sp>
              <p:nvSpPr>
                <p:cNvPr id="474" name="0TB"/>
                <p:cNvSpPr txBox="1"/>
                <p:nvPr/>
              </p:nvSpPr>
              <p:spPr>
                <a:xfrm>
                  <a:off x="4901284" y="1280440"/>
                  <a:ext cx="3138204" cy="977788"/>
                </a:xfrm>
                <a:prstGeom prst="rect">
                  <a:avLst/>
                </a:prstGeom>
                <a:solidFill>
                  <a:srgbClr val="B68D1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gn="ctr">
                    <a:defRPr sz="5400">
                      <a:solidFill>
                        <a:srgbClr val="FFFFFF"/>
                      </a:solidFill>
                      <a:latin typeface="Proxima Nova Semibold"/>
                      <a:ea typeface="Proxima Nova Semibold"/>
                      <a:cs typeface="Proxima Nova Semibold"/>
                      <a:sym typeface="Proxima Nova Semibold"/>
                    </a:defRPr>
                  </a:pPr>
                  <a:r>
                    <a:rPr sz="972" dirty="0"/>
                    <a:t>0</a:t>
                  </a:r>
                  <a:r>
                    <a:rPr sz="522" dirty="0"/>
                    <a:t>TB</a:t>
                  </a:r>
                </a:p>
              </p:txBody>
            </p:sp>
          </p:grpSp>
          <p:sp>
            <p:nvSpPr>
              <p:cNvPr id="476" name="C…"/>
              <p:cNvSpPr txBox="1"/>
              <p:nvPr/>
            </p:nvSpPr>
            <p:spPr>
              <a:xfrm>
                <a:off x="1914772" y="1288792"/>
                <a:ext cx="325323" cy="9777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nSpc>
                    <a:spcPct val="80000"/>
                  </a:lnSpc>
                  <a:defRPr sz="2100" b="1">
                    <a:solidFill>
                      <a:srgbClr val="FFFFFF"/>
                    </a:solidFill>
                    <a:latin typeface="Proxima Nova"/>
                    <a:ea typeface="Proxima Nova"/>
                    <a:cs typeface="Proxima Nova"/>
                    <a:sym typeface="Proxima Nova"/>
                  </a:defRPr>
                </a:pPr>
                <a:r>
                  <a:rPr sz="378"/>
                  <a:t>C</a:t>
                </a:r>
              </a:p>
              <a:p>
                <a:pPr>
                  <a:lnSpc>
                    <a:spcPct val="80000"/>
                  </a:lnSpc>
                  <a:defRPr sz="2100" b="1">
                    <a:solidFill>
                      <a:srgbClr val="FFFFFF"/>
                    </a:solidFill>
                    <a:latin typeface="Proxima Nova"/>
                    <a:ea typeface="Proxima Nova"/>
                    <a:cs typeface="Proxima Nova"/>
                    <a:sym typeface="Proxima Nova"/>
                  </a:defRPr>
                </a:pPr>
                <a:r>
                  <a:rPr sz="378"/>
                  <a:t>P</a:t>
                </a:r>
              </a:p>
              <a:p>
                <a:pPr>
                  <a:lnSpc>
                    <a:spcPct val="80000"/>
                  </a:lnSpc>
                  <a:defRPr sz="2100" b="1">
                    <a:solidFill>
                      <a:srgbClr val="FFFFFF"/>
                    </a:solidFill>
                    <a:latin typeface="Proxima Nova"/>
                    <a:ea typeface="Proxima Nova"/>
                    <a:cs typeface="Proxima Nova"/>
                    <a:sym typeface="Proxima Nova"/>
                  </a:defRPr>
                </a:pPr>
                <a:r>
                  <a:rPr sz="378"/>
                  <a:t>U</a:t>
                </a:r>
              </a:p>
            </p:txBody>
          </p:sp>
          <p:sp>
            <p:nvSpPr>
              <p:cNvPr id="477" name="G…"/>
              <p:cNvSpPr txBox="1"/>
              <p:nvPr/>
            </p:nvSpPr>
            <p:spPr>
              <a:xfrm>
                <a:off x="4368260" y="1288792"/>
                <a:ext cx="325323" cy="9777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nSpc>
                    <a:spcPct val="80000"/>
                  </a:lnSpc>
                  <a:defRPr sz="2100" b="1">
                    <a:solidFill>
                      <a:srgbClr val="FFFFFF"/>
                    </a:solidFill>
                    <a:latin typeface="Proxima Nova"/>
                    <a:ea typeface="Proxima Nova"/>
                    <a:cs typeface="Proxima Nova"/>
                    <a:sym typeface="Proxima Nova"/>
                  </a:defRPr>
                </a:pPr>
                <a:r>
                  <a:rPr sz="378"/>
                  <a:t>G</a:t>
                </a:r>
              </a:p>
              <a:p>
                <a:pPr>
                  <a:lnSpc>
                    <a:spcPct val="80000"/>
                  </a:lnSpc>
                  <a:defRPr sz="2100" b="1">
                    <a:solidFill>
                      <a:srgbClr val="FFFFFF"/>
                    </a:solidFill>
                    <a:latin typeface="Proxima Nova"/>
                    <a:ea typeface="Proxima Nova"/>
                    <a:cs typeface="Proxima Nova"/>
                    <a:sym typeface="Proxima Nova"/>
                  </a:defRPr>
                </a:pPr>
                <a:r>
                  <a:rPr sz="378"/>
                  <a:t>P</a:t>
                </a:r>
              </a:p>
              <a:p>
                <a:pPr>
                  <a:lnSpc>
                    <a:spcPct val="80000"/>
                  </a:lnSpc>
                  <a:defRPr sz="2100" b="1">
                    <a:solidFill>
                      <a:srgbClr val="FFFFFF"/>
                    </a:solidFill>
                    <a:latin typeface="Proxima Nova"/>
                    <a:ea typeface="Proxima Nova"/>
                    <a:cs typeface="Proxima Nova"/>
                    <a:sym typeface="Proxima Nova"/>
                  </a:defRPr>
                </a:pPr>
                <a:r>
                  <a:rPr sz="378"/>
                  <a:t>U</a:t>
                </a:r>
              </a:p>
            </p:txBody>
          </p:sp>
        </p:grpSp>
        <p:sp>
          <p:nvSpPr>
            <p:cNvPr id="479" name="Water Drop"/>
            <p:cNvSpPr/>
            <p:nvPr/>
          </p:nvSpPr>
          <p:spPr>
            <a:xfrm rot="10800000">
              <a:off x="392833" y="334343"/>
              <a:ext cx="381769" cy="627394"/>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solidFill>
              <a:srgbClr val="6AEFAD"/>
            </a:solidFill>
            <a:ln w="9525" cap="flat">
              <a:solidFill>
                <a:srgbClr val="FDFFFF"/>
              </a:solidFill>
              <a:prstDash val="solid"/>
              <a:miter lim="400000"/>
            </a:ln>
            <a:effectLst>
              <a:outerShdw blurRad="355600" rotWithShape="0">
                <a:srgbClr val="000000">
                  <a:alpha val="95417"/>
                </a:srgbClr>
              </a:outerShdw>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grpSp>
      <p:grpSp>
        <p:nvGrpSpPr>
          <p:cNvPr id="491" name="Group"/>
          <p:cNvGrpSpPr/>
          <p:nvPr/>
        </p:nvGrpSpPr>
        <p:grpSpPr>
          <a:xfrm>
            <a:off x="5799996" y="1213505"/>
            <a:ext cx="1477828" cy="438326"/>
            <a:chOff x="0" y="0"/>
            <a:chExt cx="8210153" cy="2435144"/>
          </a:xfrm>
        </p:grpSpPr>
        <p:grpSp>
          <p:nvGrpSpPr>
            <p:cNvPr id="489" name="Group"/>
            <p:cNvGrpSpPr/>
            <p:nvPr/>
          </p:nvGrpSpPr>
          <p:grpSpPr>
            <a:xfrm>
              <a:off x="0" y="0"/>
              <a:ext cx="8210154" cy="2435145"/>
              <a:chOff x="0" y="0"/>
              <a:chExt cx="8210153" cy="2435144"/>
            </a:xfrm>
          </p:grpSpPr>
          <p:grpSp>
            <p:nvGrpSpPr>
              <p:cNvPr id="486" name="Group"/>
              <p:cNvGrpSpPr/>
              <p:nvPr/>
            </p:nvGrpSpPr>
            <p:grpSpPr>
              <a:xfrm>
                <a:off x="0" y="0"/>
                <a:ext cx="8210154" cy="2435145"/>
                <a:chOff x="0" y="0"/>
                <a:chExt cx="8210153" cy="2435144"/>
              </a:xfrm>
            </p:grpSpPr>
            <p:sp>
              <p:nvSpPr>
                <p:cNvPr id="481" name="Rectangle"/>
                <p:cNvSpPr/>
                <p:nvPr/>
              </p:nvSpPr>
              <p:spPr>
                <a:xfrm>
                  <a:off x="0" y="0"/>
                  <a:ext cx="8210154" cy="2435145"/>
                </a:xfrm>
                <a:prstGeom prst="rect">
                  <a:avLst/>
                </a:prstGeom>
                <a:solidFill>
                  <a:srgbClr val="5B5854">
                    <a:alpha val="60010"/>
                  </a:srgbClr>
                </a:solidFill>
                <a:ln w="12700" cap="flat">
                  <a:noFill/>
                  <a:miter lim="400000"/>
                </a:ln>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sp>
              <p:nvSpPr>
                <p:cNvPr id="482" name="CSU Fullerton"/>
                <p:cNvSpPr txBox="1"/>
                <p:nvPr/>
              </p:nvSpPr>
              <p:spPr>
                <a:xfrm>
                  <a:off x="162574" y="154077"/>
                  <a:ext cx="7885008" cy="991182"/>
                </a:xfrm>
                <a:prstGeom prst="rect">
                  <a:avLst/>
                </a:prstGeom>
                <a:solidFill>
                  <a:srgbClr val="9A958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288" tIns="18288" rIns="18288" bIns="18288" numCol="1" anchor="t">
                  <a:noAutofit/>
                </a:bodyPr>
                <a:lstStyle>
                  <a:lvl1pPr algn="l">
                    <a:defRPr sz="4800">
                      <a:solidFill>
                        <a:srgbClr val="FFFFFF"/>
                      </a:solidFill>
                      <a:latin typeface="Proxima Nova Light"/>
                      <a:ea typeface="Proxima Nova Light"/>
                      <a:cs typeface="Proxima Nova Light"/>
                      <a:sym typeface="Proxima Nova Light"/>
                    </a:defRPr>
                  </a:lvl1pPr>
                </a:lstStyle>
                <a:p>
                  <a:r>
                    <a:rPr sz="864"/>
                    <a:t>    CSU Fullerton</a:t>
                  </a:r>
                </a:p>
              </p:txBody>
            </p:sp>
            <p:sp>
              <p:nvSpPr>
                <p:cNvPr id="483" name="28"/>
                <p:cNvSpPr txBox="1"/>
                <p:nvPr/>
              </p:nvSpPr>
              <p:spPr>
                <a:xfrm>
                  <a:off x="162574" y="1280440"/>
                  <a:ext cx="2153245" cy="977788"/>
                </a:xfrm>
                <a:prstGeom prst="rect">
                  <a:avLst/>
                </a:prstGeom>
                <a:solidFill>
                  <a:srgbClr val="021F4B"/>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lvl1pPr>
                    <a:defRPr sz="5400">
                      <a:solidFill>
                        <a:srgbClr val="FFFFFF"/>
                      </a:solidFill>
                      <a:latin typeface="Proxima Nova Semibold"/>
                      <a:ea typeface="Proxima Nova Semibold"/>
                      <a:cs typeface="Proxima Nova Semibold"/>
                      <a:sym typeface="Proxima Nova Semibold"/>
                    </a:defRPr>
                  </a:lvl1pPr>
                </a:lstStyle>
                <a:p>
                  <a:pPr algn="ctr"/>
                  <a:r>
                    <a:rPr lang="en-US" sz="972" dirty="0"/>
                    <a:t>572</a:t>
                  </a:r>
                  <a:r>
                    <a:rPr sz="972" dirty="0"/>
                    <a:t> </a:t>
                  </a:r>
                </a:p>
              </p:txBody>
            </p:sp>
            <p:sp>
              <p:nvSpPr>
                <p:cNvPr id="484" name="8"/>
                <p:cNvSpPr txBox="1"/>
                <p:nvPr/>
              </p:nvSpPr>
              <p:spPr>
                <a:xfrm>
                  <a:off x="2473418" y="1280440"/>
                  <a:ext cx="2270267" cy="977788"/>
                </a:xfrm>
                <a:prstGeom prst="rect">
                  <a:avLst/>
                </a:prstGeom>
                <a:solidFill>
                  <a:srgbClr val="5E5E5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lvl1pPr>
                    <a:defRPr sz="5400">
                      <a:solidFill>
                        <a:srgbClr val="FFFFFF"/>
                      </a:solidFill>
                      <a:latin typeface="Proxima Nova Semibold"/>
                      <a:ea typeface="Proxima Nova Semibold"/>
                      <a:cs typeface="Proxima Nova Semibold"/>
                      <a:sym typeface="Proxima Nova Semibold"/>
                    </a:defRPr>
                  </a:lvl1pPr>
                </a:lstStyle>
                <a:p>
                  <a:pPr algn="ctr"/>
                  <a:r>
                    <a:rPr lang="en-US" sz="972" dirty="0"/>
                    <a:t>96</a:t>
                  </a:r>
                  <a:endParaRPr sz="972" dirty="0"/>
                </a:p>
              </p:txBody>
            </p:sp>
            <p:sp>
              <p:nvSpPr>
                <p:cNvPr id="485" name="0TB"/>
                <p:cNvSpPr txBox="1"/>
                <p:nvPr/>
              </p:nvSpPr>
              <p:spPr>
                <a:xfrm>
                  <a:off x="4901284" y="1280440"/>
                  <a:ext cx="3143580" cy="977788"/>
                </a:xfrm>
                <a:prstGeom prst="rect">
                  <a:avLst/>
                </a:prstGeom>
                <a:solidFill>
                  <a:srgbClr val="B68D1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gn="ctr">
                    <a:defRPr sz="5400">
                      <a:solidFill>
                        <a:srgbClr val="FFFFFF"/>
                      </a:solidFill>
                      <a:latin typeface="Proxima Nova Semibold"/>
                      <a:ea typeface="Proxima Nova Semibold"/>
                      <a:cs typeface="Proxima Nova Semibold"/>
                      <a:sym typeface="Proxima Nova Semibold"/>
                    </a:defRPr>
                  </a:pPr>
                  <a:r>
                    <a:rPr sz="972" dirty="0"/>
                    <a:t>0</a:t>
                  </a:r>
                  <a:r>
                    <a:rPr sz="522" dirty="0"/>
                    <a:t>TB</a:t>
                  </a:r>
                </a:p>
              </p:txBody>
            </p:sp>
          </p:grpSp>
          <p:sp>
            <p:nvSpPr>
              <p:cNvPr id="487" name="C…"/>
              <p:cNvSpPr txBox="1"/>
              <p:nvPr/>
            </p:nvSpPr>
            <p:spPr>
              <a:xfrm>
                <a:off x="1913293" y="1288926"/>
                <a:ext cx="325322" cy="9777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nSpc>
                    <a:spcPct val="80000"/>
                  </a:lnSpc>
                  <a:defRPr sz="2100" b="1">
                    <a:solidFill>
                      <a:srgbClr val="FFFFFF"/>
                    </a:solidFill>
                    <a:latin typeface="Proxima Nova"/>
                    <a:ea typeface="Proxima Nova"/>
                    <a:cs typeface="Proxima Nova"/>
                    <a:sym typeface="Proxima Nova"/>
                  </a:defRPr>
                </a:pPr>
                <a:r>
                  <a:rPr sz="378"/>
                  <a:t>C</a:t>
                </a:r>
              </a:p>
              <a:p>
                <a:pPr>
                  <a:lnSpc>
                    <a:spcPct val="80000"/>
                  </a:lnSpc>
                  <a:defRPr sz="2100" b="1">
                    <a:solidFill>
                      <a:srgbClr val="FFFFFF"/>
                    </a:solidFill>
                    <a:latin typeface="Proxima Nova"/>
                    <a:ea typeface="Proxima Nova"/>
                    <a:cs typeface="Proxima Nova"/>
                    <a:sym typeface="Proxima Nova"/>
                  </a:defRPr>
                </a:pPr>
                <a:r>
                  <a:rPr sz="378"/>
                  <a:t>P</a:t>
                </a:r>
              </a:p>
              <a:p>
                <a:pPr>
                  <a:lnSpc>
                    <a:spcPct val="80000"/>
                  </a:lnSpc>
                  <a:defRPr sz="2100" b="1">
                    <a:solidFill>
                      <a:srgbClr val="FFFFFF"/>
                    </a:solidFill>
                    <a:latin typeface="Proxima Nova"/>
                    <a:ea typeface="Proxima Nova"/>
                    <a:cs typeface="Proxima Nova"/>
                    <a:sym typeface="Proxima Nova"/>
                  </a:defRPr>
                </a:pPr>
                <a:r>
                  <a:rPr sz="378"/>
                  <a:t>U</a:t>
                </a:r>
              </a:p>
            </p:txBody>
          </p:sp>
          <p:sp>
            <p:nvSpPr>
              <p:cNvPr id="488" name="G…"/>
              <p:cNvSpPr txBox="1"/>
              <p:nvPr/>
            </p:nvSpPr>
            <p:spPr>
              <a:xfrm>
                <a:off x="4395309" y="1288926"/>
                <a:ext cx="325322" cy="9777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nSpc>
                    <a:spcPct val="80000"/>
                  </a:lnSpc>
                  <a:defRPr sz="2100" b="1">
                    <a:solidFill>
                      <a:srgbClr val="FFFFFF"/>
                    </a:solidFill>
                    <a:latin typeface="Proxima Nova"/>
                    <a:ea typeface="Proxima Nova"/>
                    <a:cs typeface="Proxima Nova"/>
                    <a:sym typeface="Proxima Nova"/>
                  </a:defRPr>
                </a:pPr>
                <a:r>
                  <a:rPr sz="378"/>
                  <a:t>G</a:t>
                </a:r>
              </a:p>
              <a:p>
                <a:pPr>
                  <a:lnSpc>
                    <a:spcPct val="80000"/>
                  </a:lnSpc>
                  <a:defRPr sz="2100" b="1">
                    <a:solidFill>
                      <a:srgbClr val="FFFFFF"/>
                    </a:solidFill>
                    <a:latin typeface="Proxima Nova"/>
                    <a:ea typeface="Proxima Nova"/>
                    <a:cs typeface="Proxima Nova"/>
                    <a:sym typeface="Proxima Nova"/>
                  </a:defRPr>
                </a:pPr>
                <a:r>
                  <a:rPr sz="378"/>
                  <a:t>P</a:t>
                </a:r>
              </a:p>
              <a:p>
                <a:pPr>
                  <a:lnSpc>
                    <a:spcPct val="80000"/>
                  </a:lnSpc>
                  <a:defRPr sz="2100" b="1">
                    <a:solidFill>
                      <a:srgbClr val="FFFFFF"/>
                    </a:solidFill>
                    <a:latin typeface="Proxima Nova"/>
                    <a:ea typeface="Proxima Nova"/>
                    <a:cs typeface="Proxima Nova"/>
                    <a:sym typeface="Proxima Nova"/>
                  </a:defRPr>
                </a:pPr>
                <a:r>
                  <a:rPr sz="378"/>
                  <a:t>U</a:t>
                </a:r>
              </a:p>
            </p:txBody>
          </p:sp>
        </p:grpSp>
        <p:sp>
          <p:nvSpPr>
            <p:cNvPr id="490" name="Water Drop"/>
            <p:cNvSpPr/>
            <p:nvPr/>
          </p:nvSpPr>
          <p:spPr>
            <a:xfrm rot="10800000">
              <a:off x="366045" y="289199"/>
              <a:ext cx="381769" cy="627394"/>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solidFill>
              <a:srgbClr val="5C51E4"/>
            </a:solidFill>
            <a:ln w="9525" cap="flat">
              <a:solidFill>
                <a:srgbClr val="FDFFFF"/>
              </a:solidFill>
              <a:prstDash val="solid"/>
              <a:miter lim="400000"/>
            </a:ln>
            <a:effectLst>
              <a:outerShdw blurRad="355600" rotWithShape="0">
                <a:srgbClr val="000000">
                  <a:alpha val="95417"/>
                </a:srgbClr>
              </a:outerShdw>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grpSp>
      <p:sp>
        <p:nvSpPr>
          <p:cNvPr id="492" name="Water Drop"/>
          <p:cNvSpPr/>
          <p:nvPr/>
        </p:nvSpPr>
        <p:spPr>
          <a:xfrm rot="10800000">
            <a:off x="6830952" y="1914630"/>
            <a:ext cx="68718" cy="112931"/>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solidFill>
            <a:srgbClr val="5C51E4"/>
          </a:solidFill>
          <a:ln w="9525">
            <a:solidFill>
              <a:srgbClr val="FDFFFF"/>
            </a:solidFill>
            <a:miter lim="400000"/>
          </a:ln>
          <a:effectLst>
            <a:outerShdw blurRad="355600" rotWithShape="0">
              <a:srgbClr val="000000">
                <a:alpha val="95417"/>
              </a:srgbClr>
            </a:outerShdw>
          </a:effectLst>
        </p:spPr>
        <p:txBody>
          <a:bodyPr lIns="9144" tIns="9144" rIns="9144" bIns="9144" anchor="ctr"/>
          <a:lstStyle/>
          <a:p>
            <a:pPr defTabSz="219456">
              <a:defRPr sz="8200">
                <a:solidFill>
                  <a:srgbClr val="FFFFFF"/>
                </a:solidFill>
                <a:effectLst>
                  <a:outerShdw blurRad="38100" dist="12700" dir="5400000" rotWithShape="0">
                    <a:srgbClr val="000000">
                      <a:alpha val="50000"/>
                    </a:srgbClr>
                  </a:outerShdw>
                </a:effectLst>
              </a:defRPr>
            </a:pPr>
            <a:endParaRPr sz="1476"/>
          </a:p>
        </p:txBody>
      </p:sp>
      <p:grpSp>
        <p:nvGrpSpPr>
          <p:cNvPr id="503" name="Group"/>
          <p:cNvGrpSpPr/>
          <p:nvPr/>
        </p:nvGrpSpPr>
        <p:grpSpPr>
          <a:xfrm>
            <a:off x="2381397" y="659946"/>
            <a:ext cx="1477828" cy="438326"/>
            <a:chOff x="0" y="0"/>
            <a:chExt cx="8210153" cy="2435144"/>
          </a:xfrm>
        </p:grpSpPr>
        <p:grpSp>
          <p:nvGrpSpPr>
            <p:cNvPr id="501" name="Group"/>
            <p:cNvGrpSpPr/>
            <p:nvPr/>
          </p:nvGrpSpPr>
          <p:grpSpPr>
            <a:xfrm>
              <a:off x="0" y="0"/>
              <a:ext cx="8210154" cy="2435145"/>
              <a:chOff x="0" y="0"/>
              <a:chExt cx="8210153" cy="2435144"/>
            </a:xfrm>
          </p:grpSpPr>
          <p:grpSp>
            <p:nvGrpSpPr>
              <p:cNvPr id="498" name="Group"/>
              <p:cNvGrpSpPr/>
              <p:nvPr/>
            </p:nvGrpSpPr>
            <p:grpSpPr>
              <a:xfrm>
                <a:off x="0" y="0"/>
                <a:ext cx="8210154" cy="2435145"/>
                <a:chOff x="0" y="0"/>
                <a:chExt cx="8210153" cy="2435144"/>
              </a:xfrm>
            </p:grpSpPr>
            <p:sp>
              <p:nvSpPr>
                <p:cNvPr id="493" name="Rectangle"/>
                <p:cNvSpPr/>
                <p:nvPr/>
              </p:nvSpPr>
              <p:spPr>
                <a:xfrm>
                  <a:off x="0" y="0"/>
                  <a:ext cx="8210154" cy="2435145"/>
                </a:xfrm>
                <a:prstGeom prst="rect">
                  <a:avLst/>
                </a:prstGeom>
                <a:solidFill>
                  <a:srgbClr val="5B5854">
                    <a:alpha val="60010"/>
                  </a:srgbClr>
                </a:solidFill>
                <a:ln w="12700" cap="flat">
                  <a:noFill/>
                  <a:miter lim="400000"/>
                </a:ln>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sp>
              <p:nvSpPr>
                <p:cNvPr id="494" name="CSU Chico"/>
                <p:cNvSpPr txBox="1"/>
                <p:nvPr/>
              </p:nvSpPr>
              <p:spPr>
                <a:xfrm>
                  <a:off x="162574" y="154077"/>
                  <a:ext cx="7885008" cy="991182"/>
                </a:xfrm>
                <a:prstGeom prst="rect">
                  <a:avLst/>
                </a:prstGeom>
                <a:solidFill>
                  <a:srgbClr val="9A958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288" tIns="18288" rIns="18288" bIns="18288" numCol="1" anchor="t">
                  <a:noAutofit/>
                </a:bodyPr>
                <a:lstStyle>
                  <a:lvl1pPr algn="l">
                    <a:defRPr sz="4800">
                      <a:solidFill>
                        <a:srgbClr val="FFFFFF"/>
                      </a:solidFill>
                      <a:latin typeface="Proxima Nova Light"/>
                      <a:ea typeface="Proxima Nova Light"/>
                      <a:cs typeface="Proxima Nova Light"/>
                      <a:sym typeface="Proxima Nova Light"/>
                    </a:defRPr>
                  </a:lvl1pPr>
                </a:lstStyle>
                <a:p>
                  <a:r>
                    <a:rPr sz="864"/>
                    <a:t>    CSU Chico</a:t>
                  </a:r>
                </a:p>
              </p:txBody>
            </p:sp>
            <p:sp>
              <p:nvSpPr>
                <p:cNvPr id="495" name="28"/>
                <p:cNvSpPr txBox="1"/>
                <p:nvPr/>
              </p:nvSpPr>
              <p:spPr>
                <a:xfrm>
                  <a:off x="162574" y="1280440"/>
                  <a:ext cx="2153245" cy="977788"/>
                </a:xfrm>
                <a:prstGeom prst="rect">
                  <a:avLst/>
                </a:prstGeom>
                <a:solidFill>
                  <a:srgbClr val="021F4B"/>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lvl1pPr>
                    <a:defRPr sz="5400">
                      <a:solidFill>
                        <a:srgbClr val="FFFFFF"/>
                      </a:solidFill>
                      <a:latin typeface="Proxima Nova Semibold"/>
                      <a:ea typeface="Proxima Nova Semibold"/>
                      <a:cs typeface="Proxima Nova Semibold"/>
                      <a:sym typeface="Proxima Nova Semibold"/>
                    </a:defRPr>
                  </a:lvl1pPr>
                </a:lstStyle>
                <a:p>
                  <a:pPr algn="ctr"/>
                  <a:r>
                    <a:rPr sz="972" dirty="0"/>
                    <a:t>28 </a:t>
                  </a:r>
                </a:p>
              </p:txBody>
            </p:sp>
            <p:sp>
              <p:nvSpPr>
                <p:cNvPr id="496" name="15"/>
                <p:cNvSpPr txBox="1"/>
                <p:nvPr/>
              </p:nvSpPr>
              <p:spPr>
                <a:xfrm>
                  <a:off x="2473418" y="1280440"/>
                  <a:ext cx="2270267" cy="977788"/>
                </a:xfrm>
                <a:prstGeom prst="rect">
                  <a:avLst/>
                </a:prstGeom>
                <a:solidFill>
                  <a:srgbClr val="5E5E5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lvl1pPr>
                    <a:defRPr sz="5400">
                      <a:solidFill>
                        <a:srgbClr val="FFFFFF"/>
                      </a:solidFill>
                      <a:latin typeface="Proxima Nova Semibold"/>
                      <a:ea typeface="Proxima Nova Semibold"/>
                      <a:cs typeface="Proxima Nova Semibold"/>
                      <a:sym typeface="Proxima Nova Semibold"/>
                    </a:defRPr>
                  </a:lvl1pPr>
                </a:lstStyle>
                <a:p>
                  <a:pPr algn="ctr"/>
                  <a:r>
                    <a:rPr lang="en-US" sz="972" dirty="0"/>
                    <a:t>8</a:t>
                  </a:r>
                  <a:endParaRPr sz="972" dirty="0"/>
                </a:p>
              </p:txBody>
            </p:sp>
            <p:sp>
              <p:nvSpPr>
                <p:cNvPr id="497" name="0TB"/>
                <p:cNvSpPr txBox="1"/>
                <p:nvPr/>
              </p:nvSpPr>
              <p:spPr>
                <a:xfrm>
                  <a:off x="4901284" y="1280440"/>
                  <a:ext cx="3138204" cy="977788"/>
                </a:xfrm>
                <a:prstGeom prst="rect">
                  <a:avLst/>
                </a:prstGeom>
                <a:solidFill>
                  <a:srgbClr val="B68D1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gn="ctr">
                    <a:defRPr sz="5400">
                      <a:solidFill>
                        <a:srgbClr val="FFFFFF"/>
                      </a:solidFill>
                      <a:latin typeface="Proxima Nova Semibold"/>
                      <a:ea typeface="Proxima Nova Semibold"/>
                      <a:cs typeface="Proxima Nova Semibold"/>
                      <a:sym typeface="Proxima Nova Semibold"/>
                    </a:defRPr>
                  </a:pPr>
                  <a:r>
                    <a:rPr sz="972" dirty="0"/>
                    <a:t>0</a:t>
                  </a:r>
                  <a:r>
                    <a:rPr sz="522" dirty="0"/>
                    <a:t>TB</a:t>
                  </a:r>
                </a:p>
              </p:txBody>
            </p:sp>
          </p:grpSp>
          <p:sp>
            <p:nvSpPr>
              <p:cNvPr id="499" name="C…"/>
              <p:cNvSpPr txBox="1"/>
              <p:nvPr/>
            </p:nvSpPr>
            <p:spPr>
              <a:xfrm>
                <a:off x="1914772" y="1288792"/>
                <a:ext cx="325323" cy="9777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nSpc>
                    <a:spcPct val="80000"/>
                  </a:lnSpc>
                  <a:defRPr sz="2100" b="1">
                    <a:solidFill>
                      <a:srgbClr val="FFFFFF"/>
                    </a:solidFill>
                    <a:latin typeface="Proxima Nova"/>
                    <a:ea typeface="Proxima Nova"/>
                    <a:cs typeface="Proxima Nova"/>
                    <a:sym typeface="Proxima Nova"/>
                  </a:defRPr>
                </a:pPr>
                <a:r>
                  <a:rPr sz="378"/>
                  <a:t>C</a:t>
                </a:r>
              </a:p>
              <a:p>
                <a:pPr>
                  <a:lnSpc>
                    <a:spcPct val="80000"/>
                  </a:lnSpc>
                  <a:defRPr sz="2100" b="1">
                    <a:solidFill>
                      <a:srgbClr val="FFFFFF"/>
                    </a:solidFill>
                    <a:latin typeface="Proxima Nova"/>
                    <a:ea typeface="Proxima Nova"/>
                    <a:cs typeface="Proxima Nova"/>
                    <a:sym typeface="Proxima Nova"/>
                  </a:defRPr>
                </a:pPr>
                <a:r>
                  <a:rPr sz="378"/>
                  <a:t>P</a:t>
                </a:r>
              </a:p>
              <a:p>
                <a:pPr>
                  <a:lnSpc>
                    <a:spcPct val="80000"/>
                  </a:lnSpc>
                  <a:defRPr sz="2100" b="1">
                    <a:solidFill>
                      <a:srgbClr val="FFFFFF"/>
                    </a:solidFill>
                    <a:latin typeface="Proxima Nova"/>
                    <a:ea typeface="Proxima Nova"/>
                    <a:cs typeface="Proxima Nova"/>
                    <a:sym typeface="Proxima Nova"/>
                  </a:defRPr>
                </a:pPr>
                <a:r>
                  <a:rPr sz="378"/>
                  <a:t>U</a:t>
                </a:r>
              </a:p>
            </p:txBody>
          </p:sp>
          <p:sp>
            <p:nvSpPr>
              <p:cNvPr id="500" name="G…"/>
              <p:cNvSpPr txBox="1"/>
              <p:nvPr/>
            </p:nvSpPr>
            <p:spPr>
              <a:xfrm>
                <a:off x="4368260" y="1288792"/>
                <a:ext cx="325323" cy="9777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nSpc>
                    <a:spcPct val="80000"/>
                  </a:lnSpc>
                  <a:defRPr sz="2100" b="1">
                    <a:solidFill>
                      <a:srgbClr val="FFFFFF"/>
                    </a:solidFill>
                    <a:latin typeface="Proxima Nova"/>
                    <a:ea typeface="Proxima Nova"/>
                    <a:cs typeface="Proxima Nova"/>
                    <a:sym typeface="Proxima Nova"/>
                  </a:defRPr>
                </a:pPr>
                <a:r>
                  <a:rPr sz="378"/>
                  <a:t>G</a:t>
                </a:r>
              </a:p>
              <a:p>
                <a:pPr>
                  <a:lnSpc>
                    <a:spcPct val="80000"/>
                  </a:lnSpc>
                  <a:defRPr sz="2100" b="1">
                    <a:solidFill>
                      <a:srgbClr val="FFFFFF"/>
                    </a:solidFill>
                    <a:latin typeface="Proxima Nova"/>
                    <a:ea typeface="Proxima Nova"/>
                    <a:cs typeface="Proxima Nova"/>
                    <a:sym typeface="Proxima Nova"/>
                  </a:defRPr>
                </a:pPr>
                <a:r>
                  <a:rPr sz="378"/>
                  <a:t>P</a:t>
                </a:r>
              </a:p>
              <a:p>
                <a:pPr>
                  <a:lnSpc>
                    <a:spcPct val="80000"/>
                  </a:lnSpc>
                  <a:defRPr sz="2100" b="1">
                    <a:solidFill>
                      <a:srgbClr val="FFFFFF"/>
                    </a:solidFill>
                    <a:latin typeface="Proxima Nova"/>
                    <a:ea typeface="Proxima Nova"/>
                    <a:cs typeface="Proxima Nova"/>
                    <a:sym typeface="Proxima Nova"/>
                  </a:defRPr>
                </a:pPr>
                <a:r>
                  <a:rPr sz="378"/>
                  <a:t>U</a:t>
                </a:r>
              </a:p>
            </p:txBody>
          </p:sp>
        </p:grpSp>
        <p:sp>
          <p:nvSpPr>
            <p:cNvPr id="502" name="Water Drop"/>
            <p:cNvSpPr/>
            <p:nvPr/>
          </p:nvSpPr>
          <p:spPr>
            <a:xfrm rot="10800000">
              <a:off x="392833" y="334343"/>
              <a:ext cx="381769" cy="627394"/>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solidFill>
              <a:srgbClr val="4DABE9"/>
            </a:solidFill>
            <a:ln w="9525" cap="flat">
              <a:solidFill>
                <a:srgbClr val="FDFFFF"/>
              </a:solidFill>
              <a:prstDash val="solid"/>
              <a:miter lim="400000"/>
            </a:ln>
            <a:effectLst>
              <a:outerShdw blurRad="355600" rotWithShape="0">
                <a:srgbClr val="000000">
                  <a:alpha val="95417"/>
                </a:srgbClr>
              </a:outerShdw>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dirty="0"/>
            </a:p>
          </p:txBody>
        </p:sp>
      </p:grpSp>
      <p:sp>
        <p:nvSpPr>
          <p:cNvPr id="504" name="Water Drop"/>
          <p:cNvSpPr/>
          <p:nvPr/>
        </p:nvSpPr>
        <p:spPr>
          <a:xfrm rot="10800000">
            <a:off x="2216083" y="1109758"/>
            <a:ext cx="68718" cy="112931"/>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solidFill>
            <a:srgbClr val="4DABE9"/>
          </a:solidFill>
          <a:ln w="9525">
            <a:solidFill>
              <a:srgbClr val="FDFFFF"/>
            </a:solidFill>
            <a:miter lim="400000"/>
          </a:ln>
          <a:effectLst>
            <a:outerShdw blurRad="355600" rotWithShape="0">
              <a:srgbClr val="000000">
                <a:alpha val="95417"/>
              </a:srgbClr>
            </a:outerShdw>
          </a:effectLst>
        </p:spPr>
        <p:txBody>
          <a:bodyPr lIns="9144" tIns="9144" rIns="9144" bIns="9144" anchor="ctr"/>
          <a:lstStyle/>
          <a:p>
            <a:pPr defTabSz="219456">
              <a:defRPr sz="8200">
                <a:solidFill>
                  <a:srgbClr val="FFFFFF"/>
                </a:solidFill>
                <a:effectLst>
                  <a:outerShdw blurRad="38100" dist="12700" dir="5400000" rotWithShape="0">
                    <a:srgbClr val="000000">
                      <a:alpha val="50000"/>
                    </a:srgbClr>
                  </a:outerShdw>
                </a:effectLst>
              </a:defRPr>
            </a:pPr>
            <a:endParaRPr sz="1476"/>
          </a:p>
        </p:txBody>
      </p:sp>
      <p:sp>
        <p:nvSpPr>
          <p:cNvPr id="505" name="Water Drop"/>
          <p:cNvSpPr/>
          <p:nvPr/>
        </p:nvSpPr>
        <p:spPr>
          <a:xfrm rot="10800000">
            <a:off x="869275" y="1291204"/>
            <a:ext cx="68718" cy="112931"/>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solidFill>
            <a:srgbClr val="6AEFAD"/>
          </a:solidFill>
          <a:ln w="9525">
            <a:solidFill>
              <a:srgbClr val="FDFFFF"/>
            </a:solidFill>
            <a:miter lim="400000"/>
          </a:ln>
          <a:effectLst>
            <a:outerShdw blurRad="355600" rotWithShape="0">
              <a:srgbClr val="000000">
                <a:alpha val="95417"/>
              </a:srgbClr>
            </a:outerShdw>
          </a:effectLst>
        </p:spPr>
        <p:txBody>
          <a:bodyPr lIns="9144" tIns="9144" rIns="9144" bIns="9144" anchor="ctr"/>
          <a:lstStyle/>
          <a:p>
            <a:pPr defTabSz="219456">
              <a:defRPr sz="8200">
                <a:solidFill>
                  <a:srgbClr val="FFFFFF"/>
                </a:solidFill>
                <a:effectLst>
                  <a:outerShdw blurRad="38100" dist="12700" dir="5400000" rotWithShape="0">
                    <a:srgbClr val="000000">
                      <a:alpha val="50000"/>
                    </a:srgbClr>
                  </a:outerShdw>
                </a:effectLst>
              </a:defRPr>
            </a:pPr>
            <a:endParaRPr sz="1476"/>
          </a:p>
        </p:txBody>
      </p:sp>
      <p:grpSp>
        <p:nvGrpSpPr>
          <p:cNvPr id="516" name="Group"/>
          <p:cNvGrpSpPr/>
          <p:nvPr/>
        </p:nvGrpSpPr>
        <p:grpSpPr>
          <a:xfrm>
            <a:off x="3894692" y="661801"/>
            <a:ext cx="1477828" cy="438326"/>
            <a:chOff x="0" y="0"/>
            <a:chExt cx="8210153" cy="2435144"/>
          </a:xfrm>
        </p:grpSpPr>
        <p:grpSp>
          <p:nvGrpSpPr>
            <p:cNvPr id="514" name="Group"/>
            <p:cNvGrpSpPr/>
            <p:nvPr/>
          </p:nvGrpSpPr>
          <p:grpSpPr>
            <a:xfrm>
              <a:off x="0" y="0"/>
              <a:ext cx="8210154" cy="2435145"/>
              <a:chOff x="0" y="0"/>
              <a:chExt cx="8210153" cy="2435144"/>
            </a:xfrm>
          </p:grpSpPr>
          <p:grpSp>
            <p:nvGrpSpPr>
              <p:cNvPr id="511" name="Group"/>
              <p:cNvGrpSpPr/>
              <p:nvPr/>
            </p:nvGrpSpPr>
            <p:grpSpPr>
              <a:xfrm>
                <a:off x="0" y="0"/>
                <a:ext cx="8210154" cy="2435145"/>
                <a:chOff x="0" y="0"/>
                <a:chExt cx="8210153" cy="2435144"/>
              </a:xfrm>
            </p:grpSpPr>
            <p:sp>
              <p:nvSpPr>
                <p:cNvPr id="506" name="Rectangle"/>
                <p:cNvSpPr/>
                <p:nvPr/>
              </p:nvSpPr>
              <p:spPr>
                <a:xfrm>
                  <a:off x="0" y="0"/>
                  <a:ext cx="8210154" cy="2435145"/>
                </a:xfrm>
                <a:prstGeom prst="rect">
                  <a:avLst/>
                </a:prstGeom>
                <a:solidFill>
                  <a:srgbClr val="5B5854">
                    <a:alpha val="60010"/>
                  </a:srgbClr>
                </a:solidFill>
                <a:ln w="12700" cap="flat">
                  <a:noFill/>
                  <a:miter lim="400000"/>
                </a:ln>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sp>
              <p:nvSpPr>
                <p:cNvPr id="507" name="Sacramento State (soon)"/>
                <p:cNvSpPr txBox="1"/>
                <p:nvPr/>
              </p:nvSpPr>
              <p:spPr>
                <a:xfrm>
                  <a:off x="162574" y="154077"/>
                  <a:ext cx="7885008" cy="991182"/>
                </a:xfrm>
                <a:prstGeom prst="rect">
                  <a:avLst/>
                </a:prstGeom>
                <a:solidFill>
                  <a:srgbClr val="9A958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288" tIns="18288" rIns="18288" bIns="18288" numCol="1" anchor="t">
                  <a:noAutofit/>
                </a:bodyPr>
                <a:lstStyle>
                  <a:lvl1pPr algn="l">
                    <a:defRPr sz="4800">
                      <a:solidFill>
                        <a:srgbClr val="FFFFFF"/>
                      </a:solidFill>
                      <a:latin typeface="Proxima Nova Light"/>
                      <a:ea typeface="Proxima Nova Light"/>
                      <a:cs typeface="Proxima Nova Light"/>
                      <a:sym typeface="Proxima Nova Light"/>
                    </a:defRPr>
                  </a:lvl1pPr>
                </a:lstStyle>
                <a:p>
                  <a:r>
                    <a:rPr sz="864" dirty="0"/>
                    <a:t>    Sacramento State (soon)</a:t>
                  </a:r>
                </a:p>
              </p:txBody>
            </p:sp>
            <p:sp>
              <p:nvSpPr>
                <p:cNvPr id="508" name="28"/>
                <p:cNvSpPr txBox="1"/>
                <p:nvPr/>
              </p:nvSpPr>
              <p:spPr>
                <a:xfrm>
                  <a:off x="162574" y="1280440"/>
                  <a:ext cx="2153245" cy="977788"/>
                </a:xfrm>
                <a:prstGeom prst="rect">
                  <a:avLst/>
                </a:prstGeom>
                <a:solidFill>
                  <a:srgbClr val="021F4B"/>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lvl1pPr>
                    <a:defRPr sz="5400">
                      <a:solidFill>
                        <a:srgbClr val="FFFFFF"/>
                      </a:solidFill>
                      <a:latin typeface="Proxima Nova Semibold"/>
                      <a:ea typeface="Proxima Nova Semibold"/>
                      <a:cs typeface="Proxima Nova Semibold"/>
                      <a:sym typeface="Proxima Nova Semibold"/>
                    </a:defRPr>
                  </a:lvl1pPr>
                </a:lstStyle>
                <a:p>
                  <a:pPr algn="ctr"/>
                  <a:r>
                    <a:rPr sz="972" dirty="0"/>
                    <a:t>28 </a:t>
                  </a:r>
                </a:p>
              </p:txBody>
            </p:sp>
            <p:sp>
              <p:nvSpPr>
                <p:cNvPr id="509" name="8"/>
                <p:cNvSpPr txBox="1"/>
                <p:nvPr/>
              </p:nvSpPr>
              <p:spPr>
                <a:xfrm>
                  <a:off x="2473418" y="1280440"/>
                  <a:ext cx="2270267" cy="977788"/>
                </a:xfrm>
                <a:prstGeom prst="rect">
                  <a:avLst/>
                </a:prstGeom>
                <a:solidFill>
                  <a:srgbClr val="5E5E5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lvl1pPr>
                    <a:defRPr sz="5400">
                      <a:solidFill>
                        <a:srgbClr val="FFFFFF"/>
                      </a:solidFill>
                      <a:latin typeface="Proxima Nova Semibold"/>
                      <a:ea typeface="Proxima Nova Semibold"/>
                      <a:cs typeface="Proxima Nova Semibold"/>
                      <a:sym typeface="Proxima Nova Semibold"/>
                    </a:defRPr>
                  </a:lvl1pPr>
                </a:lstStyle>
                <a:p>
                  <a:pPr algn="ctr"/>
                  <a:r>
                    <a:rPr sz="972"/>
                    <a:t>8</a:t>
                  </a:r>
                </a:p>
              </p:txBody>
            </p:sp>
            <p:sp>
              <p:nvSpPr>
                <p:cNvPr id="510" name="0TB"/>
                <p:cNvSpPr txBox="1"/>
                <p:nvPr/>
              </p:nvSpPr>
              <p:spPr>
                <a:xfrm>
                  <a:off x="4901284" y="1280440"/>
                  <a:ext cx="3138204" cy="977788"/>
                </a:xfrm>
                <a:prstGeom prst="rect">
                  <a:avLst/>
                </a:prstGeom>
                <a:solidFill>
                  <a:srgbClr val="B68D1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gn="ctr">
                    <a:defRPr sz="5400">
                      <a:solidFill>
                        <a:srgbClr val="FFFFFF"/>
                      </a:solidFill>
                      <a:latin typeface="Proxima Nova Semibold"/>
                      <a:ea typeface="Proxima Nova Semibold"/>
                      <a:cs typeface="Proxima Nova Semibold"/>
                      <a:sym typeface="Proxima Nova Semibold"/>
                    </a:defRPr>
                  </a:pPr>
                  <a:r>
                    <a:rPr sz="972" dirty="0"/>
                    <a:t>0</a:t>
                  </a:r>
                  <a:r>
                    <a:rPr sz="522" dirty="0"/>
                    <a:t>TB</a:t>
                  </a:r>
                </a:p>
              </p:txBody>
            </p:sp>
          </p:grpSp>
          <p:sp>
            <p:nvSpPr>
              <p:cNvPr id="512" name="C…"/>
              <p:cNvSpPr txBox="1"/>
              <p:nvPr/>
            </p:nvSpPr>
            <p:spPr>
              <a:xfrm>
                <a:off x="1914772" y="1288792"/>
                <a:ext cx="325323" cy="9777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nSpc>
                    <a:spcPct val="80000"/>
                  </a:lnSpc>
                  <a:defRPr sz="2100" b="1">
                    <a:solidFill>
                      <a:srgbClr val="FFFFFF"/>
                    </a:solidFill>
                    <a:latin typeface="Proxima Nova"/>
                    <a:ea typeface="Proxima Nova"/>
                    <a:cs typeface="Proxima Nova"/>
                    <a:sym typeface="Proxima Nova"/>
                  </a:defRPr>
                </a:pPr>
                <a:r>
                  <a:rPr sz="378"/>
                  <a:t>C</a:t>
                </a:r>
              </a:p>
              <a:p>
                <a:pPr>
                  <a:lnSpc>
                    <a:spcPct val="80000"/>
                  </a:lnSpc>
                  <a:defRPr sz="2100" b="1">
                    <a:solidFill>
                      <a:srgbClr val="FFFFFF"/>
                    </a:solidFill>
                    <a:latin typeface="Proxima Nova"/>
                    <a:ea typeface="Proxima Nova"/>
                    <a:cs typeface="Proxima Nova"/>
                    <a:sym typeface="Proxima Nova"/>
                  </a:defRPr>
                </a:pPr>
                <a:r>
                  <a:rPr sz="378"/>
                  <a:t>P</a:t>
                </a:r>
              </a:p>
              <a:p>
                <a:pPr>
                  <a:lnSpc>
                    <a:spcPct val="80000"/>
                  </a:lnSpc>
                  <a:defRPr sz="2100" b="1">
                    <a:solidFill>
                      <a:srgbClr val="FFFFFF"/>
                    </a:solidFill>
                    <a:latin typeface="Proxima Nova"/>
                    <a:ea typeface="Proxima Nova"/>
                    <a:cs typeface="Proxima Nova"/>
                    <a:sym typeface="Proxima Nova"/>
                  </a:defRPr>
                </a:pPr>
                <a:r>
                  <a:rPr sz="378"/>
                  <a:t>U</a:t>
                </a:r>
              </a:p>
            </p:txBody>
          </p:sp>
          <p:sp>
            <p:nvSpPr>
              <p:cNvPr id="513" name="G…"/>
              <p:cNvSpPr txBox="1"/>
              <p:nvPr/>
            </p:nvSpPr>
            <p:spPr>
              <a:xfrm>
                <a:off x="4368260" y="1288792"/>
                <a:ext cx="325323" cy="9777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nSpc>
                    <a:spcPct val="80000"/>
                  </a:lnSpc>
                  <a:defRPr sz="2100" b="1">
                    <a:solidFill>
                      <a:srgbClr val="FFFFFF"/>
                    </a:solidFill>
                    <a:latin typeface="Proxima Nova"/>
                    <a:ea typeface="Proxima Nova"/>
                    <a:cs typeface="Proxima Nova"/>
                    <a:sym typeface="Proxima Nova"/>
                  </a:defRPr>
                </a:pPr>
                <a:r>
                  <a:rPr sz="378"/>
                  <a:t>G</a:t>
                </a:r>
              </a:p>
              <a:p>
                <a:pPr>
                  <a:lnSpc>
                    <a:spcPct val="80000"/>
                  </a:lnSpc>
                  <a:defRPr sz="2100" b="1">
                    <a:solidFill>
                      <a:srgbClr val="FFFFFF"/>
                    </a:solidFill>
                    <a:latin typeface="Proxima Nova"/>
                    <a:ea typeface="Proxima Nova"/>
                    <a:cs typeface="Proxima Nova"/>
                    <a:sym typeface="Proxima Nova"/>
                  </a:defRPr>
                </a:pPr>
                <a:r>
                  <a:rPr sz="378"/>
                  <a:t>P</a:t>
                </a:r>
              </a:p>
              <a:p>
                <a:pPr>
                  <a:lnSpc>
                    <a:spcPct val="80000"/>
                  </a:lnSpc>
                  <a:defRPr sz="2100" b="1">
                    <a:solidFill>
                      <a:srgbClr val="FFFFFF"/>
                    </a:solidFill>
                    <a:latin typeface="Proxima Nova"/>
                    <a:ea typeface="Proxima Nova"/>
                    <a:cs typeface="Proxima Nova"/>
                    <a:sym typeface="Proxima Nova"/>
                  </a:defRPr>
                </a:pPr>
                <a:r>
                  <a:rPr sz="378"/>
                  <a:t>U</a:t>
                </a:r>
              </a:p>
            </p:txBody>
          </p:sp>
        </p:grpSp>
        <p:sp>
          <p:nvSpPr>
            <p:cNvPr id="515" name="Water Drop"/>
            <p:cNvSpPr/>
            <p:nvPr/>
          </p:nvSpPr>
          <p:spPr>
            <a:xfrm rot="10800000">
              <a:off x="392833" y="334343"/>
              <a:ext cx="381769" cy="627394"/>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solidFill>
              <a:srgbClr val="70E7ED"/>
            </a:solidFill>
            <a:ln w="9525" cap="flat">
              <a:solidFill>
                <a:srgbClr val="FDFFFF"/>
              </a:solidFill>
              <a:prstDash val="solid"/>
              <a:miter lim="400000"/>
            </a:ln>
            <a:effectLst>
              <a:outerShdw blurRad="355600" rotWithShape="0">
                <a:srgbClr val="000000">
                  <a:alpha val="95417"/>
                </a:srgbClr>
              </a:outerShdw>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grpSp>
      <p:grpSp>
        <p:nvGrpSpPr>
          <p:cNvPr id="527" name="Group"/>
          <p:cNvGrpSpPr/>
          <p:nvPr/>
        </p:nvGrpSpPr>
        <p:grpSpPr>
          <a:xfrm>
            <a:off x="2300733" y="4247813"/>
            <a:ext cx="1477828" cy="438326"/>
            <a:chOff x="0" y="0"/>
            <a:chExt cx="8210153" cy="2435144"/>
          </a:xfrm>
        </p:grpSpPr>
        <p:grpSp>
          <p:nvGrpSpPr>
            <p:cNvPr id="525" name="Group"/>
            <p:cNvGrpSpPr/>
            <p:nvPr/>
          </p:nvGrpSpPr>
          <p:grpSpPr>
            <a:xfrm>
              <a:off x="0" y="0"/>
              <a:ext cx="8210154" cy="2435145"/>
              <a:chOff x="0" y="0"/>
              <a:chExt cx="8210153" cy="2435144"/>
            </a:xfrm>
          </p:grpSpPr>
          <p:grpSp>
            <p:nvGrpSpPr>
              <p:cNvPr id="522" name="Group"/>
              <p:cNvGrpSpPr/>
              <p:nvPr/>
            </p:nvGrpSpPr>
            <p:grpSpPr>
              <a:xfrm>
                <a:off x="0" y="0"/>
                <a:ext cx="8210154" cy="2435145"/>
                <a:chOff x="0" y="0"/>
                <a:chExt cx="8210153" cy="2435144"/>
              </a:xfrm>
            </p:grpSpPr>
            <p:sp>
              <p:nvSpPr>
                <p:cNvPr id="517" name="Rectangle"/>
                <p:cNvSpPr/>
                <p:nvPr/>
              </p:nvSpPr>
              <p:spPr>
                <a:xfrm>
                  <a:off x="0" y="0"/>
                  <a:ext cx="8210154" cy="2435145"/>
                </a:xfrm>
                <a:prstGeom prst="rect">
                  <a:avLst/>
                </a:prstGeom>
                <a:solidFill>
                  <a:srgbClr val="5B5854">
                    <a:alpha val="60010"/>
                  </a:srgbClr>
                </a:solidFill>
                <a:ln w="12700" cap="flat">
                  <a:noFill/>
                  <a:miter lim="400000"/>
                </a:ln>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sp>
              <p:nvSpPr>
                <p:cNvPr id="518" name="CSU Monterey Bay (soon)"/>
                <p:cNvSpPr txBox="1"/>
                <p:nvPr/>
              </p:nvSpPr>
              <p:spPr>
                <a:xfrm>
                  <a:off x="162574" y="154077"/>
                  <a:ext cx="7885008" cy="991182"/>
                </a:xfrm>
                <a:prstGeom prst="rect">
                  <a:avLst/>
                </a:prstGeom>
                <a:solidFill>
                  <a:srgbClr val="9A958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288" tIns="18288" rIns="18288" bIns="18288" numCol="1" anchor="t">
                  <a:noAutofit/>
                </a:bodyPr>
                <a:lstStyle>
                  <a:lvl1pPr algn="l">
                    <a:defRPr sz="4800">
                      <a:solidFill>
                        <a:srgbClr val="FFFFFF"/>
                      </a:solidFill>
                      <a:latin typeface="Proxima Nova Light"/>
                      <a:ea typeface="Proxima Nova Light"/>
                      <a:cs typeface="Proxima Nova Light"/>
                      <a:sym typeface="Proxima Nova Light"/>
                    </a:defRPr>
                  </a:lvl1pPr>
                </a:lstStyle>
                <a:p>
                  <a:r>
                    <a:rPr sz="864"/>
                    <a:t>    CSU Monterey Bay (soon)</a:t>
                  </a:r>
                </a:p>
              </p:txBody>
            </p:sp>
            <p:sp>
              <p:nvSpPr>
                <p:cNvPr id="519" name="28"/>
                <p:cNvSpPr txBox="1"/>
                <p:nvPr/>
              </p:nvSpPr>
              <p:spPr>
                <a:xfrm>
                  <a:off x="162574" y="1280440"/>
                  <a:ext cx="2153245" cy="977788"/>
                </a:xfrm>
                <a:prstGeom prst="rect">
                  <a:avLst/>
                </a:prstGeom>
                <a:solidFill>
                  <a:srgbClr val="021F4B"/>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lvl1pPr>
                    <a:defRPr sz="5400">
                      <a:solidFill>
                        <a:srgbClr val="FFFFFF"/>
                      </a:solidFill>
                      <a:latin typeface="Proxima Nova Semibold"/>
                      <a:ea typeface="Proxima Nova Semibold"/>
                      <a:cs typeface="Proxima Nova Semibold"/>
                      <a:sym typeface="Proxima Nova Semibold"/>
                    </a:defRPr>
                  </a:lvl1pPr>
                </a:lstStyle>
                <a:p>
                  <a:pPr algn="ctr"/>
                  <a:r>
                    <a:rPr sz="972" dirty="0"/>
                    <a:t>28 </a:t>
                  </a:r>
                </a:p>
              </p:txBody>
            </p:sp>
            <p:sp>
              <p:nvSpPr>
                <p:cNvPr id="520" name="8"/>
                <p:cNvSpPr txBox="1"/>
                <p:nvPr/>
              </p:nvSpPr>
              <p:spPr>
                <a:xfrm>
                  <a:off x="2473418" y="1280440"/>
                  <a:ext cx="2270267" cy="977788"/>
                </a:xfrm>
                <a:prstGeom prst="rect">
                  <a:avLst/>
                </a:prstGeom>
                <a:solidFill>
                  <a:srgbClr val="5E5E5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lvl1pPr>
                    <a:defRPr sz="5400">
                      <a:solidFill>
                        <a:srgbClr val="FFFFFF"/>
                      </a:solidFill>
                      <a:latin typeface="Proxima Nova Semibold"/>
                      <a:ea typeface="Proxima Nova Semibold"/>
                      <a:cs typeface="Proxima Nova Semibold"/>
                      <a:sym typeface="Proxima Nova Semibold"/>
                    </a:defRPr>
                  </a:lvl1pPr>
                </a:lstStyle>
                <a:p>
                  <a:pPr algn="ctr"/>
                  <a:r>
                    <a:rPr sz="972"/>
                    <a:t>8</a:t>
                  </a:r>
                </a:p>
              </p:txBody>
            </p:sp>
            <p:sp>
              <p:nvSpPr>
                <p:cNvPr id="521" name="594TB"/>
                <p:cNvSpPr txBox="1"/>
                <p:nvPr/>
              </p:nvSpPr>
              <p:spPr>
                <a:xfrm>
                  <a:off x="4901284" y="1280440"/>
                  <a:ext cx="3109675" cy="977788"/>
                </a:xfrm>
                <a:prstGeom prst="rect">
                  <a:avLst/>
                </a:prstGeom>
                <a:solidFill>
                  <a:srgbClr val="B68D1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gn="ctr">
                    <a:defRPr sz="5400">
                      <a:solidFill>
                        <a:srgbClr val="FFFFFF"/>
                      </a:solidFill>
                      <a:latin typeface="Proxima Nova Semibold"/>
                      <a:ea typeface="Proxima Nova Semibold"/>
                      <a:cs typeface="Proxima Nova Semibold"/>
                      <a:sym typeface="Proxima Nova Semibold"/>
                    </a:defRPr>
                  </a:pPr>
                  <a:r>
                    <a:rPr sz="972" dirty="0"/>
                    <a:t>594</a:t>
                  </a:r>
                  <a:r>
                    <a:rPr sz="522" dirty="0"/>
                    <a:t>TB</a:t>
                  </a:r>
                </a:p>
              </p:txBody>
            </p:sp>
          </p:grpSp>
          <p:sp>
            <p:nvSpPr>
              <p:cNvPr id="523" name="C…"/>
              <p:cNvSpPr txBox="1"/>
              <p:nvPr/>
            </p:nvSpPr>
            <p:spPr>
              <a:xfrm>
                <a:off x="1913293" y="1288926"/>
                <a:ext cx="325322" cy="9777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nSpc>
                    <a:spcPct val="80000"/>
                  </a:lnSpc>
                  <a:defRPr sz="2100" b="1">
                    <a:solidFill>
                      <a:srgbClr val="FFFFFF"/>
                    </a:solidFill>
                    <a:latin typeface="Proxima Nova"/>
                    <a:ea typeface="Proxima Nova"/>
                    <a:cs typeface="Proxima Nova"/>
                    <a:sym typeface="Proxima Nova"/>
                  </a:defRPr>
                </a:pPr>
                <a:r>
                  <a:rPr sz="378"/>
                  <a:t>C</a:t>
                </a:r>
              </a:p>
              <a:p>
                <a:pPr>
                  <a:lnSpc>
                    <a:spcPct val="80000"/>
                  </a:lnSpc>
                  <a:defRPr sz="2100" b="1">
                    <a:solidFill>
                      <a:srgbClr val="FFFFFF"/>
                    </a:solidFill>
                    <a:latin typeface="Proxima Nova"/>
                    <a:ea typeface="Proxima Nova"/>
                    <a:cs typeface="Proxima Nova"/>
                    <a:sym typeface="Proxima Nova"/>
                  </a:defRPr>
                </a:pPr>
                <a:r>
                  <a:rPr sz="378"/>
                  <a:t>P</a:t>
                </a:r>
              </a:p>
              <a:p>
                <a:pPr>
                  <a:lnSpc>
                    <a:spcPct val="80000"/>
                  </a:lnSpc>
                  <a:defRPr sz="2100" b="1">
                    <a:solidFill>
                      <a:srgbClr val="FFFFFF"/>
                    </a:solidFill>
                    <a:latin typeface="Proxima Nova"/>
                    <a:ea typeface="Proxima Nova"/>
                    <a:cs typeface="Proxima Nova"/>
                    <a:sym typeface="Proxima Nova"/>
                  </a:defRPr>
                </a:pPr>
                <a:r>
                  <a:rPr sz="378"/>
                  <a:t>U</a:t>
                </a:r>
              </a:p>
            </p:txBody>
          </p:sp>
          <p:sp>
            <p:nvSpPr>
              <p:cNvPr id="524" name="G…"/>
              <p:cNvSpPr txBox="1"/>
              <p:nvPr/>
            </p:nvSpPr>
            <p:spPr>
              <a:xfrm>
                <a:off x="4395309" y="1288926"/>
                <a:ext cx="325322" cy="9777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 tIns="9144" rIns="9144" bIns="9144" numCol="1" anchor="t">
                <a:noAutofit/>
              </a:bodyPr>
              <a:lstStyle/>
              <a:p>
                <a:pPr>
                  <a:lnSpc>
                    <a:spcPct val="80000"/>
                  </a:lnSpc>
                  <a:defRPr sz="2100" b="1">
                    <a:solidFill>
                      <a:srgbClr val="FFFFFF"/>
                    </a:solidFill>
                    <a:latin typeface="Proxima Nova"/>
                    <a:ea typeface="Proxima Nova"/>
                    <a:cs typeface="Proxima Nova"/>
                    <a:sym typeface="Proxima Nova"/>
                  </a:defRPr>
                </a:pPr>
                <a:r>
                  <a:rPr sz="378"/>
                  <a:t>G</a:t>
                </a:r>
              </a:p>
              <a:p>
                <a:pPr>
                  <a:lnSpc>
                    <a:spcPct val="80000"/>
                  </a:lnSpc>
                  <a:defRPr sz="2100" b="1">
                    <a:solidFill>
                      <a:srgbClr val="FFFFFF"/>
                    </a:solidFill>
                    <a:latin typeface="Proxima Nova"/>
                    <a:ea typeface="Proxima Nova"/>
                    <a:cs typeface="Proxima Nova"/>
                    <a:sym typeface="Proxima Nova"/>
                  </a:defRPr>
                </a:pPr>
                <a:r>
                  <a:rPr sz="378"/>
                  <a:t>P</a:t>
                </a:r>
              </a:p>
              <a:p>
                <a:pPr>
                  <a:lnSpc>
                    <a:spcPct val="80000"/>
                  </a:lnSpc>
                  <a:defRPr sz="2100" b="1">
                    <a:solidFill>
                      <a:srgbClr val="FFFFFF"/>
                    </a:solidFill>
                    <a:latin typeface="Proxima Nova"/>
                    <a:ea typeface="Proxima Nova"/>
                    <a:cs typeface="Proxima Nova"/>
                    <a:sym typeface="Proxima Nova"/>
                  </a:defRPr>
                </a:pPr>
                <a:r>
                  <a:rPr sz="378"/>
                  <a:t>U</a:t>
                </a:r>
              </a:p>
            </p:txBody>
          </p:sp>
        </p:grpSp>
        <p:sp>
          <p:nvSpPr>
            <p:cNvPr id="526" name="Water Drop"/>
            <p:cNvSpPr/>
            <p:nvPr/>
          </p:nvSpPr>
          <p:spPr>
            <a:xfrm rot="10800000">
              <a:off x="378111" y="320337"/>
              <a:ext cx="381769" cy="627394"/>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solidFill>
              <a:srgbClr val="5B52DC"/>
            </a:solidFill>
            <a:ln w="9525" cap="flat">
              <a:solidFill>
                <a:srgbClr val="FDFFFF"/>
              </a:solidFill>
              <a:prstDash val="solid"/>
              <a:miter lim="400000"/>
            </a:ln>
            <a:effectLst>
              <a:outerShdw blurRad="355600" rotWithShape="0">
                <a:srgbClr val="000000">
                  <a:alpha val="95417"/>
                </a:srgbClr>
              </a:outerShdw>
            </a:effectLst>
          </p:spPr>
          <p:txBody>
            <a:bodyPr wrap="square" lIns="9144" tIns="9144" rIns="9144" bIns="9144" numCol="1" anchor="ctr">
              <a:noAutofit/>
            </a:bodyPr>
            <a:lstStyle/>
            <a:p>
              <a:pPr defTabSz="219456">
                <a:defRPr sz="8200">
                  <a:solidFill>
                    <a:srgbClr val="FFFFFF"/>
                  </a:solidFill>
                  <a:effectLst>
                    <a:outerShdw blurRad="38100" dist="12700" dir="5400000" rotWithShape="0">
                      <a:srgbClr val="000000">
                        <a:alpha val="50000"/>
                      </a:srgbClr>
                    </a:outerShdw>
                  </a:effectLst>
                </a:defRPr>
              </a:pPr>
              <a:endParaRPr sz="1476"/>
            </a:p>
          </p:txBody>
        </p:sp>
      </p:grpSp>
      <p:sp>
        <p:nvSpPr>
          <p:cNvPr id="528" name="Water Drop"/>
          <p:cNvSpPr/>
          <p:nvPr/>
        </p:nvSpPr>
        <p:spPr>
          <a:xfrm rot="10800000">
            <a:off x="3532568" y="2070703"/>
            <a:ext cx="68718" cy="112931"/>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solidFill>
            <a:srgbClr val="5B52DC"/>
          </a:solidFill>
          <a:ln w="9525">
            <a:solidFill>
              <a:srgbClr val="FDFFFF"/>
            </a:solidFill>
            <a:miter lim="400000"/>
          </a:ln>
          <a:effectLst>
            <a:outerShdw blurRad="355600" rotWithShape="0">
              <a:srgbClr val="000000">
                <a:alpha val="95417"/>
              </a:srgbClr>
            </a:outerShdw>
          </a:effectLst>
        </p:spPr>
        <p:txBody>
          <a:bodyPr lIns="9144" tIns="9144" rIns="9144" bIns="9144" anchor="ctr"/>
          <a:lstStyle/>
          <a:p>
            <a:pPr defTabSz="219456">
              <a:defRPr sz="8200">
                <a:solidFill>
                  <a:srgbClr val="FFFFFF"/>
                </a:solidFill>
                <a:effectLst>
                  <a:outerShdw blurRad="38100" dist="12700" dir="5400000" rotWithShape="0">
                    <a:srgbClr val="000000">
                      <a:alpha val="50000"/>
                    </a:srgbClr>
                  </a:outerShdw>
                </a:effectLst>
              </a:defRPr>
            </a:pPr>
            <a:endParaRPr sz="1476"/>
          </a:p>
        </p:txBody>
      </p:sp>
      <p:sp>
        <p:nvSpPr>
          <p:cNvPr id="529" name="Water Drop"/>
          <p:cNvSpPr/>
          <p:nvPr/>
        </p:nvSpPr>
        <p:spPr>
          <a:xfrm rot="10800000">
            <a:off x="2797333" y="1338655"/>
            <a:ext cx="68718" cy="112931"/>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solidFill>
            <a:srgbClr val="6FE7ED"/>
          </a:solidFill>
          <a:ln w="9525">
            <a:solidFill>
              <a:srgbClr val="FDFFFF"/>
            </a:solidFill>
            <a:miter lim="400000"/>
          </a:ln>
          <a:effectLst>
            <a:outerShdw blurRad="355600" rotWithShape="0">
              <a:srgbClr val="000000">
                <a:alpha val="95417"/>
              </a:srgbClr>
            </a:outerShdw>
          </a:effectLst>
        </p:spPr>
        <p:txBody>
          <a:bodyPr lIns="9144" tIns="9144" rIns="9144" bIns="9144" anchor="ctr"/>
          <a:lstStyle/>
          <a:p>
            <a:pPr defTabSz="219456">
              <a:defRPr sz="8200">
                <a:solidFill>
                  <a:srgbClr val="FFFFFF"/>
                </a:solidFill>
                <a:effectLst>
                  <a:outerShdw blurRad="38100" dist="12700" dir="5400000" rotWithShape="0">
                    <a:srgbClr val="000000">
                      <a:alpha val="50000"/>
                    </a:srgbClr>
                  </a:outerShdw>
                </a:effectLst>
              </a:defRPr>
            </a:pPr>
            <a:endParaRPr sz="1476"/>
          </a:p>
        </p:txBody>
      </p:sp>
      <p:sp>
        <p:nvSpPr>
          <p:cNvPr id="9" name="Water Drop">
            <a:extLst>
              <a:ext uri="{FF2B5EF4-FFF2-40B4-BE49-F238E27FC236}">
                <a16:creationId xmlns:a16="http://schemas.microsoft.com/office/drawing/2014/main" id="{12044CC7-0ABE-4A02-D533-43DB2DED08BE}"/>
              </a:ext>
            </a:extLst>
          </p:cNvPr>
          <p:cNvSpPr/>
          <p:nvPr/>
        </p:nvSpPr>
        <p:spPr>
          <a:xfrm rot="10800000">
            <a:off x="3274949" y="1978233"/>
            <a:ext cx="68718" cy="112931"/>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solidFill>
            <a:srgbClr val="6AEFAD"/>
          </a:solidFill>
          <a:ln w="9525">
            <a:solidFill>
              <a:srgbClr val="FDFFFF"/>
            </a:solidFill>
            <a:miter lim="400000"/>
          </a:ln>
          <a:effectLst>
            <a:outerShdw blurRad="355600" rotWithShape="0">
              <a:srgbClr val="000000">
                <a:alpha val="95417"/>
              </a:srgbClr>
            </a:outerShdw>
          </a:effectLst>
        </p:spPr>
        <p:txBody>
          <a:bodyPr lIns="9144" tIns="9144" rIns="9144" bIns="9144" anchor="ctr"/>
          <a:lstStyle/>
          <a:p>
            <a:pPr defTabSz="219456">
              <a:defRPr sz="8200">
                <a:solidFill>
                  <a:srgbClr val="FFFFFF"/>
                </a:solidFill>
                <a:effectLst>
                  <a:outerShdw blurRad="38100" dist="12700" dir="5400000" rotWithShape="0">
                    <a:srgbClr val="000000">
                      <a:alpha val="50000"/>
                    </a:srgbClr>
                  </a:outerShdw>
                </a:effectLst>
              </a:defRPr>
            </a:pPr>
            <a:endParaRPr sz="1476"/>
          </a:p>
        </p:txBody>
      </p:sp>
      <p:sp>
        <p:nvSpPr>
          <p:cNvPr id="8" name="Rectangle 7">
            <a:extLst>
              <a:ext uri="{FF2B5EF4-FFF2-40B4-BE49-F238E27FC236}">
                <a16:creationId xmlns:a16="http://schemas.microsoft.com/office/drawing/2014/main" id="{06B7A220-4558-197F-FF88-6AE314539073}"/>
              </a:ext>
            </a:extLst>
          </p:cNvPr>
          <p:cNvSpPr/>
          <p:nvPr/>
        </p:nvSpPr>
        <p:spPr bwMode="auto">
          <a:xfrm>
            <a:off x="1790145" y="2147783"/>
            <a:ext cx="3861394" cy="188156"/>
          </a:xfrm>
          <a:prstGeom prst="rect">
            <a:avLst/>
          </a:prstGeom>
          <a:solidFill>
            <a:schemeClr val="tx1">
              <a:alpha val="87000"/>
            </a:schemeClr>
          </a:solidFill>
          <a:ln w="9525" cap="flat" cmpd="sng" algn="ctr">
            <a:noFill/>
            <a:prstDash val="solid"/>
            <a:round/>
            <a:headEnd type="none" w="med" len="med"/>
            <a:tailEnd type="none" w="med" len="med"/>
          </a:ln>
          <a:effectLst>
            <a:outerShdw blurRad="213296" dist="132560" dir="5400000" sx="102000" sy="102000" algn="t" rotWithShape="0">
              <a:prstClr val="black">
                <a:alpha val="40000"/>
              </a:prstClr>
            </a:outerShdw>
          </a:effectLst>
        </p:spPr>
        <p:txBody>
          <a:bodyPr vert="horz" wrap="square" lIns="100012" tIns="49212" rIns="100012" bIns="49212" numCol="1" rtlCol="0" anchor="ctr" anchorCtr="0" compatLnSpc="1">
            <a:prstTxWarp prst="textNoShape">
              <a:avLst/>
            </a:prstTxWarp>
          </a:bodyPr>
          <a:lstStyle/>
          <a:p>
            <a:pPr algn="ctr">
              <a:lnSpc>
                <a:spcPts val="2280"/>
              </a:lnSpc>
            </a:pPr>
            <a:r>
              <a:rPr lang="en-US" sz="1050" dirty="0">
                <a:solidFill>
                  <a:schemeClr val="bg1"/>
                </a:solidFill>
                <a:latin typeface="Proxima Nova Medium" panose="02000506030000020004" pitchFamily="2" charset="0"/>
              </a:rPr>
              <a:t>816 GPUs; 11,417 CPU Cores; 4561 TB Storage and Growing!</a:t>
            </a:r>
          </a:p>
        </p:txBody>
      </p:sp>
    </p:spTree>
    <p:extLst>
      <p:ext uri="{BB962C8B-B14F-4D97-AF65-F5344CB8AC3E}">
        <p14:creationId xmlns:p14="http://schemas.microsoft.com/office/powerpoint/2010/main" val="10133266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BAD6-2C3A-D360-004C-12843FFC71AD}"/>
              </a:ext>
            </a:extLst>
          </p:cNvPr>
          <p:cNvSpPr>
            <a:spLocks noGrp="1"/>
          </p:cNvSpPr>
          <p:nvPr>
            <p:ph type="title"/>
          </p:nvPr>
        </p:nvSpPr>
        <p:spPr/>
        <p:txBody>
          <a:bodyPr/>
          <a:lstStyle/>
          <a:p>
            <a:r>
              <a:rPr lang="en-US" sz="1800" dirty="0"/>
              <a:t>Jen Leasure, President &amp; CEO, The Quilt</a:t>
            </a:r>
          </a:p>
        </p:txBody>
      </p:sp>
      <p:sp>
        <p:nvSpPr>
          <p:cNvPr id="3" name="TextBox 2">
            <a:extLst>
              <a:ext uri="{FF2B5EF4-FFF2-40B4-BE49-F238E27FC236}">
                <a16:creationId xmlns:a16="http://schemas.microsoft.com/office/drawing/2014/main" id="{ED1D8A7B-AFA7-433E-B7FF-6FAB42A063B7}"/>
              </a:ext>
            </a:extLst>
          </p:cNvPr>
          <p:cNvSpPr txBox="1"/>
          <p:nvPr/>
        </p:nvSpPr>
        <p:spPr>
          <a:xfrm>
            <a:off x="3849654" y="4455792"/>
            <a:ext cx="1444691" cy="300082"/>
          </a:xfrm>
          <a:prstGeom prst="rect">
            <a:avLst/>
          </a:prstGeom>
          <a:noFill/>
        </p:spPr>
        <p:txBody>
          <a:bodyPr wrap="none" rtlCol="0">
            <a:spAutoFit/>
          </a:bodyPr>
          <a:lstStyle/>
          <a:p>
            <a:r>
              <a:rPr lang="en-US" sz="1350" dirty="0"/>
              <a:t>www.thequilt.net</a:t>
            </a:r>
          </a:p>
        </p:txBody>
      </p:sp>
    </p:spTree>
    <p:extLst>
      <p:ext uri="{BB962C8B-B14F-4D97-AF65-F5344CB8AC3E}">
        <p14:creationId xmlns:p14="http://schemas.microsoft.com/office/powerpoint/2010/main" val="270911643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9BC1DBC-35ED-4CC6-B888-AE67B2015ED6}"/>
              </a:ext>
            </a:extLst>
          </p:cNvPr>
          <p:cNvSpPr>
            <a:spLocks noGrp="1"/>
          </p:cNvSpPr>
          <p:nvPr>
            <p:ph type="ctrTitle"/>
          </p:nvPr>
        </p:nvSpPr>
        <p:spPr/>
        <p:txBody>
          <a:bodyPr/>
          <a:lstStyle/>
          <a:p>
            <a:endParaRPr lang="en-US" dirty="0"/>
          </a:p>
        </p:txBody>
      </p:sp>
      <p:sp>
        <p:nvSpPr>
          <p:cNvPr id="7" name="TextBox 6">
            <a:extLst>
              <a:ext uri="{FF2B5EF4-FFF2-40B4-BE49-F238E27FC236}">
                <a16:creationId xmlns:a16="http://schemas.microsoft.com/office/drawing/2014/main" id="{D44B1E13-1FC0-47E3-ACE0-BABE7B2A76DA}"/>
              </a:ext>
            </a:extLst>
          </p:cNvPr>
          <p:cNvSpPr txBox="1"/>
          <p:nvPr/>
        </p:nvSpPr>
        <p:spPr>
          <a:xfrm>
            <a:off x="3757614" y="4548188"/>
            <a:ext cx="1444691" cy="300082"/>
          </a:xfrm>
          <a:prstGeom prst="rect">
            <a:avLst/>
          </a:prstGeom>
          <a:noFill/>
        </p:spPr>
        <p:txBody>
          <a:bodyPr wrap="none" rtlCol="0">
            <a:spAutoFit/>
          </a:bodyPr>
          <a:lstStyle/>
          <a:p>
            <a:pPr defTabSz="685800"/>
            <a:r>
              <a:rPr lang="en-US" sz="1350" dirty="0">
                <a:solidFill>
                  <a:prstClr val="black"/>
                </a:solidFill>
                <a:latin typeface="Arial"/>
              </a:rPr>
              <a:t>www.thequilt.net</a:t>
            </a:r>
          </a:p>
        </p:txBody>
      </p:sp>
      <p:pic>
        <p:nvPicPr>
          <p:cNvPr id="2" name="Content Placeholder 9" descr="A map of the united states&#10;&#10;Description automatically generated">
            <a:extLst>
              <a:ext uri="{FF2B5EF4-FFF2-40B4-BE49-F238E27FC236}">
                <a16:creationId xmlns:a16="http://schemas.microsoft.com/office/drawing/2014/main" id="{55DABCB2-8DFF-1721-EB28-6D151F2992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8700" y="718638"/>
            <a:ext cx="6791325" cy="3925185"/>
          </a:xfrm>
          <a:prstGeom prst="rect">
            <a:avLst/>
          </a:prstGeom>
          <a:ln>
            <a:noFill/>
          </a:ln>
        </p:spPr>
      </p:pic>
    </p:spTree>
    <p:extLst>
      <p:ext uri="{BB962C8B-B14F-4D97-AF65-F5344CB8AC3E}">
        <p14:creationId xmlns:p14="http://schemas.microsoft.com/office/powerpoint/2010/main" val="319818487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1599698" y="1294777"/>
            <a:ext cx="227783"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050" dirty="0"/>
          </a:p>
        </p:txBody>
      </p:sp>
      <p:sp>
        <p:nvSpPr>
          <p:cNvPr id="4" name="Content Placeholder 3"/>
          <p:cNvSpPr>
            <a:spLocks noGrp="1"/>
          </p:cNvSpPr>
          <p:nvPr>
            <p:ph idx="1"/>
          </p:nvPr>
        </p:nvSpPr>
        <p:spPr>
          <a:xfrm>
            <a:off x="603398" y="980853"/>
            <a:ext cx="7849486" cy="2929919"/>
          </a:xfrm>
        </p:spPr>
        <p:txBody>
          <a:bodyPr/>
          <a:lstStyle/>
          <a:p>
            <a:pPr>
              <a:spcBef>
                <a:spcPts val="0"/>
              </a:spcBef>
            </a:pPr>
            <a:r>
              <a:rPr lang="en-US" sz="1600" dirty="0"/>
              <a:t>Advanced networking providers </a:t>
            </a:r>
          </a:p>
          <a:p>
            <a:pPr marL="0" indent="0">
              <a:spcBef>
                <a:spcPts val="0"/>
              </a:spcBef>
              <a:buNone/>
            </a:pPr>
            <a:endParaRPr lang="en-US" sz="1600" dirty="0"/>
          </a:p>
          <a:p>
            <a:pPr>
              <a:spcBef>
                <a:spcPts val="0"/>
              </a:spcBef>
            </a:pPr>
            <a:r>
              <a:rPr lang="en-US" sz="1600" dirty="0"/>
              <a:t>Regional aggregators of cyberinfrastructure resources connecting institutions to the national and global R&amp;E fabric</a:t>
            </a:r>
          </a:p>
          <a:p>
            <a:pPr>
              <a:lnSpc>
                <a:spcPct val="150000"/>
              </a:lnSpc>
              <a:spcBef>
                <a:spcPts val="450"/>
              </a:spcBef>
              <a:spcAft>
                <a:spcPts val="450"/>
              </a:spcAft>
            </a:pPr>
            <a:r>
              <a:rPr lang="en-US" sz="1600" dirty="0"/>
              <a:t>Trusted technical consultants</a:t>
            </a:r>
          </a:p>
          <a:p>
            <a:pPr>
              <a:lnSpc>
                <a:spcPct val="150000"/>
              </a:lnSpc>
              <a:spcBef>
                <a:spcPts val="450"/>
              </a:spcBef>
              <a:spcAft>
                <a:spcPts val="450"/>
              </a:spcAft>
            </a:pPr>
            <a:r>
              <a:rPr lang="en-US" sz="1600" dirty="0"/>
              <a:t>Bridges to other national cyberinfrastructure resources and experts</a:t>
            </a:r>
          </a:p>
          <a:p>
            <a:r>
              <a:rPr lang="en-US" sz="1600" dirty="0"/>
              <a:t>Conveners of human networks</a:t>
            </a:r>
          </a:p>
          <a:p>
            <a:r>
              <a:rPr lang="en-US" sz="1600" dirty="0"/>
              <a:t>This support is especially important to broadening the reach of NRP and other CI Resources to Smaller Institutions</a:t>
            </a:r>
          </a:p>
        </p:txBody>
      </p:sp>
      <p:sp>
        <p:nvSpPr>
          <p:cNvPr id="3" name="TextBox 2">
            <a:extLst>
              <a:ext uri="{FF2B5EF4-FFF2-40B4-BE49-F238E27FC236}">
                <a16:creationId xmlns:a16="http://schemas.microsoft.com/office/drawing/2014/main" id="{E39841BE-7451-409B-9307-EB04623D54B9}"/>
              </a:ext>
            </a:extLst>
          </p:cNvPr>
          <p:cNvSpPr txBox="1"/>
          <p:nvPr/>
        </p:nvSpPr>
        <p:spPr>
          <a:xfrm>
            <a:off x="3849654" y="4455792"/>
            <a:ext cx="1444691" cy="300082"/>
          </a:xfrm>
          <a:prstGeom prst="rect">
            <a:avLst/>
          </a:prstGeom>
          <a:noFill/>
        </p:spPr>
        <p:txBody>
          <a:bodyPr wrap="none" rtlCol="0">
            <a:spAutoFit/>
          </a:bodyPr>
          <a:lstStyle/>
          <a:p>
            <a:r>
              <a:rPr lang="en-US" sz="1350" dirty="0"/>
              <a:t>www.thequilt.net</a:t>
            </a:r>
          </a:p>
        </p:txBody>
      </p:sp>
      <p:sp>
        <p:nvSpPr>
          <p:cNvPr id="6" name="Title 5">
            <a:extLst>
              <a:ext uri="{FF2B5EF4-FFF2-40B4-BE49-F238E27FC236}">
                <a16:creationId xmlns:a16="http://schemas.microsoft.com/office/drawing/2014/main" id="{9AEBE00E-2C75-6352-15FD-B62A8C6368F5}"/>
              </a:ext>
            </a:extLst>
          </p:cNvPr>
          <p:cNvSpPr>
            <a:spLocks noGrp="1"/>
          </p:cNvSpPr>
          <p:nvPr>
            <p:ph type="title"/>
          </p:nvPr>
        </p:nvSpPr>
        <p:spPr>
          <a:xfrm>
            <a:off x="0" y="-28322"/>
            <a:ext cx="9144000" cy="726392"/>
          </a:xfrm>
        </p:spPr>
        <p:txBody>
          <a:bodyPr/>
          <a:lstStyle/>
          <a:p>
            <a:r>
              <a:rPr lang="en-US" sz="1800" dirty="0"/>
              <a:t>Profiles of Regional R&amp;E Networks </a:t>
            </a:r>
            <a:br>
              <a:rPr lang="en-US" sz="1800" dirty="0"/>
            </a:br>
            <a:r>
              <a:rPr lang="en-US" sz="1800" dirty="0"/>
              <a:t>as CI Resources</a:t>
            </a:r>
          </a:p>
        </p:txBody>
      </p:sp>
    </p:spTree>
    <p:extLst>
      <p:ext uri="{BB962C8B-B14F-4D97-AF65-F5344CB8AC3E}">
        <p14:creationId xmlns:p14="http://schemas.microsoft.com/office/powerpoint/2010/main" val="282372295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2D62-48EF-1EDB-8EAA-AC5EE27836E4}"/>
              </a:ext>
            </a:extLst>
          </p:cNvPr>
          <p:cNvSpPr>
            <a:spLocks noGrp="1"/>
          </p:cNvSpPr>
          <p:nvPr>
            <p:ph type="title"/>
          </p:nvPr>
        </p:nvSpPr>
        <p:spPr/>
        <p:txBody>
          <a:bodyPr/>
          <a:lstStyle/>
          <a:p>
            <a:r>
              <a:rPr lang="en-US" sz="1800" dirty="0"/>
              <a:t>Great Plains Network AI Resource (GPN AIR)</a:t>
            </a:r>
            <a:br>
              <a:rPr lang="en-US" sz="1800" dirty="0"/>
            </a:br>
            <a:r>
              <a:rPr lang="en-US" sz="1800" dirty="0"/>
              <a:t>255 GPUs</a:t>
            </a:r>
          </a:p>
        </p:txBody>
      </p:sp>
      <p:pic>
        <p:nvPicPr>
          <p:cNvPr id="4" name="Picture 3" descr="A map of different countries/regions with different colored lines">
            <a:extLst>
              <a:ext uri="{FF2B5EF4-FFF2-40B4-BE49-F238E27FC236}">
                <a16:creationId xmlns:a16="http://schemas.microsoft.com/office/drawing/2014/main" id="{F418F668-4D8E-3BD8-1E18-DF0C3C0D99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4725" y="731539"/>
            <a:ext cx="8074550" cy="4068161"/>
          </a:xfrm>
          <a:prstGeom prst="rect">
            <a:avLst/>
          </a:prstGeom>
        </p:spPr>
      </p:pic>
      <p:grpSp>
        <p:nvGrpSpPr>
          <p:cNvPr id="5" name="Group 4">
            <a:extLst>
              <a:ext uri="{FF2B5EF4-FFF2-40B4-BE49-F238E27FC236}">
                <a16:creationId xmlns:a16="http://schemas.microsoft.com/office/drawing/2014/main" id="{1D242124-14C5-3777-EF2D-7857F2B658AF}"/>
              </a:ext>
            </a:extLst>
          </p:cNvPr>
          <p:cNvGrpSpPr/>
          <p:nvPr/>
        </p:nvGrpSpPr>
        <p:grpSpPr>
          <a:xfrm>
            <a:off x="3048499" y="2720752"/>
            <a:ext cx="1005352" cy="337639"/>
            <a:chOff x="1482023" y="3099228"/>
            <a:chExt cx="1005352" cy="337639"/>
          </a:xfrm>
        </p:grpSpPr>
        <p:sp>
          <p:nvSpPr>
            <p:cNvPr id="6" name="Kansas State U">
              <a:extLst>
                <a:ext uri="{FF2B5EF4-FFF2-40B4-BE49-F238E27FC236}">
                  <a16:creationId xmlns:a16="http://schemas.microsoft.com/office/drawing/2014/main" id="{EA3B38EA-312E-CE35-17FB-64AEABA8D3E0}"/>
                </a:ext>
              </a:extLst>
            </p:cNvPr>
            <p:cNvSpPr/>
            <p:nvPr/>
          </p:nvSpPr>
          <p:spPr>
            <a:xfrm>
              <a:off x="1482625" y="3099228"/>
              <a:ext cx="1004750" cy="337639"/>
            </a:xfrm>
            <a:prstGeom prst="rect">
              <a:avLst/>
            </a:prstGeom>
            <a:solidFill>
              <a:srgbClr val="4C4946"/>
            </a:solidFill>
            <a:ln w="25400" cap="flat">
              <a:solidFill>
                <a:srgbClr val="2AAEE2"/>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4" tIns="32918" rIns="9144" bIns="9144" numCol="1" anchor="t">
              <a:noAutofit/>
            </a:bodyPr>
            <a:lstStyle>
              <a:lvl1pPr>
                <a:lnSpc>
                  <a:spcPct val="90000"/>
                </a:lnSpc>
                <a:spcBef>
                  <a:spcPts val="1800"/>
                </a:spcBef>
                <a:defRPr sz="4000">
                  <a:solidFill>
                    <a:srgbClr val="FFFFFF"/>
                  </a:solidFill>
                  <a:latin typeface="Proxima Nova"/>
                  <a:ea typeface="Proxima Nova"/>
                  <a:cs typeface="Proxima Nova"/>
                  <a:sym typeface="Proxima Nova"/>
                </a:defRPr>
              </a:lvl1pPr>
            </a:lstStyle>
            <a:p>
              <a:pPr algn="ctr"/>
              <a:r>
                <a:rPr sz="720" dirty="0"/>
                <a:t>Kansas State U</a:t>
              </a:r>
            </a:p>
          </p:txBody>
        </p:sp>
        <p:sp>
          <p:nvSpPr>
            <p:cNvPr id="7" name="4 / GPN">
              <a:extLst>
                <a:ext uri="{FF2B5EF4-FFF2-40B4-BE49-F238E27FC236}">
                  <a16:creationId xmlns:a16="http://schemas.microsoft.com/office/drawing/2014/main" id="{570513B6-4ACC-7D81-AB40-FDEB15340D97}"/>
                </a:ext>
              </a:extLst>
            </p:cNvPr>
            <p:cNvSpPr/>
            <p:nvPr/>
          </p:nvSpPr>
          <p:spPr>
            <a:xfrm>
              <a:off x="1482023" y="3255749"/>
              <a:ext cx="976919" cy="164593"/>
            </a:xfrm>
            <a:prstGeom prst="rect">
              <a:avLst/>
            </a:prstGeom>
            <a:solidFill>
              <a:srgbClr val="0000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4" tIns="9144" rIns="9144" bIns="9144" numCol="1" anchor="ctr">
              <a:noAutofit/>
            </a:bodyPr>
            <a:lstStyle>
              <a:lvl1pPr>
                <a:lnSpc>
                  <a:spcPct val="90000"/>
                </a:lnSpc>
                <a:spcBef>
                  <a:spcPts val="1800"/>
                </a:spcBef>
                <a:defRPr sz="4800">
                  <a:solidFill>
                    <a:srgbClr val="FFFFFF"/>
                  </a:solidFill>
                  <a:latin typeface="Proxima Nova Semibold"/>
                  <a:ea typeface="Proxima Nova Semibold"/>
                  <a:cs typeface="Proxima Nova Semibold"/>
                  <a:sym typeface="Proxima Nova Semibold"/>
                </a:defRPr>
              </a:lvl1pPr>
            </a:lstStyle>
            <a:p>
              <a:pPr algn="ctr"/>
              <a:r>
                <a:rPr sz="864" dirty="0"/>
                <a:t>4 / GPN</a:t>
              </a:r>
            </a:p>
          </p:txBody>
        </p:sp>
      </p:grpSp>
      <p:grpSp>
        <p:nvGrpSpPr>
          <p:cNvPr id="8" name="Group 7">
            <a:extLst>
              <a:ext uri="{FF2B5EF4-FFF2-40B4-BE49-F238E27FC236}">
                <a16:creationId xmlns:a16="http://schemas.microsoft.com/office/drawing/2014/main" id="{18E2B481-493A-3848-88D1-AE7FB01582C7}"/>
              </a:ext>
            </a:extLst>
          </p:cNvPr>
          <p:cNvGrpSpPr/>
          <p:nvPr/>
        </p:nvGrpSpPr>
        <p:grpSpPr>
          <a:xfrm>
            <a:off x="3105783" y="2131224"/>
            <a:ext cx="1004750" cy="335250"/>
            <a:chOff x="1482625" y="2292030"/>
            <a:chExt cx="1004750" cy="335250"/>
          </a:xfrm>
        </p:grpSpPr>
        <p:sp>
          <p:nvSpPr>
            <p:cNvPr id="9" name="U Nebraska-L">
              <a:extLst>
                <a:ext uri="{FF2B5EF4-FFF2-40B4-BE49-F238E27FC236}">
                  <a16:creationId xmlns:a16="http://schemas.microsoft.com/office/drawing/2014/main" id="{84C4355C-042B-DB40-3CAA-C287A75747EB}"/>
                </a:ext>
              </a:extLst>
            </p:cNvPr>
            <p:cNvSpPr/>
            <p:nvPr/>
          </p:nvSpPr>
          <p:spPr>
            <a:xfrm>
              <a:off x="1482625" y="2292030"/>
              <a:ext cx="1004750" cy="335250"/>
            </a:xfrm>
            <a:prstGeom prst="rect">
              <a:avLst/>
            </a:prstGeom>
            <a:solidFill>
              <a:srgbClr val="4C4946"/>
            </a:solidFill>
            <a:ln w="25400" cap="flat">
              <a:solidFill>
                <a:srgbClr val="2AAEE2"/>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4" tIns="32918" rIns="9144" bIns="9144" numCol="1" anchor="t">
              <a:noAutofit/>
            </a:bodyPr>
            <a:lstStyle>
              <a:lvl1pPr>
                <a:lnSpc>
                  <a:spcPct val="90000"/>
                </a:lnSpc>
                <a:spcBef>
                  <a:spcPts val="1800"/>
                </a:spcBef>
                <a:defRPr sz="4000">
                  <a:solidFill>
                    <a:srgbClr val="FFFFFF"/>
                  </a:solidFill>
                  <a:latin typeface="Proxima Nova"/>
                  <a:ea typeface="Proxima Nova"/>
                  <a:cs typeface="Proxima Nova"/>
                  <a:sym typeface="Proxima Nova"/>
                </a:defRPr>
              </a:lvl1pPr>
            </a:lstStyle>
            <a:p>
              <a:pPr algn="ctr"/>
              <a:r>
                <a:rPr sz="720" dirty="0"/>
                <a:t>U Nebraska-L</a:t>
              </a:r>
            </a:p>
          </p:txBody>
        </p:sp>
        <p:sp>
          <p:nvSpPr>
            <p:cNvPr id="10" name="162 / GPN">
              <a:extLst>
                <a:ext uri="{FF2B5EF4-FFF2-40B4-BE49-F238E27FC236}">
                  <a16:creationId xmlns:a16="http://schemas.microsoft.com/office/drawing/2014/main" id="{57EC6361-6FC2-0A36-1E87-C071C6067D05}"/>
                </a:ext>
              </a:extLst>
            </p:cNvPr>
            <p:cNvSpPr/>
            <p:nvPr/>
          </p:nvSpPr>
          <p:spPr>
            <a:xfrm>
              <a:off x="1494339" y="2445046"/>
              <a:ext cx="974043" cy="164593"/>
            </a:xfrm>
            <a:prstGeom prst="rect">
              <a:avLst/>
            </a:prstGeom>
            <a:solidFill>
              <a:srgbClr val="0000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4" tIns="9144" rIns="9144" bIns="9144" numCol="1" anchor="ctr">
              <a:noAutofit/>
            </a:bodyPr>
            <a:lstStyle>
              <a:lvl1pPr>
                <a:lnSpc>
                  <a:spcPct val="90000"/>
                </a:lnSpc>
                <a:spcBef>
                  <a:spcPts val="1800"/>
                </a:spcBef>
                <a:defRPr sz="4800">
                  <a:solidFill>
                    <a:srgbClr val="FFFFFF"/>
                  </a:solidFill>
                  <a:latin typeface="Proxima Nova Semibold"/>
                  <a:ea typeface="Proxima Nova Semibold"/>
                  <a:cs typeface="Proxima Nova Semibold"/>
                  <a:sym typeface="Proxima Nova Semibold"/>
                </a:defRPr>
              </a:lvl1pPr>
            </a:lstStyle>
            <a:p>
              <a:pPr algn="ctr"/>
              <a:r>
                <a:rPr lang="en-US" sz="864" dirty="0"/>
                <a:t>205</a:t>
              </a:r>
              <a:r>
                <a:rPr sz="864" dirty="0"/>
                <a:t> / GPN</a:t>
              </a:r>
            </a:p>
          </p:txBody>
        </p:sp>
      </p:grpSp>
      <p:grpSp>
        <p:nvGrpSpPr>
          <p:cNvPr id="11" name="Group 10">
            <a:extLst>
              <a:ext uri="{FF2B5EF4-FFF2-40B4-BE49-F238E27FC236}">
                <a16:creationId xmlns:a16="http://schemas.microsoft.com/office/drawing/2014/main" id="{0312B274-FDCF-FE99-F6C0-38A525CE0683}"/>
              </a:ext>
            </a:extLst>
          </p:cNvPr>
          <p:cNvGrpSpPr/>
          <p:nvPr/>
        </p:nvGrpSpPr>
        <p:grpSpPr>
          <a:xfrm>
            <a:off x="3124776" y="1756092"/>
            <a:ext cx="1004750" cy="335249"/>
            <a:chOff x="1482625" y="1888431"/>
            <a:chExt cx="1004750" cy="335249"/>
          </a:xfrm>
        </p:grpSpPr>
        <p:sp>
          <p:nvSpPr>
            <p:cNvPr id="12" name="U S. Dakota + SD State">
              <a:extLst>
                <a:ext uri="{FF2B5EF4-FFF2-40B4-BE49-F238E27FC236}">
                  <a16:creationId xmlns:a16="http://schemas.microsoft.com/office/drawing/2014/main" id="{E4F59A65-11A3-5FED-267B-8B2E5CF27B92}"/>
                </a:ext>
              </a:extLst>
            </p:cNvPr>
            <p:cNvSpPr/>
            <p:nvPr/>
          </p:nvSpPr>
          <p:spPr>
            <a:xfrm>
              <a:off x="1482625" y="1888431"/>
              <a:ext cx="1004750" cy="335249"/>
            </a:xfrm>
            <a:prstGeom prst="rect">
              <a:avLst/>
            </a:prstGeom>
            <a:solidFill>
              <a:srgbClr val="4C4946"/>
            </a:solidFill>
            <a:ln w="25400" cap="flat">
              <a:solidFill>
                <a:srgbClr val="2AAEE2"/>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4" tIns="32918" rIns="9144" bIns="9144" numCol="1" anchor="t">
              <a:noAutofit/>
            </a:bodyPr>
            <a:lstStyle>
              <a:lvl1pPr>
                <a:lnSpc>
                  <a:spcPct val="90000"/>
                </a:lnSpc>
                <a:spcBef>
                  <a:spcPts val="1800"/>
                </a:spcBef>
                <a:defRPr sz="4000">
                  <a:solidFill>
                    <a:srgbClr val="FFFFFF"/>
                  </a:solidFill>
                  <a:latin typeface="Proxima Nova"/>
                  <a:ea typeface="Proxima Nova"/>
                  <a:cs typeface="Proxima Nova"/>
                  <a:sym typeface="Proxima Nova"/>
                </a:defRPr>
              </a:lvl1pPr>
            </a:lstStyle>
            <a:p>
              <a:pPr algn="ctr"/>
              <a:r>
                <a:rPr sz="720" dirty="0"/>
                <a:t>U S. Dakota + SD State</a:t>
              </a:r>
            </a:p>
          </p:txBody>
        </p:sp>
        <p:sp>
          <p:nvSpPr>
            <p:cNvPr id="13" name="4 / GPN">
              <a:extLst>
                <a:ext uri="{FF2B5EF4-FFF2-40B4-BE49-F238E27FC236}">
                  <a16:creationId xmlns:a16="http://schemas.microsoft.com/office/drawing/2014/main" id="{88595C3B-E944-D860-7671-DFBF688FE9F4}"/>
                </a:ext>
              </a:extLst>
            </p:cNvPr>
            <p:cNvSpPr/>
            <p:nvPr/>
          </p:nvSpPr>
          <p:spPr>
            <a:xfrm>
              <a:off x="1498819" y="2047817"/>
              <a:ext cx="969563" cy="164592"/>
            </a:xfrm>
            <a:prstGeom prst="rect">
              <a:avLst/>
            </a:prstGeom>
            <a:solidFill>
              <a:srgbClr val="0000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4" tIns="9144" rIns="9144" bIns="9144" numCol="1" anchor="ctr">
              <a:noAutofit/>
            </a:bodyPr>
            <a:lstStyle>
              <a:lvl1pPr>
                <a:lnSpc>
                  <a:spcPct val="90000"/>
                </a:lnSpc>
                <a:spcBef>
                  <a:spcPts val="1800"/>
                </a:spcBef>
                <a:defRPr sz="4800">
                  <a:solidFill>
                    <a:srgbClr val="FFFFFF"/>
                  </a:solidFill>
                  <a:latin typeface="Proxima Nova Semibold"/>
                  <a:ea typeface="Proxima Nova Semibold"/>
                  <a:cs typeface="Proxima Nova Semibold"/>
                  <a:sym typeface="Proxima Nova Semibold"/>
                </a:defRPr>
              </a:lvl1pPr>
            </a:lstStyle>
            <a:p>
              <a:pPr algn="ctr"/>
              <a:r>
                <a:rPr lang="en-US" sz="864" dirty="0"/>
                <a:t>7</a:t>
              </a:r>
              <a:r>
                <a:rPr sz="864" dirty="0"/>
                <a:t>/ GPN</a:t>
              </a:r>
            </a:p>
          </p:txBody>
        </p:sp>
      </p:grpSp>
      <p:grpSp>
        <p:nvGrpSpPr>
          <p:cNvPr id="14" name="Group 13">
            <a:extLst>
              <a:ext uri="{FF2B5EF4-FFF2-40B4-BE49-F238E27FC236}">
                <a16:creationId xmlns:a16="http://schemas.microsoft.com/office/drawing/2014/main" id="{F0EA9D88-38EA-D99B-2242-6BFFE5129197}"/>
              </a:ext>
            </a:extLst>
          </p:cNvPr>
          <p:cNvGrpSpPr/>
          <p:nvPr/>
        </p:nvGrpSpPr>
        <p:grpSpPr>
          <a:xfrm>
            <a:off x="4992227" y="2877273"/>
            <a:ext cx="1004751" cy="335250"/>
            <a:chOff x="5343155" y="3033267"/>
            <a:chExt cx="1004751" cy="335250"/>
          </a:xfrm>
        </p:grpSpPr>
        <p:sp>
          <p:nvSpPr>
            <p:cNvPr id="15" name="U Missouri">
              <a:extLst>
                <a:ext uri="{FF2B5EF4-FFF2-40B4-BE49-F238E27FC236}">
                  <a16:creationId xmlns:a16="http://schemas.microsoft.com/office/drawing/2014/main" id="{BED858F0-49F4-E59B-7C30-99D78DE7ECD2}"/>
                </a:ext>
              </a:extLst>
            </p:cNvPr>
            <p:cNvSpPr/>
            <p:nvPr/>
          </p:nvSpPr>
          <p:spPr>
            <a:xfrm>
              <a:off x="5343155" y="3033267"/>
              <a:ext cx="1004751" cy="335250"/>
            </a:xfrm>
            <a:prstGeom prst="rect">
              <a:avLst/>
            </a:prstGeom>
            <a:solidFill>
              <a:srgbClr val="4C4946"/>
            </a:solidFill>
            <a:ln w="25400" cap="flat">
              <a:solidFill>
                <a:srgbClr val="BC3D27"/>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4" tIns="32918" rIns="9144" bIns="9144" numCol="1" anchor="t">
              <a:noAutofit/>
            </a:bodyPr>
            <a:lstStyle>
              <a:lvl1pPr>
                <a:lnSpc>
                  <a:spcPct val="90000"/>
                </a:lnSpc>
                <a:spcBef>
                  <a:spcPts val="1800"/>
                </a:spcBef>
                <a:defRPr sz="4000">
                  <a:solidFill>
                    <a:srgbClr val="FFFFFF"/>
                  </a:solidFill>
                  <a:latin typeface="Proxima Nova"/>
                  <a:ea typeface="Proxima Nova"/>
                  <a:cs typeface="Proxima Nova"/>
                  <a:sym typeface="Proxima Nova"/>
                </a:defRPr>
              </a:lvl1pPr>
            </a:lstStyle>
            <a:p>
              <a:pPr algn="ctr"/>
              <a:r>
                <a:rPr sz="720" dirty="0"/>
                <a:t>U Missouri</a:t>
              </a:r>
            </a:p>
          </p:txBody>
        </p:sp>
        <p:sp>
          <p:nvSpPr>
            <p:cNvPr id="16" name="44 / GPN">
              <a:extLst>
                <a:ext uri="{FF2B5EF4-FFF2-40B4-BE49-F238E27FC236}">
                  <a16:creationId xmlns:a16="http://schemas.microsoft.com/office/drawing/2014/main" id="{5CF379F8-C74C-590A-1D16-853D74BC0611}"/>
                </a:ext>
              </a:extLst>
            </p:cNvPr>
            <p:cNvSpPr/>
            <p:nvPr/>
          </p:nvSpPr>
          <p:spPr>
            <a:xfrm>
              <a:off x="5360587" y="3185557"/>
              <a:ext cx="968060" cy="164593"/>
            </a:xfrm>
            <a:prstGeom prst="rect">
              <a:avLst/>
            </a:prstGeom>
            <a:solidFill>
              <a:srgbClr val="0000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4" tIns="9144" rIns="9144" bIns="9144" numCol="1" anchor="ctr">
              <a:noAutofit/>
            </a:bodyPr>
            <a:lstStyle>
              <a:lvl1pPr>
                <a:lnSpc>
                  <a:spcPct val="90000"/>
                </a:lnSpc>
                <a:spcBef>
                  <a:spcPts val="1800"/>
                </a:spcBef>
                <a:defRPr sz="4800">
                  <a:solidFill>
                    <a:srgbClr val="FFFFFF"/>
                  </a:solidFill>
                  <a:latin typeface="Proxima Nova Semibold"/>
                  <a:ea typeface="Proxima Nova Semibold"/>
                  <a:cs typeface="Proxima Nova Semibold"/>
                  <a:sym typeface="Proxima Nova Semibold"/>
                </a:defRPr>
              </a:lvl1pPr>
            </a:lstStyle>
            <a:p>
              <a:pPr algn="ctr"/>
              <a:r>
                <a:rPr lang="en-US" sz="864" dirty="0"/>
                <a:t>27</a:t>
              </a:r>
              <a:r>
                <a:rPr sz="864" dirty="0"/>
                <a:t> / GPN</a:t>
              </a:r>
            </a:p>
          </p:txBody>
        </p:sp>
      </p:grpSp>
      <p:grpSp>
        <p:nvGrpSpPr>
          <p:cNvPr id="17" name="Group 16">
            <a:extLst>
              <a:ext uri="{FF2B5EF4-FFF2-40B4-BE49-F238E27FC236}">
                <a16:creationId xmlns:a16="http://schemas.microsoft.com/office/drawing/2014/main" id="{CC55BB02-CF64-AA45-E1CD-03E344C87F1B}"/>
              </a:ext>
            </a:extLst>
          </p:cNvPr>
          <p:cNvGrpSpPr/>
          <p:nvPr/>
        </p:nvGrpSpPr>
        <p:grpSpPr>
          <a:xfrm>
            <a:off x="5078162" y="3307520"/>
            <a:ext cx="1005352" cy="337639"/>
            <a:chOff x="1482023" y="3099228"/>
            <a:chExt cx="1005352" cy="337639"/>
          </a:xfrm>
        </p:grpSpPr>
        <p:sp>
          <p:nvSpPr>
            <p:cNvPr id="18" name="Kansas State U">
              <a:extLst>
                <a:ext uri="{FF2B5EF4-FFF2-40B4-BE49-F238E27FC236}">
                  <a16:creationId xmlns:a16="http://schemas.microsoft.com/office/drawing/2014/main" id="{2EC6A119-BE62-E360-3107-10F094BFE6BB}"/>
                </a:ext>
              </a:extLst>
            </p:cNvPr>
            <p:cNvSpPr/>
            <p:nvPr/>
          </p:nvSpPr>
          <p:spPr>
            <a:xfrm>
              <a:off x="1482625" y="3099228"/>
              <a:ext cx="1004750" cy="337639"/>
            </a:xfrm>
            <a:prstGeom prst="rect">
              <a:avLst/>
            </a:prstGeom>
            <a:solidFill>
              <a:srgbClr val="4C4946"/>
            </a:solidFill>
            <a:ln w="25400" cap="flat">
              <a:solidFill>
                <a:srgbClr val="2AAEE2"/>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4" tIns="32918" rIns="9144" bIns="9144" numCol="1" anchor="t">
              <a:noAutofit/>
            </a:bodyPr>
            <a:lstStyle>
              <a:lvl1pPr>
                <a:lnSpc>
                  <a:spcPct val="90000"/>
                </a:lnSpc>
                <a:spcBef>
                  <a:spcPts val="1800"/>
                </a:spcBef>
                <a:defRPr sz="4000">
                  <a:solidFill>
                    <a:srgbClr val="FFFFFF"/>
                  </a:solidFill>
                  <a:latin typeface="Proxima Nova"/>
                  <a:ea typeface="Proxima Nova"/>
                  <a:cs typeface="Proxima Nova"/>
                  <a:sym typeface="Proxima Nova"/>
                </a:defRPr>
              </a:lvl1pPr>
            </a:lstStyle>
            <a:p>
              <a:pPr algn="ctr"/>
              <a:r>
                <a:rPr sz="720" dirty="0"/>
                <a:t>U</a:t>
              </a:r>
              <a:r>
                <a:rPr lang="en-US" sz="720" dirty="0"/>
                <a:t>. Arkansas</a:t>
              </a:r>
              <a:endParaRPr sz="720" dirty="0"/>
            </a:p>
          </p:txBody>
        </p:sp>
        <p:sp>
          <p:nvSpPr>
            <p:cNvPr id="19" name="4 / GPN">
              <a:extLst>
                <a:ext uri="{FF2B5EF4-FFF2-40B4-BE49-F238E27FC236}">
                  <a16:creationId xmlns:a16="http://schemas.microsoft.com/office/drawing/2014/main" id="{47CBFB3E-946D-E088-1D31-1C3951DC18F6}"/>
                </a:ext>
              </a:extLst>
            </p:cNvPr>
            <p:cNvSpPr/>
            <p:nvPr/>
          </p:nvSpPr>
          <p:spPr>
            <a:xfrm>
              <a:off x="1482023" y="3255749"/>
              <a:ext cx="976919" cy="164593"/>
            </a:xfrm>
            <a:prstGeom prst="rect">
              <a:avLst/>
            </a:prstGeom>
            <a:solidFill>
              <a:srgbClr val="0000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4" tIns="9144" rIns="9144" bIns="9144" numCol="1" anchor="ctr">
              <a:noAutofit/>
            </a:bodyPr>
            <a:lstStyle>
              <a:lvl1pPr>
                <a:lnSpc>
                  <a:spcPct val="90000"/>
                </a:lnSpc>
                <a:spcBef>
                  <a:spcPts val="1800"/>
                </a:spcBef>
                <a:defRPr sz="4800">
                  <a:solidFill>
                    <a:srgbClr val="FFFFFF"/>
                  </a:solidFill>
                  <a:latin typeface="Proxima Nova Semibold"/>
                  <a:ea typeface="Proxima Nova Semibold"/>
                  <a:cs typeface="Proxima Nova Semibold"/>
                  <a:sym typeface="Proxima Nova Semibold"/>
                </a:defRPr>
              </a:lvl1pPr>
            </a:lstStyle>
            <a:p>
              <a:pPr algn="ctr"/>
              <a:r>
                <a:rPr lang="en-US" sz="864" dirty="0"/>
                <a:t>8</a:t>
              </a:r>
              <a:r>
                <a:rPr sz="864" dirty="0"/>
                <a:t> / GPN</a:t>
              </a:r>
            </a:p>
          </p:txBody>
        </p:sp>
      </p:grpSp>
      <p:grpSp>
        <p:nvGrpSpPr>
          <p:cNvPr id="20" name="Group 19">
            <a:extLst>
              <a:ext uri="{FF2B5EF4-FFF2-40B4-BE49-F238E27FC236}">
                <a16:creationId xmlns:a16="http://schemas.microsoft.com/office/drawing/2014/main" id="{0FC30270-BC58-9E3A-1E28-1AB622D061B7}"/>
              </a:ext>
            </a:extLst>
          </p:cNvPr>
          <p:cNvGrpSpPr/>
          <p:nvPr/>
        </p:nvGrpSpPr>
        <p:grpSpPr>
          <a:xfrm>
            <a:off x="3401108" y="3322206"/>
            <a:ext cx="1005352" cy="337639"/>
            <a:chOff x="1482023" y="3099228"/>
            <a:chExt cx="1005352" cy="337639"/>
          </a:xfrm>
        </p:grpSpPr>
        <p:sp>
          <p:nvSpPr>
            <p:cNvPr id="21" name="Kansas State U">
              <a:extLst>
                <a:ext uri="{FF2B5EF4-FFF2-40B4-BE49-F238E27FC236}">
                  <a16:creationId xmlns:a16="http://schemas.microsoft.com/office/drawing/2014/main" id="{B0219CBD-F39F-4DA3-0A17-18257A0E309A}"/>
                </a:ext>
              </a:extLst>
            </p:cNvPr>
            <p:cNvSpPr/>
            <p:nvPr/>
          </p:nvSpPr>
          <p:spPr>
            <a:xfrm>
              <a:off x="1482625" y="3099228"/>
              <a:ext cx="1004750" cy="337639"/>
            </a:xfrm>
            <a:prstGeom prst="rect">
              <a:avLst/>
            </a:prstGeom>
            <a:solidFill>
              <a:srgbClr val="4C4946"/>
            </a:solidFill>
            <a:ln w="25400" cap="flat">
              <a:solidFill>
                <a:srgbClr val="2AAEE2"/>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4" tIns="32918" rIns="9144" bIns="9144" numCol="1" anchor="t">
              <a:noAutofit/>
            </a:bodyPr>
            <a:lstStyle>
              <a:lvl1pPr>
                <a:lnSpc>
                  <a:spcPct val="90000"/>
                </a:lnSpc>
                <a:spcBef>
                  <a:spcPts val="1800"/>
                </a:spcBef>
                <a:defRPr sz="4000">
                  <a:solidFill>
                    <a:srgbClr val="FFFFFF"/>
                  </a:solidFill>
                  <a:latin typeface="Proxima Nova"/>
                  <a:ea typeface="Proxima Nova"/>
                  <a:cs typeface="Proxima Nova"/>
                  <a:sym typeface="Proxima Nova"/>
                </a:defRPr>
              </a:lvl1pPr>
            </a:lstStyle>
            <a:p>
              <a:pPr algn="ctr"/>
              <a:r>
                <a:rPr sz="720" dirty="0"/>
                <a:t>U</a:t>
              </a:r>
              <a:r>
                <a:rPr lang="en-US" sz="720" dirty="0"/>
                <a:t>. Of Tulsa</a:t>
              </a:r>
              <a:endParaRPr sz="720" dirty="0"/>
            </a:p>
          </p:txBody>
        </p:sp>
        <p:sp>
          <p:nvSpPr>
            <p:cNvPr id="22" name="4 / GPN">
              <a:extLst>
                <a:ext uri="{FF2B5EF4-FFF2-40B4-BE49-F238E27FC236}">
                  <a16:creationId xmlns:a16="http://schemas.microsoft.com/office/drawing/2014/main" id="{738FC4C0-3E8E-322C-1DEF-C55E787F162B}"/>
                </a:ext>
              </a:extLst>
            </p:cNvPr>
            <p:cNvSpPr/>
            <p:nvPr/>
          </p:nvSpPr>
          <p:spPr>
            <a:xfrm>
              <a:off x="1482023" y="3255749"/>
              <a:ext cx="976919" cy="164593"/>
            </a:xfrm>
            <a:prstGeom prst="rect">
              <a:avLst/>
            </a:prstGeom>
            <a:solidFill>
              <a:srgbClr val="0000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4" tIns="9144" rIns="9144" bIns="9144" numCol="1" anchor="ctr">
              <a:noAutofit/>
            </a:bodyPr>
            <a:lstStyle>
              <a:lvl1pPr>
                <a:lnSpc>
                  <a:spcPct val="90000"/>
                </a:lnSpc>
                <a:spcBef>
                  <a:spcPts val="1800"/>
                </a:spcBef>
                <a:defRPr sz="4800">
                  <a:solidFill>
                    <a:srgbClr val="FFFFFF"/>
                  </a:solidFill>
                  <a:latin typeface="Proxima Nova Semibold"/>
                  <a:ea typeface="Proxima Nova Semibold"/>
                  <a:cs typeface="Proxima Nova Semibold"/>
                  <a:sym typeface="Proxima Nova Semibold"/>
                </a:defRPr>
              </a:lvl1pPr>
            </a:lstStyle>
            <a:p>
              <a:pPr algn="ctr"/>
              <a:r>
                <a:rPr lang="en-US" sz="864" dirty="0"/>
                <a:t>4</a:t>
              </a:r>
              <a:r>
                <a:rPr sz="864" dirty="0"/>
                <a:t> / GPN</a:t>
              </a:r>
            </a:p>
          </p:txBody>
        </p:sp>
      </p:grpSp>
    </p:spTree>
    <p:extLst>
      <p:ext uri="{BB962C8B-B14F-4D97-AF65-F5344CB8AC3E}">
        <p14:creationId xmlns:p14="http://schemas.microsoft.com/office/powerpoint/2010/main" val="227613217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89969-7405-FBD5-3830-74F2E653D098}"/>
              </a:ext>
            </a:extLst>
          </p:cNvPr>
          <p:cNvSpPr>
            <a:spLocks noGrp="1"/>
          </p:cNvSpPr>
          <p:nvPr>
            <p:ph type="title"/>
          </p:nvPr>
        </p:nvSpPr>
        <p:spPr>
          <a:xfrm>
            <a:off x="0" y="-52598"/>
            <a:ext cx="9144000" cy="750668"/>
          </a:xfrm>
        </p:spPr>
        <p:txBody>
          <a:bodyPr/>
          <a:lstStyle/>
          <a:p>
            <a:r>
              <a:rPr lang="en-US" sz="1800" dirty="0"/>
              <a:t>GP-Engine: Revolutionizing High-Performance Computing </a:t>
            </a:r>
            <a:br>
              <a:rPr lang="en-US" sz="1800" dirty="0"/>
            </a:br>
            <a:r>
              <a:rPr lang="en-US" sz="1800" dirty="0"/>
              <a:t>in the Great Plains</a:t>
            </a:r>
          </a:p>
        </p:txBody>
      </p:sp>
      <p:pic>
        <p:nvPicPr>
          <p:cNvPr id="4" name="Picture 3" descr="A collage of several men&#10;&#10;Description automatically generated">
            <a:extLst>
              <a:ext uri="{FF2B5EF4-FFF2-40B4-BE49-F238E27FC236}">
                <a16:creationId xmlns:a16="http://schemas.microsoft.com/office/drawing/2014/main" id="{75E7B99F-05DB-63A9-74DF-C72D4D4AB7B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693258" y="717072"/>
            <a:ext cx="5757484" cy="4081505"/>
          </a:xfrm>
          <a:prstGeom prst="rect">
            <a:avLst/>
          </a:prstGeom>
        </p:spPr>
      </p:pic>
    </p:spTree>
    <p:extLst>
      <p:ext uri="{BB962C8B-B14F-4D97-AF65-F5344CB8AC3E}">
        <p14:creationId xmlns:p14="http://schemas.microsoft.com/office/powerpoint/2010/main" val="43612230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CAACF-3A2A-4918-8FD7-BC90AD2801AF}"/>
              </a:ext>
            </a:extLst>
          </p:cNvPr>
          <p:cNvSpPr>
            <a:spLocks noGrp="1"/>
          </p:cNvSpPr>
          <p:nvPr>
            <p:ph type="title"/>
          </p:nvPr>
        </p:nvSpPr>
        <p:spPr/>
        <p:txBody>
          <a:bodyPr/>
          <a:lstStyle/>
          <a:p>
            <a:r>
              <a:rPr lang="en-US" sz="1800" dirty="0"/>
              <a:t>Regional Network Example: </a:t>
            </a:r>
            <a:br>
              <a:rPr lang="en-US" sz="1800" dirty="0"/>
            </a:br>
            <a:r>
              <a:rPr lang="en-US" sz="1800" dirty="0"/>
              <a:t>Georgia Tech / Southern Crossroads (</a:t>
            </a:r>
            <a:r>
              <a:rPr lang="en-US" sz="1800" dirty="0" err="1"/>
              <a:t>SoX</a:t>
            </a:r>
            <a:r>
              <a:rPr lang="en-US" sz="1800" dirty="0"/>
              <a:t>)</a:t>
            </a:r>
          </a:p>
        </p:txBody>
      </p:sp>
      <p:sp>
        <p:nvSpPr>
          <p:cNvPr id="3" name="Content Placeholder 2">
            <a:extLst>
              <a:ext uri="{FF2B5EF4-FFF2-40B4-BE49-F238E27FC236}">
                <a16:creationId xmlns:a16="http://schemas.microsoft.com/office/drawing/2014/main" id="{2EC1B08C-5D06-430B-9059-915F38C12EA6}"/>
              </a:ext>
            </a:extLst>
          </p:cNvPr>
          <p:cNvSpPr>
            <a:spLocks noGrp="1"/>
          </p:cNvSpPr>
          <p:nvPr>
            <p:ph idx="1"/>
          </p:nvPr>
        </p:nvSpPr>
        <p:spPr>
          <a:xfrm>
            <a:off x="398079" y="949890"/>
            <a:ext cx="8745921" cy="3467666"/>
          </a:xfrm>
        </p:spPr>
        <p:txBody>
          <a:bodyPr/>
          <a:lstStyle/>
          <a:p>
            <a:pPr marL="342892" indent="-342892">
              <a:spcBef>
                <a:spcPts val="600"/>
              </a:spcBef>
              <a:spcAft>
                <a:spcPts val="600"/>
              </a:spcAft>
              <a:buFont typeface="Symbol" panose="05050102010706020507" pitchFamily="18" charset="2"/>
              <a:buChar char=""/>
            </a:pPr>
            <a:r>
              <a:rPr lang="en-US" sz="1500" dirty="0">
                <a:latin typeface="Calibri" panose="020F0502020204030204" pitchFamily="34" charset="0"/>
                <a:ea typeface="Calibri" panose="020F0502020204030204" pitchFamily="34" charset="0"/>
              </a:rPr>
              <a:t>Participating with multiple nodes in the Southeast</a:t>
            </a:r>
          </a:p>
          <a:p>
            <a:pPr marL="342892" indent="-342892">
              <a:spcBef>
                <a:spcPts val="600"/>
              </a:spcBef>
              <a:spcAft>
                <a:spcPts val="600"/>
              </a:spcAft>
              <a:buFont typeface="Symbol" panose="05050102010706020507" pitchFamily="18" charset="2"/>
              <a:buChar char=""/>
            </a:pPr>
            <a:r>
              <a:rPr lang="en-US" sz="1500" dirty="0">
                <a:latin typeface="Calibri" panose="020F0502020204030204" pitchFamily="34" charset="0"/>
                <a:ea typeface="Calibri" panose="020F0502020204030204" pitchFamily="34" charset="0"/>
              </a:rPr>
              <a:t>Clemson University is also participating</a:t>
            </a:r>
          </a:p>
          <a:p>
            <a:pPr marL="342892" indent="-342892">
              <a:spcBef>
                <a:spcPts val="600"/>
              </a:spcBef>
              <a:spcAft>
                <a:spcPts val="600"/>
              </a:spcAft>
              <a:buFont typeface="Symbol" panose="05050102010706020507" pitchFamily="18" charset="2"/>
              <a:buChar char=""/>
            </a:pPr>
            <a:r>
              <a:rPr lang="en-US" sz="1500" dirty="0">
                <a:latin typeface="Calibri" panose="020F0502020204030204" pitchFamily="34" charset="0"/>
                <a:ea typeface="Calibri" panose="020F0502020204030204" pitchFamily="34" charset="0"/>
              </a:rPr>
              <a:t>Presentations from Dr. Alex </a:t>
            </a:r>
            <a:r>
              <a:rPr lang="en-US" sz="1500" dirty="0" err="1">
                <a:latin typeface="Calibri" panose="020F0502020204030204" pitchFamily="34" charset="0"/>
                <a:ea typeface="Calibri" panose="020F0502020204030204" pitchFamily="34" charset="0"/>
              </a:rPr>
              <a:t>Feltus</a:t>
            </a:r>
            <a:r>
              <a:rPr lang="en-US" sz="1500" dirty="0">
                <a:latin typeface="Calibri" panose="020F0502020204030204" pitchFamily="34" charset="0"/>
                <a:ea typeface="Calibri" panose="020F0502020204030204" pitchFamily="34" charset="0"/>
              </a:rPr>
              <a:t> and Dr. Larry </a:t>
            </a:r>
            <a:r>
              <a:rPr lang="en-US" sz="1500" dirty="0" err="1">
                <a:latin typeface="Calibri" panose="020F0502020204030204" pitchFamily="34" charset="0"/>
                <a:ea typeface="Calibri" panose="020F0502020204030204" pitchFamily="34" charset="0"/>
              </a:rPr>
              <a:t>Smarr</a:t>
            </a:r>
            <a:r>
              <a:rPr lang="en-US" sz="1500" dirty="0">
                <a:latin typeface="Calibri" panose="020F0502020204030204" pitchFamily="34" charset="0"/>
                <a:ea typeface="Calibri" panose="020F0502020204030204" pitchFamily="34" charset="0"/>
              </a:rPr>
              <a:t> to </a:t>
            </a:r>
            <a:r>
              <a:rPr lang="en-US" sz="1500" dirty="0" err="1">
                <a:latin typeface="Calibri" panose="020F0502020204030204" pitchFamily="34" charset="0"/>
                <a:ea typeface="Calibri" panose="020F0502020204030204" pitchFamily="34" charset="0"/>
              </a:rPr>
              <a:t>SoX</a:t>
            </a:r>
            <a:r>
              <a:rPr lang="en-US" sz="1500" dirty="0">
                <a:latin typeface="Calibri" panose="020F0502020204030204" pitchFamily="34" charset="0"/>
                <a:ea typeface="Calibri" panose="020F0502020204030204" pitchFamily="34" charset="0"/>
              </a:rPr>
              <a:t> community</a:t>
            </a:r>
          </a:p>
          <a:p>
            <a:pPr marL="342892" indent="-342892">
              <a:spcBef>
                <a:spcPts val="600"/>
              </a:spcBef>
              <a:spcAft>
                <a:spcPts val="600"/>
              </a:spcAft>
              <a:buFont typeface="Symbol" panose="05050102010706020507" pitchFamily="18" charset="2"/>
              <a:buChar char=""/>
            </a:pPr>
            <a:r>
              <a:rPr lang="en-US" sz="1500" dirty="0">
                <a:latin typeface="Calibri" panose="020F0502020204030204" pitchFamily="34" charset="0"/>
                <a:ea typeface="Times New Roman" panose="02020603050405020304" pitchFamily="18" charset="0"/>
              </a:rPr>
              <a:t>FIONA nodes purchased as DTNs or </a:t>
            </a:r>
            <a:r>
              <a:rPr lang="en-US" sz="1500" dirty="0" err="1">
                <a:latin typeface="Calibri" panose="020F0502020204030204" pitchFamily="34" charset="0"/>
                <a:ea typeface="Times New Roman" panose="02020603050405020304" pitchFamily="18" charset="0"/>
              </a:rPr>
              <a:t>perfSONAR</a:t>
            </a:r>
            <a:r>
              <a:rPr lang="en-US" sz="1500" dirty="0">
                <a:latin typeface="Calibri" panose="020F0502020204030204" pitchFamily="34" charset="0"/>
                <a:ea typeface="Times New Roman" panose="02020603050405020304" pitchFamily="18" charset="0"/>
              </a:rPr>
              <a:t> test points are in process of redeploying as Nautilus nodes</a:t>
            </a:r>
            <a:endParaRPr lang="en-US" sz="1500" dirty="0">
              <a:latin typeface="Calibri" panose="020F0502020204030204" pitchFamily="34" charset="0"/>
              <a:ea typeface="Calibri" panose="020F0502020204030204" pitchFamily="34" charset="0"/>
            </a:endParaRPr>
          </a:p>
          <a:p>
            <a:pPr marL="342892" indent="-342892">
              <a:spcBef>
                <a:spcPts val="600"/>
              </a:spcBef>
              <a:spcAft>
                <a:spcPts val="600"/>
              </a:spcAft>
              <a:buFont typeface="Symbol" panose="05050102010706020507" pitchFamily="18" charset="2"/>
              <a:buChar char=""/>
            </a:pPr>
            <a:r>
              <a:rPr lang="en-US" sz="1500" dirty="0">
                <a:latin typeface="Calibri" panose="020F0502020204030204" pitchFamily="34" charset="0"/>
                <a:ea typeface="Times New Roman" panose="02020603050405020304" pitchFamily="18" charset="0"/>
              </a:rPr>
              <a:t>Goal is to enable research within our community and looking to assist faculty unfamiliar with the platform</a:t>
            </a:r>
            <a:endParaRPr lang="en-US" sz="1500" dirty="0">
              <a:latin typeface="Calibri" panose="020F0502020204030204" pitchFamily="34" charset="0"/>
              <a:ea typeface="Calibri" panose="020F0502020204030204" pitchFamily="34" charset="0"/>
            </a:endParaRPr>
          </a:p>
          <a:p>
            <a:pPr marL="342892" indent="-342892">
              <a:spcBef>
                <a:spcPts val="600"/>
              </a:spcBef>
              <a:spcAft>
                <a:spcPts val="600"/>
              </a:spcAft>
              <a:buFont typeface="Symbol" panose="05050102010706020507" pitchFamily="18" charset="2"/>
              <a:buChar char=""/>
            </a:pPr>
            <a:r>
              <a:rPr lang="en-US" sz="1500" dirty="0" err="1">
                <a:latin typeface="Calibri" panose="020F0502020204030204" pitchFamily="34" charset="0"/>
                <a:ea typeface="Times New Roman" panose="02020603050405020304" pitchFamily="18" charset="0"/>
              </a:rPr>
              <a:t>SoX</a:t>
            </a:r>
            <a:r>
              <a:rPr lang="en-US" sz="1500" dirty="0">
                <a:latin typeface="Calibri" panose="020F0502020204030204" pitchFamily="34" charset="0"/>
                <a:ea typeface="Times New Roman" panose="02020603050405020304" pitchFamily="18" charset="0"/>
              </a:rPr>
              <a:t> is looking to collaborate on toolkits, demos, training we can share, invite, host, etc. for our community to help take advantage of the NRP</a:t>
            </a:r>
            <a:endParaRPr lang="en-US" sz="1500" dirty="0">
              <a:latin typeface="Calibri" panose="020F0502020204030204" pitchFamily="34" charset="0"/>
              <a:ea typeface="Calibri" panose="020F0502020204030204" pitchFamily="34" charset="0"/>
            </a:endParaRPr>
          </a:p>
          <a:p>
            <a:pPr marL="342892" indent="-342892">
              <a:spcBef>
                <a:spcPts val="600"/>
              </a:spcBef>
              <a:spcAft>
                <a:spcPts val="600"/>
              </a:spcAft>
              <a:buFont typeface="Symbol" panose="05050102010706020507" pitchFamily="18" charset="2"/>
              <a:buChar char=""/>
            </a:pPr>
            <a:r>
              <a:rPr lang="en-US" sz="1500" dirty="0" err="1">
                <a:latin typeface="Calibri" panose="020F0502020204030204" pitchFamily="34" charset="0"/>
                <a:ea typeface="Times New Roman" panose="02020603050405020304" pitchFamily="18" charset="0"/>
              </a:rPr>
              <a:t>SoX</a:t>
            </a:r>
            <a:r>
              <a:rPr lang="en-US" sz="1500" dirty="0">
                <a:latin typeface="Calibri" panose="020F0502020204030204" pitchFamily="34" charset="0"/>
                <a:ea typeface="Times New Roman" panose="02020603050405020304" pitchFamily="18" charset="0"/>
              </a:rPr>
              <a:t> offers connectivity and space for those interested in hosting nodes</a:t>
            </a:r>
          </a:p>
          <a:p>
            <a:pPr marL="342892" indent="-342892">
              <a:spcBef>
                <a:spcPts val="600"/>
              </a:spcBef>
              <a:spcAft>
                <a:spcPts val="600"/>
              </a:spcAft>
              <a:buFont typeface="Symbol" panose="05050102010706020507" pitchFamily="18" charset="2"/>
              <a:buChar char=""/>
            </a:pPr>
            <a:r>
              <a:rPr lang="en-US" sz="1500" dirty="0">
                <a:latin typeface="Calibri" panose="020F0502020204030204" pitchFamily="34" charset="0"/>
                <a:ea typeface="Calibri" panose="020F0502020204030204" pitchFamily="34" charset="0"/>
              </a:rPr>
              <a:t>Recent upgrade to 400G connectivity to </a:t>
            </a:r>
            <a:r>
              <a:rPr lang="en-US" sz="1500" dirty="0" err="1">
                <a:latin typeface="Calibri" panose="020F0502020204030204" pitchFamily="34" charset="0"/>
                <a:ea typeface="Calibri" panose="020F0502020204030204" pitchFamily="34" charset="0"/>
              </a:rPr>
              <a:t>ESnet</a:t>
            </a:r>
            <a:r>
              <a:rPr lang="en-US" sz="1500" dirty="0">
                <a:latin typeface="Calibri" panose="020F0502020204030204" pitchFamily="34" charset="0"/>
                <a:ea typeface="Calibri" panose="020F0502020204030204" pitchFamily="34" charset="0"/>
              </a:rPr>
              <a:t> and Internet2 – includes </a:t>
            </a:r>
            <a:r>
              <a:rPr lang="en-US" sz="1500" dirty="0" err="1">
                <a:latin typeface="Calibri" panose="020F0502020204030204" pitchFamily="34" charset="0"/>
                <a:ea typeface="Calibri" panose="020F0502020204030204" pitchFamily="34" charset="0"/>
              </a:rPr>
              <a:t>ESnet</a:t>
            </a:r>
            <a:r>
              <a:rPr lang="en-US" sz="1500" dirty="0">
                <a:latin typeface="Calibri" panose="020F0502020204030204" pitchFamily="34" charset="0"/>
                <a:ea typeface="Calibri" panose="020F0502020204030204" pitchFamily="34" charset="0"/>
              </a:rPr>
              <a:t> BW Challenge </a:t>
            </a:r>
          </a:p>
        </p:txBody>
      </p:sp>
      <p:pic>
        <p:nvPicPr>
          <p:cNvPr id="5" name="Picture 4" descr="A logo with a road and text&#10;&#10;Description automatically generated">
            <a:extLst>
              <a:ext uri="{FF2B5EF4-FFF2-40B4-BE49-F238E27FC236}">
                <a16:creationId xmlns:a16="http://schemas.microsoft.com/office/drawing/2014/main" id="{493F168F-FAEF-E1B9-5839-A65D496ED0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9538" y="790549"/>
            <a:ext cx="1856236" cy="921260"/>
          </a:xfrm>
          <a:prstGeom prst="rect">
            <a:avLst/>
          </a:prstGeom>
        </p:spPr>
      </p:pic>
    </p:spTree>
    <p:extLst>
      <p:ext uri="{BB962C8B-B14F-4D97-AF65-F5344CB8AC3E}">
        <p14:creationId xmlns:p14="http://schemas.microsoft.com/office/powerpoint/2010/main" val="138177335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EDC64-31B5-922E-BFBD-FAF5D84E29F1}"/>
              </a:ext>
            </a:extLst>
          </p:cNvPr>
          <p:cNvSpPr>
            <a:spLocks noGrp="1"/>
          </p:cNvSpPr>
          <p:nvPr>
            <p:ph type="title"/>
          </p:nvPr>
        </p:nvSpPr>
        <p:spPr/>
        <p:txBody>
          <a:bodyPr/>
          <a:lstStyle/>
          <a:p>
            <a:r>
              <a:rPr lang="en-US" sz="1800" dirty="0"/>
              <a:t>Southern Crossroads AI Resource (</a:t>
            </a:r>
            <a:r>
              <a:rPr lang="en-US" sz="1800" dirty="0" err="1"/>
              <a:t>SoX</a:t>
            </a:r>
            <a:r>
              <a:rPr lang="en-US" sz="1800" dirty="0"/>
              <a:t> AIR)</a:t>
            </a:r>
            <a:br>
              <a:rPr lang="en-US" sz="1800" dirty="0"/>
            </a:br>
            <a:r>
              <a:rPr lang="en-US" sz="1800" dirty="0"/>
              <a:t>42 GPUs</a:t>
            </a:r>
          </a:p>
        </p:txBody>
      </p:sp>
      <p:pic>
        <p:nvPicPr>
          <p:cNvPr id="4" name="Picture 3">
            <a:extLst>
              <a:ext uri="{FF2B5EF4-FFF2-40B4-BE49-F238E27FC236}">
                <a16:creationId xmlns:a16="http://schemas.microsoft.com/office/drawing/2014/main" id="{DCED6336-246F-CE09-C8A2-94B0CEC8BE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4713" y="733623"/>
            <a:ext cx="7294574" cy="4039162"/>
          </a:xfrm>
          <a:prstGeom prst="rect">
            <a:avLst/>
          </a:prstGeom>
        </p:spPr>
      </p:pic>
      <p:grpSp>
        <p:nvGrpSpPr>
          <p:cNvPr id="5" name="Group 4">
            <a:extLst>
              <a:ext uri="{FF2B5EF4-FFF2-40B4-BE49-F238E27FC236}">
                <a16:creationId xmlns:a16="http://schemas.microsoft.com/office/drawing/2014/main" id="{EF878B08-D4B7-D809-BC9E-C311654B4B96}"/>
              </a:ext>
            </a:extLst>
          </p:cNvPr>
          <p:cNvGrpSpPr/>
          <p:nvPr/>
        </p:nvGrpSpPr>
        <p:grpSpPr>
          <a:xfrm>
            <a:off x="4454568" y="3300869"/>
            <a:ext cx="1004750" cy="335250"/>
            <a:chOff x="4454568" y="3300869"/>
            <a:chExt cx="1004750" cy="335250"/>
          </a:xfrm>
        </p:grpSpPr>
        <p:sp>
          <p:nvSpPr>
            <p:cNvPr id="6" name="FAMU + Florida Int’l">
              <a:extLst>
                <a:ext uri="{FF2B5EF4-FFF2-40B4-BE49-F238E27FC236}">
                  <a16:creationId xmlns:a16="http://schemas.microsoft.com/office/drawing/2014/main" id="{5C7FA86B-804C-826D-7FDB-030862AA41B2}"/>
                </a:ext>
              </a:extLst>
            </p:cNvPr>
            <p:cNvSpPr/>
            <p:nvPr/>
          </p:nvSpPr>
          <p:spPr>
            <a:xfrm>
              <a:off x="4454568" y="3300869"/>
              <a:ext cx="1004750" cy="335250"/>
            </a:xfrm>
            <a:prstGeom prst="rect">
              <a:avLst/>
            </a:prstGeom>
            <a:solidFill>
              <a:srgbClr val="4C4946"/>
            </a:solidFill>
            <a:ln w="25400" cap="flat">
              <a:solidFill>
                <a:srgbClr val="2AAEE2"/>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4" tIns="32918" rIns="9144" bIns="9144" numCol="1" anchor="t">
              <a:noAutofit/>
            </a:bodyPr>
            <a:lstStyle>
              <a:lvl1pPr>
                <a:lnSpc>
                  <a:spcPct val="90000"/>
                </a:lnSpc>
                <a:spcBef>
                  <a:spcPts val="1800"/>
                </a:spcBef>
                <a:defRPr sz="4000">
                  <a:solidFill>
                    <a:srgbClr val="FFFFFF"/>
                  </a:solidFill>
                  <a:latin typeface="Proxima Nova"/>
                  <a:ea typeface="Proxima Nova"/>
                  <a:cs typeface="Proxima Nova"/>
                  <a:sym typeface="Proxima Nova"/>
                </a:defRPr>
              </a:lvl1pPr>
            </a:lstStyle>
            <a:p>
              <a:pPr algn="ctr"/>
              <a:r>
                <a:rPr sz="720" dirty="0"/>
                <a:t>FAMU + Florida Int’l</a:t>
              </a:r>
            </a:p>
          </p:txBody>
        </p:sp>
        <p:sp>
          <p:nvSpPr>
            <p:cNvPr id="7" name="7 / FLR">
              <a:extLst>
                <a:ext uri="{FF2B5EF4-FFF2-40B4-BE49-F238E27FC236}">
                  <a16:creationId xmlns:a16="http://schemas.microsoft.com/office/drawing/2014/main" id="{570015EE-22C2-A6F5-8FDB-33CE2B9C1352}"/>
                </a:ext>
              </a:extLst>
            </p:cNvPr>
            <p:cNvSpPr/>
            <p:nvPr/>
          </p:nvSpPr>
          <p:spPr>
            <a:xfrm>
              <a:off x="4484178" y="3460499"/>
              <a:ext cx="936403" cy="164593"/>
            </a:xfrm>
            <a:prstGeom prst="rect">
              <a:avLst/>
            </a:prstGeom>
            <a:solidFill>
              <a:srgbClr val="0000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4" tIns="9144" rIns="9144" bIns="9144" numCol="1" anchor="ctr">
              <a:noAutofit/>
            </a:bodyPr>
            <a:lstStyle>
              <a:lvl1pPr>
                <a:lnSpc>
                  <a:spcPct val="90000"/>
                </a:lnSpc>
                <a:spcBef>
                  <a:spcPts val="1800"/>
                </a:spcBef>
                <a:defRPr sz="4800">
                  <a:solidFill>
                    <a:srgbClr val="FFFFFF"/>
                  </a:solidFill>
                  <a:latin typeface="Proxima Nova Semibold"/>
                  <a:ea typeface="Proxima Nova Semibold"/>
                  <a:cs typeface="Proxima Nova Semibold"/>
                  <a:sym typeface="Proxima Nova Semibold"/>
                </a:defRPr>
              </a:lvl1pPr>
            </a:lstStyle>
            <a:p>
              <a:pPr algn="ctr"/>
              <a:r>
                <a:rPr lang="en-US" sz="864" dirty="0"/>
                <a:t>8</a:t>
              </a:r>
              <a:r>
                <a:rPr sz="864" dirty="0"/>
                <a:t> / FLR</a:t>
              </a:r>
            </a:p>
          </p:txBody>
        </p:sp>
      </p:grpSp>
      <p:grpSp>
        <p:nvGrpSpPr>
          <p:cNvPr id="10" name="Group 9">
            <a:extLst>
              <a:ext uri="{FF2B5EF4-FFF2-40B4-BE49-F238E27FC236}">
                <a16:creationId xmlns:a16="http://schemas.microsoft.com/office/drawing/2014/main" id="{88F4E1A7-0655-A99D-A692-A472AD39CB00}"/>
              </a:ext>
            </a:extLst>
          </p:cNvPr>
          <p:cNvGrpSpPr/>
          <p:nvPr/>
        </p:nvGrpSpPr>
        <p:grpSpPr>
          <a:xfrm>
            <a:off x="5064442" y="2422962"/>
            <a:ext cx="942851" cy="335249"/>
            <a:chOff x="5064442" y="2422962"/>
            <a:chExt cx="942851" cy="335249"/>
          </a:xfrm>
        </p:grpSpPr>
        <p:sp>
          <p:nvSpPr>
            <p:cNvPr id="8" name="Clemson U">
              <a:extLst>
                <a:ext uri="{FF2B5EF4-FFF2-40B4-BE49-F238E27FC236}">
                  <a16:creationId xmlns:a16="http://schemas.microsoft.com/office/drawing/2014/main" id="{7B5D3119-02FD-D118-B2A1-971D9842D19A}"/>
                </a:ext>
              </a:extLst>
            </p:cNvPr>
            <p:cNvSpPr/>
            <p:nvPr/>
          </p:nvSpPr>
          <p:spPr>
            <a:xfrm>
              <a:off x="5064442" y="2422962"/>
              <a:ext cx="942851" cy="335249"/>
            </a:xfrm>
            <a:prstGeom prst="rect">
              <a:avLst/>
            </a:prstGeom>
            <a:solidFill>
              <a:srgbClr val="4C4946"/>
            </a:solidFill>
            <a:ln w="25400" cap="flat">
              <a:solidFill>
                <a:srgbClr val="2AAEE2"/>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4" tIns="32918" rIns="9144" bIns="9144" numCol="1" anchor="t">
              <a:noAutofit/>
            </a:bodyPr>
            <a:lstStyle>
              <a:lvl1pPr>
                <a:lnSpc>
                  <a:spcPct val="90000"/>
                </a:lnSpc>
                <a:spcBef>
                  <a:spcPts val="1800"/>
                </a:spcBef>
                <a:defRPr sz="4000">
                  <a:solidFill>
                    <a:srgbClr val="FFFFFF"/>
                  </a:solidFill>
                  <a:latin typeface="Proxima Nova"/>
                  <a:ea typeface="Proxima Nova"/>
                  <a:cs typeface="Proxima Nova"/>
                  <a:sym typeface="Proxima Nova"/>
                </a:defRPr>
              </a:lvl1pPr>
            </a:lstStyle>
            <a:p>
              <a:pPr algn="ctr"/>
              <a:r>
                <a:rPr sz="720" dirty="0"/>
                <a:t>Clemson U</a:t>
              </a:r>
            </a:p>
          </p:txBody>
        </p:sp>
        <p:sp>
          <p:nvSpPr>
            <p:cNvPr id="9" name="19 / SCLR">
              <a:extLst>
                <a:ext uri="{FF2B5EF4-FFF2-40B4-BE49-F238E27FC236}">
                  <a16:creationId xmlns:a16="http://schemas.microsoft.com/office/drawing/2014/main" id="{6DCE95D7-8BA5-1266-11CD-403436B9D45E}"/>
                </a:ext>
              </a:extLst>
            </p:cNvPr>
            <p:cNvSpPr/>
            <p:nvPr/>
          </p:nvSpPr>
          <p:spPr>
            <a:xfrm>
              <a:off x="5082627" y="2576987"/>
              <a:ext cx="916080" cy="164592"/>
            </a:xfrm>
            <a:prstGeom prst="rect">
              <a:avLst/>
            </a:prstGeom>
            <a:solidFill>
              <a:srgbClr val="0000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4" tIns="9144" rIns="9144" bIns="9144" numCol="1" anchor="ctr">
              <a:noAutofit/>
            </a:bodyPr>
            <a:lstStyle>
              <a:lvl1pPr>
                <a:lnSpc>
                  <a:spcPct val="90000"/>
                </a:lnSpc>
                <a:spcBef>
                  <a:spcPts val="1800"/>
                </a:spcBef>
                <a:defRPr sz="4800">
                  <a:solidFill>
                    <a:srgbClr val="FFFFFF"/>
                  </a:solidFill>
                  <a:latin typeface="Proxima Nova Semibold"/>
                  <a:ea typeface="Proxima Nova Semibold"/>
                  <a:cs typeface="Proxima Nova Semibold"/>
                  <a:sym typeface="Proxima Nova Semibold"/>
                </a:defRPr>
              </a:lvl1pPr>
            </a:lstStyle>
            <a:p>
              <a:pPr algn="ctr"/>
              <a:r>
                <a:rPr sz="864" dirty="0"/>
                <a:t>1</a:t>
              </a:r>
              <a:r>
                <a:rPr lang="en-US" sz="864" dirty="0"/>
                <a:t>8</a:t>
              </a:r>
              <a:r>
                <a:rPr sz="864" dirty="0"/>
                <a:t> / SCLR</a:t>
              </a:r>
            </a:p>
          </p:txBody>
        </p:sp>
      </p:grpSp>
      <p:grpSp>
        <p:nvGrpSpPr>
          <p:cNvPr id="11" name="Group 10">
            <a:extLst>
              <a:ext uri="{FF2B5EF4-FFF2-40B4-BE49-F238E27FC236}">
                <a16:creationId xmlns:a16="http://schemas.microsoft.com/office/drawing/2014/main" id="{9DB8AF53-17E6-DC1F-D311-3E65720CB42D}"/>
              </a:ext>
            </a:extLst>
          </p:cNvPr>
          <p:cNvGrpSpPr/>
          <p:nvPr/>
        </p:nvGrpSpPr>
        <p:grpSpPr>
          <a:xfrm>
            <a:off x="4366052" y="2837773"/>
            <a:ext cx="942851" cy="335249"/>
            <a:chOff x="5064442" y="2422962"/>
            <a:chExt cx="942851" cy="335249"/>
          </a:xfrm>
        </p:grpSpPr>
        <p:sp>
          <p:nvSpPr>
            <p:cNvPr id="12" name="Clemson U">
              <a:extLst>
                <a:ext uri="{FF2B5EF4-FFF2-40B4-BE49-F238E27FC236}">
                  <a16:creationId xmlns:a16="http://schemas.microsoft.com/office/drawing/2014/main" id="{A79EF376-EDB3-B85A-36F5-3C063B172B09}"/>
                </a:ext>
              </a:extLst>
            </p:cNvPr>
            <p:cNvSpPr/>
            <p:nvPr/>
          </p:nvSpPr>
          <p:spPr>
            <a:xfrm>
              <a:off x="5064442" y="2422962"/>
              <a:ext cx="942851" cy="335249"/>
            </a:xfrm>
            <a:prstGeom prst="rect">
              <a:avLst/>
            </a:prstGeom>
            <a:solidFill>
              <a:srgbClr val="4C4946"/>
            </a:solidFill>
            <a:ln w="25400" cap="flat">
              <a:solidFill>
                <a:srgbClr val="2AAEE2"/>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4" tIns="32918" rIns="9144" bIns="9144" numCol="1" anchor="t">
              <a:noAutofit/>
            </a:bodyPr>
            <a:lstStyle>
              <a:lvl1pPr>
                <a:lnSpc>
                  <a:spcPct val="90000"/>
                </a:lnSpc>
                <a:spcBef>
                  <a:spcPts val="1800"/>
                </a:spcBef>
                <a:defRPr sz="4000">
                  <a:solidFill>
                    <a:srgbClr val="FFFFFF"/>
                  </a:solidFill>
                  <a:latin typeface="Proxima Nova"/>
                  <a:ea typeface="Proxima Nova"/>
                  <a:cs typeface="Proxima Nova"/>
                  <a:sym typeface="Proxima Nova"/>
                </a:defRPr>
              </a:lvl1pPr>
            </a:lstStyle>
            <a:p>
              <a:pPr algn="ctr"/>
              <a:r>
                <a:rPr lang="en-US" sz="720" dirty="0"/>
                <a:t>Georgia Tech</a:t>
              </a:r>
              <a:endParaRPr sz="720" dirty="0"/>
            </a:p>
          </p:txBody>
        </p:sp>
        <p:sp>
          <p:nvSpPr>
            <p:cNvPr id="13" name="19 / SCLR">
              <a:extLst>
                <a:ext uri="{FF2B5EF4-FFF2-40B4-BE49-F238E27FC236}">
                  <a16:creationId xmlns:a16="http://schemas.microsoft.com/office/drawing/2014/main" id="{ECB79507-072C-71B4-DE1C-39C98E89DEFE}"/>
                </a:ext>
              </a:extLst>
            </p:cNvPr>
            <p:cNvSpPr/>
            <p:nvPr/>
          </p:nvSpPr>
          <p:spPr>
            <a:xfrm>
              <a:off x="5082627" y="2576987"/>
              <a:ext cx="916080" cy="164592"/>
            </a:xfrm>
            <a:prstGeom prst="rect">
              <a:avLst/>
            </a:prstGeom>
            <a:solidFill>
              <a:srgbClr val="0000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4" tIns="9144" rIns="9144" bIns="9144" numCol="1" anchor="ctr">
              <a:noAutofit/>
            </a:bodyPr>
            <a:lstStyle>
              <a:lvl1pPr>
                <a:lnSpc>
                  <a:spcPct val="90000"/>
                </a:lnSpc>
                <a:spcBef>
                  <a:spcPts val="1800"/>
                </a:spcBef>
                <a:defRPr sz="4800">
                  <a:solidFill>
                    <a:srgbClr val="FFFFFF"/>
                  </a:solidFill>
                  <a:latin typeface="Proxima Nova Semibold"/>
                  <a:ea typeface="Proxima Nova Semibold"/>
                  <a:cs typeface="Proxima Nova Semibold"/>
                  <a:sym typeface="Proxima Nova Semibold"/>
                </a:defRPr>
              </a:lvl1pPr>
            </a:lstStyle>
            <a:p>
              <a:pPr algn="ctr"/>
              <a:r>
                <a:rPr sz="864" dirty="0"/>
                <a:t>1</a:t>
              </a:r>
              <a:r>
                <a:rPr lang="en-US" sz="864" dirty="0"/>
                <a:t>6</a:t>
              </a:r>
              <a:r>
                <a:rPr sz="864" dirty="0"/>
                <a:t> / SCLR</a:t>
              </a:r>
            </a:p>
          </p:txBody>
        </p:sp>
      </p:grpSp>
    </p:spTree>
    <p:extLst>
      <p:ext uri="{BB962C8B-B14F-4D97-AF65-F5344CB8AC3E}">
        <p14:creationId xmlns:p14="http://schemas.microsoft.com/office/powerpoint/2010/main" val="232998091"/>
      </p:ext>
    </p:extLst>
  </p:cSld>
  <p:clrMapOvr>
    <a:masterClrMapping/>
  </p:clrMapOvr>
  <p:transition/>
</p:sld>
</file>

<file path=ppt/theme/theme1.xml><?xml version="1.0" encoding="utf-8"?>
<a:theme xmlns:a="http://schemas.openxmlformats.org/drawingml/2006/main" name="NCSA.Allian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NCSA.Alli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100012" tIns="49212" rIns="100012" bIns="49212" numCol="1" anchor="ctr" anchorCtr="0" compatLnSpc="1">
        <a:prstTxWarp prst="textNoShape">
          <a:avLst/>
        </a:prstTxWarp>
      </a:bodyPr>
      <a:lstStyle>
        <a:defPPr marL="0" marR="0" indent="0" algn="l" defTabSz="912813"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100012" tIns="49212" rIns="100012" bIns="49212" numCol="1" anchor="ctr" anchorCtr="0" compatLnSpc="1">
        <a:prstTxWarp prst="textNoShape">
          <a:avLst/>
        </a:prstTxWarp>
      </a:bodyPr>
      <a:lstStyle>
        <a:defPPr marL="0" marR="0" indent="0" algn="l" defTabSz="912813"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NCSA.Allianc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SA.Allian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SA.Allianc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SA.Allianc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SA.Allianc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SA.Allianc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SA.Allianc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194367</TotalTime>
  <Words>1234</Words>
  <Application>Microsoft Macintosh PowerPoint</Application>
  <PresentationFormat>On-screen Show (16:9)</PresentationFormat>
  <Paragraphs>355</Paragraphs>
  <Slides>16</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Calibri</vt:lpstr>
      <vt:lpstr>Century Gothic</vt:lpstr>
      <vt:lpstr>Proxima Nova</vt:lpstr>
      <vt:lpstr>Proxima Nova Medium</vt:lpstr>
      <vt:lpstr>Proxima Nova Semibold</vt:lpstr>
      <vt:lpstr>Roboto Serif</vt:lpstr>
      <vt:lpstr>Symbol</vt:lpstr>
      <vt:lpstr>Times New Roman</vt:lpstr>
      <vt:lpstr>NCSA.Alliance</vt:lpstr>
      <vt:lpstr>“Internet2 and QUILT Initiatives  with Regional Networks” </vt:lpstr>
      <vt:lpstr>PowerPoint Presentation</vt:lpstr>
      <vt:lpstr>Jen Leasure, President &amp; CEO, The Quilt</vt:lpstr>
      <vt:lpstr>PowerPoint Presentation</vt:lpstr>
      <vt:lpstr>Profiles of Regional R&amp;E Networks  as CI Resources</vt:lpstr>
      <vt:lpstr>Great Plains Network AI Resource (GPN AIR) 255 GPUs</vt:lpstr>
      <vt:lpstr>GP-Engine: Revolutionizing High-Performance Computing  in the Great Plains</vt:lpstr>
      <vt:lpstr>Regional Network Example:  Georgia Tech / Southern Crossroads (SoX)</vt:lpstr>
      <vt:lpstr>Southern Crossroads AI Resource (SoX AIR) 42 GPUs</vt:lpstr>
      <vt:lpstr>RENs and Campus Partners with Nautilus Nodes Connected to NRP – Jan 2025</vt:lpstr>
      <vt:lpstr>CENIC AIR as a Blueprint for Other RENs</vt:lpstr>
      <vt:lpstr>PowerPoint Presentation</vt:lpstr>
      <vt:lpstr>PowerPoint Presentation</vt:lpstr>
      <vt:lpstr>Benefits to RENs of Contributing to NRP via the CENIC AIR Blueprint</vt:lpstr>
      <vt:lpstr>Internet2’s 40+ Performance Assurance Service Nodes  are being added to NRP and will be running Ark, RIPE Atlas and perfSONAR </vt:lpstr>
      <vt:lpstr>PowerPoint Presentation</vt:lpstr>
    </vt:vector>
  </TitlesOfParts>
  <Company>Dave Reese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Exchange Points (101?)</dc:title>
  <dc:creator>David Reese</dc:creator>
  <cp:lastModifiedBy>DeFanti, Tom</cp:lastModifiedBy>
  <cp:revision>1539</cp:revision>
  <cp:lastPrinted>2024-06-26T23:33:10Z</cp:lastPrinted>
  <dcterms:created xsi:type="dcterms:W3CDTF">2016-02-04T17:18:46Z</dcterms:created>
  <dcterms:modified xsi:type="dcterms:W3CDTF">2025-02-05T18:06:34Z</dcterms:modified>
</cp:coreProperties>
</file>