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75" r:id="rId2"/>
    <p:sldId id="263" r:id="rId3"/>
    <p:sldId id="264" r:id="rId4"/>
    <p:sldId id="276" r:id="rId5"/>
    <p:sldId id="277" r:id="rId6"/>
    <p:sldId id="2146849372" r:id="rId7"/>
    <p:sldId id="278" r:id="rId8"/>
    <p:sldId id="2146849371" r:id="rId9"/>
    <p:sldId id="280" r:id="rId10"/>
    <p:sldId id="265" r:id="rId11"/>
    <p:sldId id="266" r:id="rId12"/>
    <p:sldId id="272" r:id="rId13"/>
  </p:sldIdLst>
  <p:sldSz cx="12192000" cy="6858000"/>
  <p:notesSz cx="6858000" cy="9144000"/>
  <p:embeddedFontLst>
    <p:embeddedFont>
      <p:font typeface="Proxima Nova" panose="02000506030000020004" pitchFamily="2" charset="0"/>
      <p:regular r:id="rId15"/>
      <p:bold r:id="rId16"/>
      <p:italic r:id="rId17"/>
      <p:boldItalic r:id="rId18"/>
    </p:embeddedFont>
    <p:embeddedFont>
      <p:font typeface="Proxima Nova Light" panose="02000506030000020004" pitchFamily="2" charset="0"/>
      <p:regular r:id="rId19"/>
      <p:italic r:id="rId20"/>
    </p:embeddedFont>
    <p:embeddedFont>
      <p:font typeface="Proxima Nova Medium" panose="02000506030000020004" pitchFamily="2" charset="0"/>
      <p:regular r:id="rId21"/>
      <p:italic r:id="rId22"/>
    </p:embeddedFont>
    <p:embeddedFont>
      <p:font typeface="Proxima Nova Semibold" panose="0200050603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39"/>
    <a:srgbClr val="5CB17B"/>
    <a:srgbClr val="07334F"/>
    <a:srgbClr val="92B47D"/>
    <a:srgbClr val="376949"/>
    <a:srgbClr val="70BF5B"/>
    <a:srgbClr val="29AEE3"/>
    <a:srgbClr val="0A1A43"/>
    <a:srgbClr val="6BBB51"/>
    <a:srgbClr val="001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1"/>
    <p:restoredTop sz="94590"/>
  </p:normalViewPr>
  <p:slideViewPr>
    <p:cSldViewPr snapToGrid="0">
      <p:cViewPr varScale="1">
        <p:scale>
          <a:sx n="227" d="100"/>
          <a:sy n="227" d="100"/>
        </p:scale>
        <p:origin x="1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755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38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017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4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02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78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1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l="30030" r="28786"/>
          <a:stretch/>
        </p:blipFill>
        <p:spPr>
          <a:xfrm>
            <a:off x="-22000" y="-9525"/>
            <a:ext cx="5020800" cy="69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22287" y="27344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181599" y="273442"/>
            <a:ext cx="6417501" cy="5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522287" y="187364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855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BA9F1C-7AF9-1EBA-AEA0-75630A2D2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455" t="-349" r="31430" b="1575"/>
          <a:stretch/>
        </p:blipFill>
        <p:spPr>
          <a:xfrm>
            <a:off x="-22000" y="-97971"/>
            <a:ext cx="5020800" cy="701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FD853C-0FB6-7498-EB96-A935512B98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76" y="6356350"/>
            <a:ext cx="1727269" cy="511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5A6C8-4F2D-C99D-6F71-C356B03E4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593" y="-73153"/>
            <a:ext cx="12211405" cy="7100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71061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91304" y="0"/>
            <a:ext cx="110624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89722" y="1537390"/>
            <a:ext cx="1076407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4772025" y="457201"/>
            <a:ext cx="6583363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4AEF6-9FF0-17F1-0936-8FDBFF226E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F5190-CE98-FB23-D5C6-EAE5CC8610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5239A-22AC-4918-5F0D-04F0A4EB8B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3C636-0AB3-339E-66F4-ED159BA9B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549"/>
          <a:stretch/>
        </p:blipFill>
        <p:spPr>
          <a:xfrm>
            <a:off x="-5939" y="-44605"/>
            <a:ext cx="12208454" cy="990536"/>
          </a:xfrm>
          <a:prstGeom prst="rect">
            <a:avLst/>
          </a:prstGeom>
        </p:spPr>
      </p:pic>
      <p:sp>
        <p:nvSpPr>
          <p:cNvPr id="9" name="Google Shape;35;p6">
            <a:extLst>
              <a:ext uri="{FF2B5EF4-FFF2-40B4-BE49-F238E27FC236}">
                <a16:creationId xmlns:a16="http://schemas.microsoft.com/office/drawing/2014/main" id="{5AF10EEF-D070-52AA-72E4-52B062FDD8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061" y="0"/>
            <a:ext cx="10515600" cy="94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19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Char char="•"/>
              <a:defRPr sz="280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•"/>
              <a:defRPr sz="240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0169B-D429-8142-C59D-0B2571DDD5C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13" y="6487116"/>
            <a:ext cx="1334867" cy="395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AC54E-3FDA-DE23-9714-5C30CDA64E5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45432" y="6542570"/>
            <a:ext cx="1476369" cy="284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B3B46-4F45-0689-08AC-731C81F79FF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5691305" y="6496435"/>
            <a:ext cx="1099392" cy="32292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bruton@cenic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defanti@ceni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A47B8F2-840D-111B-9220-DBA9E0887D1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53471"/>
            <a:ext cx="12191999" cy="135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Proxima Nova Medium" panose="02000506030000020004" pitchFamily="2" charset="0"/>
                <a:sym typeface="Oswald"/>
              </a:rPr>
              <a:t>Connecting Your Institution</a:t>
            </a:r>
            <a:br>
              <a:rPr lang="en-US" sz="4800" dirty="0">
                <a:solidFill>
                  <a:schemeClr val="bg1"/>
                </a:solidFill>
                <a:latin typeface="Proxima Nova Medium" panose="02000506030000020004" pitchFamily="2" charset="0"/>
                <a:sym typeface="Oswald"/>
              </a:rPr>
            </a:br>
            <a:r>
              <a:rPr lang="en-US" sz="4800" dirty="0">
                <a:solidFill>
                  <a:schemeClr val="bg1"/>
                </a:solidFill>
                <a:latin typeface="Proxima Nova Medium" panose="02000506030000020004" pitchFamily="2" charset="0"/>
                <a:sym typeface="Oswald"/>
              </a:rPr>
              <a:t>to CENIC AIR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D6AFE1-164F-6FC1-891B-5C0B65FC72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43822"/>
            <a:ext cx="12191999" cy="142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Font typeface="Calibri"/>
              <a:buNone/>
            </a:pPr>
            <a:r>
              <a:rPr lang="en-US" altLang="en-US" dirty="0">
                <a:solidFill>
                  <a:schemeClr val="bg1"/>
                </a:solidFill>
                <a:latin typeface="Proxima Nova Medium" panose="02000506030000020004" pitchFamily="2" charset="0"/>
              </a:rPr>
              <a:t>6NRP Tutorial</a:t>
            </a:r>
            <a:br>
              <a:rPr lang="en-US" altLang="en-US" sz="2400" dirty="0">
                <a:solidFill>
                  <a:schemeClr val="bg1"/>
                </a:solidFill>
                <a:latin typeface="Proxima Nova Medium" panose="02000506030000020004" pitchFamily="2" charset="0"/>
              </a:rPr>
            </a:br>
            <a:r>
              <a:rPr lang="en-US" altLang="en-US" sz="2000" dirty="0">
                <a:solidFill>
                  <a:srgbClr val="D1EDFA"/>
                </a:solidFill>
                <a:latin typeface="Proxima Nova Light" panose="02000506030000020004" pitchFamily="2" charset="0"/>
              </a:rPr>
              <a:t>January 28, 2025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166D68-B9D4-1F49-C964-6126A973B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19" y="4172663"/>
            <a:ext cx="12191998" cy="105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04" tIns="33757" rIns="68604" bIns="33757"/>
          <a:lstStyle>
            <a:lvl1pPr defTabSz="987425">
              <a:spcBef>
                <a:spcPct val="20000"/>
              </a:spcBef>
              <a:buClr>
                <a:srgbClr val="790015"/>
              </a:buClr>
              <a:buSzPct val="100000"/>
              <a:buChar char="•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7425">
              <a:spcBef>
                <a:spcPct val="20000"/>
              </a:spcBef>
              <a:buClr>
                <a:srgbClr val="790015"/>
              </a:buClr>
              <a:buSzPct val="100000"/>
              <a:buChar char="–"/>
              <a:defRPr b="1">
                <a:solidFill>
                  <a:srgbClr val="0027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7425">
              <a:spcBef>
                <a:spcPct val="20000"/>
              </a:spcBef>
              <a:buClr>
                <a:srgbClr val="790015"/>
              </a:buClr>
              <a:buSzPct val="100000"/>
              <a:buChar char="–"/>
              <a:defRPr b="1">
                <a:solidFill>
                  <a:srgbClr val="33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7425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87425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b="0" dirty="0">
                <a:solidFill>
                  <a:schemeClr val="bg1"/>
                </a:solidFill>
                <a:latin typeface="Proxima Nova Medium" panose="02000506030000020004" pitchFamily="2" charset="0"/>
              </a:rPr>
              <a:t>Christopher Bruton</a:t>
            </a:r>
          </a:p>
          <a:p>
            <a:pPr algn="ctr">
              <a:spcBef>
                <a:spcPts val="0"/>
              </a:spcBef>
              <a:buNone/>
            </a:pPr>
            <a:r>
              <a:rPr lang="en-US" b="0" dirty="0">
                <a:solidFill>
                  <a:schemeClr val="bg1"/>
                </a:solidFill>
                <a:latin typeface="Proxima Nova Medium" panose="02000506030000020004" pitchFamily="2" charset="0"/>
              </a:rPr>
              <a:t>Tom </a:t>
            </a:r>
            <a:r>
              <a:rPr lang="en-US" b="0" dirty="0" err="1">
                <a:solidFill>
                  <a:schemeClr val="bg1"/>
                </a:solidFill>
                <a:latin typeface="Proxima Nova Medium" panose="02000506030000020004" pitchFamily="2" charset="0"/>
              </a:rPr>
              <a:t>DeFanti</a:t>
            </a:r>
            <a:endParaRPr lang="en-US" b="0" dirty="0">
              <a:solidFill>
                <a:schemeClr val="bg1"/>
              </a:solidFill>
              <a:latin typeface="Proxima Nova Medium" panose="02000506030000020004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A92C85-37E4-04EE-27EF-C18EF09C35AA}"/>
              </a:ext>
            </a:extLst>
          </p:cNvPr>
          <p:cNvGrpSpPr/>
          <p:nvPr/>
        </p:nvGrpSpPr>
        <p:grpSpPr>
          <a:xfrm>
            <a:off x="1870951" y="5541070"/>
            <a:ext cx="8889630" cy="761420"/>
            <a:chOff x="3187629" y="5696530"/>
            <a:chExt cx="6140782" cy="5259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565170-D110-4064-BDB1-EE350BBDF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39750" y="5770385"/>
              <a:ext cx="1368384" cy="3999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925C19-8F4E-2544-0AB8-A18D7ADEA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7629" y="5696530"/>
              <a:ext cx="1776047" cy="5259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CD42F1-D015-2AF6-B9E7-DD5C37C5A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7947" y="5771647"/>
              <a:ext cx="1950464" cy="375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16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97F9-300B-D923-5DB9-5CF5DFCE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86" y="493817"/>
            <a:ext cx="4237438" cy="1054844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Science DMZ Phase 1:</a:t>
            </a:r>
            <a:b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</a:br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10G DC/HPR Handoff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D55BF-0090-77D6-CDAA-45DCA7660D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1886" y="1565378"/>
            <a:ext cx="3932237" cy="3811588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In phase 1, HPR service was provisioned over the existing 10G circuit to Riverside. This ensured that CENIC-AIR traffic would not impact SDCCD’s primary 10G circuit.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One CPE had a Science DMZ routing instance configured, providing a combined DC/HPR routing table for the Science DMZ handoff.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SDCCD provided its own switch for the Science DMZ.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B3228-F501-904E-E0CF-F0C57F88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1" t="3987" r="9561" b="30807"/>
          <a:stretch/>
        </p:blipFill>
        <p:spPr>
          <a:xfrm>
            <a:off x="5548109" y="-3672"/>
            <a:ext cx="6686900" cy="65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97F9-300B-D923-5DB9-5CF5DFCE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96" y="486614"/>
            <a:ext cx="4384275" cy="1064470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Science DMZ Phase 2:</a:t>
            </a:r>
            <a:b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</a:br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100G DC/HPR Handoff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D55BF-0090-77D6-CDAA-45DCA7660D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2332" y="1528157"/>
            <a:ext cx="3932237" cy="3811588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In phase 2, the 10G AT&amp;T circuit will be upgraded to 100G.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The HPR service will be moved to the new 100G circuit, and the Science DMZ handoff will be upgraded to 100G.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The 10G Spectrum circuit will remain as a secondary path for DC and HPR.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The existing CPEs are 100G-capable, so no new hardware is needed except for 100G optics.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B3228-F501-904E-E0CF-F0C57F88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0" t="4602" r="9245" b="31258"/>
          <a:stretch/>
        </p:blipFill>
        <p:spPr>
          <a:xfrm>
            <a:off x="5666309" y="56157"/>
            <a:ext cx="6593011" cy="64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4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1D46-8FB1-02F8-2C61-ED7194C7EE8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525585"/>
            <a:ext cx="12192000" cy="238760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Proxima Nova" panose="02000506030000020004" pitchFamily="2" charset="0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27E58-25E2-001B-2C54-5128729E4D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72594" y="3509963"/>
            <a:ext cx="6246812" cy="1655762"/>
          </a:xfrm>
        </p:spPr>
        <p:txBody>
          <a:bodyPr/>
          <a:lstStyle/>
          <a:p>
            <a:pPr marL="5080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Contact us: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Christopher Bruton </a:t>
            </a:r>
            <a:r>
              <a:rPr lang="en-US" sz="2400" dirty="0">
                <a:hlinkClick r:id="rId3"/>
              </a:rPr>
              <a:t>cbruton@cenic.org</a:t>
            </a:r>
            <a:br>
              <a:rPr lang="en-US" sz="2400" dirty="0"/>
            </a:br>
            <a:r>
              <a:rPr lang="en-US" sz="2400" dirty="0">
                <a:solidFill>
                  <a:schemeClr val="bg1"/>
                </a:solidFill>
              </a:rPr>
              <a:t>Tom </a:t>
            </a:r>
            <a:r>
              <a:rPr lang="en-US" sz="2400" dirty="0" err="1">
                <a:solidFill>
                  <a:schemeClr val="bg1"/>
                </a:solidFill>
              </a:rPr>
              <a:t>DeFanti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hlinkClick r:id="rId4"/>
              </a:rPr>
              <a:t>tdefanti@cenic.org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94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9D52D-4902-1847-571F-10A1BD12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1" y="614362"/>
            <a:ext cx="3932237" cy="1087823"/>
          </a:xfrm>
        </p:spPr>
        <p:txBody>
          <a:bodyPr/>
          <a:lstStyle/>
          <a:p>
            <a:r>
              <a:rPr lang="en-US">
                <a:latin typeface="Proxima Nova" panose="02000506030000020004" pitchFamily="2" charset="0"/>
                <a:cs typeface="Calibri" panose="020F0502020204030204" pitchFamily="34" charset="0"/>
              </a:rPr>
              <a:t>The Problem:</a:t>
            </a:r>
            <a:endParaRPr lang="en-US" dirty="0">
              <a:latin typeface="Proxima Nova" panose="020005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E1768-C37B-6D07-76E7-448EDF087C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8DF71707-2C5F-04BD-E9CE-BE4C7BA5241E}"/>
              </a:ext>
            </a:extLst>
          </p:cNvPr>
          <p:cNvSpPr/>
          <p:nvPr/>
        </p:nvSpPr>
        <p:spPr>
          <a:xfrm>
            <a:off x="10737252" y="4795565"/>
            <a:ext cx="1103586" cy="1524000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NRP Nautilus Nodes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09A41F-D10A-C550-0ADE-21861678A62E}"/>
              </a:ext>
            </a:extLst>
          </p:cNvPr>
          <p:cNvGrpSpPr/>
          <p:nvPr/>
        </p:nvGrpSpPr>
        <p:grpSpPr>
          <a:xfrm>
            <a:off x="6415628" y="1892762"/>
            <a:ext cx="4572008" cy="2678360"/>
            <a:chOff x="6415628" y="1892762"/>
            <a:chExt cx="4572008" cy="267836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3C36221-303C-6E48-87A9-900C96A44B94}"/>
                </a:ext>
              </a:extLst>
            </p:cNvPr>
            <p:cNvSpPr/>
            <p:nvPr/>
          </p:nvSpPr>
          <p:spPr>
            <a:xfrm>
              <a:off x="6415628" y="1892762"/>
              <a:ext cx="1520273" cy="546538"/>
            </a:xfrm>
            <a:prstGeom prst="roundRect">
              <a:avLst/>
            </a:prstGeom>
            <a:solidFill>
              <a:srgbClr val="FFC1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Border Routers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55FAD46-F7AF-6801-C9E9-42771201EC5B}"/>
                </a:ext>
              </a:extLst>
            </p:cNvPr>
            <p:cNvSpPr/>
            <p:nvPr/>
          </p:nvSpPr>
          <p:spPr>
            <a:xfrm>
              <a:off x="7401612" y="2592539"/>
              <a:ext cx="1520273" cy="546538"/>
            </a:xfrm>
            <a:prstGeom prst="roundRect">
              <a:avLst/>
            </a:prstGeom>
            <a:solidFill>
              <a:srgbClr val="BC3D26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Firewalls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9DCC5CD-3F10-2C61-628F-4748E9ED673F}"/>
                </a:ext>
              </a:extLst>
            </p:cNvPr>
            <p:cNvSpPr/>
            <p:nvPr/>
          </p:nvSpPr>
          <p:spPr>
            <a:xfrm>
              <a:off x="8361445" y="3312880"/>
              <a:ext cx="1520273" cy="546538"/>
            </a:xfrm>
            <a:prstGeom prst="roundRect">
              <a:avLst/>
            </a:prstGeom>
            <a:solidFill>
              <a:srgbClr val="29AEE3"/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Core Routers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C1C40E0-8E1F-89B9-8DBE-3244AC44937E}"/>
                </a:ext>
              </a:extLst>
            </p:cNvPr>
            <p:cNvSpPr/>
            <p:nvPr/>
          </p:nvSpPr>
          <p:spPr>
            <a:xfrm>
              <a:off x="9467363" y="4024584"/>
              <a:ext cx="1520273" cy="546538"/>
            </a:xfrm>
            <a:prstGeom prst="roundRect">
              <a:avLst/>
            </a:prstGeom>
            <a:solidFill>
              <a:srgbClr val="001580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Switches</a:t>
              </a:r>
            </a:p>
          </p:txBody>
        </p:sp>
      </p:grp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562D0934-A5D1-92B6-337E-629659C3A9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51958" y="1777241"/>
            <a:ext cx="552057" cy="175283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A91716C8-F2C6-F233-6BAA-C41D800DD343}"/>
              </a:ext>
            </a:extLst>
          </p:cNvPr>
          <p:cNvCxnSpPr>
            <a:stCxn id="13" idx="2"/>
            <a:endCxn id="16" idx="1"/>
          </p:cNvCxnSpPr>
          <p:nvPr/>
        </p:nvCxnSpPr>
        <p:spPr>
          <a:xfrm rot="16200000" flipH="1">
            <a:off x="7075434" y="2539630"/>
            <a:ext cx="426508" cy="225847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3BB4B304-D925-290D-7647-F63DE0FAC5F3}"/>
              </a:ext>
            </a:extLst>
          </p:cNvPr>
          <p:cNvCxnSpPr>
            <a:stCxn id="16" idx="2"/>
            <a:endCxn id="17" idx="1"/>
          </p:cNvCxnSpPr>
          <p:nvPr/>
        </p:nvCxnSpPr>
        <p:spPr>
          <a:xfrm rot="16200000" flipH="1">
            <a:off x="8038061" y="3262765"/>
            <a:ext cx="447072" cy="199696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29BFA1E1-5D7E-BD06-1DE7-F2D59BB57D69}"/>
              </a:ext>
            </a:extLst>
          </p:cNvPr>
          <p:cNvCxnSpPr>
            <a:stCxn id="17" idx="2"/>
            <a:endCxn id="18" idx="1"/>
          </p:cNvCxnSpPr>
          <p:nvPr/>
        </p:nvCxnSpPr>
        <p:spPr>
          <a:xfrm rot="16200000" flipH="1">
            <a:off x="9075255" y="3905744"/>
            <a:ext cx="438435" cy="345781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C7A81F0-8C89-9FDF-5A64-C42F23615068}"/>
              </a:ext>
            </a:extLst>
          </p:cNvPr>
          <p:cNvCxnSpPr>
            <a:stCxn id="18" idx="2"/>
            <a:endCxn id="11" idx="2"/>
          </p:cNvCxnSpPr>
          <p:nvPr/>
        </p:nvCxnSpPr>
        <p:spPr>
          <a:xfrm rot="16200000" flipH="1">
            <a:off x="9989155" y="4809467"/>
            <a:ext cx="986443" cy="509752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E3C1F8A-2337-23BE-02E8-BB3EFAA3555F}"/>
              </a:ext>
            </a:extLst>
          </p:cNvPr>
          <p:cNvGrpSpPr/>
          <p:nvPr/>
        </p:nvGrpSpPr>
        <p:grpSpPr>
          <a:xfrm>
            <a:off x="5029960" y="174051"/>
            <a:ext cx="2420767" cy="1501751"/>
            <a:chOff x="5029960" y="174051"/>
            <a:chExt cx="2420767" cy="150175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29C4E1-600F-C6CE-8A55-8A2D96EAD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4C2CE3-8E5A-48C4-7CE5-9CFC135B3A05}"/>
                </a:ext>
              </a:extLst>
            </p:cNvPr>
            <p:cNvSpPr txBox="1"/>
            <p:nvPr/>
          </p:nvSpPr>
          <p:spPr>
            <a:xfrm>
              <a:off x="5194268" y="725562"/>
              <a:ext cx="2092149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CENIC</a:t>
              </a:r>
            </a:p>
            <a:p>
              <a:pPr algn="ctr"/>
              <a:r>
                <a:rPr lang="en-US" sz="18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CalREN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E0F442A-1E95-71AF-C55F-D8E90B0CBFB9}"/>
              </a:ext>
            </a:extLst>
          </p:cNvPr>
          <p:cNvSpPr txBox="1"/>
          <p:nvPr/>
        </p:nvSpPr>
        <p:spPr>
          <a:xfrm>
            <a:off x="350831" y="1789531"/>
            <a:ext cx="414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+mn-lt"/>
              </a:rPr>
              <a:t>Campus enterprise networks are not always suitable for high-performance computing.</a:t>
            </a:r>
          </a:p>
        </p:txBody>
      </p:sp>
    </p:spTree>
    <p:extLst>
      <p:ext uri="{BB962C8B-B14F-4D97-AF65-F5344CB8AC3E}">
        <p14:creationId xmlns:p14="http://schemas.microsoft.com/office/powerpoint/2010/main" val="333272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9D52D-4902-1847-571F-10A1BD12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1" y="124826"/>
            <a:ext cx="4671982" cy="1600200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Solution:</a:t>
            </a:r>
            <a:br>
              <a:rPr lang="en-US" dirty="0">
                <a:latin typeface="Proxima Nova Semibold" panose="02000506030000020004" pitchFamily="2" charset="0"/>
                <a:cs typeface="Calibri" panose="020F0502020204030204" pitchFamily="34" charset="0"/>
              </a:rPr>
            </a:br>
            <a:r>
              <a:rPr lang="en-US" sz="3000" dirty="0">
                <a:latin typeface="Proxima Nova Semibold" panose="02000506030000020004" pitchFamily="2" charset="0"/>
                <a:cs typeface="Calibri" panose="020F0502020204030204" pitchFamily="34" charset="0"/>
              </a:rPr>
              <a:t>The Science DMZ Model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E1768-C37B-6D07-76E7-448EDF087C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8DF71707-2C5F-04BD-E9CE-BE4C7BA5241E}"/>
              </a:ext>
            </a:extLst>
          </p:cNvPr>
          <p:cNvSpPr/>
          <p:nvPr/>
        </p:nvSpPr>
        <p:spPr>
          <a:xfrm>
            <a:off x="10737252" y="4795565"/>
            <a:ext cx="1103586" cy="1524000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NRP Nautilus Nodes</a:t>
            </a:r>
          </a:p>
        </p:txBody>
      </p:sp>
      <p:cxnSp>
        <p:nvCxnSpPr>
          <p:cNvPr id="2" name="Elbow Connector 1">
            <a:extLst>
              <a:ext uri="{FF2B5EF4-FFF2-40B4-BE49-F238E27FC236}">
                <a16:creationId xmlns:a16="http://schemas.microsoft.com/office/drawing/2014/main" id="{7E8C0BED-C623-DD0C-2C08-1D9840FB904F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6240344" y="1588853"/>
            <a:ext cx="4496908" cy="3968712"/>
          </a:xfrm>
          <a:prstGeom prst="bentConnector3">
            <a:avLst>
              <a:gd name="adj1" fmla="val -17"/>
            </a:avLst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A9D791-6DCC-9D4B-C7A0-FAB8B573F2DE}"/>
              </a:ext>
            </a:extLst>
          </p:cNvPr>
          <p:cNvGrpSpPr/>
          <p:nvPr/>
        </p:nvGrpSpPr>
        <p:grpSpPr>
          <a:xfrm>
            <a:off x="5029960" y="174051"/>
            <a:ext cx="2420767" cy="1501751"/>
            <a:chOff x="5029960" y="174051"/>
            <a:chExt cx="2420767" cy="150175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6B186F0-24C4-2632-6B1C-C9FE29898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63970F-5BFC-F69D-494E-CEFE3886D23E}"/>
                </a:ext>
              </a:extLst>
            </p:cNvPr>
            <p:cNvSpPr txBox="1"/>
            <p:nvPr/>
          </p:nvSpPr>
          <p:spPr>
            <a:xfrm>
              <a:off x="5194268" y="725562"/>
              <a:ext cx="2092149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CENIC</a:t>
              </a:r>
            </a:p>
            <a:p>
              <a:pPr algn="ctr"/>
              <a:r>
                <a:rPr lang="en-US" sz="18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CalREN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71DB3B-10A7-42DB-2849-C41D004927A1}"/>
              </a:ext>
            </a:extLst>
          </p:cNvPr>
          <p:cNvGrpSpPr/>
          <p:nvPr/>
        </p:nvGrpSpPr>
        <p:grpSpPr>
          <a:xfrm>
            <a:off x="6415628" y="1892762"/>
            <a:ext cx="4572008" cy="2678360"/>
            <a:chOff x="6415628" y="1892762"/>
            <a:chExt cx="4572008" cy="267836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39E1B55-881B-33BD-E776-9435708BD12D}"/>
                </a:ext>
              </a:extLst>
            </p:cNvPr>
            <p:cNvSpPr/>
            <p:nvPr/>
          </p:nvSpPr>
          <p:spPr>
            <a:xfrm>
              <a:off x="6415628" y="1892762"/>
              <a:ext cx="1520273" cy="546538"/>
            </a:xfrm>
            <a:prstGeom prst="roundRect">
              <a:avLst/>
            </a:prstGeom>
            <a:solidFill>
              <a:srgbClr val="FFC11A">
                <a:alpha val="4017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Border Routers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A6C55B2-9018-6A93-5316-EE6960C770E6}"/>
                </a:ext>
              </a:extLst>
            </p:cNvPr>
            <p:cNvSpPr/>
            <p:nvPr/>
          </p:nvSpPr>
          <p:spPr>
            <a:xfrm>
              <a:off x="7401612" y="2592539"/>
              <a:ext cx="1520273" cy="546538"/>
            </a:xfrm>
            <a:prstGeom prst="roundRect">
              <a:avLst/>
            </a:prstGeom>
            <a:solidFill>
              <a:srgbClr val="BC3D26">
                <a:alpha val="40179"/>
              </a:srgb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Firewalls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2F97425-EB31-A158-B5C2-92B34ACC9CA6}"/>
                </a:ext>
              </a:extLst>
            </p:cNvPr>
            <p:cNvSpPr/>
            <p:nvPr/>
          </p:nvSpPr>
          <p:spPr>
            <a:xfrm>
              <a:off x="8361445" y="3312880"/>
              <a:ext cx="1520273" cy="546538"/>
            </a:xfrm>
            <a:prstGeom prst="roundRect">
              <a:avLst/>
            </a:prstGeom>
            <a:solidFill>
              <a:srgbClr val="29AEE3">
                <a:alpha val="40179"/>
              </a:srgb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Core Routers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7DEC084-2057-33DC-A4B6-3F670A6B80C3}"/>
                </a:ext>
              </a:extLst>
            </p:cNvPr>
            <p:cNvSpPr/>
            <p:nvPr/>
          </p:nvSpPr>
          <p:spPr>
            <a:xfrm>
              <a:off x="9467363" y="4024584"/>
              <a:ext cx="1520273" cy="546538"/>
            </a:xfrm>
            <a:prstGeom prst="roundRect">
              <a:avLst/>
            </a:prstGeom>
            <a:solidFill>
              <a:srgbClr val="001580">
                <a:alpha val="40075"/>
              </a:srgbClr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Switches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4CD0847-C2DB-90C3-6B09-FF7284748775}"/>
              </a:ext>
            </a:extLst>
          </p:cNvPr>
          <p:cNvSpPr txBox="1"/>
          <p:nvPr/>
        </p:nvSpPr>
        <p:spPr>
          <a:xfrm>
            <a:off x="350831" y="1789531"/>
            <a:ext cx="414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+mn-lt"/>
              </a:rPr>
              <a:t>Dedicated high-throughput, low-latency network access for research computing.</a:t>
            </a:r>
          </a:p>
        </p:txBody>
      </p:sp>
    </p:spTree>
    <p:extLst>
      <p:ext uri="{BB962C8B-B14F-4D97-AF65-F5344CB8AC3E}">
        <p14:creationId xmlns:p14="http://schemas.microsoft.com/office/powerpoint/2010/main" val="245539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9D52D-4902-1847-571F-10A1BD12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0" y="273442"/>
            <a:ext cx="4671982" cy="1600200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What network</a:t>
            </a:r>
            <a:b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</a:br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resources do Nautilus nodes need?</a:t>
            </a:r>
            <a:endParaRPr lang="en-US" sz="3000" dirty="0">
              <a:latin typeface="Proxima Nova Semibold" panose="020005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E1768-C37B-6D07-76E7-448EDF087C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8DF71707-2C5F-04BD-E9CE-BE4C7BA5241E}"/>
              </a:ext>
            </a:extLst>
          </p:cNvPr>
          <p:cNvSpPr/>
          <p:nvPr/>
        </p:nvSpPr>
        <p:spPr>
          <a:xfrm>
            <a:off x="10737252" y="4795565"/>
            <a:ext cx="1103586" cy="1524000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NRP Nautilus Nodes</a:t>
            </a:r>
          </a:p>
        </p:txBody>
      </p:sp>
      <p:cxnSp>
        <p:nvCxnSpPr>
          <p:cNvPr id="2" name="Elbow Connector 1">
            <a:extLst>
              <a:ext uri="{FF2B5EF4-FFF2-40B4-BE49-F238E27FC236}">
                <a16:creationId xmlns:a16="http://schemas.microsoft.com/office/drawing/2014/main" id="{7E8C0BED-C623-DD0C-2C08-1D9840FB904F}"/>
              </a:ext>
            </a:extLst>
          </p:cNvPr>
          <p:cNvCxnSpPr>
            <a:cxnSpLocks/>
            <a:stCxn id="32" idx="2"/>
            <a:endCxn id="11" idx="2"/>
          </p:cNvCxnSpPr>
          <p:nvPr/>
        </p:nvCxnSpPr>
        <p:spPr>
          <a:xfrm rot="16200000" flipH="1">
            <a:off x="8461609" y="3281921"/>
            <a:ext cx="2128565" cy="2422722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A9D791-6DCC-9D4B-C7A0-FAB8B573F2DE}"/>
              </a:ext>
            </a:extLst>
          </p:cNvPr>
          <p:cNvGrpSpPr/>
          <p:nvPr/>
        </p:nvGrpSpPr>
        <p:grpSpPr>
          <a:xfrm>
            <a:off x="5029960" y="174051"/>
            <a:ext cx="6569140" cy="3254949"/>
            <a:chOff x="5029960" y="174051"/>
            <a:chExt cx="2420767" cy="150175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6B186F0-24C4-2632-6B1C-C9FE29898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63970F-5BFC-F69D-494E-CEFE3886D23E}"/>
                </a:ext>
              </a:extLst>
            </p:cNvPr>
            <p:cNvSpPr txBox="1"/>
            <p:nvPr/>
          </p:nvSpPr>
          <p:spPr>
            <a:xfrm>
              <a:off x="5194269" y="503853"/>
              <a:ext cx="2092149" cy="1704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CENIC </a:t>
              </a:r>
              <a:r>
                <a:rPr lang="en-US" sz="18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CalREN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Google Shape;73;p12">
            <a:extLst>
              <a:ext uri="{FF2B5EF4-FFF2-40B4-BE49-F238E27FC236}">
                <a16:creationId xmlns:a16="http://schemas.microsoft.com/office/drawing/2014/main" id="{28615BB5-E08F-9F51-E03B-9EB05D9D2C9D}"/>
              </a:ext>
            </a:extLst>
          </p:cNvPr>
          <p:cNvSpPr txBox="1">
            <a:spLocks/>
          </p:cNvSpPr>
          <p:nvPr/>
        </p:nvSpPr>
        <p:spPr>
          <a:xfrm>
            <a:off x="296720" y="2046019"/>
            <a:ext cx="4327800" cy="427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100" dirty="0" err="1"/>
              <a:t>CalREN</a:t>
            </a:r>
            <a:r>
              <a:rPr lang="en-US" sz="2100" dirty="0"/>
              <a:t> DC (Digital California)</a:t>
            </a:r>
          </a:p>
          <a:p>
            <a:pPr lvl="1" indent="-361950">
              <a:spcBef>
                <a:spcPts val="0"/>
              </a:spcBef>
              <a:spcAft>
                <a:spcPts val="600"/>
              </a:spcAft>
              <a:buSzPct val="55000"/>
              <a:buFont typeface="Courier New" panose="02070309020205020404" pitchFamily="49" charset="0"/>
              <a:buChar char="o"/>
            </a:pPr>
            <a:r>
              <a:rPr lang="en-US" sz="1900" dirty="0"/>
              <a:t>Internet access</a:t>
            </a:r>
          </a:p>
          <a:p>
            <a:pPr lvl="2" indent="-361950">
              <a:spcBef>
                <a:spcPts val="0"/>
              </a:spcBef>
              <a:spcAft>
                <a:spcPts val="600"/>
              </a:spcAft>
              <a:buSzPct val="45000"/>
              <a:buFont typeface="Wingdings" pitchFamily="2" charset="2"/>
              <a:buChar char="§"/>
            </a:pPr>
            <a:r>
              <a:rPr lang="en-US" sz="1700" dirty="0"/>
              <a:t>OS and software updates</a:t>
            </a:r>
          </a:p>
          <a:p>
            <a:pPr lvl="2" indent="-361950">
              <a:spcBef>
                <a:spcPts val="0"/>
              </a:spcBef>
              <a:spcAft>
                <a:spcPts val="600"/>
              </a:spcAft>
              <a:buSzPct val="45000"/>
              <a:buFont typeface="Wingdings" pitchFamily="2" charset="2"/>
              <a:buChar char="§"/>
            </a:pPr>
            <a:r>
              <a:rPr lang="en-US" sz="1700" dirty="0"/>
              <a:t>DNS/NTP/etc.</a:t>
            </a:r>
          </a:p>
          <a:p>
            <a:pPr lvl="1" indent="-361950">
              <a:spcBef>
                <a:spcPts val="0"/>
              </a:spcBef>
              <a:spcAft>
                <a:spcPts val="600"/>
              </a:spcAft>
              <a:buSzPct val="55000"/>
              <a:buFont typeface="Courier New" panose="02070309020205020404" pitchFamily="49" charset="0"/>
              <a:buChar char="o"/>
            </a:pPr>
            <a:r>
              <a:rPr lang="en-US" sz="1900" dirty="0"/>
              <a:t>Standard MTU (1500 bytes)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100" dirty="0" err="1"/>
              <a:t>CalREN</a:t>
            </a:r>
            <a:r>
              <a:rPr lang="en-US" sz="2100" dirty="0"/>
              <a:t> HPR (High Performance Research)</a:t>
            </a:r>
          </a:p>
          <a:p>
            <a:pPr lvl="1" indent="-361950">
              <a:spcBef>
                <a:spcPts val="0"/>
              </a:spcBef>
              <a:spcAft>
                <a:spcPts val="600"/>
              </a:spcAft>
              <a:buSzPct val="55000"/>
              <a:buFont typeface="Courier New" panose="02070309020205020404" pitchFamily="49" charset="0"/>
              <a:buChar char="o"/>
            </a:pPr>
            <a:r>
              <a:rPr lang="en-US" sz="1900" dirty="0"/>
              <a:t>Nautilus infrastructure and other nodes</a:t>
            </a:r>
          </a:p>
          <a:p>
            <a:pPr lvl="1" indent="-361950">
              <a:spcBef>
                <a:spcPts val="0"/>
              </a:spcBef>
              <a:spcAft>
                <a:spcPts val="600"/>
              </a:spcAft>
              <a:buSzPct val="55000"/>
              <a:buFont typeface="Courier New" panose="02070309020205020404" pitchFamily="49" charset="0"/>
              <a:buChar char="o"/>
            </a:pPr>
            <a:r>
              <a:rPr lang="en-US" sz="1900" dirty="0"/>
              <a:t>Jumbo MTU (9000 bytes)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100" b="1" i="1" dirty="0"/>
              <a:t>DC and HPR are separate networks with separate routing tables.</a:t>
            </a:r>
          </a:p>
          <a:p>
            <a:pPr lvl="2" indent="-361950">
              <a:spcBef>
                <a:spcPts val="0"/>
              </a:spcBef>
              <a:spcAft>
                <a:spcPts val="600"/>
              </a:spcAft>
              <a:buSzPts val="2100"/>
              <a:buFont typeface="Calibri"/>
              <a:buChar char="❖"/>
            </a:pPr>
            <a:endParaRPr lang="en-US" sz="1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1795A6-AC99-BE9E-07DE-21320B9889BD}"/>
              </a:ext>
            </a:extLst>
          </p:cNvPr>
          <p:cNvGrpSpPr/>
          <p:nvPr/>
        </p:nvGrpSpPr>
        <p:grpSpPr>
          <a:xfrm>
            <a:off x="5950518" y="1645661"/>
            <a:ext cx="1951804" cy="1353656"/>
            <a:chOff x="5029960" y="174051"/>
            <a:chExt cx="2420767" cy="150175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15CD791-5980-DAAB-B406-9E80D2480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51483B-F027-38F3-DDD2-7EA6EC3169B7}"/>
                </a:ext>
              </a:extLst>
            </p:cNvPr>
            <p:cNvSpPr txBox="1"/>
            <p:nvPr/>
          </p:nvSpPr>
          <p:spPr>
            <a:xfrm>
              <a:off x="5194268" y="725562"/>
              <a:ext cx="2092149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DC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86A74-9F63-A767-CCE6-FF487811668A}"/>
              </a:ext>
            </a:extLst>
          </p:cNvPr>
          <p:cNvGrpSpPr/>
          <p:nvPr/>
        </p:nvGrpSpPr>
        <p:grpSpPr>
          <a:xfrm>
            <a:off x="8314530" y="1632412"/>
            <a:ext cx="1951804" cy="1353656"/>
            <a:chOff x="5029960" y="174051"/>
            <a:chExt cx="2420767" cy="15017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80E815A-90E0-5D1C-0EFB-8AD2D6D2C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8CD191-E4F3-4234-D4B0-A245C3896F3A}"/>
                </a:ext>
              </a:extLst>
            </p:cNvPr>
            <p:cNvSpPr txBox="1"/>
            <p:nvPr/>
          </p:nvSpPr>
          <p:spPr>
            <a:xfrm>
              <a:off x="5194267" y="725562"/>
              <a:ext cx="2092150" cy="40973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HPR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36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9D52D-4902-1847-571F-10A1BD12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0" y="273442"/>
            <a:ext cx="4671982" cy="1600200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Traditional Model: Campus-managed routing</a:t>
            </a:r>
            <a:endParaRPr lang="en-US" sz="3000" dirty="0">
              <a:latin typeface="Proxima Nova Semibold" panose="020005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E1768-C37B-6D07-76E7-448EDF087C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8DF71707-2C5F-04BD-E9CE-BE4C7BA5241E}"/>
              </a:ext>
            </a:extLst>
          </p:cNvPr>
          <p:cNvSpPr/>
          <p:nvPr/>
        </p:nvSpPr>
        <p:spPr>
          <a:xfrm>
            <a:off x="10737252" y="4795565"/>
            <a:ext cx="1103586" cy="1524000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NRP Nautilus Nodes</a:t>
            </a:r>
          </a:p>
        </p:txBody>
      </p:sp>
      <p:cxnSp>
        <p:nvCxnSpPr>
          <p:cNvPr id="2" name="Elbow Connector 1">
            <a:extLst>
              <a:ext uri="{FF2B5EF4-FFF2-40B4-BE49-F238E27FC236}">
                <a16:creationId xmlns:a16="http://schemas.microsoft.com/office/drawing/2014/main" id="{7E8C0BED-C623-DD0C-2C08-1D9840FB904F}"/>
              </a:ext>
            </a:extLst>
          </p:cNvPr>
          <p:cNvCxnSpPr>
            <a:cxnSpLocks/>
            <a:stCxn id="3" idx="3"/>
            <a:endCxn id="11" idx="2"/>
          </p:cNvCxnSpPr>
          <p:nvPr/>
        </p:nvCxnSpPr>
        <p:spPr>
          <a:xfrm>
            <a:off x="8855900" y="4619406"/>
            <a:ext cx="1881352" cy="93815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A9D791-6DCC-9D4B-C7A0-FAB8B573F2DE}"/>
              </a:ext>
            </a:extLst>
          </p:cNvPr>
          <p:cNvGrpSpPr/>
          <p:nvPr/>
        </p:nvGrpSpPr>
        <p:grpSpPr>
          <a:xfrm>
            <a:off x="5029960" y="174051"/>
            <a:ext cx="6569140" cy="3254949"/>
            <a:chOff x="5029960" y="174051"/>
            <a:chExt cx="2420767" cy="150175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6B186F0-24C4-2632-6B1C-C9FE29898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63970F-5BFC-F69D-494E-CEFE3886D23E}"/>
                </a:ext>
              </a:extLst>
            </p:cNvPr>
            <p:cNvSpPr txBox="1"/>
            <p:nvPr/>
          </p:nvSpPr>
          <p:spPr>
            <a:xfrm>
              <a:off x="5194269" y="503853"/>
              <a:ext cx="2092149" cy="1704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CENIC </a:t>
              </a:r>
              <a:r>
                <a:rPr lang="en-US" sz="18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CalREN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Google Shape;73;p12">
            <a:extLst>
              <a:ext uri="{FF2B5EF4-FFF2-40B4-BE49-F238E27FC236}">
                <a16:creationId xmlns:a16="http://schemas.microsoft.com/office/drawing/2014/main" id="{28615BB5-E08F-9F51-E03B-9EB05D9D2C9D}"/>
              </a:ext>
            </a:extLst>
          </p:cNvPr>
          <p:cNvSpPr txBox="1">
            <a:spLocks/>
          </p:cNvSpPr>
          <p:nvPr/>
        </p:nvSpPr>
        <p:spPr>
          <a:xfrm>
            <a:off x="296720" y="2046019"/>
            <a:ext cx="4133525" cy="405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800" dirty="0"/>
              <a:t>Campus maintains separate BGP sessions for DC and HPR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800" dirty="0"/>
              <a:t>Science DMZ routing for Nautilus is the campus’s responsibility.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800" dirty="0"/>
              <a:t>Many campuses still use and prefer this model:</a:t>
            </a:r>
          </a:p>
          <a:p>
            <a:pPr lvl="1" indent="-361950">
              <a:spcBef>
                <a:spcPts val="0"/>
              </a:spcBef>
              <a:spcAft>
                <a:spcPts val="600"/>
              </a:spcAft>
              <a:buSzPct val="55000"/>
              <a:buFont typeface="Courier New" panose="02070309020205020404" pitchFamily="49" charset="0"/>
              <a:buChar char="o"/>
            </a:pPr>
            <a:r>
              <a:rPr lang="en-US" sz="1800" dirty="0"/>
              <a:t>Fine-tuned control over routing policy, bandwidth/QoS, and firewall rules.</a:t>
            </a:r>
          </a:p>
          <a:p>
            <a:pPr lvl="1" indent="-361950">
              <a:spcBef>
                <a:spcPts val="0"/>
              </a:spcBef>
              <a:spcAft>
                <a:spcPts val="600"/>
              </a:spcAft>
              <a:buSzPct val="55000"/>
              <a:buFont typeface="Courier New" panose="02070309020205020404" pitchFamily="49" charset="0"/>
              <a:buChar char="o"/>
            </a:pPr>
            <a:r>
              <a:rPr lang="en-US" sz="1800" dirty="0"/>
              <a:t>No CENIC involvement needed in Science DMZ config.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800" dirty="0"/>
              <a:t>May be complicated to set up from scratch and requires campus network staff to be confident in BGP knowledge.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1795A6-AC99-BE9E-07DE-21320B9889BD}"/>
              </a:ext>
            </a:extLst>
          </p:cNvPr>
          <p:cNvGrpSpPr/>
          <p:nvPr/>
        </p:nvGrpSpPr>
        <p:grpSpPr>
          <a:xfrm>
            <a:off x="5950518" y="1645661"/>
            <a:ext cx="1951804" cy="1353656"/>
            <a:chOff x="5029960" y="174051"/>
            <a:chExt cx="2420767" cy="150175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15CD791-5980-DAAB-B406-9E80D2480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51483B-F027-38F3-DDD2-7EA6EC3169B7}"/>
                </a:ext>
              </a:extLst>
            </p:cNvPr>
            <p:cNvSpPr txBox="1"/>
            <p:nvPr/>
          </p:nvSpPr>
          <p:spPr>
            <a:xfrm>
              <a:off x="5194268" y="725562"/>
              <a:ext cx="2092149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DC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86A74-9F63-A767-CCE6-FF487811668A}"/>
              </a:ext>
            </a:extLst>
          </p:cNvPr>
          <p:cNvGrpSpPr/>
          <p:nvPr/>
        </p:nvGrpSpPr>
        <p:grpSpPr>
          <a:xfrm>
            <a:off x="8314530" y="1632412"/>
            <a:ext cx="1951804" cy="1353656"/>
            <a:chOff x="5029960" y="174051"/>
            <a:chExt cx="2420767" cy="15017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80E815A-90E0-5D1C-0EFB-8AD2D6D2C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8CD191-E4F3-4234-D4B0-A245C3896F3A}"/>
                </a:ext>
              </a:extLst>
            </p:cNvPr>
            <p:cNvSpPr txBox="1"/>
            <p:nvPr/>
          </p:nvSpPr>
          <p:spPr>
            <a:xfrm>
              <a:off x="5194267" y="725562"/>
              <a:ext cx="2092150" cy="40973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HPR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EF9B67-AEEC-982D-AE9E-6097FAE0B9A8}"/>
              </a:ext>
            </a:extLst>
          </p:cNvPr>
          <p:cNvSpPr/>
          <p:nvPr/>
        </p:nvSpPr>
        <p:spPr>
          <a:xfrm>
            <a:off x="7335627" y="4346137"/>
            <a:ext cx="1520273" cy="546538"/>
          </a:xfrm>
          <a:prstGeom prst="roundRect">
            <a:avLst/>
          </a:prstGeom>
          <a:solidFill>
            <a:srgbClr val="FFC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Campus</a:t>
            </a:r>
            <a:br>
              <a:rPr lang="en-US" dirty="0"/>
            </a:br>
            <a:r>
              <a:rPr lang="en-US" dirty="0"/>
              <a:t>Border Router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0A7E04D-F919-AFCB-DBE8-D5DFA2ED85CB}"/>
              </a:ext>
            </a:extLst>
          </p:cNvPr>
          <p:cNvCxnSpPr>
            <a:cxnSpLocks/>
            <a:stCxn id="17" idx="2"/>
            <a:endCxn id="3" idx="0"/>
          </p:cNvCxnSpPr>
          <p:nvPr/>
        </p:nvCxnSpPr>
        <p:spPr>
          <a:xfrm>
            <a:off x="6926420" y="2999317"/>
            <a:ext cx="1169344" cy="13468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Elbow Connector 11">
            <a:extLst>
              <a:ext uri="{FF2B5EF4-FFF2-40B4-BE49-F238E27FC236}">
                <a16:creationId xmlns:a16="http://schemas.microsoft.com/office/drawing/2014/main" id="{071C0FED-44CA-F4E6-8FCE-6DF64828847A}"/>
              </a:ext>
            </a:extLst>
          </p:cNvPr>
          <p:cNvCxnSpPr>
            <a:cxnSpLocks/>
            <a:stCxn id="20" idx="2"/>
            <a:endCxn id="3" idx="0"/>
          </p:cNvCxnSpPr>
          <p:nvPr/>
        </p:nvCxnSpPr>
        <p:spPr>
          <a:xfrm flipH="1">
            <a:off x="8095764" y="2986068"/>
            <a:ext cx="1194668" cy="136006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945F286-B7AD-EF35-55CC-2B25945BE2CA}"/>
              </a:ext>
            </a:extLst>
          </p:cNvPr>
          <p:cNvSpPr txBox="1"/>
          <p:nvPr/>
        </p:nvSpPr>
        <p:spPr>
          <a:xfrm>
            <a:off x="6520980" y="3567741"/>
            <a:ext cx="115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DC BGP</a:t>
            </a:r>
            <a:br>
              <a:rPr lang="en-US" dirty="0"/>
            </a:br>
            <a:r>
              <a:rPr lang="en-US" dirty="0"/>
              <a:t>sessions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81DE64-FFC3-1085-32B7-0855339E6B18}"/>
              </a:ext>
            </a:extLst>
          </p:cNvPr>
          <p:cNvSpPr txBox="1"/>
          <p:nvPr/>
        </p:nvSpPr>
        <p:spPr>
          <a:xfrm>
            <a:off x="8616119" y="3571545"/>
            <a:ext cx="115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HPR BGP</a:t>
            </a:r>
            <a:br>
              <a:rPr lang="en-US" dirty="0"/>
            </a:br>
            <a:r>
              <a:rPr lang="en-US" dirty="0"/>
              <a:t>sessions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AB27ADE-654E-2B37-B02F-F034937CE3AE}"/>
              </a:ext>
            </a:extLst>
          </p:cNvPr>
          <p:cNvSpPr/>
          <p:nvPr/>
        </p:nvSpPr>
        <p:spPr>
          <a:xfrm>
            <a:off x="5340440" y="5557565"/>
            <a:ext cx="1520273" cy="546538"/>
          </a:xfrm>
          <a:prstGeom prst="roundRect">
            <a:avLst/>
          </a:prstGeom>
          <a:solidFill>
            <a:srgbClr val="BC3D2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Campus</a:t>
            </a:r>
            <a:br>
              <a:rPr lang="en-US" dirty="0"/>
            </a:br>
            <a:r>
              <a:rPr lang="en-US" dirty="0"/>
              <a:t>Enterprise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6F5EA40C-39E6-6011-4060-EFB0532D4741}"/>
              </a:ext>
            </a:extLst>
          </p:cNvPr>
          <p:cNvCxnSpPr>
            <a:cxnSpLocks/>
            <a:stCxn id="3" idx="1"/>
            <a:endCxn id="27" idx="0"/>
          </p:cNvCxnSpPr>
          <p:nvPr/>
        </p:nvCxnSpPr>
        <p:spPr>
          <a:xfrm rot="10800000" flipV="1">
            <a:off x="6100577" y="4619405"/>
            <a:ext cx="1235050" cy="938159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9D52D-4902-1847-571F-10A1BD12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0" y="273442"/>
            <a:ext cx="4671982" cy="1600200"/>
          </a:xfrm>
        </p:spPr>
        <p:txBody>
          <a:bodyPr/>
          <a:lstStyle/>
          <a:p>
            <a:r>
              <a:rPr lang="en-US" sz="3000" dirty="0">
                <a:latin typeface="Proxima Nova" panose="02000506030000020004" pitchFamily="2" charset="0"/>
                <a:cs typeface="Calibri" panose="020F0502020204030204" pitchFamily="34" charset="0"/>
              </a:rPr>
              <a:t>Variation:</a:t>
            </a:r>
            <a:br>
              <a:rPr lang="en-US" sz="3000" dirty="0">
                <a:latin typeface="Proxima Nova" panose="02000506030000020004" pitchFamily="2" charset="0"/>
                <a:cs typeface="Calibri" panose="020F0502020204030204" pitchFamily="34" charset="0"/>
              </a:rPr>
            </a:br>
            <a:r>
              <a:rPr lang="en-US" sz="3000" dirty="0">
                <a:latin typeface="Proxima Nova" panose="02000506030000020004" pitchFamily="2" charset="0"/>
                <a:cs typeface="Calibri" panose="020F0502020204030204" pitchFamily="34" charset="0"/>
              </a:rPr>
              <a:t>CSU “Standard Model”</a:t>
            </a:r>
            <a:endParaRPr lang="en-US" sz="3000" dirty="0">
              <a:latin typeface="Proxima Nova Semibold" panose="020005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E1768-C37B-6D07-76E7-448EDF087C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Google Shape;73;p12">
            <a:extLst>
              <a:ext uri="{FF2B5EF4-FFF2-40B4-BE49-F238E27FC236}">
                <a16:creationId xmlns:a16="http://schemas.microsoft.com/office/drawing/2014/main" id="{28615BB5-E08F-9F51-E03B-9EB05D9D2C9D}"/>
              </a:ext>
            </a:extLst>
          </p:cNvPr>
          <p:cNvSpPr txBox="1">
            <a:spLocks/>
          </p:cNvSpPr>
          <p:nvPr/>
        </p:nvSpPr>
        <p:spPr>
          <a:xfrm>
            <a:off x="296720" y="2046019"/>
            <a:ext cx="4327800" cy="405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000" dirty="0"/>
              <a:t>DC/Internet traffic to/from the Science DMZ passes through the campus firewall.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000" dirty="0"/>
              <a:t>HPR traffic bypasses the firewall.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000" dirty="0"/>
              <a:t>Model in use by Fullerton, Humboldt, maybe others?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Calibri"/>
              <a:buChar char="❖"/>
            </a:pPr>
            <a:endParaRPr lang="en-US" sz="1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045B31-FEE5-B816-4382-ACA6F5E2F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896" y="112450"/>
            <a:ext cx="5951198" cy="661837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B13027-CE21-D8B2-416A-FAD4CCF9BBDB}"/>
              </a:ext>
            </a:extLst>
          </p:cNvPr>
          <p:cNvSpPr/>
          <p:nvPr/>
        </p:nvSpPr>
        <p:spPr>
          <a:xfrm>
            <a:off x="5518218" y="6308362"/>
            <a:ext cx="6647362" cy="59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>
                <a:solidFill>
                  <a:schemeClr val="tx1"/>
                </a:solidFill>
              </a:rPr>
              <a:t>Source: Carl Oakes (Sac State)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E39627-6C42-A2C2-02FF-A81C3F985B8E}"/>
              </a:ext>
            </a:extLst>
          </p:cNvPr>
          <p:cNvSpPr/>
          <p:nvPr/>
        </p:nvSpPr>
        <p:spPr>
          <a:xfrm>
            <a:off x="10264295" y="6302307"/>
            <a:ext cx="1240221" cy="399393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Nautilus Node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C3D972-B6DB-4A4C-8B3C-0770DEF97831}"/>
              </a:ext>
            </a:extLst>
          </p:cNvPr>
          <p:cNvSpPr/>
          <p:nvPr/>
        </p:nvSpPr>
        <p:spPr>
          <a:xfrm>
            <a:off x="5483134" y="0"/>
            <a:ext cx="6222124" cy="68527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9D52D-4902-1847-571F-10A1BD12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0" y="273442"/>
            <a:ext cx="4448142" cy="1600200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Combined Handoff Model: CENIC-managed routing</a:t>
            </a:r>
            <a:endParaRPr lang="en-US" sz="3000" dirty="0">
              <a:latin typeface="Proxima Nova Semibold" panose="020005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E1768-C37B-6D07-76E7-448EDF087C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8DF71707-2C5F-04BD-E9CE-BE4C7BA5241E}"/>
              </a:ext>
            </a:extLst>
          </p:cNvPr>
          <p:cNvSpPr/>
          <p:nvPr/>
        </p:nvSpPr>
        <p:spPr>
          <a:xfrm>
            <a:off x="10737252" y="4795565"/>
            <a:ext cx="1103586" cy="1524000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NRP Nautilus Nodes</a:t>
            </a:r>
          </a:p>
        </p:txBody>
      </p:sp>
      <p:cxnSp>
        <p:nvCxnSpPr>
          <p:cNvPr id="2" name="Elbow Connector 1">
            <a:extLst>
              <a:ext uri="{FF2B5EF4-FFF2-40B4-BE49-F238E27FC236}">
                <a16:creationId xmlns:a16="http://schemas.microsoft.com/office/drawing/2014/main" id="{7E8C0BED-C623-DD0C-2C08-1D9840FB904F}"/>
              </a:ext>
            </a:extLst>
          </p:cNvPr>
          <p:cNvCxnSpPr>
            <a:cxnSpLocks/>
            <a:stCxn id="14" idx="3"/>
            <a:endCxn id="11" idx="2"/>
          </p:cNvCxnSpPr>
          <p:nvPr/>
        </p:nvCxnSpPr>
        <p:spPr>
          <a:xfrm>
            <a:off x="8967411" y="3872260"/>
            <a:ext cx="1769841" cy="168530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A9D791-6DCC-9D4B-C7A0-FAB8B573F2DE}"/>
              </a:ext>
            </a:extLst>
          </p:cNvPr>
          <p:cNvGrpSpPr/>
          <p:nvPr/>
        </p:nvGrpSpPr>
        <p:grpSpPr>
          <a:xfrm>
            <a:off x="5821862" y="60952"/>
            <a:ext cx="5250290" cy="2788481"/>
            <a:chOff x="5029960" y="174051"/>
            <a:chExt cx="2420767" cy="150175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6B186F0-24C4-2632-6B1C-C9FE29898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63970F-5BFC-F69D-494E-CEFE3886D23E}"/>
                </a:ext>
              </a:extLst>
            </p:cNvPr>
            <p:cNvSpPr txBox="1"/>
            <p:nvPr/>
          </p:nvSpPr>
          <p:spPr>
            <a:xfrm>
              <a:off x="5194269" y="503853"/>
              <a:ext cx="2092149" cy="1704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CENIC </a:t>
              </a:r>
              <a:r>
                <a:rPr lang="en-US" sz="18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CalREN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Google Shape;73;p12">
            <a:extLst>
              <a:ext uri="{FF2B5EF4-FFF2-40B4-BE49-F238E27FC236}">
                <a16:creationId xmlns:a16="http://schemas.microsoft.com/office/drawing/2014/main" id="{28615BB5-E08F-9F51-E03B-9EB05D9D2C9D}"/>
              </a:ext>
            </a:extLst>
          </p:cNvPr>
          <p:cNvSpPr txBox="1">
            <a:spLocks/>
          </p:cNvSpPr>
          <p:nvPr/>
        </p:nvSpPr>
        <p:spPr>
          <a:xfrm>
            <a:off x="296720" y="2046019"/>
            <a:ext cx="4448142" cy="405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000" dirty="0"/>
              <a:t>CENIC now offers a dedicated Science DMZ handoff option.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000" dirty="0"/>
              <a:t>CENIC handles the routing internally.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000" dirty="0"/>
              <a:t>Handoff from the CPE is simply a local LAN for the Science DMZ with a static default gateway.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000" dirty="0"/>
              <a:t>No BGP configuration needed.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1795A6-AC99-BE9E-07DE-21320B9889BD}"/>
              </a:ext>
            </a:extLst>
          </p:cNvPr>
          <p:cNvGrpSpPr/>
          <p:nvPr/>
        </p:nvGrpSpPr>
        <p:grpSpPr>
          <a:xfrm>
            <a:off x="6309099" y="1171251"/>
            <a:ext cx="1951804" cy="1353656"/>
            <a:chOff x="5029960" y="174051"/>
            <a:chExt cx="2420767" cy="150175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15CD791-5980-DAAB-B406-9E80D2480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51483B-F027-38F3-DDD2-7EA6EC3169B7}"/>
                </a:ext>
              </a:extLst>
            </p:cNvPr>
            <p:cNvSpPr txBox="1"/>
            <p:nvPr/>
          </p:nvSpPr>
          <p:spPr>
            <a:xfrm>
              <a:off x="5194268" y="725562"/>
              <a:ext cx="2092149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DC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86A74-9F63-A767-CCE6-FF487811668A}"/>
              </a:ext>
            </a:extLst>
          </p:cNvPr>
          <p:cNvGrpSpPr/>
          <p:nvPr/>
        </p:nvGrpSpPr>
        <p:grpSpPr>
          <a:xfrm>
            <a:off x="8348868" y="1184868"/>
            <a:ext cx="1951804" cy="1353656"/>
            <a:chOff x="5029960" y="174051"/>
            <a:chExt cx="2420767" cy="15017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80E815A-90E0-5D1C-0EFB-8AD2D6D2C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9960" y="174051"/>
              <a:ext cx="2420767" cy="150175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8CD191-E4F3-4234-D4B0-A245C3896F3A}"/>
                </a:ext>
              </a:extLst>
            </p:cNvPr>
            <p:cNvSpPr txBox="1"/>
            <p:nvPr/>
          </p:nvSpPr>
          <p:spPr>
            <a:xfrm>
              <a:off x="5194267" y="725562"/>
              <a:ext cx="2092150" cy="40973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HPR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EF9B67-AEEC-982D-AE9E-6097FAE0B9A8}"/>
              </a:ext>
            </a:extLst>
          </p:cNvPr>
          <p:cNvSpPr/>
          <p:nvPr/>
        </p:nvSpPr>
        <p:spPr>
          <a:xfrm>
            <a:off x="7447139" y="4795565"/>
            <a:ext cx="1520273" cy="546538"/>
          </a:xfrm>
          <a:prstGeom prst="roundRect">
            <a:avLst/>
          </a:prstGeom>
          <a:solidFill>
            <a:srgbClr val="FFC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Campus</a:t>
            </a:r>
            <a:br>
              <a:rPr lang="en-US" dirty="0"/>
            </a:br>
            <a:r>
              <a:rPr lang="en-US" dirty="0"/>
              <a:t>Border Router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0A7E04D-F919-AFCB-DBE8-D5DFA2ED85CB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>
            <a:off x="7285001" y="2524907"/>
            <a:ext cx="922274" cy="10740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Elbow Connector 11">
            <a:extLst>
              <a:ext uri="{FF2B5EF4-FFF2-40B4-BE49-F238E27FC236}">
                <a16:creationId xmlns:a16="http://schemas.microsoft.com/office/drawing/2014/main" id="{071C0FED-44CA-F4E6-8FCE-6DF64828847A}"/>
              </a:ext>
            </a:extLst>
          </p:cNvPr>
          <p:cNvCxnSpPr>
            <a:cxnSpLocks/>
            <a:stCxn id="20" idx="2"/>
            <a:endCxn id="14" idx="0"/>
          </p:cNvCxnSpPr>
          <p:nvPr/>
        </p:nvCxnSpPr>
        <p:spPr>
          <a:xfrm flipH="1">
            <a:off x="8207275" y="2538524"/>
            <a:ext cx="1117495" cy="10604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945F286-B7AD-EF35-55CC-2B25945BE2CA}"/>
              </a:ext>
            </a:extLst>
          </p:cNvPr>
          <p:cNvSpPr txBox="1"/>
          <p:nvPr/>
        </p:nvSpPr>
        <p:spPr>
          <a:xfrm>
            <a:off x="6676147" y="2941454"/>
            <a:ext cx="115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DC BGP</a:t>
            </a:r>
            <a:br>
              <a:rPr lang="en-US" dirty="0"/>
            </a:br>
            <a:r>
              <a:rPr lang="en-US" dirty="0"/>
              <a:t>sessions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81DE64-FFC3-1085-32B7-0855339E6B18}"/>
              </a:ext>
            </a:extLst>
          </p:cNvPr>
          <p:cNvSpPr txBox="1"/>
          <p:nvPr/>
        </p:nvSpPr>
        <p:spPr>
          <a:xfrm>
            <a:off x="8700256" y="2973980"/>
            <a:ext cx="115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HPR BGP</a:t>
            </a:r>
            <a:br>
              <a:rPr lang="en-US" dirty="0"/>
            </a:br>
            <a:r>
              <a:rPr lang="en-US" dirty="0"/>
              <a:t>sessions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AB27ADE-654E-2B37-B02F-F034937CE3AE}"/>
              </a:ext>
            </a:extLst>
          </p:cNvPr>
          <p:cNvSpPr/>
          <p:nvPr/>
        </p:nvSpPr>
        <p:spPr>
          <a:xfrm>
            <a:off x="5340440" y="5557565"/>
            <a:ext cx="1520273" cy="546538"/>
          </a:xfrm>
          <a:prstGeom prst="roundRect">
            <a:avLst/>
          </a:prstGeom>
          <a:solidFill>
            <a:srgbClr val="BC3D2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Campus</a:t>
            </a:r>
            <a:br>
              <a:rPr lang="en-US" dirty="0"/>
            </a:br>
            <a:r>
              <a:rPr lang="en-US" dirty="0"/>
              <a:t>Enterprise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6F5EA40C-39E6-6011-4060-EFB0532D4741}"/>
              </a:ext>
            </a:extLst>
          </p:cNvPr>
          <p:cNvCxnSpPr>
            <a:cxnSpLocks/>
            <a:stCxn id="3" idx="1"/>
            <a:endCxn id="27" idx="0"/>
          </p:cNvCxnSpPr>
          <p:nvPr/>
        </p:nvCxnSpPr>
        <p:spPr>
          <a:xfrm rot="10800000" flipV="1">
            <a:off x="6100577" y="5068833"/>
            <a:ext cx="1346562" cy="488731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3931FF2-572B-22DE-D6FF-6F7C0222E765}"/>
              </a:ext>
            </a:extLst>
          </p:cNvPr>
          <p:cNvSpPr/>
          <p:nvPr/>
        </p:nvSpPr>
        <p:spPr>
          <a:xfrm>
            <a:off x="7447138" y="3598991"/>
            <a:ext cx="1520273" cy="5465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CENIC CPE</a:t>
            </a:r>
          </a:p>
        </p:txBody>
      </p:sp>
      <p:cxnSp>
        <p:nvCxnSpPr>
          <p:cNvPr id="35" name="Elbow Connector 11">
            <a:extLst>
              <a:ext uri="{FF2B5EF4-FFF2-40B4-BE49-F238E27FC236}">
                <a16:creationId xmlns:a16="http://schemas.microsoft.com/office/drawing/2014/main" id="{034025E0-E25D-6B74-0F98-603A503F88FC}"/>
              </a:ext>
            </a:extLst>
          </p:cNvPr>
          <p:cNvCxnSpPr>
            <a:cxnSpLocks/>
            <a:stCxn id="14" idx="2"/>
            <a:endCxn id="3" idx="0"/>
          </p:cNvCxnSpPr>
          <p:nvPr/>
        </p:nvCxnSpPr>
        <p:spPr>
          <a:xfrm>
            <a:off x="8207275" y="4145529"/>
            <a:ext cx="1" cy="650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4164A5C-F67A-15D5-650F-D3214EAD235A}"/>
              </a:ext>
            </a:extLst>
          </p:cNvPr>
          <p:cNvSpPr/>
          <p:nvPr/>
        </p:nvSpPr>
        <p:spPr>
          <a:xfrm>
            <a:off x="9322421" y="3648217"/>
            <a:ext cx="2743199" cy="2788481"/>
          </a:xfrm>
          <a:prstGeom prst="roundRect">
            <a:avLst/>
          </a:prstGeom>
          <a:noFill/>
          <a:ln>
            <a:solidFill>
              <a:srgbClr val="07334F">
                <a:alpha val="50102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8C3B18-8AAA-4438-5B49-C38C0D850894}"/>
              </a:ext>
            </a:extLst>
          </p:cNvPr>
          <p:cNvSpPr txBox="1"/>
          <p:nvPr/>
        </p:nvSpPr>
        <p:spPr>
          <a:xfrm>
            <a:off x="10015500" y="3772738"/>
            <a:ext cx="165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Science DMZ</a:t>
            </a:r>
            <a:br>
              <a:rPr lang="en-US" dirty="0"/>
            </a:br>
            <a:r>
              <a:rPr lang="en-US" dirty="0"/>
              <a:t>Local LAN</a:t>
            </a:r>
          </a:p>
        </p:txBody>
      </p:sp>
    </p:spTree>
    <p:extLst>
      <p:ext uri="{BB962C8B-B14F-4D97-AF65-F5344CB8AC3E}">
        <p14:creationId xmlns:p14="http://schemas.microsoft.com/office/powerpoint/2010/main" val="104760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7130-956C-9490-8BF4-17C398C2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33" dirty="0">
                <a:latin typeface="Proxima Nova" panose="02000506030000020004" pitchFamily="2" charset="0"/>
              </a:rPr>
              <a:t>By Collaborating with UCSD, SDSU, and CENIC, </a:t>
            </a:r>
            <a:br>
              <a:rPr lang="en-US" sz="2133" dirty="0">
                <a:latin typeface="Proxima Nova" panose="02000506030000020004" pitchFamily="2" charset="0"/>
              </a:rPr>
            </a:br>
            <a:r>
              <a:rPr lang="en-US" sz="2133" dirty="0">
                <a:latin typeface="Proxima Nova" panose="02000506030000020004" pitchFamily="2" charset="0"/>
              </a:rPr>
              <a:t>SDCCD Became the 1</a:t>
            </a:r>
            <a:r>
              <a:rPr lang="en-US" sz="2133" baseline="30000" dirty="0">
                <a:latin typeface="Proxima Nova" panose="02000506030000020004" pitchFamily="2" charset="0"/>
              </a:rPr>
              <a:t>st</a:t>
            </a:r>
            <a:r>
              <a:rPr lang="en-US" sz="2133" dirty="0">
                <a:latin typeface="Proxima Nova" panose="02000506030000020004" pitchFamily="2" charset="0"/>
              </a:rPr>
              <a:t> California Community College to Host a CENIC AIR Node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438E8-6522-5F98-C68D-CE68DBB95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760" y="1094050"/>
            <a:ext cx="5830957" cy="4373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1262AD-E8E0-AF09-12E7-7DDCC7F4D490}"/>
              </a:ext>
            </a:extLst>
          </p:cNvPr>
          <p:cNvSpPr txBox="1"/>
          <p:nvPr/>
        </p:nvSpPr>
        <p:spPr>
          <a:xfrm>
            <a:off x="2024556" y="5596075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Proxima Nova Semibold" panose="02000506030000020004" pitchFamily="2" charset="0"/>
              </a:rPr>
              <a:t>Peter Maharaj, Rose </a:t>
            </a:r>
            <a:r>
              <a:rPr lang="en-US" sz="1600" b="1" dirty="0" err="1">
                <a:latin typeface="Proxima Nova Semibold" panose="02000506030000020004" pitchFamily="2" charset="0"/>
              </a:rPr>
              <a:t>Parnsoonthorn</a:t>
            </a:r>
            <a:r>
              <a:rPr lang="en-US" sz="1600" b="1" dirty="0">
                <a:latin typeface="Proxima Nova Semibold" panose="02000506030000020004" pitchFamily="2" charset="0"/>
              </a:rPr>
              <a:t>,</a:t>
            </a:r>
          </a:p>
          <a:p>
            <a:pPr algn="ctr"/>
            <a:r>
              <a:rPr lang="en-US" sz="1600" b="1" dirty="0">
                <a:latin typeface="Proxima Nova Semibold" panose="02000506030000020004" pitchFamily="2" charset="0"/>
              </a:rPr>
              <a:t>In the SDCCD Machine Room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12F9E6-80CE-B575-C013-AD138B8CE820}"/>
              </a:ext>
            </a:extLst>
          </p:cNvPr>
          <p:cNvGrpSpPr/>
          <p:nvPr/>
        </p:nvGrpSpPr>
        <p:grpSpPr>
          <a:xfrm>
            <a:off x="7234872" y="1094050"/>
            <a:ext cx="3627565" cy="4373217"/>
            <a:chOff x="7060864" y="1112217"/>
            <a:chExt cx="3930103" cy="4737942"/>
          </a:xfrm>
        </p:grpSpPr>
        <p:pic>
          <p:nvPicPr>
            <p:cNvPr id="7" name="Picture 6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id="{6CB0D9A7-B81D-7629-172F-079BF3BFB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0864" y="1112217"/>
              <a:ext cx="3926124" cy="3356837"/>
            </a:xfrm>
            <a:prstGeom prst="rect">
              <a:avLst/>
            </a:prstGeom>
          </p:spPr>
        </p:pic>
        <p:pic>
          <p:nvPicPr>
            <p:cNvPr id="9" name="Picture 8" descr="A computer tower with a monitor&#10;&#10;Description automatically generated">
              <a:extLst>
                <a:ext uri="{FF2B5EF4-FFF2-40B4-BE49-F238E27FC236}">
                  <a16:creationId xmlns:a16="http://schemas.microsoft.com/office/drawing/2014/main" id="{7D4A0578-3982-2AF7-0DAA-90BD6ABA2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12" t="50000" r="3119" b="12425"/>
            <a:stretch/>
          </p:blipFill>
          <p:spPr>
            <a:xfrm>
              <a:off x="7060864" y="4635340"/>
              <a:ext cx="3930103" cy="121481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508FBD7-9F56-82FF-CBF6-9D6C5C690927}"/>
              </a:ext>
            </a:extLst>
          </p:cNvPr>
          <p:cNvSpPr txBox="1"/>
          <p:nvPr/>
        </p:nvSpPr>
        <p:spPr>
          <a:xfrm>
            <a:off x="7234872" y="5542774"/>
            <a:ext cx="3623892" cy="830997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roxima Nova Semibold" panose="02000506030000020004" pitchFamily="2" charset="0"/>
              </a:rPr>
              <a:t>First Nautilus Node Installed</a:t>
            </a:r>
          </a:p>
          <a:p>
            <a:pPr algn="ctr"/>
            <a:r>
              <a:rPr lang="en-US" sz="1600" b="1" dirty="0">
                <a:latin typeface="Proxima Nova Semibold" panose="02000506030000020004" pitchFamily="2" charset="0"/>
              </a:rPr>
              <a:t>In a CCC Machine Room </a:t>
            </a:r>
          </a:p>
          <a:p>
            <a:pPr algn="ctr"/>
            <a:r>
              <a:rPr lang="en-US" sz="1600" b="1" dirty="0">
                <a:latin typeface="Proxima Nova Semibold" panose="02000506030000020004" pitchFamily="2" charset="0"/>
              </a:rPr>
              <a:t>August 30, 2024</a:t>
            </a:r>
          </a:p>
        </p:txBody>
      </p:sp>
    </p:spTree>
    <p:extLst>
      <p:ext uri="{BB962C8B-B14F-4D97-AF65-F5344CB8AC3E}">
        <p14:creationId xmlns:p14="http://schemas.microsoft.com/office/powerpoint/2010/main" val="190395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EBF5-4CAE-2098-4595-D8FB9B1CA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00" y="-59629"/>
            <a:ext cx="4255604" cy="1600200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Original state:</a:t>
            </a:r>
            <a:b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</a:br>
            <a:r>
              <a:rPr lang="en-US" dirty="0">
                <a:latin typeface="Proxima Nova" panose="02000506030000020004" pitchFamily="2" charset="0"/>
                <a:cs typeface="Calibri" panose="020F0502020204030204" pitchFamily="34" charset="0"/>
              </a:rPr>
              <a:t>10G DC Handoffs only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60AC-D631-3BD1-E2EB-17D7A9788FB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8500" y="1540571"/>
            <a:ext cx="4030462" cy="3811588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SDCCD was served by two 10G circuits to the CENIC backbone: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10G to UCSD via AT&amp;T (primary).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10G to Riverside via Spectrum (secondary).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Redundant 10G DC handoffs were provided from the CPEs.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SDCCD did not have existing HPR service.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52E7-E10C-C0A3-6A24-83DFBFD7E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8" t="3987" r="9810" b="43439"/>
          <a:stretch/>
        </p:blipFill>
        <p:spPr>
          <a:xfrm>
            <a:off x="6428927" y="-1"/>
            <a:ext cx="5763074" cy="52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3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Pacific Wave">
      <a:dk1>
        <a:srgbClr val="000000"/>
      </a:dk1>
      <a:lt1>
        <a:srgbClr val="FFFFFF"/>
      </a:lt1>
      <a:dk2>
        <a:srgbClr val="0A1A43"/>
      </a:dk2>
      <a:lt2>
        <a:srgbClr val="0080FF"/>
      </a:lt2>
      <a:accent1>
        <a:srgbClr val="76C5EF"/>
      </a:accent1>
      <a:accent2>
        <a:srgbClr val="FFC11A"/>
      </a:accent2>
      <a:accent3>
        <a:srgbClr val="000066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659</Words>
  <Application>Microsoft Macintosh PowerPoint</Application>
  <PresentationFormat>Widescreen</PresentationFormat>
  <Paragraphs>108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Proxima Nova Semibold</vt:lpstr>
      <vt:lpstr>Wingdings</vt:lpstr>
      <vt:lpstr>Courier New</vt:lpstr>
      <vt:lpstr>Proxima Nova Light</vt:lpstr>
      <vt:lpstr>Arial</vt:lpstr>
      <vt:lpstr>Proxima Nova Medium</vt:lpstr>
      <vt:lpstr>Calibri</vt:lpstr>
      <vt:lpstr>Proxima Nova</vt:lpstr>
      <vt:lpstr>Office Theme</vt:lpstr>
      <vt:lpstr>PowerPoint Presentation</vt:lpstr>
      <vt:lpstr>The Problem:</vt:lpstr>
      <vt:lpstr>Solution: The Science DMZ Model</vt:lpstr>
      <vt:lpstr>What network resources do Nautilus nodes need?</vt:lpstr>
      <vt:lpstr>Traditional Model: Campus-managed routing</vt:lpstr>
      <vt:lpstr>Variation: CSU “Standard Model”</vt:lpstr>
      <vt:lpstr>Combined Handoff Model: CENIC-managed routing</vt:lpstr>
      <vt:lpstr>By Collaborating with UCSD, SDSU, and CENIC,  SDCCD Became the 1st California Community College to Host a CENIC AIR Node</vt:lpstr>
      <vt:lpstr>Original state: 10G DC Handoffs only</vt:lpstr>
      <vt:lpstr>Science DMZ Phase 1: 10G DC/HPR Handoff</vt:lpstr>
      <vt:lpstr>Science DMZ Phase 2: 100G DC/HPR Handoff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CENIC-AIR ScienceDMZ Options</dc:title>
  <cp:lastModifiedBy>Microsoft Office User</cp:lastModifiedBy>
  <cp:revision>91</cp:revision>
  <dcterms:modified xsi:type="dcterms:W3CDTF">2025-01-28T19:32:15Z</dcterms:modified>
</cp:coreProperties>
</file>