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5"/>
  </p:notesMasterIdLst>
  <p:sldIdLst>
    <p:sldId id="3677" r:id="rId2"/>
    <p:sldId id="256" r:id="rId3"/>
    <p:sldId id="2146849430" r:id="rId4"/>
    <p:sldId id="2146849431" r:id="rId5"/>
    <p:sldId id="2146849432" r:id="rId6"/>
    <p:sldId id="2146849433" r:id="rId7"/>
    <p:sldId id="3694" r:id="rId8"/>
    <p:sldId id="2146849384" r:id="rId9"/>
    <p:sldId id="2146849351" r:id="rId10"/>
    <p:sldId id="2146849386" r:id="rId11"/>
    <p:sldId id="2146849446" r:id="rId12"/>
    <p:sldId id="2146849435" r:id="rId13"/>
    <p:sldId id="2146849444" r:id="rId14"/>
    <p:sldId id="266" r:id="rId15"/>
    <p:sldId id="2146849437" r:id="rId16"/>
    <p:sldId id="2146849438" r:id="rId17"/>
    <p:sldId id="2146849439" r:id="rId18"/>
    <p:sldId id="2088198292" r:id="rId19"/>
    <p:sldId id="2146849441" r:id="rId20"/>
    <p:sldId id="2146849443" r:id="rId21"/>
    <p:sldId id="2146849436" r:id="rId22"/>
    <p:sldId id="2146849440" r:id="rId23"/>
    <p:sldId id="684" r:id="rId24"/>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CE1"/>
    <a:srgbClr val="031332"/>
    <a:srgbClr val="00BCD4"/>
    <a:srgbClr val="2F4E76"/>
    <a:srgbClr val="FEAE01"/>
    <a:srgbClr val="E92463"/>
    <a:srgbClr val="4C71A5"/>
    <a:srgbClr val="C3922E"/>
    <a:srgbClr val="1B3867"/>
    <a:srgbClr val="F9CF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1" autoAdjust="0"/>
    <p:restoredTop sz="96327" autoAdjust="0"/>
  </p:normalViewPr>
  <p:slideViewPr>
    <p:cSldViewPr snapToGrid="0" snapToObjects="1">
      <p:cViewPr varScale="1">
        <p:scale>
          <a:sx n="164" d="100"/>
          <a:sy n="164" d="100"/>
        </p:scale>
        <p:origin x="824" y="176"/>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95" d="100"/>
          <a:sy n="95" d="100"/>
        </p:scale>
        <p:origin x="434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6" tIns="48318" rIns="96636" bIns="48318"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36" tIns="48318" rIns="96636" bIns="48318" rtlCol="0"/>
          <a:lstStyle>
            <a:lvl1pPr algn="r">
              <a:defRPr sz="1200"/>
            </a:lvl1pPr>
          </a:lstStyle>
          <a:p>
            <a:fld id="{7FC018DD-0E0A-7644-AFC5-9B23D6DAEE5C}" type="datetimeFigureOut">
              <a:rPr lang="en-US" smtClean="0"/>
              <a:t>2/6/25</a:t>
            </a:fld>
            <a:endParaRPr lang="en-US"/>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96636" tIns="48318" rIns="96636" bIns="48318"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36" tIns="48318" rIns="96636" bIns="483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6" tIns="48318" rIns="96636" bIns="48318"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6" tIns="48318" rIns="96636" bIns="48318" rtlCol="0" anchor="b"/>
          <a:lstStyle>
            <a:lvl1pPr algn="r">
              <a:defRPr sz="1200"/>
            </a:lvl1pPr>
          </a:lstStyle>
          <a:p>
            <a:fld id="{6CF3ECA5-C63C-4648-BD1D-06EB9507F00E}" type="slidenum">
              <a:rPr lang="en-US" smtClean="0"/>
              <a:t>‹#›</a:t>
            </a:fld>
            <a:endParaRPr lang="en-US"/>
          </a:p>
        </p:txBody>
      </p:sp>
    </p:spTree>
    <p:extLst>
      <p:ext uri="{BB962C8B-B14F-4D97-AF65-F5344CB8AC3E}">
        <p14:creationId xmlns:p14="http://schemas.microsoft.com/office/powerpoint/2010/main" val="11665818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4951">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85170" indent="-301989" defTabSz="1004951">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207955" indent="-241590" defTabSz="1004951">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91135" indent="-241590" defTabSz="1004951">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74318" indent="-241590" defTabSz="1004951">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57498" indent="-241590" defTabSz="100495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140681" indent="-241590" defTabSz="100495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623863" indent="-241590" defTabSz="100495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107044" indent="-241590" defTabSz="1004951"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DBC63B5-3F70-4E07-8E08-E02EABA35312}" type="slidenum">
              <a:rPr lang="en-US" altLang="en-US" sz="1900"/>
              <a:pPr>
                <a:spcBef>
                  <a:spcPct val="0"/>
                </a:spcBef>
              </a:pPr>
              <a:t>1</a:t>
            </a:fld>
            <a:endParaRPr lang="en-US" altLang="en-US" sz="1900"/>
          </a:p>
        </p:txBody>
      </p:sp>
    </p:spTree>
    <p:extLst>
      <p:ext uri="{BB962C8B-B14F-4D97-AF65-F5344CB8AC3E}">
        <p14:creationId xmlns:p14="http://schemas.microsoft.com/office/powerpoint/2010/main" val="1090410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52367">
              <a:defRPr sz="2600" b="1">
                <a:solidFill>
                  <a:schemeClr val="tx1"/>
                </a:solidFill>
                <a:latin typeface="Arial" charset="0"/>
                <a:ea typeface="ＭＳ Ｐゴシック" charset="0"/>
                <a:cs typeface="ＭＳ Ｐゴシック" charset="0"/>
              </a:defRPr>
            </a:lvl1pPr>
            <a:lvl2pPr marL="815410" indent="-313619" defTabSz="1052367">
              <a:defRPr sz="2600" b="1">
                <a:solidFill>
                  <a:schemeClr val="tx1"/>
                </a:solidFill>
                <a:latin typeface="Arial" charset="0"/>
                <a:ea typeface="ＭＳ Ｐゴシック" charset="0"/>
              </a:defRPr>
            </a:lvl2pPr>
            <a:lvl3pPr marL="1254478" indent="-250895" defTabSz="1052367">
              <a:defRPr sz="2600" b="1">
                <a:solidFill>
                  <a:schemeClr val="tx1"/>
                </a:solidFill>
                <a:latin typeface="Arial" charset="0"/>
                <a:ea typeface="ＭＳ Ｐゴシック" charset="0"/>
              </a:defRPr>
            </a:lvl3pPr>
            <a:lvl4pPr marL="1756268" indent="-250895" defTabSz="1052367">
              <a:defRPr sz="2600" b="1">
                <a:solidFill>
                  <a:schemeClr val="tx1"/>
                </a:solidFill>
                <a:latin typeface="Arial" charset="0"/>
                <a:ea typeface="ＭＳ Ｐゴシック" charset="0"/>
              </a:defRPr>
            </a:lvl4pPr>
            <a:lvl5pPr marL="2258060" indent="-250895" defTabSz="1052367">
              <a:defRPr sz="2600" b="1">
                <a:solidFill>
                  <a:schemeClr val="tx1"/>
                </a:solidFill>
                <a:latin typeface="Arial" charset="0"/>
                <a:ea typeface="ＭＳ Ｐゴシック" charset="0"/>
              </a:defRPr>
            </a:lvl5pPr>
            <a:lvl6pPr marL="2759850" indent="-250895" defTabSz="1052367" eaLnBrk="0" fontAlgn="base" hangingPunct="0">
              <a:spcBef>
                <a:spcPct val="0"/>
              </a:spcBef>
              <a:spcAft>
                <a:spcPct val="0"/>
              </a:spcAft>
              <a:defRPr sz="2600" b="1">
                <a:solidFill>
                  <a:schemeClr val="tx1"/>
                </a:solidFill>
                <a:latin typeface="Arial" charset="0"/>
                <a:ea typeface="ＭＳ Ｐゴシック" charset="0"/>
              </a:defRPr>
            </a:lvl6pPr>
            <a:lvl7pPr marL="3261642" indent="-250895" defTabSz="1052367" eaLnBrk="0" fontAlgn="base" hangingPunct="0">
              <a:spcBef>
                <a:spcPct val="0"/>
              </a:spcBef>
              <a:spcAft>
                <a:spcPct val="0"/>
              </a:spcAft>
              <a:defRPr sz="2600" b="1">
                <a:solidFill>
                  <a:schemeClr val="tx1"/>
                </a:solidFill>
                <a:latin typeface="Arial" charset="0"/>
                <a:ea typeface="ＭＳ Ｐゴシック" charset="0"/>
              </a:defRPr>
            </a:lvl7pPr>
            <a:lvl8pPr marL="3763433" indent="-250895" defTabSz="1052367" eaLnBrk="0" fontAlgn="base" hangingPunct="0">
              <a:spcBef>
                <a:spcPct val="0"/>
              </a:spcBef>
              <a:spcAft>
                <a:spcPct val="0"/>
              </a:spcAft>
              <a:defRPr sz="2600" b="1">
                <a:solidFill>
                  <a:schemeClr val="tx1"/>
                </a:solidFill>
                <a:latin typeface="Arial" charset="0"/>
                <a:ea typeface="ＭＳ Ｐゴシック" charset="0"/>
              </a:defRPr>
            </a:lvl8pPr>
            <a:lvl9pPr marL="4265225" indent="-250895" defTabSz="1052367" eaLnBrk="0" fontAlgn="base" hangingPunct="0">
              <a:spcBef>
                <a:spcPct val="0"/>
              </a:spcBef>
              <a:spcAft>
                <a:spcPct val="0"/>
              </a:spcAft>
              <a:defRPr sz="2600" b="1">
                <a:solidFill>
                  <a:schemeClr val="tx1"/>
                </a:solidFill>
                <a:latin typeface="Arial" charset="0"/>
                <a:ea typeface="ＭＳ Ｐゴシック" charset="0"/>
              </a:defRPr>
            </a:lvl9pPr>
          </a:lstStyle>
          <a:p>
            <a:fld id="{B4E56DD4-C367-484B-94AD-A7863DDBBDE2}" type="slidenum">
              <a:rPr lang="en-US" sz="1900" b="0">
                <a:solidFill>
                  <a:prstClr val="black"/>
                </a:solidFill>
                <a:latin typeface="Times New Roman" charset="0"/>
                <a:cs typeface="Arial" charset="0"/>
              </a:rPr>
              <a:pPr/>
              <a:t>7</a:t>
            </a:fld>
            <a:endParaRPr lang="en-US" sz="1900" b="0">
              <a:solidFill>
                <a:prstClr val="black"/>
              </a:solidFill>
              <a:latin typeface="Times New Roman" charset="0"/>
              <a:cs typeface="Arial" charset="0"/>
            </a:endParaRPr>
          </a:p>
        </p:txBody>
      </p:sp>
      <p:sp>
        <p:nvSpPr>
          <p:cNvPr id="30722" name="Rectangle 2"/>
          <p:cNvSpPr>
            <a:spLocks noGrp="1" noRot="1" noChangeAspect="1" noChangeArrowheads="1" noTextEdit="1"/>
          </p:cNvSpPr>
          <p:nvPr>
            <p:ph type="sldImg"/>
          </p:nvPr>
        </p:nvSpPr>
        <p:spPr>
          <a:xfrm>
            <a:off x="2690813" y="561975"/>
            <a:ext cx="4979987" cy="2801938"/>
          </a:xfrm>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3335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F3ECA5-C63C-4648-BD1D-06EB9507F00E}" type="slidenum">
              <a:rPr lang="en-US" smtClean="0"/>
              <a:t>8</a:t>
            </a:fld>
            <a:endParaRPr lang="en-US"/>
          </a:p>
        </p:txBody>
      </p:sp>
    </p:spTree>
    <p:extLst>
      <p:ext uri="{BB962C8B-B14F-4D97-AF65-F5344CB8AC3E}">
        <p14:creationId xmlns:p14="http://schemas.microsoft.com/office/powerpoint/2010/main" val="391045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F3ECA5-C63C-4648-BD1D-06EB9507F00E}" type="slidenum">
              <a:rPr lang="en-US" smtClean="0"/>
              <a:t>9</a:t>
            </a:fld>
            <a:endParaRPr lang="en-US"/>
          </a:p>
        </p:txBody>
      </p:sp>
    </p:spTree>
    <p:extLst>
      <p:ext uri="{BB962C8B-B14F-4D97-AF65-F5344CB8AC3E}">
        <p14:creationId xmlns:p14="http://schemas.microsoft.com/office/powerpoint/2010/main" val="2008171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Google Shape;402;p20:notes">
            <a:extLst>
              <a:ext uri="{FF2B5EF4-FFF2-40B4-BE49-F238E27FC236}">
                <a16:creationId xmlns:a16="http://schemas.microsoft.com/office/drawing/2014/main" id="{90366D08-00CF-E4AF-C081-3C2942C492F4}"/>
              </a:ext>
            </a:extLst>
          </p:cNvPr>
          <p:cNvSpPr>
            <a:spLocks noGrp="1" noChangeArrowheads="1"/>
          </p:cNvSpPr>
          <p:nvPr>
            <p:ph type="body" idx="1"/>
          </p:nvPr>
        </p:nvSpPr>
        <p:spPr>
          <a:xfrm>
            <a:off x="706340" y="4441813"/>
            <a:ext cx="5650722" cy="4208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75" tIns="46874" rIns="93775" bIns="46874"/>
          <a:lstStyle/>
          <a:p>
            <a:pPr>
              <a:spcBef>
                <a:spcPct val="0"/>
              </a:spcBef>
              <a:buClr>
                <a:srgbClr val="000000"/>
              </a:buClr>
              <a:buSzPts val="1200"/>
              <a:buFont typeface="Calibri" panose="020F0502020204030204" pitchFamily="34" charset="0"/>
              <a:buNone/>
            </a:pPr>
            <a:endParaRPr lang="en-US" altLang="en-US"/>
          </a:p>
        </p:txBody>
      </p:sp>
      <p:sp>
        <p:nvSpPr>
          <p:cNvPr id="69635" name="Google Shape;403;p20:notes">
            <a:extLst>
              <a:ext uri="{FF2B5EF4-FFF2-40B4-BE49-F238E27FC236}">
                <a16:creationId xmlns:a16="http://schemas.microsoft.com/office/drawing/2014/main" id="{9D79BF5A-F3E6-0C87-CA7F-36094FAD9D20}"/>
              </a:ext>
            </a:extLst>
          </p:cNvPr>
          <p:cNvSpPr>
            <a:spLocks noGrp="1" noRot="1" noChangeAspect="1" noTextEdit="1"/>
          </p:cNvSpPr>
          <p:nvPr>
            <p:ph type="sldImg" idx="2"/>
          </p:nvPr>
        </p:nvSpPr>
        <p:spPr>
          <a:xfrm>
            <a:off x="414338" y="701675"/>
            <a:ext cx="6234112" cy="3506788"/>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Tree>
    <p:extLst>
      <p:ext uri="{BB962C8B-B14F-4D97-AF65-F5344CB8AC3E}">
        <p14:creationId xmlns:p14="http://schemas.microsoft.com/office/powerpoint/2010/main" val="1062149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s://tide.sdsu.edu/"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s://tide.sdsu.edu/"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425" y="1597612"/>
            <a:ext cx="7771150" cy="1103189"/>
          </a:xfrm>
        </p:spPr>
        <p:txBody>
          <a:bodyPr/>
          <a:lstStyle/>
          <a:p>
            <a:r>
              <a:rPr lang="en-US"/>
              <a:t>Click to edit Master title style</a:t>
            </a:r>
          </a:p>
        </p:txBody>
      </p:sp>
      <p:sp>
        <p:nvSpPr>
          <p:cNvPr id="3" name="Subtitle 2"/>
          <p:cNvSpPr>
            <a:spLocks noGrp="1"/>
          </p:cNvSpPr>
          <p:nvPr>
            <p:ph type="subTitle" idx="1"/>
          </p:nvPr>
        </p:nvSpPr>
        <p:spPr>
          <a:xfrm>
            <a:off x="1371381" y="2914252"/>
            <a:ext cx="6401240" cy="1314462"/>
          </a:xfrm>
        </p:spPr>
        <p:txBody>
          <a:bodyPr/>
          <a:lstStyle>
            <a:lvl1pPr marL="0" indent="0" algn="ctr">
              <a:buNone/>
              <a:defRPr/>
            </a:lvl1pPr>
            <a:lvl2pPr marL="313639" indent="0" algn="ctr">
              <a:buNone/>
              <a:defRPr/>
            </a:lvl2pPr>
            <a:lvl3pPr marL="627278" indent="0" algn="ctr">
              <a:buNone/>
              <a:defRPr/>
            </a:lvl3pPr>
            <a:lvl4pPr marL="940918" indent="0" algn="ctr">
              <a:buNone/>
              <a:defRPr/>
            </a:lvl4pPr>
            <a:lvl5pPr marL="1254557" indent="0" algn="ctr">
              <a:buNone/>
              <a:defRPr/>
            </a:lvl5pPr>
            <a:lvl6pPr marL="1568196" indent="0" algn="ctr">
              <a:buNone/>
              <a:defRPr/>
            </a:lvl6pPr>
            <a:lvl7pPr marL="1881835" indent="0" algn="ctr">
              <a:buNone/>
              <a:defRPr/>
            </a:lvl7pPr>
            <a:lvl8pPr marL="2195474" indent="0" algn="ctr">
              <a:buNone/>
              <a:defRPr/>
            </a:lvl8pPr>
            <a:lvl9pPr marL="2509114" indent="0" algn="ctr">
              <a:buNone/>
              <a:defRPr/>
            </a:lvl9pPr>
          </a:lstStyle>
          <a:p>
            <a:r>
              <a:rPr lang="en-US"/>
              <a:t>Click to edit Master subtitle style</a:t>
            </a:r>
          </a:p>
        </p:txBody>
      </p:sp>
      <p:sp>
        <p:nvSpPr>
          <p:cNvPr id="4"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57449822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368" y="0"/>
            <a:ext cx="2285633" cy="463165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 y="0"/>
            <a:ext cx="6717260" cy="463165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6CC0A312-3019-3043-B658-F1C33DCC0F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64008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8070"/>
          </a:xfrm>
        </p:spPr>
        <p:txBody>
          <a:bodyPr/>
          <a:lstStyle/>
          <a:p>
            <a:r>
              <a:rPr lang="en-US"/>
              <a:t>Click to edit Master title style</a:t>
            </a:r>
          </a:p>
        </p:txBody>
      </p:sp>
      <p:sp>
        <p:nvSpPr>
          <p:cNvPr id="3" name="Text Placeholder 2"/>
          <p:cNvSpPr>
            <a:spLocks noGrp="1"/>
          </p:cNvSpPr>
          <p:nvPr>
            <p:ph type="body" sz="half" idx="1"/>
          </p:nvPr>
        </p:nvSpPr>
        <p:spPr>
          <a:xfrm>
            <a:off x="33807" y="739454"/>
            <a:ext cx="4484543" cy="3892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458" y="739454"/>
            <a:ext cx="4484543" cy="38922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0C376281-201C-BC4F-AF89-EB1EBDE02F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22433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58112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Rectangle 2"/>
          <p:cNvSpPr/>
          <p:nvPr userDrawn="1"/>
        </p:nvSpPr>
        <p:spPr>
          <a:xfrm>
            <a:off x="0" y="514023"/>
            <a:ext cx="9144000" cy="62946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103" tIns="34052" rIns="68103" bIns="34052" anchor="ctr"/>
          <a:lstStyle/>
          <a:p>
            <a:pPr defTabSz="914400" fontAlgn="base">
              <a:spcBef>
                <a:spcPct val="0"/>
              </a:spcBef>
              <a:spcAft>
                <a:spcPct val="0"/>
              </a:spcAft>
              <a:defRPr/>
            </a:pPr>
            <a:endParaRPr lang="en-US" sz="2900" b="1" dirty="0">
              <a:solidFill>
                <a:srgbClr val="FFFFFF"/>
              </a:solidFill>
              <a:latin typeface="Arial"/>
              <a:ea typeface="ＭＳ Ｐゴシック" charset="-128"/>
              <a:cs typeface="ＭＳ Ｐゴシック" charset="-128"/>
            </a:endParaRPr>
          </a:p>
        </p:txBody>
      </p:sp>
      <p:sp>
        <p:nvSpPr>
          <p:cNvPr id="6" name="Title 1"/>
          <p:cNvSpPr>
            <a:spLocks noGrp="1"/>
          </p:cNvSpPr>
          <p:nvPr>
            <p:ph type="title"/>
          </p:nvPr>
        </p:nvSpPr>
        <p:spPr>
          <a:xfrm>
            <a:off x="0" y="514350"/>
            <a:ext cx="8229600" cy="617220"/>
          </a:xfrm>
        </p:spPr>
        <p:txBody>
          <a:bodyPr>
            <a:normAutofit/>
          </a:bodyPr>
          <a:lstStyle>
            <a:lvl1pPr algn="l">
              <a:defRPr sz="2900" b="1">
                <a:solidFill>
                  <a:schemeClr val="bg1"/>
                </a:solidFill>
              </a:defRPr>
            </a:lvl1pPr>
          </a:lstStyle>
          <a:p>
            <a:r>
              <a:rPr lang="en-US"/>
              <a:t>Click to edit Master title style</a:t>
            </a:r>
          </a:p>
        </p:txBody>
      </p:sp>
      <p:sp>
        <p:nvSpPr>
          <p:cNvPr id="4" name="Date Placeholder 1"/>
          <p:cNvSpPr>
            <a:spLocks noGrp="1"/>
          </p:cNvSpPr>
          <p:nvPr>
            <p:ph type="dt" sz="half" idx="10"/>
          </p:nvPr>
        </p:nvSpPr>
        <p:spPr>
          <a:xfrm>
            <a:off x="690483" y="4714421"/>
            <a:ext cx="1904819" cy="313641"/>
          </a:xfrm>
          <a:prstGeom prst="rect">
            <a:avLst/>
          </a:prstGeom>
        </p:spPr>
        <p:txBody>
          <a:bodyPr/>
          <a:lstStyle>
            <a:lvl1pPr>
              <a:defRPr/>
            </a:lvl1pPr>
          </a:lstStyle>
          <a:p>
            <a:pPr>
              <a:defRPr/>
            </a:pPr>
            <a:endParaRPr lang="en-US">
              <a:solidFill>
                <a:srgbClr val="000000"/>
              </a:solidFill>
            </a:endParaRPr>
          </a:p>
        </p:txBody>
      </p:sp>
      <p:sp>
        <p:nvSpPr>
          <p:cNvPr id="5" name="Footer Placeholder 2"/>
          <p:cNvSpPr>
            <a:spLocks noGrp="1"/>
          </p:cNvSpPr>
          <p:nvPr>
            <p:ph type="ftr" sz="quarter" idx="11"/>
          </p:nvPr>
        </p:nvSpPr>
        <p:spPr>
          <a:xfrm>
            <a:off x="6171873" y="114349"/>
            <a:ext cx="2286000" cy="137218"/>
          </a:xfrm>
          <a:prstGeom prst="rect">
            <a:avLst/>
          </a:prstGeom>
        </p:spPr>
        <p:txBody>
          <a:bodyPr/>
          <a:lstStyle>
            <a:lvl1pPr algn="r">
              <a:defRPr sz="800">
                <a:solidFill>
                  <a:srgbClr val="0070C0"/>
                </a:solidFill>
              </a:defRPr>
            </a:lvl1pPr>
          </a:lstStyle>
          <a:p>
            <a:pPr>
              <a:defRPr/>
            </a:pPr>
            <a:endParaRPr lang="en-US"/>
          </a:p>
        </p:txBody>
      </p:sp>
      <p:sp>
        <p:nvSpPr>
          <p:cNvPr id="7" name="Slide Number Placeholder 3"/>
          <p:cNvSpPr>
            <a:spLocks noGrp="1"/>
          </p:cNvSpPr>
          <p:nvPr>
            <p:ph type="sldNum" sz="quarter" idx="12"/>
          </p:nvPr>
        </p:nvSpPr>
        <p:spPr>
          <a:xfrm>
            <a:off x="8245501" y="114349"/>
            <a:ext cx="730779" cy="137218"/>
          </a:xfrm>
          <a:prstGeom prst="rect">
            <a:avLst/>
          </a:prstGeom>
        </p:spPr>
        <p:txBody>
          <a:bodyPr/>
          <a:lstStyle>
            <a:lvl1pPr>
              <a:defRPr sz="800">
                <a:solidFill>
                  <a:srgbClr val="0070C0"/>
                </a:solidFill>
              </a:defRPr>
            </a:lvl1pPr>
          </a:lstStyle>
          <a:p>
            <a:r>
              <a:rPr lang="en-US"/>
              <a:t>| Slide </a:t>
            </a:r>
            <a:fld id="{05B5CFA1-90D2-934E-97F2-11A3E96DB7FE}" type="slidenum">
              <a:rPr lang="en-US"/>
              <a:pPr/>
              <a:t>‹#›</a:t>
            </a:fld>
            <a:endParaRPr lang="en-US"/>
          </a:p>
        </p:txBody>
      </p:sp>
    </p:spTree>
    <p:extLst>
      <p:ext uri="{BB962C8B-B14F-4D97-AF65-F5344CB8AC3E}">
        <p14:creationId xmlns:p14="http://schemas.microsoft.com/office/powerpoint/2010/main" val="256809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3" name="Shape 158"/>
          <p:cNvSpPr/>
          <p:nvPr/>
        </p:nvSpPr>
        <p:spPr>
          <a:xfrm flipH="1" flipV="1">
            <a:off x="604446" y="634906"/>
            <a:ext cx="8362033" cy="1089"/>
          </a:xfrm>
          <a:prstGeom prst="line">
            <a:avLst/>
          </a:prstGeom>
          <a:ln w="63500">
            <a:solidFill>
              <a:srgbClr val="003DAF"/>
            </a:solidFill>
          </a:ln>
        </p:spPr>
        <p:txBody>
          <a:bodyPr lIns="0" tIns="0" rIns="0" bIns="0"/>
          <a:lstStyle/>
          <a:p>
            <a:pPr defTabSz="308612" eaLnBrk="0" fontAlgn="base" hangingPunct="0">
              <a:spcBef>
                <a:spcPct val="0"/>
              </a:spcBef>
              <a:spcAft>
                <a:spcPct val="0"/>
              </a:spcAft>
              <a:defRPr sz="1000"/>
            </a:pPr>
            <a:endParaRPr sz="700" b="1">
              <a:solidFill>
                <a:srgbClr val="000000"/>
              </a:solidFill>
              <a:latin typeface="Arial" panose="020B0604020202020204" pitchFamily="34" charset="0"/>
              <a:ea typeface="ＭＳ Ｐゴシック" panose="020B0600070205080204" pitchFamily="34" charset="-128"/>
              <a:cs typeface="ＭＳ Ｐゴシック" charset="0"/>
            </a:endParaRPr>
          </a:p>
        </p:txBody>
      </p:sp>
      <p:sp>
        <p:nvSpPr>
          <p:cNvPr id="160" name="Shape 160"/>
          <p:cNvSpPr>
            <a:spLocks noGrp="1"/>
          </p:cNvSpPr>
          <p:nvPr>
            <p:ph type="title"/>
          </p:nvPr>
        </p:nvSpPr>
        <p:spPr>
          <a:xfrm>
            <a:off x="-1" y="0"/>
            <a:ext cx="9144002" cy="642938"/>
          </a:xfrm>
          <a:prstGeom prst="rect">
            <a:avLst/>
          </a:prstGeom>
        </p:spPr>
        <p:txBody>
          <a:bodyPr lIns="26137" tIns="26137" rIns="26137" bIns="26137"/>
          <a:lstStyle>
            <a:lvl1pPr marL="0" marR="0" defTabSz="651830">
              <a:defRPr sz="2700">
                <a:solidFill>
                  <a:srgbClr val="00B800"/>
                </a:solidFill>
                <a:uFill>
                  <a:solidFill>
                    <a:srgbClr val="00B800"/>
                  </a:solidFill>
                </a:uFill>
                <a:latin typeface="Times New Roman"/>
                <a:ea typeface="Times New Roman"/>
                <a:cs typeface="Times New Roman"/>
                <a:sym typeface="Times New Roman"/>
              </a:defRPr>
            </a:lvl1pPr>
          </a:lstStyle>
          <a:p>
            <a:r>
              <a:t>Title Text</a:t>
            </a:r>
          </a:p>
        </p:txBody>
      </p:sp>
      <p:sp>
        <p:nvSpPr>
          <p:cNvPr id="4" name="Shape 159"/>
          <p:cNvSpPr>
            <a:spLocks noGrp="1"/>
          </p:cNvSpPr>
          <p:nvPr>
            <p:ph type="sldNum" sz="quarter" idx="10"/>
          </p:nvPr>
        </p:nvSpPr>
        <p:spPr>
          <a:xfrm>
            <a:off x="8156196" y="4943118"/>
            <a:ext cx="240689" cy="196026"/>
          </a:xfrm>
          <a:prstGeom prst="rect">
            <a:avLst/>
          </a:prstGeom>
        </p:spPr>
        <p:txBody>
          <a:bodyPr lIns="26137" tIns="26137" rIns="26137" bIns="26137"/>
          <a:lstStyle>
            <a:lvl1pPr defTabSz="308194">
              <a:defRPr sz="900">
                <a:cs typeface="Times New Roman" charset="0"/>
                <a:sym typeface="Times New Roman" charset="0"/>
              </a:defRPr>
            </a:lvl1pPr>
          </a:lstStyle>
          <a:p>
            <a:fld id="{010A3A6D-DD63-0E46-B160-07E656D36D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6192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498475" y="100854"/>
            <a:ext cx="7556313" cy="746311"/>
          </a:xfrm>
        </p:spPr>
        <p:txBody>
          <a:bodyPr anchor="b"/>
          <a:lstStyle/>
          <a:p>
            <a:r>
              <a:rPr lang="en-US"/>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10" name="Text Placeholder 3"/>
          <p:cNvSpPr>
            <a:spLocks noGrp="1"/>
          </p:cNvSpPr>
          <p:nvPr>
            <p:ph type="body" sz="half" idx="2"/>
          </p:nvPr>
        </p:nvSpPr>
        <p:spPr>
          <a:xfrm>
            <a:off x="498518" y="847164"/>
            <a:ext cx="7558960" cy="581025"/>
          </a:xfrm>
        </p:spPr>
        <p:txBody>
          <a:bodyPr lIns="62728" tIns="31364" rIns="62728" bIns="31364" rtlCol="0">
            <a:noAutofit/>
          </a:bodyPr>
          <a:lstStyle>
            <a:lvl1pPr marL="0" indent="0">
              <a:buNone/>
              <a:defRPr kumimoji="0" sz="1800" b="0" i="0" u="none" strike="noStrike" kern="1200" cap="none" spc="0" normalizeH="0" baseline="0">
                <a:ln>
                  <a:noFill/>
                </a:ln>
                <a:solidFill>
                  <a:schemeClr val="tx1">
                    <a:lumMod val="50000"/>
                    <a:lumOff val="50000"/>
                  </a:schemeClr>
                </a:solidFill>
                <a:effectLst/>
                <a:uLnTx/>
                <a:uFillTx/>
                <a:latin typeface="+mj-lt"/>
                <a:ea typeface="+mj-ea"/>
                <a:cs typeface="+mj-cs"/>
              </a:defRPr>
            </a:lvl1pPr>
            <a:lvl2pPr marL="342902" indent="0">
              <a:buNone/>
              <a:defRPr sz="900"/>
            </a:lvl2pPr>
            <a:lvl3pPr marL="685804" indent="0">
              <a:buNone/>
              <a:defRPr sz="700"/>
            </a:lvl3pPr>
            <a:lvl4pPr marL="1028705" indent="0">
              <a:buNone/>
              <a:defRPr sz="700"/>
            </a:lvl4pPr>
            <a:lvl5pPr marL="1371607" indent="0">
              <a:buNone/>
              <a:defRPr sz="700"/>
            </a:lvl5pPr>
            <a:lvl6pPr marL="1714509" indent="0">
              <a:buNone/>
              <a:defRPr sz="700"/>
            </a:lvl6pPr>
            <a:lvl7pPr marL="2057411" indent="0">
              <a:buNone/>
              <a:defRPr sz="700"/>
            </a:lvl7pPr>
            <a:lvl8pPr marL="2400312" indent="0">
              <a:buNone/>
              <a:defRPr sz="700"/>
            </a:lvl8pPr>
            <a:lvl9pPr marL="2743214" indent="0">
              <a:buNone/>
              <a:defRPr sz="700"/>
            </a:lvl9pPr>
          </a:lstStyle>
          <a:p>
            <a:pPr lvl="0"/>
            <a:r>
              <a:rPr lang="en-US"/>
              <a:t>Click to edit Master text styles</a:t>
            </a:r>
          </a:p>
        </p:txBody>
      </p:sp>
      <p:sp>
        <p:nvSpPr>
          <p:cNvPr id="5" name="Slide Number Placeholder 5"/>
          <p:cNvSpPr>
            <a:spLocks noGrp="1"/>
          </p:cNvSpPr>
          <p:nvPr>
            <p:ph type="sldNum" sz="quarter" idx="10"/>
          </p:nvPr>
        </p:nvSpPr>
        <p:spPr>
          <a:xfrm>
            <a:off x="8385993" y="4875598"/>
            <a:ext cx="554347" cy="273347"/>
          </a:xfrm>
          <a:prstGeom prst="rect">
            <a:avLst/>
          </a:prstGeom>
          <a:ln>
            <a:solidFill>
              <a:srgbClr val="7F7F7F"/>
            </a:solidFill>
          </a:ln>
        </p:spPr>
        <p:txBody>
          <a:bodyPr/>
          <a:lstStyle>
            <a:lvl1pPr>
              <a:defRPr sz="1200">
                <a:solidFill>
                  <a:srgbClr val="A6A6A6"/>
                </a:solidFill>
                <a:latin typeface="Arial" charset="0"/>
              </a:defRPr>
            </a:lvl1pPr>
          </a:lstStyle>
          <a:p>
            <a:fld id="{FB621D4F-DD8B-CC49-9D94-F53F6D898413}" type="slidenum">
              <a:rPr lang="en-US"/>
              <a:pPr/>
              <a:t>‹#›</a:t>
            </a:fld>
            <a:endParaRPr lang="en-US"/>
          </a:p>
        </p:txBody>
      </p:sp>
    </p:spTree>
    <p:extLst>
      <p:ext uri="{BB962C8B-B14F-4D97-AF65-F5344CB8AC3E}">
        <p14:creationId xmlns:p14="http://schemas.microsoft.com/office/powerpoint/2010/main" val="343409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34" name="Shape 34"/>
          <p:cNvSpPr/>
          <p:nvPr/>
        </p:nvSpPr>
        <p:spPr>
          <a:xfrm>
            <a:off x="1771650" y="3943350"/>
            <a:ext cx="5600701" cy="214313"/>
          </a:xfrm>
          <a:prstGeom prst="rect">
            <a:avLst/>
          </a:prstGeom>
          <a:solidFill>
            <a:schemeClr val="accent3">
              <a:lumOff val="44000"/>
            </a:schemeClr>
          </a:solidFill>
          <a:ln w="12700">
            <a:miter lim="400000"/>
          </a:ln>
        </p:spPr>
        <p:txBody>
          <a:bodyPr lIns="25718" tIns="25718" rIns="25718" bIns="25718" anchor="ctr"/>
          <a:lstStyle/>
          <a:p>
            <a:pPr>
              <a:defRPr sz="1600" b="0"/>
            </a:pPr>
            <a:endParaRPr sz="1200"/>
          </a:p>
        </p:txBody>
      </p:sp>
      <p:grpSp>
        <p:nvGrpSpPr>
          <p:cNvPr id="38" name="Group 38"/>
          <p:cNvGrpSpPr/>
          <p:nvPr/>
        </p:nvGrpSpPr>
        <p:grpSpPr>
          <a:xfrm>
            <a:off x="459552" y="4525565"/>
            <a:ext cx="8224899" cy="276999"/>
            <a:chOff x="0" y="0"/>
            <a:chExt cx="8224897" cy="369329"/>
          </a:xfrm>
        </p:grpSpPr>
        <p:sp>
          <p:nvSpPr>
            <p:cNvPr id="35" name="Shape 35"/>
            <p:cNvSpPr/>
            <p:nvPr/>
          </p:nvSpPr>
          <p:spPr>
            <a:xfrm>
              <a:off x="1711792" y="0"/>
              <a:ext cx="4801313" cy="369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34290" tIns="34290" rIns="34290" bIns="34290" numCol="1" anchor="t">
              <a:spAutoFit/>
            </a:bodyPr>
            <a:lstStyle>
              <a:lvl1pPr algn="ctr">
                <a:defRPr sz="1800" b="0">
                  <a:solidFill>
                    <a:srgbClr val="204080"/>
                  </a:solidFill>
                  <a:latin typeface="Arial"/>
                  <a:ea typeface="Arial"/>
                  <a:cs typeface="Arial"/>
                  <a:sym typeface="Arial"/>
                </a:defRPr>
              </a:lvl1pPr>
            </a:lstStyle>
            <a:p>
              <a:pPr>
                <a:defRPr sz="1600">
                  <a:solidFill>
                    <a:srgbClr val="000000"/>
                  </a:solidFill>
                  <a:latin typeface="Times New Roman"/>
                  <a:ea typeface="Times New Roman"/>
                  <a:cs typeface="Times New Roman"/>
                  <a:sym typeface="Times New Roman"/>
                </a:defRPr>
              </a:pPr>
              <a:r>
                <a:rPr sz="1350">
                  <a:solidFill>
                    <a:srgbClr val="204080"/>
                  </a:solidFill>
                  <a:latin typeface="Arial"/>
                  <a:ea typeface="Arial"/>
                  <a:cs typeface="Arial"/>
                  <a:sym typeface="Arial"/>
                </a:rPr>
                <a:t>High Performance Wireless Research and Education Network</a:t>
              </a:r>
            </a:p>
          </p:txBody>
        </p:sp>
        <p:pic>
          <p:nvPicPr>
            <p:cNvPr id="36" name="hpwren_logo.jpg" descr="C:\Users\hwb\Desktop\hpwren_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98640" y="10554"/>
              <a:ext cx="526257" cy="325042"/>
            </a:xfrm>
            <a:prstGeom prst="rect">
              <a:avLst/>
            </a:prstGeom>
            <a:ln w="12700" cap="flat">
              <a:noFill/>
              <a:miter lim="400000"/>
            </a:ln>
            <a:effectLst/>
          </p:spPr>
        </p:pic>
        <p:pic>
          <p:nvPicPr>
            <p:cNvPr id="37" name="hpwren_logo.jpg" descr="C:\Users\hwb\Desktop\hpwren_log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0554"/>
              <a:ext cx="526257" cy="325042"/>
            </a:xfrm>
            <a:prstGeom prst="rect">
              <a:avLst/>
            </a:prstGeom>
            <a:ln w="12700" cap="flat">
              <a:noFill/>
              <a:miter lim="400000"/>
            </a:ln>
            <a:effectLst/>
          </p:spPr>
        </p:pic>
      </p:grpSp>
      <p:sp>
        <p:nvSpPr>
          <p:cNvPr id="39" name="Shape 39"/>
          <p:cNvSpPr>
            <a:spLocks noGrp="1"/>
          </p:cNvSpPr>
          <p:nvPr>
            <p:ph type="sldNum" sz="quarter" idx="2"/>
          </p:nvPr>
        </p:nvSpPr>
        <p:spPr>
          <a:xfrm>
            <a:off x="6057901" y="4113609"/>
            <a:ext cx="1600201" cy="209551"/>
          </a:xfrm>
          <a:prstGeom prst="rect">
            <a:avLst/>
          </a:prstGeom>
        </p:spPr>
        <p:txBody>
          <a:bodyPr lIns="34290" tIns="34290" rIns="34290" bIns="34290"/>
          <a:lstStyle>
            <a:lvl1pPr>
              <a:defRPr sz="825"/>
            </a:lvl1pPr>
          </a:lstStyle>
          <a:p>
            <a:fld id="{86CB4B4D-7CA3-9044-876B-883B54F8677D}" type="slidenum">
              <a:t>‹#›</a:t>
            </a:fld>
            <a:endParaRPr/>
          </a:p>
        </p:txBody>
      </p:sp>
    </p:spTree>
    <p:extLst>
      <p:ext uri="{BB962C8B-B14F-4D97-AF65-F5344CB8AC3E}">
        <p14:creationId xmlns:p14="http://schemas.microsoft.com/office/powerpoint/2010/main" val="229162340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Title and Content, Al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574" y="100855"/>
            <a:ext cx="7556313" cy="746312"/>
          </a:xfrm>
        </p:spPr>
        <p:txBody>
          <a:bodyPr anchor="b" anchorCtr="0"/>
          <a:lstStyle/>
          <a:p>
            <a:r>
              <a:rPr lang="en-US" dirty="0"/>
              <a:t>Click to edit Headline</a:t>
            </a:r>
            <a:endParaRPr dirty="0"/>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6" name="Slide Number Placeholder 5"/>
          <p:cNvSpPr>
            <a:spLocks noGrp="1"/>
          </p:cNvSpPr>
          <p:nvPr>
            <p:ph type="sldNum" sz="quarter" idx="12"/>
          </p:nvPr>
        </p:nvSpPr>
        <p:spPr>
          <a:xfrm>
            <a:off x="8386461" y="4875381"/>
            <a:ext cx="554038" cy="273844"/>
          </a:xfrm>
          <a:prstGeom prst="rect">
            <a:avLst/>
          </a:prstGeom>
          <a:ln>
            <a:solidFill>
              <a:srgbClr val="7F7F7F"/>
            </a:solidFill>
          </a:ln>
        </p:spPr>
        <p:txBody>
          <a:bodyPr/>
          <a:lstStyle>
            <a:lvl1pPr>
              <a:defRPr sz="1600">
                <a:solidFill>
                  <a:schemeClr val="bg1">
                    <a:lumMod val="65000"/>
                  </a:schemeClr>
                </a:solidFill>
              </a:defRPr>
            </a:lvl1pPr>
          </a:lstStyle>
          <a:p>
            <a:fld id="{162F1D00-BD13-4404-86B0-79703945A0A7}" type="slidenum">
              <a:rPr lang="en-US" smtClean="0">
                <a:solidFill>
                  <a:prstClr val="white">
                    <a:lumMod val="65000"/>
                  </a:prstClr>
                </a:solidFill>
                <a:latin typeface="Arial"/>
              </a:rPr>
              <a:pPr/>
              <a:t>‹#›</a:t>
            </a:fld>
            <a:endParaRPr lang="en-US" dirty="0">
              <a:solidFill>
                <a:prstClr val="white">
                  <a:lumMod val="65000"/>
                </a:prstClr>
              </a:solidFill>
              <a:latin typeface="Arial"/>
            </a:endParaRPr>
          </a:p>
        </p:txBody>
      </p:sp>
      <p:sp>
        <p:nvSpPr>
          <p:cNvPr id="10" name="Text Placeholder 3"/>
          <p:cNvSpPr>
            <a:spLocks noGrp="1"/>
          </p:cNvSpPr>
          <p:nvPr>
            <p:ph type="body" sz="half" idx="2" hasCustomPrompt="1"/>
          </p:nvPr>
        </p:nvSpPr>
        <p:spPr>
          <a:xfrm>
            <a:off x="498518" y="847166"/>
            <a:ext cx="7558960" cy="581025"/>
          </a:xfrm>
        </p:spPr>
        <p:txBody>
          <a:bodyPr vert="horz" lIns="91339" tIns="45672" rIns="91339" bIns="45672" rtlCol="0" anchor="t" anchorCtr="0">
            <a:noAutofit/>
          </a:bodyPr>
          <a:lstStyle>
            <a:lvl1pPr marL="0" indent="0">
              <a:buNone/>
              <a:defRPr kumimoji="0" sz="2400" b="0" i="0" u="none" strike="noStrike" kern="1200" cap="none" spc="0" normalizeH="0" baseline="0">
                <a:ln>
                  <a:noFill/>
                </a:ln>
                <a:solidFill>
                  <a:schemeClr val="tx1">
                    <a:lumMod val="50000"/>
                    <a:lumOff val="50000"/>
                  </a:schemeClr>
                </a:solidFill>
                <a:effectLst/>
                <a:uLnTx/>
                <a:uFillTx/>
                <a:latin typeface="+mj-lt"/>
                <a:ea typeface="+mj-ea"/>
                <a:cs typeface="+mj-cs"/>
              </a:defRPr>
            </a:lvl1pPr>
            <a:lvl2pPr marL="456708" indent="0">
              <a:buNone/>
              <a:defRPr sz="1200"/>
            </a:lvl2pPr>
            <a:lvl3pPr marL="913417" indent="0">
              <a:buNone/>
              <a:defRPr sz="1000"/>
            </a:lvl3pPr>
            <a:lvl4pPr marL="1370127" indent="0">
              <a:buNone/>
              <a:defRPr sz="900"/>
            </a:lvl4pPr>
            <a:lvl5pPr marL="1826835" indent="0">
              <a:buNone/>
              <a:defRPr sz="900"/>
            </a:lvl5pPr>
            <a:lvl6pPr marL="2283544" indent="0">
              <a:buNone/>
              <a:defRPr sz="900"/>
            </a:lvl6pPr>
            <a:lvl7pPr marL="2740253" indent="0">
              <a:buNone/>
              <a:defRPr sz="900"/>
            </a:lvl7pPr>
            <a:lvl8pPr marL="3196962" indent="0">
              <a:buNone/>
              <a:defRPr sz="900"/>
            </a:lvl8pPr>
            <a:lvl9pPr marL="3653672" indent="0">
              <a:buNone/>
              <a:defRPr sz="900"/>
            </a:lvl9pPr>
          </a:lstStyle>
          <a:p>
            <a:pPr marL="0" marR="0" lvl="0" indent="0" algn="l" defTabSz="913417" rtl="0" eaLnBrk="1" fontAlgn="auto" latinLnBrk="0" hangingPunct="1">
              <a:lnSpc>
                <a:spcPct val="100000"/>
              </a:lnSpc>
              <a:spcBef>
                <a:spcPct val="0"/>
              </a:spcBef>
              <a:spcAft>
                <a:spcPts val="0"/>
              </a:spcAft>
              <a:buClrTx/>
              <a:buSzTx/>
              <a:buFontTx/>
              <a:buNone/>
              <a:tabLst/>
              <a:defRPr/>
            </a:pPr>
            <a:r>
              <a:rPr lang="en-US" dirty="0"/>
              <a:t>Click to edit subtitle</a:t>
            </a:r>
          </a:p>
        </p:txBody>
      </p:sp>
    </p:spTree>
    <p:extLst>
      <p:ext uri="{BB962C8B-B14F-4D97-AF65-F5344CB8AC3E}">
        <p14:creationId xmlns:p14="http://schemas.microsoft.com/office/powerpoint/2010/main" val="1927597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29140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lumn" type="twoObj">
  <p:cSld name="Two Column">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94853" y="273845"/>
            <a:ext cx="8354250" cy="44415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3600"/>
              <a:buFont typeface="Century Gothic"/>
              <a:buNone/>
              <a:defRPr sz="2700" b="1" i="0" u="none" strike="noStrike" cap="none">
                <a:solidFill>
                  <a:schemeClr val="dk2"/>
                </a:solidFill>
                <a:latin typeface="Century Gothic"/>
                <a:ea typeface="Century Gothic"/>
                <a:cs typeface="Century Gothic"/>
                <a:sym typeface="Century Gothic"/>
              </a:defRPr>
            </a:lvl1pPr>
            <a:lvl2pPr lvl="1" rtl="0">
              <a:spcBef>
                <a:spcPts val="0"/>
              </a:spcBef>
              <a:spcAft>
                <a:spcPts val="0"/>
              </a:spcAft>
              <a:buSzPts val="1400"/>
              <a:buNone/>
              <a:defRPr sz="1350"/>
            </a:lvl2pPr>
            <a:lvl3pPr lvl="2" rtl="0">
              <a:spcBef>
                <a:spcPts val="0"/>
              </a:spcBef>
              <a:spcAft>
                <a:spcPts val="0"/>
              </a:spcAft>
              <a:buSzPts val="1400"/>
              <a:buNone/>
              <a:defRPr sz="1350"/>
            </a:lvl3pPr>
            <a:lvl4pPr lvl="3" rtl="0">
              <a:spcBef>
                <a:spcPts val="0"/>
              </a:spcBef>
              <a:spcAft>
                <a:spcPts val="0"/>
              </a:spcAft>
              <a:buSzPts val="1400"/>
              <a:buNone/>
              <a:defRPr sz="1350"/>
            </a:lvl4pPr>
            <a:lvl5pPr lvl="4" rtl="0">
              <a:spcBef>
                <a:spcPts val="0"/>
              </a:spcBef>
              <a:spcAft>
                <a:spcPts val="0"/>
              </a:spcAft>
              <a:buSzPts val="1400"/>
              <a:buNone/>
              <a:defRPr sz="1350"/>
            </a:lvl5pPr>
            <a:lvl6pPr lvl="5" rtl="0">
              <a:spcBef>
                <a:spcPts val="0"/>
              </a:spcBef>
              <a:spcAft>
                <a:spcPts val="0"/>
              </a:spcAft>
              <a:buSzPts val="1400"/>
              <a:buNone/>
              <a:defRPr sz="1350"/>
            </a:lvl6pPr>
            <a:lvl7pPr lvl="6" rtl="0">
              <a:spcBef>
                <a:spcPts val="0"/>
              </a:spcBef>
              <a:spcAft>
                <a:spcPts val="0"/>
              </a:spcAft>
              <a:buSzPts val="1400"/>
              <a:buNone/>
              <a:defRPr sz="1350"/>
            </a:lvl7pPr>
            <a:lvl8pPr lvl="7" rtl="0">
              <a:spcBef>
                <a:spcPts val="0"/>
              </a:spcBef>
              <a:spcAft>
                <a:spcPts val="0"/>
              </a:spcAft>
              <a:buSzPts val="1400"/>
              <a:buNone/>
              <a:defRPr sz="1350"/>
            </a:lvl8pPr>
            <a:lvl9pPr lvl="8" rtl="0">
              <a:spcBef>
                <a:spcPts val="0"/>
              </a:spcBef>
              <a:spcAft>
                <a:spcPts val="0"/>
              </a:spcAft>
              <a:buSzPts val="1400"/>
              <a:buNone/>
              <a:defRPr sz="1350"/>
            </a:lvl9pPr>
          </a:lstStyle>
          <a:p>
            <a:endParaRPr/>
          </a:p>
        </p:txBody>
      </p:sp>
      <p:sp>
        <p:nvSpPr>
          <p:cNvPr id="33" name="Google Shape;33;p6"/>
          <p:cNvSpPr txBox="1">
            <a:spLocks noGrp="1"/>
          </p:cNvSpPr>
          <p:nvPr>
            <p:ph type="body" idx="1"/>
          </p:nvPr>
        </p:nvSpPr>
        <p:spPr>
          <a:xfrm>
            <a:off x="571500" y="1369219"/>
            <a:ext cx="3924225" cy="3263400"/>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accent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accent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accent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accent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accent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 name="Google Shape;34;p6"/>
          <p:cNvSpPr txBox="1">
            <a:spLocks noGrp="1"/>
          </p:cNvSpPr>
          <p:nvPr>
            <p:ph type="body" idx="2"/>
          </p:nvPr>
        </p:nvSpPr>
        <p:spPr>
          <a:xfrm>
            <a:off x="4648200" y="1369219"/>
            <a:ext cx="3919050" cy="3263400"/>
          </a:xfrm>
          <a:prstGeom prst="rect">
            <a:avLst/>
          </a:prstGeom>
          <a:noFill/>
          <a:ln>
            <a:noFill/>
          </a:ln>
        </p:spPr>
        <p:txBody>
          <a:bodyPr spcFirstLastPara="1" wrap="square" lIns="91425" tIns="45700" rIns="91425" bIns="45700" anchor="t" anchorCtr="0">
            <a:noAutofit/>
          </a:bodyPr>
          <a:lstStyle>
            <a:lvl1pPr marL="342900" marR="0" lvl="0" indent="-304800" algn="l" rtl="0">
              <a:lnSpc>
                <a:spcPct val="90000"/>
              </a:lnSpc>
              <a:spcBef>
                <a:spcPts val="750"/>
              </a:spcBef>
              <a:spcAft>
                <a:spcPts val="0"/>
              </a:spcAft>
              <a:buClr>
                <a:schemeClr val="accent1"/>
              </a:buClr>
              <a:buSzPts val="2800"/>
              <a:buFont typeface="Arial"/>
              <a:buChar char="•"/>
              <a:defRPr sz="2100" b="0" i="0" u="none" strike="noStrike" cap="none">
                <a:solidFill>
                  <a:schemeClr val="dk1"/>
                </a:solidFill>
                <a:latin typeface="Century Gothic"/>
                <a:ea typeface="Century Gothic"/>
                <a:cs typeface="Century Gothic"/>
                <a:sym typeface="Century Gothic"/>
              </a:defRPr>
            </a:lvl1pPr>
            <a:lvl2pPr marL="685800" marR="0" lvl="1" indent="-285750" algn="l" rtl="0">
              <a:lnSpc>
                <a:spcPct val="90000"/>
              </a:lnSpc>
              <a:spcBef>
                <a:spcPts val="375"/>
              </a:spcBef>
              <a:spcAft>
                <a:spcPts val="0"/>
              </a:spcAft>
              <a:buClr>
                <a:schemeClr val="accent1"/>
              </a:buClr>
              <a:buSzPts val="2400"/>
              <a:buFont typeface="Arial"/>
              <a:buChar char="•"/>
              <a:defRPr sz="1800" b="0" i="0" u="none" strike="noStrike" cap="none">
                <a:solidFill>
                  <a:schemeClr val="dk1"/>
                </a:solidFill>
                <a:latin typeface="Century Gothic"/>
                <a:ea typeface="Century Gothic"/>
                <a:cs typeface="Century Gothic"/>
                <a:sym typeface="Century Gothic"/>
              </a:defRPr>
            </a:lvl2pPr>
            <a:lvl3pPr marL="1028700" marR="0" lvl="2" indent="-266700" algn="l" rtl="0">
              <a:lnSpc>
                <a:spcPct val="90000"/>
              </a:lnSpc>
              <a:spcBef>
                <a:spcPts val="375"/>
              </a:spcBef>
              <a:spcAft>
                <a:spcPts val="0"/>
              </a:spcAft>
              <a:buClr>
                <a:schemeClr val="accent1"/>
              </a:buClr>
              <a:buSzPts val="2000"/>
              <a:buFont typeface="Arial"/>
              <a:buChar char="•"/>
              <a:defRPr sz="1500" b="0" i="0" u="none" strike="noStrike" cap="none">
                <a:solidFill>
                  <a:schemeClr val="dk1"/>
                </a:solidFill>
                <a:latin typeface="Century Gothic"/>
                <a:ea typeface="Century Gothic"/>
                <a:cs typeface="Century Gothic"/>
                <a:sym typeface="Century Gothic"/>
              </a:defRPr>
            </a:lvl3pPr>
            <a:lvl4pPr marL="1371600" marR="0" lvl="3" indent="-257175" algn="l" rtl="0">
              <a:lnSpc>
                <a:spcPct val="90000"/>
              </a:lnSpc>
              <a:spcBef>
                <a:spcPts val="375"/>
              </a:spcBef>
              <a:spcAft>
                <a:spcPts val="0"/>
              </a:spcAft>
              <a:buClr>
                <a:schemeClr val="accent1"/>
              </a:buClr>
              <a:buSzPts val="1800"/>
              <a:buFont typeface="Arial"/>
              <a:buChar char="•"/>
              <a:defRPr sz="1350" b="0" i="0" u="none" strike="noStrike" cap="none">
                <a:solidFill>
                  <a:schemeClr val="dk1"/>
                </a:solidFill>
                <a:latin typeface="Century Gothic"/>
                <a:ea typeface="Century Gothic"/>
                <a:cs typeface="Century Gothic"/>
                <a:sym typeface="Century Gothic"/>
              </a:defRPr>
            </a:lvl4pPr>
            <a:lvl5pPr marL="1714500" marR="0" lvl="4" indent="-257175" algn="l" rtl="0">
              <a:lnSpc>
                <a:spcPct val="90000"/>
              </a:lnSpc>
              <a:spcBef>
                <a:spcPts val="375"/>
              </a:spcBef>
              <a:spcAft>
                <a:spcPts val="0"/>
              </a:spcAft>
              <a:buClr>
                <a:schemeClr val="accent1"/>
              </a:buClr>
              <a:buSzPts val="1800"/>
              <a:buFont typeface="Arial"/>
              <a:buChar char="•"/>
              <a:defRPr sz="1350" b="0" i="0" u="none" strike="noStrike" cap="none">
                <a:solidFill>
                  <a:schemeClr val="dk1"/>
                </a:solidFill>
                <a:latin typeface="Century Gothic"/>
                <a:ea typeface="Century Gothic"/>
                <a:cs typeface="Century Gothic"/>
                <a:sym typeface="Century Gothic"/>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3014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Proxima Nova" panose="02000506030000020004" pitchFamily="2" charset="0"/>
              </a:defRPr>
            </a:lvl1pPr>
          </a:lstStyle>
          <a:p>
            <a:r>
              <a:rPr lang="en-US" dirty="0"/>
              <a:t>Click to edit Master title style</a:t>
            </a:r>
          </a:p>
        </p:txBody>
      </p:sp>
      <p:sp>
        <p:nvSpPr>
          <p:cNvPr id="3" name="Content Placeholder 2"/>
          <p:cNvSpPr>
            <a:spLocks noGrp="1"/>
          </p:cNvSpPr>
          <p:nvPr>
            <p:ph idx="1"/>
          </p:nvPr>
        </p:nvSpPr>
        <p:spPr>
          <a:xfrm>
            <a:off x="33808" y="739454"/>
            <a:ext cx="9110193" cy="34676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690483" y="4714421"/>
            <a:ext cx="1904819" cy="313641"/>
          </a:xfrm>
          <a:prstGeom prst="rect">
            <a:avLst/>
          </a:prstGeom>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ftr" sz="quarter" idx="11"/>
          </p:nvPr>
        </p:nvSpPr>
        <p:spPr>
          <a:xfrm>
            <a:off x="3160539" y="4714421"/>
            <a:ext cx="2821833" cy="313641"/>
          </a:xfrm>
          <a:prstGeom prst="rect">
            <a:avLst/>
          </a:prstGeom>
        </p:spPr>
        <p:txBody>
          <a:bodyPr/>
          <a:lstStyle>
            <a:lvl1pPr>
              <a:defRPr/>
            </a:lvl1pPr>
          </a:lstStyle>
          <a:p>
            <a:pPr>
              <a:defRPr/>
            </a:pPr>
            <a:endParaRPr lang="en-US" altLang="en-US"/>
          </a:p>
        </p:txBody>
      </p:sp>
    </p:spTree>
    <p:extLst>
      <p:ext uri="{BB962C8B-B14F-4D97-AF65-F5344CB8AC3E}">
        <p14:creationId xmlns:p14="http://schemas.microsoft.com/office/powerpoint/2010/main" val="172862199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 Body Copy and Bullets">
  <p:cSld name="Headline, Body Copy and Bullets">
    <p:spTree>
      <p:nvGrpSpPr>
        <p:cNvPr id="1" name="Shape 19"/>
        <p:cNvGrpSpPr/>
        <p:nvPr/>
      </p:nvGrpSpPr>
      <p:grpSpPr>
        <a:xfrm>
          <a:off x="0" y="0"/>
          <a:ext cx="0" cy="0"/>
          <a:chOff x="0" y="0"/>
          <a:chExt cx="0" cy="0"/>
        </a:xfrm>
      </p:grpSpPr>
      <p:sp>
        <p:nvSpPr>
          <p:cNvPr id="20" name="Google Shape;20;p8"/>
          <p:cNvSpPr txBox="1">
            <a:spLocks noGrp="1"/>
          </p:cNvSpPr>
          <p:nvPr>
            <p:ph type="sldNum" idx="12"/>
          </p:nvPr>
        </p:nvSpPr>
        <p:spPr>
          <a:xfrm>
            <a:off x="8418177" y="4798829"/>
            <a:ext cx="414000" cy="378596"/>
          </a:xfrm>
          <a:prstGeom prst="rect">
            <a:avLst/>
          </a:prstGeom>
          <a:noFill/>
          <a:ln>
            <a:noFill/>
          </a:ln>
        </p:spPr>
        <p:txBody>
          <a:bodyPr spcFirstLastPara="1" wrap="square" lIns="0" tIns="0" rIns="0" bIns="91425" anchor="ctr" anchorCtr="0">
            <a:no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19099887"/>
      </p:ext>
    </p:extLst>
  </p:cSld>
  <p:clrMapOvr>
    <a:masterClrMapping/>
  </p:clrMapOvr>
  <p:extLst>
    <p:ext uri="{DCECCB84-F9BA-43D5-87BE-67443E8EF086}">
      <p15:sldGuideLst xmlns:p15="http://schemas.microsoft.com/office/powerpoint/2012/main">
        <p15:guide id="1" pos="144">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1 1">
  <p:cSld name="Custom Layout 1 1">
    <p:spTree>
      <p:nvGrpSpPr>
        <p:cNvPr id="1" name="Shape 21"/>
        <p:cNvGrpSpPr/>
        <p:nvPr/>
      </p:nvGrpSpPr>
      <p:grpSpPr>
        <a:xfrm>
          <a:off x="0" y="0"/>
          <a:ext cx="0" cy="0"/>
          <a:chOff x="0" y="0"/>
          <a:chExt cx="0" cy="0"/>
        </a:xfrm>
      </p:grpSpPr>
      <p:sp>
        <p:nvSpPr>
          <p:cNvPr id="22" name="Google Shape;22;p4"/>
          <p:cNvSpPr/>
          <p:nvPr/>
        </p:nvSpPr>
        <p:spPr>
          <a:xfrm>
            <a:off x="0" y="448050"/>
            <a:ext cx="1734900" cy="4695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 name="Google Shape;23;p4"/>
          <p:cNvSpPr/>
          <p:nvPr/>
        </p:nvSpPr>
        <p:spPr>
          <a:xfrm>
            <a:off x="0" y="-10145"/>
            <a:ext cx="9144000" cy="458400"/>
          </a:xfrm>
          <a:prstGeom prst="rect">
            <a:avLst/>
          </a:prstGeom>
          <a:solidFill>
            <a:srgbClr val="1C293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 name="Google Shape;24;p4"/>
          <p:cNvSpPr txBox="1">
            <a:spLocks noGrp="1"/>
          </p:cNvSpPr>
          <p:nvPr>
            <p:ph type="title"/>
          </p:nvPr>
        </p:nvSpPr>
        <p:spPr>
          <a:xfrm>
            <a:off x="72375" y="56300"/>
            <a:ext cx="8951100" cy="361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5" name="Google Shape;25;p4"/>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2376" y="66500"/>
            <a:ext cx="489800" cy="325410"/>
          </a:xfrm>
          <a:prstGeom prst="rect">
            <a:avLst/>
          </a:prstGeom>
          <a:noFill/>
          <a:ln>
            <a:noFill/>
          </a:ln>
        </p:spPr>
      </p:pic>
      <p:sp>
        <p:nvSpPr>
          <p:cNvPr id="26" name="Google Shape;26;p4"/>
          <p:cNvSpPr txBox="1">
            <a:spLocks noGrp="1"/>
          </p:cNvSpPr>
          <p:nvPr>
            <p:ph type="body" idx="1"/>
          </p:nvPr>
        </p:nvSpPr>
        <p:spPr>
          <a:xfrm>
            <a:off x="286850" y="749250"/>
            <a:ext cx="3981000" cy="40323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7" name="Google Shape;27;p4"/>
          <p:cNvSpPr txBox="1">
            <a:spLocks noGrp="1"/>
          </p:cNvSpPr>
          <p:nvPr>
            <p:ph type="body" idx="2"/>
          </p:nvPr>
        </p:nvSpPr>
        <p:spPr>
          <a:xfrm>
            <a:off x="4696675" y="749250"/>
            <a:ext cx="3981000" cy="40323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28" name="Google Shape;28;p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375" y="4654000"/>
            <a:ext cx="939099" cy="405650"/>
          </a:xfrm>
          <a:prstGeom prst="rect">
            <a:avLst/>
          </a:prstGeom>
          <a:noFill/>
          <a:ln>
            <a:noFill/>
          </a:ln>
        </p:spPr>
      </p:pic>
      <p:sp>
        <p:nvSpPr>
          <p:cNvPr id="29" name="Google Shape;29;p4"/>
          <p:cNvSpPr txBox="1"/>
          <p:nvPr/>
        </p:nvSpPr>
        <p:spPr>
          <a:xfrm>
            <a:off x="1011475" y="4614425"/>
            <a:ext cx="1597800" cy="48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50">
                <a:solidFill>
                  <a:srgbClr val="1C2930"/>
                </a:solidFill>
                <a:highlight>
                  <a:schemeClr val="dk1"/>
                </a:highlight>
              </a:rPr>
              <a:t>National Science Foundation, Campus Cyberinfrastructure: Regional Computing, Award 2346701</a:t>
            </a:r>
            <a:endParaRPr sz="600">
              <a:highlight>
                <a:schemeClr val="dk1"/>
              </a:highlight>
            </a:endParaRPr>
          </a:p>
        </p:txBody>
      </p:sp>
      <p:sp>
        <p:nvSpPr>
          <p:cNvPr id="30" name="Google Shape;30;p4"/>
          <p:cNvSpPr txBox="1"/>
          <p:nvPr/>
        </p:nvSpPr>
        <p:spPr>
          <a:xfrm>
            <a:off x="3389250" y="4713275"/>
            <a:ext cx="2365500" cy="28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u="sng">
                <a:solidFill>
                  <a:schemeClr val="accent1"/>
                </a:solidFill>
                <a:hlinkClick r:id="rId4">
                  <a:extLst>
                    <a:ext uri="{A12FA001-AC4F-418D-AE19-62706E023703}">
                      <ahyp:hlinkClr xmlns:ahyp="http://schemas.microsoft.com/office/drawing/2018/hyperlinkcolor" val="tx"/>
                    </a:ext>
                  </a:extLst>
                </a:hlinkClick>
              </a:rPr>
              <a:t>https://tide.sdsu.edu/</a:t>
            </a:r>
            <a:endParaRPr sz="1100">
              <a:solidFill>
                <a:schemeClr val="accent1"/>
              </a:solidFill>
            </a:endParaRPr>
          </a:p>
        </p:txBody>
      </p:sp>
    </p:spTree>
    <p:extLst>
      <p:ext uri="{BB962C8B-B14F-4D97-AF65-F5344CB8AC3E}">
        <p14:creationId xmlns:p14="http://schemas.microsoft.com/office/powerpoint/2010/main" val="1573689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2"/>
        <p:cNvGrpSpPr/>
        <p:nvPr/>
      </p:nvGrpSpPr>
      <p:grpSpPr>
        <a:xfrm>
          <a:off x="0" y="0"/>
          <a:ext cx="0" cy="0"/>
          <a:chOff x="0" y="0"/>
          <a:chExt cx="0" cy="0"/>
        </a:xfrm>
      </p:grpSpPr>
      <p:sp>
        <p:nvSpPr>
          <p:cNvPr id="13" name="Google Shape;13;p3"/>
          <p:cNvSpPr/>
          <p:nvPr/>
        </p:nvSpPr>
        <p:spPr>
          <a:xfrm>
            <a:off x="0" y="324650"/>
            <a:ext cx="1734900" cy="4818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 name="Google Shape;14;p3"/>
          <p:cNvSpPr/>
          <p:nvPr/>
        </p:nvSpPr>
        <p:spPr>
          <a:xfrm>
            <a:off x="0" y="-10349"/>
            <a:ext cx="9144000" cy="458400"/>
          </a:xfrm>
          <a:prstGeom prst="rect">
            <a:avLst/>
          </a:prstGeom>
          <a:solidFill>
            <a:srgbClr val="1C293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 name="Google Shape;15;p3"/>
          <p:cNvSpPr txBox="1">
            <a:spLocks noGrp="1"/>
          </p:cNvSpPr>
          <p:nvPr>
            <p:ph type="title"/>
          </p:nvPr>
        </p:nvSpPr>
        <p:spPr>
          <a:xfrm>
            <a:off x="72375" y="56300"/>
            <a:ext cx="8951100" cy="361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 name="Google Shape;16;p3"/>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72376" y="66500"/>
            <a:ext cx="489800" cy="325410"/>
          </a:xfrm>
          <a:prstGeom prst="rect">
            <a:avLst/>
          </a:prstGeom>
          <a:noFill/>
          <a:ln>
            <a:noFill/>
          </a:ln>
        </p:spPr>
      </p:pic>
      <p:sp>
        <p:nvSpPr>
          <p:cNvPr id="17" name="Google Shape;17;p3"/>
          <p:cNvSpPr txBox="1">
            <a:spLocks noGrp="1"/>
          </p:cNvSpPr>
          <p:nvPr>
            <p:ph type="body" idx="1"/>
          </p:nvPr>
        </p:nvSpPr>
        <p:spPr>
          <a:xfrm>
            <a:off x="286775" y="749125"/>
            <a:ext cx="8514300" cy="40323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pic>
        <p:nvPicPr>
          <p:cNvPr id="18" name="Google Shape;18;p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375" y="4654000"/>
            <a:ext cx="939099" cy="405650"/>
          </a:xfrm>
          <a:prstGeom prst="rect">
            <a:avLst/>
          </a:prstGeom>
          <a:noFill/>
          <a:ln>
            <a:noFill/>
          </a:ln>
        </p:spPr>
      </p:pic>
      <p:sp>
        <p:nvSpPr>
          <p:cNvPr id="19" name="Google Shape;19;p3"/>
          <p:cNvSpPr txBox="1"/>
          <p:nvPr/>
        </p:nvSpPr>
        <p:spPr>
          <a:xfrm>
            <a:off x="1011475" y="4614425"/>
            <a:ext cx="1597800" cy="48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50">
                <a:solidFill>
                  <a:srgbClr val="1C2930"/>
                </a:solidFill>
                <a:highlight>
                  <a:schemeClr val="dk1"/>
                </a:highlight>
              </a:rPr>
              <a:t>National Science Foundation, Campus Cyberinfrastructure: Regional Computing, Award 2346701</a:t>
            </a:r>
            <a:endParaRPr sz="600">
              <a:highlight>
                <a:schemeClr val="dk1"/>
              </a:highlight>
            </a:endParaRPr>
          </a:p>
        </p:txBody>
      </p:sp>
      <p:sp>
        <p:nvSpPr>
          <p:cNvPr id="20" name="Google Shape;20;p3"/>
          <p:cNvSpPr txBox="1"/>
          <p:nvPr/>
        </p:nvSpPr>
        <p:spPr>
          <a:xfrm>
            <a:off x="3389250" y="4713275"/>
            <a:ext cx="2365500" cy="28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u="sng">
                <a:solidFill>
                  <a:schemeClr val="accent1"/>
                </a:solidFill>
                <a:hlinkClick r:id="rId4">
                  <a:extLst>
                    <a:ext uri="{A12FA001-AC4F-418D-AE19-62706E023703}">
                      <ahyp:hlinkClr xmlns:ahyp="http://schemas.microsoft.com/office/drawing/2018/hyperlinkcolor" val="tx"/>
                    </a:ext>
                  </a:extLst>
                </a:hlinkClick>
              </a:rPr>
              <a:t>https://tide.sdsu.edu/</a:t>
            </a:r>
            <a:endParaRPr sz="1100">
              <a:solidFill>
                <a:schemeClr val="accent1"/>
              </a:solidFill>
            </a:endParaRPr>
          </a:p>
        </p:txBody>
      </p:sp>
    </p:spTree>
    <p:extLst>
      <p:ext uri="{BB962C8B-B14F-4D97-AF65-F5344CB8AC3E}">
        <p14:creationId xmlns:p14="http://schemas.microsoft.com/office/powerpoint/2010/main" val="913098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02" y="3305215"/>
            <a:ext cx="7772620" cy="1021512"/>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721702" y="2180243"/>
            <a:ext cx="7772620" cy="1124971"/>
          </a:xfrm>
        </p:spPr>
        <p:txBody>
          <a:bodyPr anchor="b"/>
          <a:lstStyle>
            <a:lvl1pPr marL="0" indent="0">
              <a:buNone/>
              <a:defRPr sz="1400"/>
            </a:lvl1pPr>
            <a:lvl2pPr marL="313639" indent="0">
              <a:buNone/>
              <a:defRPr sz="1200"/>
            </a:lvl2pPr>
            <a:lvl3pPr marL="627278" indent="0">
              <a:buNone/>
              <a:defRPr sz="1100"/>
            </a:lvl3pPr>
            <a:lvl4pPr marL="940918" indent="0">
              <a:buNone/>
              <a:defRPr sz="1000"/>
            </a:lvl4pPr>
            <a:lvl5pPr marL="1254557" indent="0">
              <a:buNone/>
              <a:defRPr sz="1000"/>
            </a:lvl5pPr>
            <a:lvl6pPr marL="1568196" indent="0">
              <a:buNone/>
              <a:defRPr sz="1000"/>
            </a:lvl6pPr>
            <a:lvl7pPr marL="1881835" indent="0">
              <a:buNone/>
              <a:defRPr sz="1000"/>
            </a:lvl7pPr>
            <a:lvl8pPr marL="2195474" indent="0">
              <a:buNone/>
              <a:defRPr sz="1000"/>
            </a:lvl8pPr>
            <a:lvl9pPr marL="2509114" indent="0">
              <a:buNone/>
              <a:defRPr sz="1000"/>
            </a:lvl9pPr>
          </a:lstStyle>
          <a:p>
            <a:pPr lvl="0"/>
            <a:r>
              <a:rPr lang="en-US"/>
              <a:t>Click to edit Master text styles</a:t>
            </a:r>
          </a:p>
        </p:txBody>
      </p:sp>
      <p:sp>
        <p:nvSpPr>
          <p:cNvPr id="4"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E2071BD7-813D-AE4A-979F-03C554ED9D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147874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127" y="205827"/>
            <a:ext cx="8229746" cy="85706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128" y="1151108"/>
            <a:ext cx="4040645" cy="480263"/>
          </a:xfrm>
        </p:spPr>
        <p:txBody>
          <a:bodyPr anchor="b"/>
          <a:lstStyle>
            <a:lvl1pPr marL="0" indent="0">
              <a:buNone/>
              <a:defRPr sz="1600" b="1"/>
            </a:lvl1pPr>
            <a:lvl2pPr marL="313639" indent="0">
              <a:buNone/>
              <a:defRPr sz="1400" b="1"/>
            </a:lvl2pPr>
            <a:lvl3pPr marL="627278" indent="0">
              <a:buNone/>
              <a:defRPr sz="1200" b="1"/>
            </a:lvl3pPr>
            <a:lvl4pPr marL="940918" indent="0">
              <a:buNone/>
              <a:defRPr sz="1100" b="1"/>
            </a:lvl4pPr>
            <a:lvl5pPr marL="1254557" indent="0">
              <a:buNone/>
              <a:defRPr sz="1100" b="1"/>
            </a:lvl5pPr>
            <a:lvl6pPr marL="1568196" indent="0">
              <a:buNone/>
              <a:defRPr sz="1100" b="1"/>
            </a:lvl6pPr>
            <a:lvl7pPr marL="1881835" indent="0">
              <a:buNone/>
              <a:defRPr sz="1100" b="1"/>
            </a:lvl7pPr>
            <a:lvl8pPr marL="2195474" indent="0">
              <a:buNone/>
              <a:defRPr sz="1100" b="1"/>
            </a:lvl8pPr>
            <a:lvl9pPr marL="250911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128" y="1631371"/>
            <a:ext cx="4040645" cy="2963257"/>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758" y="1151108"/>
            <a:ext cx="4042115" cy="480263"/>
          </a:xfrm>
        </p:spPr>
        <p:txBody>
          <a:bodyPr anchor="b"/>
          <a:lstStyle>
            <a:lvl1pPr marL="0" indent="0">
              <a:buNone/>
              <a:defRPr sz="1600" b="1"/>
            </a:lvl1pPr>
            <a:lvl2pPr marL="313639" indent="0">
              <a:buNone/>
              <a:defRPr sz="1400" b="1"/>
            </a:lvl2pPr>
            <a:lvl3pPr marL="627278" indent="0">
              <a:buNone/>
              <a:defRPr sz="1200" b="1"/>
            </a:lvl3pPr>
            <a:lvl4pPr marL="940918" indent="0">
              <a:buNone/>
              <a:defRPr sz="1100" b="1"/>
            </a:lvl4pPr>
            <a:lvl5pPr marL="1254557" indent="0">
              <a:buNone/>
              <a:defRPr sz="1100" b="1"/>
            </a:lvl5pPr>
            <a:lvl6pPr marL="1568196" indent="0">
              <a:buNone/>
              <a:defRPr sz="1100" b="1"/>
            </a:lvl6pPr>
            <a:lvl7pPr marL="1881835" indent="0">
              <a:buNone/>
              <a:defRPr sz="1100" b="1"/>
            </a:lvl7pPr>
            <a:lvl8pPr marL="2195474" indent="0">
              <a:buNone/>
              <a:defRPr sz="1100" b="1"/>
            </a:lvl8pPr>
            <a:lvl9pPr marL="250911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758" y="1631371"/>
            <a:ext cx="4042115" cy="2963257"/>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8"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9"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7CA80CC8-7B2B-B242-9D48-EFD240CDE1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133746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690483" y="4714421"/>
            <a:ext cx="1904819" cy="313641"/>
          </a:xfrm>
          <a:prstGeom prst="rect">
            <a:avLst/>
          </a:prstGeom>
        </p:spPr>
        <p:txBody>
          <a:bodyPr/>
          <a:lstStyle>
            <a:lvl1pPr>
              <a:defRPr/>
            </a:lvl1pPr>
          </a:lstStyle>
          <a:p>
            <a:pPr>
              <a:defRPr/>
            </a:pPr>
            <a:endParaRPr lang="en-US" altLang="en-US">
              <a:solidFill>
                <a:srgbClr val="000000"/>
              </a:solidFill>
            </a:endParaRPr>
          </a:p>
        </p:txBody>
      </p:sp>
      <p:sp>
        <p:nvSpPr>
          <p:cNvPr id="4" name="Footer Placeholder 3"/>
          <p:cNvSpPr>
            <a:spLocks noGrp="1" noChangeArrowheads="1"/>
          </p:cNvSpPr>
          <p:nvPr>
            <p:ph type="ftr" sz="quarter" idx="11"/>
          </p:nvPr>
        </p:nvSpPr>
        <p:spPr>
          <a:xfrm>
            <a:off x="3160539" y="4714421"/>
            <a:ext cx="2821833" cy="313641"/>
          </a:xfrm>
          <a:prstGeom prst="rect">
            <a:avLst/>
          </a:prstGeom>
        </p:spPr>
        <p:txBody>
          <a:bodyPr/>
          <a:lstStyle>
            <a:lvl1pPr>
              <a:defRPr/>
            </a:lvl1pPr>
          </a:lstStyle>
          <a:p>
            <a:pPr>
              <a:defRPr/>
            </a:pPr>
            <a:endParaRPr lang="en-US" altLang="en-US"/>
          </a:p>
        </p:txBody>
      </p:sp>
      <p:sp>
        <p:nvSpPr>
          <p:cNvPr id="5" name="Slide Number Placeholder 4"/>
          <p:cNvSpPr>
            <a:spLocks noGrp="1" noChangeArrowheads="1"/>
          </p:cNvSpPr>
          <p:nvPr>
            <p:ph type="sldNum" sz="quarter" idx="12"/>
          </p:nvPr>
        </p:nvSpPr>
        <p:spPr>
          <a:xfrm>
            <a:off x="7239182" y="4350685"/>
            <a:ext cx="1904818" cy="313641"/>
          </a:xfrm>
          <a:prstGeom prst="rect">
            <a:avLst/>
          </a:prstGeom>
        </p:spPr>
        <p:txBody>
          <a:bodyPr/>
          <a:lstStyle>
            <a:lvl1pPr>
              <a:defRPr/>
            </a:lvl1pPr>
          </a:lstStyle>
          <a:p>
            <a:fld id="{17C2CC96-9B76-C74A-BA9F-BBDA2466ED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0782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3"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4"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9C8BDA13-57D2-1F4E-B762-AD55553434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46867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27" y="204738"/>
            <a:ext cx="3008803" cy="871226"/>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700" y="204739"/>
            <a:ext cx="5112174" cy="438989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127" y="1075965"/>
            <a:ext cx="3008803" cy="3518664"/>
          </a:xfrm>
        </p:spPr>
        <p:txBody>
          <a:bodyPr/>
          <a:lstStyle>
            <a:lvl1pPr marL="0" indent="0">
              <a:buNone/>
              <a:defRPr sz="1000"/>
            </a:lvl1pPr>
            <a:lvl2pPr marL="313639" indent="0">
              <a:buNone/>
              <a:defRPr sz="800"/>
            </a:lvl2pPr>
            <a:lvl3pPr marL="627278" indent="0">
              <a:buNone/>
              <a:defRPr sz="700"/>
            </a:lvl3pPr>
            <a:lvl4pPr marL="940918" indent="0">
              <a:buNone/>
              <a:defRPr sz="600"/>
            </a:lvl4pPr>
            <a:lvl5pPr marL="1254557" indent="0">
              <a:buNone/>
              <a:defRPr sz="600"/>
            </a:lvl5pPr>
            <a:lvl6pPr marL="1568196" indent="0">
              <a:buNone/>
              <a:defRPr sz="600"/>
            </a:lvl6pPr>
            <a:lvl7pPr marL="1881835" indent="0">
              <a:buNone/>
              <a:defRPr sz="600"/>
            </a:lvl7pPr>
            <a:lvl8pPr marL="2195474" indent="0">
              <a:buNone/>
              <a:defRPr sz="600"/>
            </a:lvl8pPr>
            <a:lvl9pPr marL="2509114" indent="0">
              <a:buNone/>
              <a:defRPr sz="600"/>
            </a:lvl9pPr>
          </a:lstStyle>
          <a:p>
            <a:pPr lvl="0"/>
            <a:r>
              <a:rPr lang="en-US"/>
              <a:t>Click to edit Master text styles</a:t>
            </a:r>
          </a:p>
        </p:txBody>
      </p:sp>
      <p:sp>
        <p:nvSpPr>
          <p:cNvPr id="5"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F19C0829-C1F3-C145-A31C-BFDD5F8B8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488970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61" y="3600342"/>
            <a:ext cx="5486987" cy="424723"/>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61" y="459572"/>
            <a:ext cx="5486987" cy="3086318"/>
          </a:xfrm>
        </p:spPr>
        <p:txBody>
          <a:bodyPr/>
          <a:lstStyle>
            <a:lvl1pPr marL="0" indent="0">
              <a:buNone/>
              <a:defRPr sz="2200"/>
            </a:lvl1pPr>
            <a:lvl2pPr marL="313639" indent="0">
              <a:buNone/>
              <a:defRPr sz="1900"/>
            </a:lvl2pPr>
            <a:lvl3pPr marL="627278" indent="0">
              <a:buNone/>
              <a:defRPr sz="1600"/>
            </a:lvl3pPr>
            <a:lvl4pPr marL="940918" indent="0">
              <a:buNone/>
              <a:defRPr sz="1400"/>
            </a:lvl4pPr>
            <a:lvl5pPr marL="1254557" indent="0">
              <a:buNone/>
              <a:defRPr sz="1400"/>
            </a:lvl5pPr>
            <a:lvl6pPr marL="1568196" indent="0">
              <a:buNone/>
              <a:defRPr sz="1400"/>
            </a:lvl6pPr>
            <a:lvl7pPr marL="1881835" indent="0">
              <a:buNone/>
              <a:defRPr sz="1400"/>
            </a:lvl7pPr>
            <a:lvl8pPr marL="2195474" indent="0">
              <a:buNone/>
              <a:defRPr sz="1400"/>
            </a:lvl8pPr>
            <a:lvl9pPr marL="2509114" indent="0">
              <a:buNone/>
              <a:defRPr sz="1400"/>
            </a:lvl9pPr>
          </a:lstStyle>
          <a:p>
            <a:pPr lvl="0"/>
            <a:endParaRPr lang="en-US" noProof="0"/>
          </a:p>
        </p:txBody>
      </p:sp>
      <p:sp>
        <p:nvSpPr>
          <p:cNvPr id="4" name="Text Placeholder 3"/>
          <p:cNvSpPr>
            <a:spLocks noGrp="1"/>
          </p:cNvSpPr>
          <p:nvPr>
            <p:ph type="body" sz="half" idx="2"/>
          </p:nvPr>
        </p:nvSpPr>
        <p:spPr>
          <a:xfrm>
            <a:off x="1791761" y="4025065"/>
            <a:ext cx="5486987" cy="604413"/>
          </a:xfrm>
        </p:spPr>
        <p:txBody>
          <a:bodyPr/>
          <a:lstStyle>
            <a:lvl1pPr marL="0" indent="0">
              <a:buNone/>
              <a:defRPr sz="1000"/>
            </a:lvl1pPr>
            <a:lvl2pPr marL="313639" indent="0">
              <a:buNone/>
              <a:defRPr sz="800"/>
            </a:lvl2pPr>
            <a:lvl3pPr marL="627278" indent="0">
              <a:buNone/>
              <a:defRPr sz="700"/>
            </a:lvl3pPr>
            <a:lvl4pPr marL="940918" indent="0">
              <a:buNone/>
              <a:defRPr sz="600"/>
            </a:lvl4pPr>
            <a:lvl5pPr marL="1254557" indent="0">
              <a:buNone/>
              <a:defRPr sz="600"/>
            </a:lvl5pPr>
            <a:lvl6pPr marL="1568196" indent="0">
              <a:buNone/>
              <a:defRPr sz="600"/>
            </a:lvl6pPr>
            <a:lvl7pPr marL="1881835" indent="0">
              <a:buNone/>
              <a:defRPr sz="600"/>
            </a:lvl7pPr>
            <a:lvl8pPr marL="2195474" indent="0">
              <a:buNone/>
              <a:defRPr sz="600"/>
            </a:lvl8pPr>
            <a:lvl9pPr marL="2509114" indent="0">
              <a:buNone/>
              <a:defRPr sz="600"/>
            </a:lvl9pPr>
          </a:lstStyle>
          <a:p>
            <a:pPr lvl="0"/>
            <a:r>
              <a:rPr lang="en-US"/>
              <a:t>Click to edit Master text styles</a:t>
            </a:r>
          </a:p>
        </p:txBody>
      </p:sp>
      <p:sp>
        <p:nvSpPr>
          <p:cNvPr id="5"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6"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7"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2033B32E-1B93-2D44-B5D8-53378CEED2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52878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90483" y="4714421"/>
            <a:ext cx="1904819" cy="313641"/>
          </a:xfrm>
          <a:prstGeom prst="rect">
            <a:avLst/>
          </a:prstGeom>
          <a:ln/>
        </p:spPr>
        <p:txBody>
          <a:bodyPr/>
          <a:lstStyle>
            <a:lvl1pPr>
              <a:defRPr/>
            </a:lvl1pPr>
          </a:lstStyle>
          <a:p>
            <a:pPr>
              <a:defRPr/>
            </a:pPr>
            <a:endParaRPr lang="en-US" altLang="en-US">
              <a:solidFill>
                <a:srgbClr val="000000"/>
              </a:solidFill>
            </a:endParaRPr>
          </a:p>
        </p:txBody>
      </p:sp>
      <p:sp>
        <p:nvSpPr>
          <p:cNvPr id="5" name="Rectangle 3"/>
          <p:cNvSpPr>
            <a:spLocks noGrp="1" noChangeArrowheads="1"/>
          </p:cNvSpPr>
          <p:nvPr>
            <p:ph type="ftr" sz="quarter" idx="11"/>
          </p:nvPr>
        </p:nvSpPr>
        <p:spPr>
          <a:xfrm>
            <a:off x="3160539" y="4714421"/>
            <a:ext cx="2821833" cy="313641"/>
          </a:xfrm>
          <a:prstGeom prst="rect">
            <a:avLst/>
          </a:prstGeom>
          <a:ln/>
        </p:spPr>
        <p:txBody>
          <a:bodyPr/>
          <a:lstStyle>
            <a:lvl1pPr>
              <a:defRPr/>
            </a:lvl1pPr>
          </a:lstStyle>
          <a:p>
            <a:pPr>
              <a:defRPr/>
            </a:pPr>
            <a:endParaRPr lang="en-US" altLang="en-US"/>
          </a:p>
        </p:txBody>
      </p:sp>
      <p:sp>
        <p:nvSpPr>
          <p:cNvPr id="6" name="Rectangle 4"/>
          <p:cNvSpPr>
            <a:spLocks noGrp="1" noChangeArrowheads="1"/>
          </p:cNvSpPr>
          <p:nvPr>
            <p:ph type="sldNum" sz="quarter" idx="12"/>
          </p:nvPr>
        </p:nvSpPr>
        <p:spPr>
          <a:xfrm>
            <a:off x="6546521" y="4714421"/>
            <a:ext cx="1904818" cy="313641"/>
          </a:xfrm>
          <a:prstGeom prst="rect">
            <a:avLst/>
          </a:prstGeom>
          <a:ln/>
        </p:spPr>
        <p:txBody>
          <a:bodyPr/>
          <a:lstStyle>
            <a:lvl1pPr>
              <a:defRPr/>
            </a:lvl1pPr>
          </a:lstStyle>
          <a:p>
            <a:fld id="{D4AC311E-2F23-CC47-A1E2-18AD2F831E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297343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D54276-A09A-5223-FC8B-99F8ECC83D8D}"/>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a:stretch/>
        </p:blipFill>
        <p:spPr>
          <a:xfrm>
            <a:off x="-5939" y="-44605"/>
            <a:ext cx="9153543" cy="742675"/>
          </a:xfrm>
          <a:prstGeom prst="rect">
            <a:avLst/>
          </a:prstGeom>
        </p:spPr>
      </p:pic>
      <p:sp>
        <p:nvSpPr>
          <p:cNvPr id="1030" name="Rectangle 6"/>
          <p:cNvSpPr>
            <a:spLocks noGrp="1" noChangeArrowheads="1"/>
          </p:cNvSpPr>
          <p:nvPr>
            <p:ph type="title"/>
          </p:nvPr>
        </p:nvSpPr>
        <p:spPr bwMode="auto">
          <a:xfrm>
            <a:off x="0" y="0"/>
            <a:ext cx="9144000" cy="698070"/>
          </a:xfrm>
          <a:prstGeom prst="rect">
            <a:avLst/>
          </a:prstGeom>
          <a:noFill/>
          <a:ln>
            <a:noFill/>
          </a:ln>
          <a:extLst>
            <a:ext uri="{FAA26D3D-D897-4be2-8F04-BA451C77F1D7}">
              <ma14:placeholderFlag xmlns="" xmlns:ma14="http://schemas.microsoft.com/office/mac/drawingml/2011/main" val="1"/>
            </a:ext>
          </a:extLst>
        </p:spPr>
        <p:txBody>
          <a:bodyPr vert="horz" wrap="square" lIns="68603" tIns="33757" rIns="68603" bIns="33757" numCol="1" anchor="ctr" anchorCtr="0" compatLnSpc="1">
            <a:prstTxWarp prst="textNoShape">
              <a:avLst/>
            </a:prstTxWarp>
          </a:bodyPr>
          <a:lstStyle/>
          <a:p>
            <a:pPr lvl="0"/>
            <a:r>
              <a:rPr lang="en-US" dirty="0"/>
              <a:t>Title: Title Case, Bold, Arial 28, White</a:t>
            </a:r>
          </a:p>
        </p:txBody>
      </p:sp>
      <p:sp>
        <p:nvSpPr>
          <p:cNvPr id="1031" name="Rectangle 7"/>
          <p:cNvSpPr>
            <a:spLocks noGrp="1" noChangeArrowheads="1"/>
          </p:cNvSpPr>
          <p:nvPr>
            <p:ph type="body" idx="1"/>
          </p:nvPr>
        </p:nvSpPr>
        <p:spPr bwMode="auto">
          <a:xfrm>
            <a:off x="33762" y="739453"/>
            <a:ext cx="9110238" cy="389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603" tIns="33757" rIns="68603" bIns="33757" numCol="1" anchor="t" anchorCtr="0" compatLnSpc="1">
            <a:prstTxWarp prst="textNoShape">
              <a:avLst/>
            </a:prstTxWarp>
          </a:bodyPr>
          <a:lstStyle/>
          <a:p>
            <a:pPr lvl="0"/>
            <a:r>
              <a:rPr lang="en-US" dirty="0"/>
              <a:t>Level one: title case, bold, arial 28, maroon</a:t>
            </a:r>
          </a:p>
          <a:p>
            <a:pPr lvl="1"/>
            <a:r>
              <a:rPr lang="en-US" dirty="0"/>
              <a:t>Level two: title case, bold, arial 24, blue</a:t>
            </a:r>
          </a:p>
          <a:p>
            <a:pPr lvl="2"/>
            <a:r>
              <a:rPr lang="en-US" dirty="0"/>
              <a:t>Level three: title case, bold, arial 20, green</a:t>
            </a:r>
          </a:p>
        </p:txBody>
      </p:sp>
      <p:sp>
        <p:nvSpPr>
          <p:cNvPr id="1032" name="Picture 24"/>
          <p:cNvSpPr>
            <a:spLocks noChangeAspect="1" noChangeArrowheads="1"/>
          </p:cNvSpPr>
          <p:nvPr userDrawn="1"/>
        </p:nvSpPr>
        <p:spPr bwMode="auto">
          <a:xfrm>
            <a:off x="8160552" y="4645812"/>
            <a:ext cx="983448" cy="49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2728" tIns="31364" rIns="62728" bIns="31364"/>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defRPr/>
            </a:pPr>
            <a:endParaRPr lang="en-US">
              <a:solidFill>
                <a:srgbClr val="000000"/>
              </a:solidFill>
              <a:cs typeface="ＭＳ Ｐゴシック" charset="0"/>
            </a:endParaRPr>
          </a:p>
        </p:txBody>
      </p:sp>
      <p:pic>
        <p:nvPicPr>
          <p:cNvPr id="6" name="Picture 5">
            <a:extLst>
              <a:ext uri="{FF2B5EF4-FFF2-40B4-BE49-F238E27FC236}">
                <a16:creationId xmlns:a16="http://schemas.microsoft.com/office/drawing/2014/main" id="{627B7ADE-A7FB-D1BB-C37D-2AE1C8B5949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939" y="4748181"/>
            <a:ext cx="1334867" cy="395319"/>
          </a:xfrm>
          <a:prstGeom prst="rect">
            <a:avLst/>
          </a:prstGeom>
        </p:spPr>
      </p:pic>
      <p:pic>
        <p:nvPicPr>
          <p:cNvPr id="8" name="Picture 7">
            <a:extLst>
              <a:ext uri="{FF2B5EF4-FFF2-40B4-BE49-F238E27FC236}">
                <a16:creationId xmlns:a16="http://schemas.microsoft.com/office/drawing/2014/main" id="{52069967-6632-40FA-9684-F8C4D21FC161}"/>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7637151" y="4803635"/>
            <a:ext cx="1476369" cy="284409"/>
          </a:xfrm>
          <a:prstGeom prst="rect">
            <a:avLst/>
          </a:prstGeom>
        </p:spPr>
      </p:pic>
      <p:pic>
        <p:nvPicPr>
          <p:cNvPr id="2" name="Picture 1">
            <a:extLst>
              <a:ext uri="{FF2B5EF4-FFF2-40B4-BE49-F238E27FC236}">
                <a16:creationId xmlns:a16="http://schemas.microsoft.com/office/drawing/2014/main" id="{21777C80-D11E-40B4-547E-FECDF69E6919}"/>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4022304" y="4785065"/>
            <a:ext cx="1099393" cy="322924"/>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6" r:id="rId14"/>
    <p:sldLayoutId id="2147483677" r:id="rId15"/>
    <p:sldLayoutId id="2147483693" r:id="rId16"/>
    <p:sldLayoutId id="2147483694" r:id="rId17"/>
    <p:sldLayoutId id="2147483695" r:id="rId18"/>
    <p:sldLayoutId id="2147483696" r:id="rId19"/>
    <p:sldLayoutId id="2147483697" r:id="rId20"/>
    <p:sldLayoutId id="2147483698" r:id="rId21"/>
    <p:sldLayoutId id="2147483699" r:id="rId22"/>
  </p:sldLayoutIdLst>
  <p:transition/>
  <p:hf sldNum="0" hdr="0" ftr="0" dt="0"/>
  <p:txStyles>
    <p:titleStyle>
      <a:lvl1pPr algn="ctr" defTabSz="677374" rtl="0" eaLnBrk="0" fontAlgn="base" hangingPunct="0">
        <a:spcBef>
          <a:spcPct val="0"/>
        </a:spcBef>
        <a:spcAft>
          <a:spcPct val="0"/>
        </a:spcAft>
        <a:defRPr sz="2400" b="1">
          <a:solidFill>
            <a:schemeClr val="bg1"/>
          </a:solidFill>
          <a:latin typeface="+mj-lt"/>
          <a:ea typeface="ＭＳ Ｐゴシック" panose="020B0600070205080204" pitchFamily="34" charset="-128"/>
          <a:cs typeface="ＭＳ Ｐゴシック" charset="-128"/>
        </a:defRPr>
      </a:lvl1pPr>
      <a:lvl2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2pPr>
      <a:lvl3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3pPr>
      <a:lvl4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4pPr>
      <a:lvl5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5pPr>
      <a:lvl6pPr marL="313639" algn="ctr" defTabSz="677374" rtl="0" eaLnBrk="0" fontAlgn="base" hangingPunct="0">
        <a:spcBef>
          <a:spcPct val="0"/>
        </a:spcBef>
        <a:spcAft>
          <a:spcPct val="0"/>
        </a:spcAft>
        <a:defRPr sz="2400" b="1">
          <a:solidFill>
            <a:schemeClr val="bg1"/>
          </a:solidFill>
          <a:latin typeface="Arial" charset="0"/>
        </a:defRPr>
      </a:lvl6pPr>
      <a:lvl7pPr marL="627278" algn="ctr" defTabSz="677374" rtl="0" eaLnBrk="0" fontAlgn="base" hangingPunct="0">
        <a:spcBef>
          <a:spcPct val="0"/>
        </a:spcBef>
        <a:spcAft>
          <a:spcPct val="0"/>
        </a:spcAft>
        <a:defRPr sz="2400" b="1">
          <a:solidFill>
            <a:schemeClr val="bg1"/>
          </a:solidFill>
          <a:latin typeface="Arial" charset="0"/>
        </a:defRPr>
      </a:lvl7pPr>
      <a:lvl8pPr marL="940918" algn="ctr" defTabSz="677374" rtl="0" eaLnBrk="0" fontAlgn="base" hangingPunct="0">
        <a:spcBef>
          <a:spcPct val="0"/>
        </a:spcBef>
        <a:spcAft>
          <a:spcPct val="0"/>
        </a:spcAft>
        <a:defRPr sz="2400" b="1">
          <a:solidFill>
            <a:schemeClr val="bg1"/>
          </a:solidFill>
          <a:latin typeface="Arial" charset="0"/>
        </a:defRPr>
      </a:lvl8pPr>
      <a:lvl9pPr marL="1254557" algn="ctr" defTabSz="677374" rtl="0" eaLnBrk="0" fontAlgn="base" hangingPunct="0">
        <a:spcBef>
          <a:spcPct val="0"/>
        </a:spcBef>
        <a:spcAft>
          <a:spcPct val="0"/>
        </a:spcAft>
        <a:defRPr sz="2400" b="1">
          <a:solidFill>
            <a:schemeClr val="bg1"/>
          </a:solidFill>
          <a:latin typeface="Arial" charset="0"/>
        </a:defRPr>
      </a:lvl9pPr>
    </p:titleStyle>
    <p:bodyStyle>
      <a:lvl1pPr marL="253743" indent="-253743" algn="l" defTabSz="677374" rtl="0" eaLnBrk="0" fontAlgn="base" hangingPunct="0">
        <a:spcBef>
          <a:spcPct val="20000"/>
        </a:spcBef>
        <a:spcAft>
          <a:spcPct val="0"/>
        </a:spcAft>
        <a:buClr>
          <a:srgbClr val="790015"/>
        </a:buClr>
        <a:buSzPct val="100000"/>
        <a:buChar char="•"/>
        <a:defRPr sz="1400" b="1">
          <a:solidFill>
            <a:srgbClr val="000000"/>
          </a:solidFill>
          <a:latin typeface="+mn-lt"/>
          <a:ea typeface="ＭＳ Ｐゴシック" panose="020B0600070205080204" pitchFamily="34" charset="-128"/>
          <a:cs typeface="ＭＳ Ｐゴシック" charset="-128"/>
        </a:defRPr>
      </a:lvl1pPr>
      <a:lvl2pPr marL="549958" indent="-211271" algn="l" defTabSz="677374" rtl="0" eaLnBrk="0" fontAlgn="base" hangingPunct="0">
        <a:spcBef>
          <a:spcPct val="20000"/>
        </a:spcBef>
        <a:spcAft>
          <a:spcPct val="0"/>
        </a:spcAft>
        <a:buClr>
          <a:srgbClr val="790015"/>
        </a:buClr>
        <a:buSzPct val="100000"/>
        <a:buChar char="–"/>
        <a:defRPr b="1">
          <a:solidFill>
            <a:srgbClr val="00279F"/>
          </a:solidFill>
          <a:latin typeface="+mn-lt"/>
          <a:ea typeface="ＭＳ Ｐゴシック" panose="020B0600070205080204" pitchFamily="34" charset="-128"/>
          <a:cs typeface="ＭＳ Ｐゴシック"/>
        </a:defRPr>
      </a:lvl2pPr>
      <a:lvl3pPr marL="847261" indent="-169888" algn="l" defTabSz="677374" rtl="0" eaLnBrk="0" fontAlgn="base" hangingPunct="0">
        <a:spcBef>
          <a:spcPct val="20000"/>
        </a:spcBef>
        <a:spcAft>
          <a:spcPct val="0"/>
        </a:spcAft>
        <a:buClr>
          <a:srgbClr val="790015"/>
        </a:buClr>
        <a:buSzPct val="100000"/>
        <a:buChar char="–"/>
        <a:defRPr b="1">
          <a:solidFill>
            <a:srgbClr val="336600"/>
          </a:solidFill>
          <a:latin typeface="+mn-lt"/>
          <a:ea typeface="ＭＳ Ｐゴシック" panose="020B0600070205080204" pitchFamily="34" charset="-128"/>
          <a:cs typeface="ＭＳ Ｐゴシック"/>
        </a:defRPr>
      </a:lvl3pPr>
      <a:lvl4pPr marL="1097737"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ea typeface="ＭＳ Ｐゴシック" panose="020B0600070205080204" pitchFamily="34" charset="-128"/>
          <a:cs typeface="ＭＳ Ｐゴシック"/>
        </a:defRPr>
      </a:lvl4pPr>
      <a:lvl5pPr marL="1411376"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ea typeface="ＭＳ Ｐゴシック" panose="020B0600070205080204" pitchFamily="34" charset="-128"/>
          <a:cs typeface="ＭＳ Ｐゴシック"/>
        </a:defRPr>
      </a:lvl5pPr>
      <a:lvl6pPr marL="1725016"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defRPr>
      </a:lvl6pPr>
      <a:lvl7pPr marL="2038655"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defRPr>
      </a:lvl7pPr>
      <a:lvl8pPr marL="2352294"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defRPr>
      </a:lvl8pPr>
      <a:lvl9pPr marL="2665933" indent="-156820" algn="l" defTabSz="677374" rtl="0" eaLnBrk="0" fontAlgn="base" hangingPunct="0">
        <a:spcBef>
          <a:spcPct val="20000"/>
        </a:spcBef>
        <a:spcAft>
          <a:spcPct val="0"/>
        </a:spcAft>
        <a:buSzPct val="100000"/>
        <a:buChar char="•"/>
        <a:defRPr sz="1400">
          <a:solidFill>
            <a:schemeClr val="tx1"/>
          </a:solidFill>
          <a:latin typeface="Times New Roman" pitchFamily="18" charset="0"/>
        </a:defRPr>
      </a:lvl9pPr>
    </p:bodyStyle>
    <p:otherStyle>
      <a:defPPr>
        <a:defRPr lang="en-US"/>
      </a:defPPr>
      <a:lvl1pPr marL="0" algn="l" defTabSz="627278" rtl="0" eaLnBrk="1" latinLnBrk="0" hangingPunct="1">
        <a:defRPr sz="1200" kern="1200">
          <a:solidFill>
            <a:schemeClr val="tx1"/>
          </a:solidFill>
          <a:latin typeface="+mn-lt"/>
          <a:ea typeface="+mn-ea"/>
          <a:cs typeface="+mn-cs"/>
        </a:defRPr>
      </a:lvl1pPr>
      <a:lvl2pPr marL="313639" algn="l" defTabSz="627278" rtl="0" eaLnBrk="1" latinLnBrk="0" hangingPunct="1">
        <a:defRPr sz="1200" kern="1200">
          <a:solidFill>
            <a:schemeClr val="tx1"/>
          </a:solidFill>
          <a:latin typeface="+mn-lt"/>
          <a:ea typeface="+mn-ea"/>
          <a:cs typeface="+mn-cs"/>
        </a:defRPr>
      </a:lvl2pPr>
      <a:lvl3pPr marL="627278" algn="l" defTabSz="627278" rtl="0" eaLnBrk="1" latinLnBrk="0" hangingPunct="1">
        <a:defRPr sz="1200" kern="1200">
          <a:solidFill>
            <a:schemeClr val="tx1"/>
          </a:solidFill>
          <a:latin typeface="+mn-lt"/>
          <a:ea typeface="+mn-ea"/>
          <a:cs typeface="+mn-cs"/>
        </a:defRPr>
      </a:lvl3pPr>
      <a:lvl4pPr marL="940918" algn="l" defTabSz="627278" rtl="0" eaLnBrk="1" latinLnBrk="0" hangingPunct="1">
        <a:defRPr sz="1200" kern="1200">
          <a:solidFill>
            <a:schemeClr val="tx1"/>
          </a:solidFill>
          <a:latin typeface="+mn-lt"/>
          <a:ea typeface="+mn-ea"/>
          <a:cs typeface="+mn-cs"/>
        </a:defRPr>
      </a:lvl4pPr>
      <a:lvl5pPr marL="1254557" algn="l" defTabSz="627278" rtl="0" eaLnBrk="1" latinLnBrk="0" hangingPunct="1">
        <a:defRPr sz="1200" kern="1200">
          <a:solidFill>
            <a:schemeClr val="tx1"/>
          </a:solidFill>
          <a:latin typeface="+mn-lt"/>
          <a:ea typeface="+mn-ea"/>
          <a:cs typeface="+mn-cs"/>
        </a:defRPr>
      </a:lvl5pPr>
      <a:lvl6pPr marL="1568196" algn="l" defTabSz="627278" rtl="0" eaLnBrk="1" latinLnBrk="0" hangingPunct="1">
        <a:defRPr sz="1200" kern="1200">
          <a:solidFill>
            <a:schemeClr val="tx1"/>
          </a:solidFill>
          <a:latin typeface="+mn-lt"/>
          <a:ea typeface="+mn-ea"/>
          <a:cs typeface="+mn-cs"/>
        </a:defRPr>
      </a:lvl6pPr>
      <a:lvl7pPr marL="1881835" algn="l" defTabSz="627278" rtl="0" eaLnBrk="1" latinLnBrk="0" hangingPunct="1">
        <a:defRPr sz="1200" kern="1200">
          <a:solidFill>
            <a:schemeClr val="tx1"/>
          </a:solidFill>
          <a:latin typeface="+mn-lt"/>
          <a:ea typeface="+mn-ea"/>
          <a:cs typeface="+mn-cs"/>
        </a:defRPr>
      </a:lvl7pPr>
      <a:lvl8pPr marL="2195474" algn="l" defTabSz="627278" rtl="0" eaLnBrk="1" latinLnBrk="0" hangingPunct="1">
        <a:defRPr sz="1200" kern="1200">
          <a:solidFill>
            <a:schemeClr val="tx1"/>
          </a:solidFill>
          <a:latin typeface="+mn-lt"/>
          <a:ea typeface="+mn-ea"/>
          <a:cs typeface="+mn-cs"/>
        </a:defRPr>
      </a:lvl8pPr>
      <a:lvl9pPr marL="2509114" algn="l" defTabSz="62727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enic.org/initiatives/cenic-air" TargetMode="External"/><Relationship Id="rId5" Type="http://schemas.openxmlformats.org/officeDocument/2006/relationships/image" Target="../media/image10.png"/><Relationship Id="rId4" Type="http://schemas.openxmlformats.org/officeDocument/2006/relationships/image" Target="../media/image9.jp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hyperlink" Target="https://docs.nationalresearchplatform.org/userdocs/ai/llm-managed/" TargetMode="External"/><Relationship Id="rId2" Type="http://schemas.openxmlformats.org/officeDocument/2006/relationships/hyperlink" Target="https://huggingface.co/deepseek-ai/DeepSeek-R1-Distill-Qwen-14B"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nationalresearchplatform.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docs.nrp.ai/" TargetMode="External"/><Relationship Id="rId2" Type="http://schemas.openxmlformats.org/officeDocument/2006/relationships/hyperlink" Target="http://nationalresearchplatform.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jp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hyperlink" Target="https://kubernetes.i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lobus.org/" TargetMode="External"/><Relationship Id="rId2" Type="http://schemas.openxmlformats.org/officeDocument/2006/relationships/hyperlink" Target="https://osdf.osg-htc.org/"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cloudbank.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nationalresearchplatform.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nairrpilot.org/" TargetMode="External"/><Relationship Id="rId2" Type="http://schemas.openxmlformats.org/officeDocument/2006/relationships/hyperlink" Target="https://nationalresearchplatform.org/pnrp/"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nationalresearchplatform.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nationalresearchplatform.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F5433C-BC52-58F8-9C95-3D42F1411F52}"/>
              </a:ext>
            </a:extLst>
          </p:cNvPr>
          <p:cNvPicPr>
            <a:picLocks noChangeAspect="1"/>
          </p:cNvPicPr>
          <p:nvPr/>
        </p:nvPicPr>
        <p:blipFill>
          <a:blip r:embed="rId3"/>
          <a:stretch>
            <a:fillRect/>
          </a:stretch>
        </p:blipFill>
        <p:spPr>
          <a:xfrm>
            <a:off x="2871808" y="576760"/>
            <a:ext cx="3400382" cy="3420907"/>
          </a:xfrm>
          <a:prstGeom prst="rect">
            <a:avLst/>
          </a:prstGeom>
        </p:spPr>
      </p:pic>
      <p:pic>
        <p:nvPicPr>
          <p:cNvPr id="4" name="Picture 3">
            <a:extLst>
              <a:ext uri="{FF2B5EF4-FFF2-40B4-BE49-F238E27FC236}">
                <a16:creationId xmlns:a16="http://schemas.microsoft.com/office/drawing/2014/main" id="{4FC87D50-D4ED-CCC7-9DD2-798FCD6408EE}"/>
              </a:ext>
            </a:extLst>
          </p:cNvPr>
          <p:cNvPicPr>
            <a:picLocks noChangeAspect="1"/>
          </p:cNvPicPr>
          <p:nvPr/>
        </p:nvPicPr>
        <p:blipFill>
          <a:blip r:embed="rId4"/>
          <a:srcRect/>
          <a:stretch/>
        </p:blipFill>
        <p:spPr>
          <a:xfrm>
            <a:off x="-16592" y="-73152"/>
            <a:ext cx="9184366" cy="5340096"/>
          </a:xfrm>
          <a:prstGeom prst="rect">
            <a:avLst/>
          </a:prstGeom>
        </p:spPr>
      </p:pic>
      <p:pic>
        <p:nvPicPr>
          <p:cNvPr id="15" name="Picture 14">
            <a:extLst>
              <a:ext uri="{FF2B5EF4-FFF2-40B4-BE49-F238E27FC236}">
                <a16:creationId xmlns:a16="http://schemas.microsoft.com/office/drawing/2014/main" id="{42320126-CB7E-3E1C-4107-1F533AF6515E}"/>
              </a:ext>
            </a:extLst>
          </p:cNvPr>
          <p:cNvPicPr>
            <a:picLocks noChangeAspect="1"/>
          </p:cNvPicPr>
          <p:nvPr/>
        </p:nvPicPr>
        <p:blipFill rotWithShape="1">
          <a:blip r:embed="rId5" cstate="screen">
            <a:alphaModFix amt="18000"/>
            <a:extLst>
              <a:ext uri="{28A0092B-C50C-407E-A947-70E740481C1C}">
                <a14:useLocalDpi xmlns:a14="http://schemas.microsoft.com/office/drawing/2010/main"/>
              </a:ext>
            </a:extLst>
          </a:blip>
          <a:srcRect/>
          <a:stretch/>
        </p:blipFill>
        <p:spPr>
          <a:xfrm>
            <a:off x="-16592" y="-73152"/>
            <a:ext cx="9184366" cy="5340096"/>
          </a:xfrm>
          <a:prstGeom prst="rect">
            <a:avLst/>
          </a:prstGeom>
        </p:spPr>
      </p:pic>
      <p:sp>
        <p:nvSpPr>
          <p:cNvPr id="28674" name="Rectangle 2"/>
          <p:cNvSpPr>
            <a:spLocks noGrp="1" noChangeArrowheads="1"/>
          </p:cNvSpPr>
          <p:nvPr>
            <p:ph type="ctrTitle" idx="4294967295"/>
          </p:nvPr>
        </p:nvSpPr>
        <p:spPr>
          <a:xfrm>
            <a:off x="881573" y="1029230"/>
            <a:ext cx="7380851" cy="932212"/>
          </a:xfrm>
          <a:noFill/>
        </p:spPr>
        <p:txBody>
          <a:bodyPr/>
          <a:lstStyle/>
          <a:p>
            <a:r>
              <a:rPr lang="en-US" altLang="en-US" sz="3600" dirty="0">
                <a:latin typeface="Proxima Nova" panose="02000506030000020004" pitchFamily="2" charset="0"/>
              </a:rPr>
              <a:t>CENIC AIR FAQ </a:t>
            </a:r>
          </a:p>
        </p:txBody>
      </p:sp>
      <p:sp>
        <p:nvSpPr>
          <p:cNvPr id="28675" name="Rectangle 3"/>
          <p:cNvSpPr>
            <a:spLocks noGrp="1" noChangeArrowheads="1"/>
          </p:cNvSpPr>
          <p:nvPr>
            <p:ph type="subTitle" idx="4294967295"/>
          </p:nvPr>
        </p:nvSpPr>
        <p:spPr>
          <a:xfrm>
            <a:off x="904499" y="2083030"/>
            <a:ext cx="7335000" cy="619958"/>
          </a:xfrm>
        </p:spPr>
        <p:txBody>
          <a:bodyPr/>
          <a:lstStyle/>
          <a:p>
            <a:pPr marL="0" indent="0" algn="ctr">
              <a:buNone/>
            </a:pPr>
            <a:r>
              <a:rPr lang="en-US" altLang="en-US" sz="1600" b="0" dirty="0">
                <a:solidFill>
                  <a:srgbClr val="D1EDFA"/>
                </a:solidFill>
                <a:latin typeface="Proxima Nova Thin" panose="02000506030000020004" pitchFamily="2" charset="0"/>
              </a:rPr>
              <a:t>6NRP Tutorial Workshop Presentation January 28, 2025</a:t>
            </a:r>
          </a:p>
          <a:p>
            <a:pPr marL="0" indent="0" algn="ctr">
              <a:buNone/>
            </a:pPr>
            <a:r>
              <a:rPr lang="en-US" altLang="en-US" sz="1600" b="0" dirty="0">
                <a:solidFill>
                  <a:srgbClr val="D1EDFA"/>
                </a:solidFill>
                <a:latin typeface="Proxima Nova Thin" panose="02000506030000020004" pitchFamily="2" charset="0"/>
              </a:rPr>
              <a:t>Tom DeFanti and Christopher Bruton</a:t>
            </a:r>
          </a:p>
        </p:txBody>
      </p:sp>
      <p:sp>
        <p:nvSpPr>
          <p:cNvPr id="6" name="Rectangle 4">
            <a:extLst>
              <a:ext uri="{FF2B5EF4-FFF2-40B4-BE49-F238E27FC236}">
                <a16:creationId xmlns:a16="http://schemas.microsoft.com/office/drawing/2014/main" id="{76834A65-8575-41ED-810D-514C233B6414}"/>
              </a:ext>
            </a:extLst>
          </p:cNvPr>
          <p:cNvSpPr>
            <a:spLocks noChangeArrowheads="1"/>
          </p:cNvSpPr>
          <p:nvPr/>
        </p:nvSpPr>
        <p:spPr bwMode="auto">
          <a:xfrm>
            <a:off x="673808" y="3060470"/>
            <a:ext cx="7796385" cy="9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04" tIns="33757" rIns="68604" bIns="33757"/>
          <a:lstStyle>
            <a:lvl1pPr defTabSz="987425">
              <a:spcBef>
                <a:spcPct val="20000"/>
              </a:spcBef>
              <a:buClr>
                <a:srgbClr val="790015"/>
              </a:buClr>
              <a:buSzPct val="100000"/>
              <a:buChar char="•"/>
              <a:defRPr sz="2000" b="1">
                <a:solidFill>
                  <a:srgbClr val="000000"/>
                </a:solidFill>
                <a:latin typeface="Arial" panose="020B0604020202020204" pitchFamily="34" charset="0"/>
                <a:ea typeface="ＭＳ Ｐゴシック" panose="020B0600070205080204" pitchFamily="34" charset="-128"/>
              </a:defRPr>
            </a:lvl1pPr>
            <a:lvl2pPr marL="742950" indent="-285750" defTabSz="987425">
              <a:spcBef>
                <a:spcPct val="20000"/>
              </a:spcBef>
              <a:buClr>
                <a:srgbClr val="790015"/>
              </a:buClr>
              <a:buSzPct val="100000"/>
              <a:buChar char="–"/>
              <a:defRPr b="1">
                <a:solidFill>
                  <a:srgbClr val="00279F"/>
                </a:solidFill>
                <a:latin typeface="Arial" panose="020B0604020202020204" pitchFamily="34" charset="0"/>
                <a:ea typeface="ＭＳ Ｐゴシック" panose="020B0600070205080204" pitchFamily="34" charset="-128"/>
              </a:defRPr>
            </a:lvl2pPr>
            <a:lvl3pPr marL="1143000" indent="-228600" defTabSz="987425">
              <a:spcBef>
                <a:spcPct val="20000"/>
              </a:spcBef>
              <a:buClr>
                <a:srgbClr val="790015"/>
              </a:buClr>
              <a:buSzPct val="100000"/>
              <a:buChar char="–"/>
              <a:defRPr b="1">
                <a:solidFill>
                  <a:srgbClr val="336600"/>
                </a:solidFill>
                <a:latin typeface="Arial" panose="020B0604020202020204" pitchFamily="34" charset="0"/>
                <a:ea typeface="ＭＳ Ｐゴシック" panose="020B0600070205080204" pitchFamily="34" charset="-128"/>
              </a:defRPr>
            </a:lvl3pPr>
            <a:lvl4pPr marL="1600200" indent="-228600" defTabSz="987425">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87425">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87425"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87425"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87425"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87425"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buFontTx/>
              <a:buNone/>
            </a:pPr>
            <a:r>
              <a:rPr lang="en-US" altLang="en-US" sz="1235" dirty="0">
                <a:solidFill>
                  <a:schemeClr val="bg1"/>
                </a:solidFill>
                <a:latin typeface="Proxima Nova" panose="02000506030000020004" pitchFamily="2" charset="0"/>
                <a:cs typeface="Arial" panose="020B0604020202020204" pitchFamily="34" charset="0"/>
              </a:rPr>
              <a:t>With Slides from Larry Smarr and Frank Wuerthwein and Text from the CENIC AIR Website</a:t>
            </a:r>
          </a:p>
          <a:p>
            <a:pPr algn="ctr" eaLnBrk="1" hangingPunct="1">
              <a:buFontTx/>
              <a:buNone/>
            </a:pPr>
            <a:r>
              <a:rPr lang="en-US" altLang="en-US" sz="1235" b="0" dirty="0">
                <a:solidFill>
                  <a:schemeClr val="bg1"/>
                </a:solidFill>
                <a:latin typeface="Proxima Nova" panose="02000506030000020004" pitchFamily="2" charset="0"/>
                <a:cs typeface="Arial" panose="020B0604020202020204" pitchFamily="34" charset="0"/>
                <a:hlinkClick r:id="rId6"/>
              </a:rPr>
              <a:t>https://cenic.org/initiatives/cenic-air</a:t>
            </a:r>
            <a:endParaRPr lang="en-US" altLang="en-US" sz="1235" b="0" dirty="0">
              <a:solidFill>
                <a:schemeClr val="bg1"/>
              </a:solidFill>
              <a:latin typeface="Proxima Nova" panose="02000506030000020004" pitchFamily="2" charset="0"/>
              <a:cs typeface="Arial" panose="020B0604020202020204" pitchFamily="34" charset="0"/>
            </a:endParaRPr>
          </a:p>
          <a:p>
            <a:pPr algn="ctr" eaLnBrk="1" hangingPunct="1">
              <a:buFontTx/>
              <a:buNone/>
            </a:pPr>
            <a:r>
              <a:rPr lang="en-US" altLang="en-US" sz="1235" dirty="0">
                <a:solidFill>
                  <a:schemeClr val="bg1"/>
                </a:solidFill>
                <a:latin typeface="Proxima Nova" panose="02000506030000020004" pitchFamily="2" charset="0"/>
                <a:cs typeface="Arial" panose="020B0604020202020204" pitchFamily="34" charset="0"/>
              </a:rPr>
              <a:t>And other Contributors as Noted</a:t>
            </a:r>
          </a:p>
          <a:p>
            <a:pPr algn="ctr" eaLnBrk="1" hangingPunct="1">
              <a:buFontTx/>
              <a:buNone/>
            </a:pPr>
            <a:r>
              <a:rPr lang="en-US" altLang="en-US" sz="1235" dirty="0">
                <a:solidFill>
                  <a:schemeClr val="bg1"/>
                </a:solidFill>
                <a:latin typeface="Proxima Nova" panose="02000506030000020004" pitchFamily="2" charset="0"/>
                <a:cs typeface="Arial" panose="020B0604020202020204" pitchFamily="34" charset="0"/>
              </a:rPr>
              <a:t>Original Concept: Jerry Sheehan</a:t>
            </a:r>
          </a:p>
          <a:p>
            <a:pPr algn="ctr" eaLnBrk="1" hangingPunct="1">
              <a:buFontTx/>
              <a:buNone/>
            </a:pPr>
            <a:endParaRPr lang="en-US" altLang="en-US" sz="1235" b="0" dirty="0">
              <a:solidFill>
                <a:schemeClr val="bg1"/>
              </a:solidFill>
              <a:latin typeface="Proxima Nova" panose="0200050603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B972B5C1-0B77-FBBB-82E5-51872A97CF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38045" y="4607759"/>
            <a:ext cx="1368384" cy="410906"/>
          </a:xfrm>
          <a:prstGeom prst="rect">
            <a:avLst/>
          </a:prstGeom>
        </p:spPr>
      </p:pic>
      <p:pic>
        <p:nvPicPr>
          <p:cNvPr id="5" name="Picture 4">
            <a:extLst>
              <a:ext uri="{FF2B5EF4-FFF2-40B4-BE49-F238E27FC236}">
                <a16:creationId xmlns:a16="http://schemas.microsoft.com/office/drawing/2014/main" id="{9325E2B7-ACC5-B2F9-C2D6-A8D5FA0E43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05505" y="4507797"/>
            <a:ext cx="1776047" cy="525974"/>
          </a:xfrm>
          <a:prstGeom prst="rect">
            <a:avLst/>
          </a:prstGeom>
        </p:spPr>
      </p:pic>
      <p:pic>
        <p:nvPicPr>
          <p:cNvPr id="9" name="Picture 8">
            <a:extLst>
              <a:ext uri="{FF2B5EF4-FFF2-40B4-BE49-F238E27FC236}">
                <a16:creationId xmlns:a16="http://schemas.microsoft.com/office/drawing/2014/main" id="{28EEE67F-DE6C-33FF-2865-E9E1DA53BB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92034" y="4582914"/>
            <a:ext cx="1950464" cy="375739"/>
          </a:xfrm>
          <a:prstGeom prst="rect">
            <a:avLst/>
          </a:prstGeom>
        </p:spPr>
      </p:pic>
    </p:spTree>
    <p:extLst>
      <p:ext uri="{BB962C8B-B14F-4D97-AF65-F5344CB8AC3E}">
        <p14:creationId xmlns:p14="http://schemas.microsoft.com/office/powerpoint/2010/main" val="3158183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Google Shape;405;p20">
            <a:extLst>
              <a:ext uri="{FF2B5EF4-FFF2-40B4-BE49-F238E27FC236}">
                <a16:creationId xmlns:a16="http://schemas.microsoft.com/office/drawing/2014/main" id="{19E6BB5D-024A-340B-F497-DC8DDD6C3362}"/>
              </a:ext>
            </a:extLst>
          </p:cNvPr>
          <p:cNvSpPr>
            <a:spLocks noGrp="1" noChangeArrowheads="1"/>
          </p:cNvSpPr>
          <p:nvPr>
            <p:ph type="title"/>
          </p:nvPr>
        </p:nvSpPr>
        <p:spPr>
          <a:noFill/>
          <a:extLst>
            <a:ext uri="{909E8E84-426E-40DD-AFC4-6F175D3DCCD1}">
              <a14:hiddenFill xmlns:a14="http://schemas.microsoft.com/office/drawing/2010/main">
                <a:solidFill>
                  <a:srgbClr val="002DAA"/>
                </a:solidFill>
              </a14:hiddenFill>
            </a:ext>
          </a:extLst>
        </p:spPr>
        <p:txBody>
          <a:bodyPr vert="horz" wrap="square" lIns="68596" tIns="33748" rIns="68596" bIns="33748" numCol="1" anchor="ctr" anchorCtr="0" compatLnSpc="1">
            <a:prstTxWarp prst="textNoShape">
              <a:avLst/>
            </a:prstTxWarp>
          </a:bodyPr>
          <a:lstStyle/>
          <a:p>
            <a:pPr>
              <a:buClr>
                <a:srgbClr val="CE9F24"/>
              </a:buClr>
              <a:buSzPts val="1800"/>
            </a:pPr>
            <a:r>
              <a:rPr lang="en-US" altLang="en-US" sz="1800" dirty="0">
                <a:cs typeface="Proxima Nova" panose="020B0604020202020204" charset="0"/>
                <a:sym typeface="Proxima Nova" panose="020B0604020202020204" charset="0"/>
              </a:rPr>
              <a:t>Nautilus is a Community Owned and Operated “AI Resource”</a:t>
            </a:r>
          </a:p>
        </p:txBody>
      </p:sp>
      <p:pic>
        <p:nvPicPr>
          <p:cNvPr id="68611" name="Google Shape;406;p20">
            <a:extLst>
              <a:ext uri="{FF2B5EF4-FFF2-40B4-BE49-F238E27FC236}">
                <a16:creationId xmlns:a16="http://schemas.microsoft.com/office/drawing/2014/main" id="{7C5E3EDA-22DB-0F5F-D925-6E45D460BE6F}"/>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181" y="4206933"/>
            <a:ext cx="1197936" cy="41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Google Shape;408;p20">
            <a:extLst>
              <a:ext uri="{FF2B5EF4-FFF2-40B4-BE49-F238E27FC236}">
                <a16:creationId xmlns:a16="http://schemas.microsoft.com/office/drawing/2014/main" id="{2A0C36C7-2692-B4AE-B9D1-CB0DE3A114AA}"/>
              </a:ext>
            </a:extLst>
          </p:cNvPr>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56620" y="816775"/>
            <a:ext cx="628371" cy="603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Google Shape;409;p20">
            <a:extLst>
              <a:ext uri="{FF2B5EF4-FFF2-40B4-BE49-F238E27FC236}">
                <a16:creationId xmlns:a16="http://schemas.microsoft.com/office/drawing/2014/main" id="{429BBA67-3261-7FD9-5134-63A15CE57925}"/>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53183" y="895185"/>
            <a:ext cx="1530090" cy="4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Google Shape;410;p20">
            <a:extLst>
              <a:ext uri="{FF2B5EF4-FFF2-40B4-BE49-F238E27FC236}">
                <a16:creationId xmlns:a16="http://schemas.microsoft.com/office/drawing/2014/main" id="{817A1164-C527-6130-354E-2BB7CF795B09}"/>
              </a:ext>
            </a:extLst>
          </p:cNvPr>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57786" y="4071893"/>
            <a:ext cx="1117347" cy="61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Google Shape;411;p20">
            <a:extLst>
              <a:ext uri="{FF2B5EF4-FFF2-40B4-BE49-F238E27FC236}">
                <a16:creationId xmlns:a16="http://schemas.microsoft.com/office/drawing/2014/main" id="{486B0D69-E51E-1179-455C-0D3977C42FB2}"/>
              </a:ext>
            </a:extLst>
          </p:cNvPr>
          <p:cNvPicPr preferRelativeResize="0">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26891" y="4077338"/>
            <a:ext cx="915876" cy="68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 name="Google Shape;412;p20">
            <a:extLst>
              <a:ext uri="{FF2B5EF4-FFF2-40B4-BE49-F238E27FC236}">
                <a16:creationId xmlns:a16="http://schemas.microsoft.com/office/drawing/2014/main" id="{27BAD2D7-1DF6-73E1-18D7-587A48F54EA5}"/>
              </a:ext>
            </a:extLst>
          </p:cNvPr>
          <p:cNvSpPr/>
          <p:nvPr/>
        </p:nvSpPr>
        <p:spPr>
          <a:xfrm>
            <a:off x="843153" y="1616124"/>
            <a:ext cx="7361859" cy="850535"/>
          </a:xfrm>
          <a:prstGeom prst="roundRect">
            <a:avLst>
              <a:gd name="adj" fmla="val 10011"/>
            </a:avLst>
          </a:prstGeom>
          <a:solidFill>
            <a:srgbClr val="063D5E"/>
          </a:solidFill>
          <a:ln>
            <a:noFill/>
          </a:ln>
        </p:spPr>
        <p:txBody>
          <a:bodyPr spcFirstLastPara="1" lIns="99995" tIns="49198" rIns="99995" bIns="49198" anchor="ctr"/>
          <a:lstStyle/>
          <a:p>
            <a:pPr algn="ctr">
              <a:buClr>
                <a:schemeClr val="lt1"/>
              </a:buClr>
              <a:buSzPts val="2000"/>
              <a:defRPr/>
            </a:pPr>
            <a:r>
              <a:rPr lang="en-US" sz="2000" dirty="0">
                <a:solidFill>
                  <a:schemeClr val="lt1"/>
                </a:solidFill>
                <a:latin typeface="Arial"/>
                <a:ea typeface="Arial"/>
                <a:cs typeface="Arial"/>
                <a:sym typeface="Arial"/>
              </a:rPr>
              <a:t>&gt;400 </a:t>
            </a:r>
            <a:r>
              <a:rPr lang="en-US" sz="2000" dirty="0">
                <a:solidFill>
                  <a:schemeClr val="lt1"/>
                </a:solidFill>
                <a:latin typeface="Proxima Nova"/>
                <a:ea typeface="Proxima Nova"/>
                <a:cs typeface="Proxima Nova"/>
                <a:sym typeface="Proxima Nova"/>
              </a:rPr>
              <a:t>Nautilus nodes at 71 Partner Campuses</a:t>
            </a:r>
            <a:endParaRPr sz="2000" dirty="0">
              <a:solidFill>
                <a:schemeClr val="lt1"/>
              </a:solidFill>
              <a:latin typeface="Proxima Nova"/>
              <a:ea typeface="Proxima Nova"/>
              <a:cs typeface="Proxima Nova"/>
              <a:sym typeface="Proxima Nova"/>
            </a:endParaRPr>
          </a:p>
          <a:p>
            <a:pPr algn="ctr">
              <a:buClr>
                <a:schemeClr val="lt1"/>
              </a:buClr>
              <a:buSzPts val="2000"/>
              <a:defRPr/>
            </a:pPr>
            <a:r>
              <a:rPr lang="en-US" sz="2000" dirty="0">
                <a:solidFill>
                  <a:schemeClr val="lt1"/>
                </a:solidFill>
                <a:latin typeface="Proxima Nova"/>
                <a:ea typeface="Proxima Nova"/>
                <a:cs typeface="Proxima Nova"/>
                <a:sym typeface="Proxima Nova"/>
              </a:rPr>
              <a:t>Networked Together at 10-200Gbps</a:t>
            </a:r>
            <a:endParaRPr sz="2000" dirty="0">
              <a:solidFill>
                <a:schemeClr val="lt1"/>
              </a:solidFill>
              <a:latin typeface="Proxima Nova"/>
              <a:ea typeface="Proxima Nova"/>
              <a:cs typeface="Proxima Nova"/>
              <a:sym typeface="Proxima Nova"/>
            </a:endParaRPr>
          </a:p>
        </p:txBody>
      </p:sp>
      <p:grpSp>
        <p:nvGrpSpPr>
          <p:cNvPr id="68618" name="Group 4">
            <a:extLst>
              <a:ext uri="{FF2B5EF4-FFF2-40B4-BE49-F238E27FC236}">
                <a16:creationId xmlns:a16="http://schemas.microsoft.com/office/drawing/2014/main" id="{9C7B8135-5214-CB51-70D1-6D4DBC40A18E}"/>
              </a:ext>
            </a:extLst>
          </p:cNvPr>
          <p:cNvGrpSpPr>
            <a:grpSpLocks/>
          </p:cNvGrpSpPr>
          <p:nvPr/>
        </p:nvGrpSpPr>
        <p:grpSpPr bwMode="auto">
          <a:xfrm>
            <a:off x="432588" y="2545069"/>
            <a:ext cx="7772424" cy="1362379"/>
            <a:chOff x="630984" y="3710563"/>
            <a:chExt cx="11329353" cy="1986177"/>
          </a:xfrm>
        </p:grpSpPr>
        <p:grpSp>
          <p:nvGrpSpPr>
            <p:cNvPr id="68619" name="Group 2">
              <a:extLst>
                <a:ext uri="{FF2B5EF4-FFF2-40B4-BE49-F238E27FC236}">
                  <a16:creationId xmlns:a16="http://schemas.microsoft.com/office/drawing/2014/main" id="{5E297FC3-69DD-077C-4C01-457BB5B81FBB}"/>
                </a:ext>
              </a:extLst>
            </p:cNvPr>
            <p:cNvGrpSpPr>
              <a:grpSpLocks/>
            </p:cNvGrpSpPr>
            <p:nvPr/>
          </p:nvGrpSpPr>
          <p:grpSpPr bwMode="auto">
            <a:xfrm>
              <a:off x="630984" y="3710563"/>
              <a:ext cx="11329353" cy="1986177"/>
              <a:chOff x="630984" y="3710563"/>
              <a:chExt cx="11329353" cy="1986177"/>
            </a:xfrm>
          </p:grpSpPr>
          <p:grpSp>
            <p:nvGrpSpPr>
              <p:cNvPr id="68621" name="Google Shape;413;p20">
                <a:extLst>
                  <a:ext uri="{FF2B5EF4-FFF2-40B4-BE49-F238E27FC236}">
                    <a16:creationId xmlns:a16="http://schemas.microsoft.com/office/drawing/2014/main" id="{0B5CBC6F-DDF9-F7B6-F63E-138ACC0AFD10}"/>
                  </a:ext>
                </a:extLst>
              </p:cNvPr>
              <p:cNvGrpSpPr>
                <a:grpSpLocks/>
              </p:cNvGrpSpPr>
              <p:nvPr/>
            </p:nvGrpSpPr>
            <p:grpSpPr bwMode="auto">
              <a:xfrm>
                <a:off x="630984" y="3710563"/>
                <a:ext cx="11329353" cy="1986177"/>
                <a:chOff x="432881" y="2545462"/>
                <a:chExt cx="7772400" cy="1362599"/>
              </a:xfrm>
            </p:grpSpPr>
            <p:pic>
              <p:nvPicPr>
                <p:cNvPr id="68623" name="Google Shape;414;p20">
                  <a:extLst>
                    <a:ext uri="{FF2B5EF4-FFF2-40B4-BE49-F238E27FC236}">
                      <a16:creationId xmlns:a16="http://schemas.microsoft.com/office/drawing/2014/main" id="{C4DE6FD7-F517-DCD0-FD65-31B17D785AF9}"/>
                    </a:ext>
                  </a:extLst>
                </p:cNvPr>
                <p:cNvPicPr preferRelativeResize="0">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2881" y="2545462"/>
                  <a:ext cx="7772400" cy="136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 name="Google Shape;415;p20">
                  <a:extLst>
                    <a:ext uri="{FF2B5EF4-FFF2-40B4-BE49-F238E27FC236}">
                      <a16:creationId xmlns:a16="http://schemas.microsoft.com/office/drawing/2014/main" id="{5EC7AD6E-0B27-1B47-BAB7-FEA94B844125}"/>
                    </a:ext>
                  </a:extLst>
                </p:cNvPr>
                <p:cNvSpPr txBox="1"/>
                <p:nvPr/>
              </p:nvSpPr>
              <p:spPr>
                <a:xfrm>
                  <a:off x="3658585" y="2713200"/>
                  <a:ext cx="1731556" cy="276999"/>
                </a:xfrm>
                <a:prstGeom prst="rect">
                  <a:avLst/>
                </a:prstGeom>
                <a:solidFill>
                  <a:srgbClr val="031332"/>
                </a:solidFill>
                <a:ln>
                  <a:noFill/>
                </a:ln>
              </p:spPr>
              <p:txBody>
                <a:bodyPr spcFirstLastPara="1" lIns="91420" tIns="45698" rIns="91420" bIns="45698">
                  <a:spAutoFit/>
                </a:bodyPr>
                <a:lstStyle/>
                <a:p>
                  <a:pPr>
                    <a:defRPr/>
                  </a:pPr>
                  <a:r>
                    <a:rPr lang="en-US" sz="1200">
                      <a:solidFill>
                        <a:schemeClr val="lt1"/>
                      </a:solidFill>
                      <a:latin typeface="Proxima Nova"/>
                      <a:ea typeface="Proxima Nova"/>
                      <a:cs typeface="Proxima Nova"/>
                      <a:sym typeface="Proxima Nova"/>
                    </a:rPr>
                    <a:t>Installed CPU Cores</a:t>
                  </a:r>
                  <a:endParaRPr sz="1235"/>
                </a:p>
              </p:txBody>
            </p:sp>
          </p:grpSp>
          <p:sp>
            <p:nvSpPr>
              <p:cNvPr id="68622" name="TextBox 1">
                <a:extLst>
                  <a:ext uri="{FF2B5EF4-FFF2-40B4-BE49-F238E27FC236}">
                    <a16:creationId xmlns:a16="http://schemas.microsoft.com/office/drawing/2014/main" id="{91A829CB-437D-467B-652D-45C71BD3A5A9}"/>
                  </a:ext>
                </a:extLst>
              </p:cNvPr>
              <p:cNvSpPr txBox="1">
                <a:spLocks noChangeArrowheads="1"/>
              </p:cNvSpPr>
              <p:nvPr/>
            </p:nvSpPr>
            <p:spPr bwMode="auto">
              <a:xfrm>
                <a:off x="2105695" y="4703652"/>
                <a:ext cx="1409432" cy="750263"/>
              </a:xfrm>
              <a:prstGeom prst="rect">
                <a:avLst/>
              </a:prstGeom>
              <a:solidFill>
                <a:srgbClr val="4B4B4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90015"/>
                  </a:buClr>
                  <a:buSzPct val="100000"/>
                  <a:buChar char="•"/>
                  <a:defRPr sz="2000" b="1">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rgbClr val="790015"/>
                  </a:buClr>
                  <a:buSzPct val="100000"/>
                  <a:buChar char="–"/>
                  <a:defRPr b="1">
                    <a:solidFill>
                      <a:srgbClr val="00279F"/>
                    </a:solidFill>
                    <a:latin typeface="Arial" panose="020B0604020202020204" pitchFamily="34" charset="0"/>
                    <a:ea typeface="ＭＳ Ｐゴシック" panose="020B0600070205080204" pitchFamily="34" charset="-128"/>
                  </a:defRPr>
                </a:lvl2pPr>
                <a:lvl3pPr marL="1143000" indent="-228600">
                  <a:spcBef>
                    <a:spcPct val="20000"/>
                  </a:spcBef>
                  <a:buClr>
                    <a:srgbClr val="790015"/>
                  </a:buClr>
                  <a:buSzPct val="100000"/>
                  <a:buChar char="–"/>
                  <a:defRPr b="1">
                    <a:solidFill>
                      <a:srgbClr val="336600"/>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n-US" altLang="en-US" sz="2744" dirty="0">
                    <a:solidFill>
                      <a:schemeClr val="bg1"/>
                    </a:solidFill>
                  </a:rPr>
                  <a:t>1422</a:t>
                </a:r>
              </a:p>
            </p:txBody>
          </p:sp>
        </p:grpSp>
        <p:sp>
          <p:nvSpPr>
            <p:cNvPr id="68620" name="TextBox 3">
              <a:extLst>
                <a:ext uri="{FF2B5EF4-FFF2-40B4-BE49-F238E27FC236}">
                  <a16:creationId xmlns:a16="http://schemas.microsoft.com/office/drawing/2014/main" id="{55EAF47D-1F37-C5DE-FF11-1108E76D14E7}"/>
                </a:ext>
              </a:extLst>
            </p:cNvPr>
            <p:cNvSpPr txBox="1">
              <a:spLocks noChangeArrowheads="1"/>
            </p:cNvSpPr>
            <p:nvPr/>
          </p:nvSpPr>
          <p:spPr bwMode="auto">
            <a:xfrm>
              <a:off x="5720044" y="4674130"/>
              <a:ext cx="1694497" cy="750263"/>
            </a:xfrm>
            <a:prstGeom prst="rect">
              <a:avLst/>
            </a:prstGeom>
            <a:solidFill>
              <a:srgbClr val="0514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790015"/>
                </a:buClr>
                <a:buSzPct val="100000"/>
                <a:buChar char="•"/>
                <a:defRPr sz="2000" b="1">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rgbClr val="790015"/>
                </a:buClr>
                <a:buSzPct val="100000"/>
                <a:buChar char="–"/>
                <a:defRPr b="1">
                  <a:solidFill>
                    <a:srgbClr val="00279F"/>
                  </a:solidFill>
                  <a:latin typeface="Arial" panose="020B0604020202020204" pitchFamily="34" charset="0"/>
                  <a:ea typeface="ＭＳ Ｐゴシック" panose="020B0600070205080204" pitchFamily="34" charset="-128"/>
                </a:defRPr>
              </a:lvl2pPr>
              <a:lvl3pPr marL="1143000" indent="-228600">
                <a:spcBef>
                  <a:spcPct val="20000"/>
                </a:spcBef>
                <a:buClr>
                  <a:srgbClr val="790015"/>
                </a:buClr>
                <a:buSzPct val="100000"/>
                <a:buChar char="–"/>
                <a:defRPr b="1">
                  <a:solidFill>
                    <a:srgbClr val="336600"/>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ClrTx/>
                <a:buSzTx/>
                <a:buFontTx/>
                <a:buNone/>
              </a:pPr>
              <a:r>
                <a:rPr lang="en-US" altLang="en-US" sz="2744" dirty="0">
                  <a:solidFill>
                    <a:schemeClr val="bg1"/>
                  </a:solidFill>
                </a:rPr>
                <a:t>23855</a:t>
              </a:r>
            </a:p>
          </p:txBody>
        </p:sp>
      </p:grpSp>
    </p:spTree>
    <p:extLst>
      <p:ext uri="{BB962C8B-B14F-4D97-AF65-F5344CB8AC3E}">
        <p14:creationId xmlns:p14="http://schemas.microsoft.com/office/powerpoint/2010/main" val="20881508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F5180-048D-154B-EEA0-A1FAB57AFD72}"/>
              </a:ext>
            </a:extLst>
          </p:cNvPr>
          <p:cNvSpPr>
            <a:spLocks noGrp="1"/>
          </p:cNvSpPr>
          <p:nvPr>
            <p:ph type="title"/>
          </p:nvPr>
        </p:nvSpPr>
        <p:spPr/>
        <p:txBody>
          <a:bodyPr/>
          <a:lstStyle/>
          <a:p>
            <a:r>
              <a:rPr lang="en-US" dirty="0"/>
              <a:t>Nautilus-Accessible LLMs</a:t>
            </a:r>
          </a:p>
        </p:txBody>
      </p:sp>
      <p:sp>
        <p:nvSpPr>
          <p:cNvPr id="3" name="Content Placeholder 2">
            <a:extLst>
              <a:ext uri="{FF2B5EF4-FFF2-40B4-BE49-F238E27FC236}">
                <a16:creationId xmlns:a16="http://schemas.microsoft.com/office/drawing/2014/main" id="{D2E5C266-9FF2-D306-8923-414318E2DFD0}"/>
              </a:ext>
            </a:extLst>
          </p:cNvPr>
          <p:cNvSpPr>
            <a:spLocks noGrp="1"/>
          </p:cNvSpPr>
          <p:nvPr>
            <p:ph idx="1"/>
          </p:nvPr>
        </p:nvSpPr>
        <p:spPr>
          <a:xfrm>
            <a:off x="33808" y="739453"/>
            <a:ext cx="9110193" cy="3894539"/>
          </a:xfrm>
        </p:spPr>
        <p:txBody>
          <a:bodyPr/>
          <a:lstStyle/>
          <a:p>
            <a:r>
              <a:rPr lang="en-US" b="0" i="0" dirty="0">
                <a:solidFill>
                  <a:srgbClr val="222222"/>
                </a:solidFill>
                <a:effectLst/>
                <a:latin typeface="Arial" panose="020B0604020202020204" pitchFamily="34" charset="0"/>
              </a:rPr>
              <a:t>John says we have DeepSeek-R1-Distill-Qwen-14B running on a single Qualcomm AI 100 Ultra </a:t>
            </a:r>
            <a:r>
              <a:rPr lang="en-US" b="0" i="0" dirty="0">
                <a:solidFill>
                  <a:srgbClr val="1155CC"/>
                </a:solidFill>
                <a:effectLst/>
                <a:latin typeface="Arial" panose="020B0604020202020204" pitchFamily="34" charset="0"/>
                <a:hlinkClick r:id="rId2"/>
              </a:rPr>
              <a:t>https://huggingface.co/deepseek-ai/DeepSeek-R1-Distill-Qwen-14B</a:t>
            </a:r>
            <a:endParaRPr lang="en-US" b="0" i="0" dirty="0">
              <a:solidFill>
                <a:srgbClr val="222222"/>
              </a:solidFill>
              <a:effectLst/>
              <a:latin typeface="Arial" panose="020B0604020202020204" pitchFamily="34" charset="0"/>
            </a:endParaRPr>
          </a:p>
          <a:p>
            <a:r>
              <a:rPr lang="en-US" b="0" dirty="0"/>
              <a:t>Search </a:t>
            </a:r>
            <a:r>
              <a:rPr lang="en-US" b="0" dirty="0" err="1"/>
              <a:t>NRP.ai</a:t>
            </a:r>
            <a:r>
              <a:rPr lang="en-US" b="0" dirty="0"/>
              <a:t> for LLM and see: </a:t>
            </a:r>
            <a:r>
              <a:rPr lang="en-US" b="0" i="0" dirty="0">
                <a:solidFill>
                  <a:srgbClr val="1155CC"/>
                </a:solidFill>
                <a:effectLst/>
                <a:latin typeface="Arial" panose="020B0604020202020204" pitchFamily="34" charset="0"/>
                <a:hlinkClick r:id="rId3"/>
              </a:rPr>
              <a:t>https://docs.nationalresearchplatform.org/userdocs/ai/llm-managed/</a:t>
            </a:r>
            <a:endParaRPr lang="en-US" dirty="0"/>
          </a:p>
          <a:p>
            <a:pPr algn="l"/>
            <a:r>
              <a:rPr lang="en-US" b="0" i="0" dirty="0">
                <a:solidFill>
                  <a:srgbClr val="222222"/>
                </a:solidFill>
                <a:effectLst/>
                <a:latin typeface="Arial" panose="020B0604020202020204" pitchFamily="34" charset="0"/>
              </a:rPr>
              <a:t>According to Dima we have, </a:t>
            </a:r>
            <a:r>
              <a:rPr lang="en-US" b="0" i="0">
                <a:solidFill>
                  <a:srgbClr val="222222"/>
                </a:solidFill>
                <a:effectLst/>
                <a:latin typeface="Arial" panose="020B0604020202020204" pitchFamily="34" charset="0"/>
              </a:rPr>
              <a:t>as of today</a:t>
            </a:r>
            <a:r>
              <a:rPr lang="en-US" b="0" i="0" dirty="0">
                <a:solidFill>
                  <a:srgbClr val="222222"/>
                </a:solidFill>
                <a:effectLst/>
                <a:latin typeface="Arial" panose="020B0604020202020204" pitchFamily="34" charset="0"/>
              </a:rPr>
              <a:t>:</a:t>
            </a:r>
          </a:p>
          <a:p>
            <a:pPr lvl="1"/>
            <a:r>
              <a:rPr lang="en-US" sz="1400" b="0" i="0" dirty="0" err="1">
                <a:solidFill>
                  <a:srgbClr val="222222"/>
                </a:solidFill>
                <a:effectLst/>
                <a:latin typeface="Arial" panose="020B0604020202020204" pitchFamily="34" charset="0"/>
              </a:rPr>
              <a:t>intfloat</a:t>
            </a:r>
            <a:r>
              <a:rPr lang="en-US" sz="1400" b="0" i="0" dirty="0">
                <a:solidFill>
                  <a:srgbClr val="222222"/>
                </a:solidFill>
                <a:effectLst/>
                <a:latin typeface="Arial" panose="020B0604020202020204" pitchFamily="34" charset="0"/>
              </a:rPr>
              <a:t>/e5-mistral-7b-instruct</a:t>
            </a:r>
          </a:p>
          <a:p>
            <a:pPr lvl="1"/>
            <a:r>
              <a:rPr lang="en-US" sz="1400" b="0" i="0" dirty="0">
                <a:solidFill>
                  <a:srgbClr val="222222"/>
                </a:solidFill>
                <a:effectLst/>
                <a:latin typeface="Arial" panose="020B0604020202020204" pitchFamily="34" charset="0"/>
              </a:rPr>
              <a:t>meta-llama/Llama-3.2-11B-Vision-Instruct</a:t>
            </a:r>
          </a:p>
          <a:p>
            <a:pPr lvl="1"/>
            <a:r>
              <a:rPr lang="en-US" sz="1400" b="0" i="0" dirty="0" err="1">
                <a:solidFill>
                  <a:srgbClr val="222222"/>
                </a:solidFill>
                <a:effectLst/>
                <a:latin typeface="Arial" panose="020B0604020202020204" pitchFamily="34" charset="0"/>
              </a:rPr>
              <a:t>microsoft</a:t>
            </a:r>
            <a:r>
              <a:rPr lang="en-US" sz="1400" b="0" i="0" dirty="0">
                <a:solidFill>
                  <a:srgbClr val="222222"/>
                </a:solidFill>
                <a:effectLst/>
                <a:latin typeface="Arial" panose="020B0604020202020204" pitchFamily="34" charset="0"/>
              </a:rPr>
              <a:t>/Phi-3.5-vision-instruct</a:t>
            </a:r>
          </a:p>
          <a:p>
            <a:pPr lvl="1"/>
            <a:r>
              <a:rPr lang="en-US" sz="1400" b="0" i="0" dirty="0">
                <a:solidFill>
                  <a:srgbClr val="222222"/>
                </a:solidFill>
                <a:effectLst/>
                <a:latin typeface="Arial" panose="020B0604020202020204" pitchFamily="34" charset="0"/>
              </a:rPr>
              <a:t>google/gemma-2-27b-it</a:t>
            </a:r>
          </a:p>
          <a:p>
            <a:pPr lvl="1"/>
            <a:r>
              <a:rPr lang="en-US" sz="1400" b="0" i="0" dirty="0">
                <a:solidFill>
                  <a:srgbClr val="222222"/>
                </a:solidFill>
                <a:effectLst/>
                <a:latin typeface="Arial" panose="020B0604020202020204" pitchFamily="34" charset="0"/>
              </a:rPr>
              <a:t>meta-llama/Meta-Llama-3.1-70B-Instruct</a:t>
            </a:r>
          </a:p>
          <a:p>
            <a:pPr lvl="1"/>
            <a:r>
              <a:rPr lang="en-US" sz="1400" b="0" i="0" dirty="0" err="1">
                <a:solidFill>
                  <a:srgbClr val="222222"/>
                </a:solidFill>
                <a:effectLst/>
                <a:latin typeface="Arial" panose="020B0604020202020204" pitchFamily="34" charset="0"/>
              </a:rPr>
              <a:t>llava</a:t>
            </a:r>
            <a:r>
              <a:rPr lang="en-US" sz="1400" b="0" i="0" dirty="0">
                <a:solidFill>
                  <a:srgbClr val="222222"/>
                </a:solidFill>
                <a:effectLst/>
                <a:latin typeface="Arial" panose="020B0604020202020204" pitchFamily="34" charset="0"/>
              </a:rPr>
              <a:t>-hf/llava-onevision-qwen2-7b-ov-hf</a:t>
            </a:r>
          </a:p>
          <a:p>
            <a:pPr lvl="1"/>
            <a:r>
              <a:rPr lang="en-US" sz="1400" b="0" i="0" dirty="0" err="1">
                <a:solidFill>
                  <a:srgbClr val="222222"/>
                </a:solidFill>
                <a:effectLst/>
                <a:latin typeface="Arial" panose="020B0604020202020204" pitchFamily="34" charset="0"/>
              </a:rPr>
              <a:t>mistralai</a:t>
            </a:r>
            <a:r>
              <a:rPr lang="en-US" sz="1400" b="0" i="0" dirty="0">
                <a:solidFill>
                  <a:srgbClr val="222222"/>
                </a:solidFill>
                <a:effectLst/>
                <a:latin typeface="Arial" panose="020B0604020202020204" pitchFamily="34" charset="0"/>
              </a:rPr>
              <a:t>/Mixtral-8x7B-Instruct-v0.1</a:t>
            </a:r>
          </a:p>
          <a:p>
            <a:pPr lvl="1"/>
            <a:r>
              <a:rPr lang="en-US" sz="1400" b="0" i="0" dirty="0" err="1">
                <a:solidFill>
                  <a:srgbClr val="222222"/>
                </a:solidFill>
                <a:effectLst/>
                <a:latin typeface="Arial" panose="020B0604020202020204" pitchFamily="34" charset="0"/>
              </a:rPr>
              <a:t>llava</a:t>
            </a:r>
            <a:r>
              <a:rPr lang="en-US" sz="1400" b="0" i="0" dirty="0">
                <a:solidFill>
                  <a:srgbClr val="222222"/>
                </a:solidFill>
                <a:effectLst/>
                <a:latin typeface="Arial" panose="020B0604020202020204" pitchFamily="34" charset="0"/>
              </a:rPr>
              <a:t>-hf/llava-v1.6-vicuna-7b-hf</a:t>
            </a:r>
          </a:p>
          <a:p>
            <a:pPr lvl="1"/>
            <a:r>
              <a:rPr lang="en-US" sz="1400" b="0" i="0" dirty="0" err="1">
                <a:solidFill>
                  <a:srgbClr val="222222"/>
                </a:solidFill>
                <a:effectLst/>
                <a:latin typeface="Arial" panose="020B0604020202020204" pitchFamily="34" charset="0"/>
              </a:rPr>
              <a:t>allenai</a:t>
            </a:r>
            <a:r>
              <a:rPr lang="en-US" sz="1400" b="0" i="0" dirty="0">
                <a:solidFill>
                  <a:srgbClr val="222222"/>
                </a:solidFill>
                <a:effectLst/>
                <a:latin typeface="Arial" panose="020B0604020202020204" pitchFamily="34" charset="0"/>
              </a:rPr>
              <a:t>/OLMo-2-1124-13B-Instruct</a:t>
            </a:r>
          </a:p>
          <a:p>
            <a:pPr lvl="1"/>
            <a:r>
              <a:rPr lang="en-US" sz="1400" b="0" i="0" dirty="0">
                <a:solidFill>
                  <a:srgbClr val="222222"/>
                </a:solidFill>
                <a:effectLst/>
                <a:latin typeface="Arial" panose="020B0604020202020204" pitchFamily="34" charset="0"/>
              </a:rPr>
              <a:t>gorilla-</a:t>
            </a:r>
            <a:r>
              <a:rPr lang="en-US" sz="1400" b="0" i="0" dirty="0" err="1">
                <a:solidFill>
                  <a:srgbClr val="222222"/>
                </a:solidFill>
                <a:effectLst/>
                <a:latin typeface="Arial" panose="020B0604020202020204" pitchFamily="34" charset="0"/>
              </a:rPr>
              <a:t>llm</a:t>
            </a:r>
            <a:r>
              <a:rPr lang="en-US" sz="1400" b="0" i="0" dirty="0">
                <a:solidFill>
                  <a:srgbClr val="222222"/>
                </a:solidFill>
                <a:effectLst/>
                <a:latin typeface="Arial" panose="020B0604020202020204" pitchFamily="34" charset="0"/>
              </a:rPr>
              <a:t>/gorilla-openfunctions-v2</a:t>
            </a:r>
          </a:p>
          <a:p>
            <a:pPr lvl="1"/>
            <a:r>
              <a:rPr lang="en-US" sz="1400" b="0" i="0" dirty="0" err="1">
                <a:solidFill>
                  <a:srgbClr val="222222"/>
                </a:solidFill>
                <a:effectLst/>
                <a:latin typeface="Arial" panose="020B0604020202020204" pitchFamily="34" charset="0"/>
              </a:rPr>
              <a:t>Groq</a:t>
            </a:r>
            <a:r>
              <a:rPr lang="en-US" sz="1400" b="0" i="0" dirty="0">
                <a:solidFill>
                  <a:srgbClr val="222222"/>
                </a:solidFill>
                <a:effectLst/>
                <a:latin typeface="Arial" panose="020B0604020202020204" pitchFamily="34" charset="0"/>
              </a:rPr>
              <a:t>/Llama-3-Groq-8B-Tool-Use</a:t>
            </a:r>
          </a:p>
          <a:p>
            <a:endParaRPr lang="en-US" dirty="0"/>
          </a:p>
        </p:txBody>
      </p:sp>
    </p:spTree>
    <p:extLst>
      <p:ext uri="{BB962C8B-B14F-4D97-AF65-F5344CB8AC3E}">
        <p14:creationId xmlns:p14="http://schemas.microsoft.com/office/powerpoint/2010/main" val="38796965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EDA34-4580-A572-63A1-C3E84A68B95C}"/>
              </a:ext>
            </a:extLst>
          </p:cNvPr>
          <p:cNvSpPr>
            <a:spLocks noGrp="1"/>
          </p:cNvSpPr>
          <p:nvPr>
            <p:ph type="title"/>
          </p:nvPr>
        </p:nvSpPr>
        <p:spPr/>
        <p:txBody>
          <a:bodyPr/>
          <a:lstStyle/>
          <a:p>
            <a:r>
              <a:rPr lang="en-US" sz="2000" u="none" strike="noStrike" dirty="0">
                <a:effectLst/>
                <a:latin typeface="Arial" panose="020B0604020202020204" pitchFamily="34" charset="0"/>
              </a:rPr>
              <a:t>FAQ 1.2: Does </a:t>
            </a:r>
            <a:r>
              <a:rPr lang="en-US" sz="2000" dirty="0">
                <a:latin typeface="Arial" panose="020B0604020202020204" pitchFamily="34" charset="0"/>
              </a:rPr>
              <a:t>using Nautilus </a:t>
            </a:r>
            <a:r>
              <a:rPr lang="en-US" sz="2000" u="none" strike="noStrike" dirty="0">
                <a:effectLst/>
                <a:latin typeface="Arial" panose="020B0604020202020204" pitchFamily="34" charset="0"/>
              </a:rPr>
              <a:t>cost me or my institution anything?</a:t>
            </a:r>
            <a:endParaRPr lang="en-US" sz="2000" dirty="0"/>
          </a:p>
        </p:txBody>
      </p:sp>
      <p:sp>
        <p:nvSpPr>
          <p:cNvPr id="3" name="Content Placeholder 2">
            <a:extLst>
              <a:ext uri="{FF2B5EF4-FFF2-40B4-BE49-F238E27FC236}">
                <a16:creationId xmlns:a16="http://schemas.microsoft.com/office/drawing/2014/main" id="{0E05F652-C6AB-CDC5-0A93-083A1030554C}"/>
              </a:ext>
            </a:extLst>
          </p:cNvPr>
          <p:cNvSpPr>
            <a:spLocks noGrp="1"/>
          </p:cNvSpPr>
          <p:nvPr>
            <p:ph idx="1"/>
          </p:nvPr>
        </p:nvSpPr>
        <p:spPr/>
        <p:txBody>
          <a:bodyPr/>
          <a:lstStyle/>
          <a:p>
            <a:pPr algn="l" rtl="0">
              <a:spcBef>
                <a:spcPts val="1600"/>
              </a:spcBef>
              <a:spcAft>
                <a:spcPts val="400"/>
              </a:spcAft>
            </a:pPr>
            <a:endParaRPr lang="en-US" sz="1800" b="0" i="0" u="none" strike="noStrike" dirty="0">
              <a:solidFill>
                <a:srgbClr val="000000"/>
              </a:solidFill>
              <a:effectLst/>
              <a:latin typeface="Arial" panose="020B0604020202020204" pitchFamily="34" charset="0"/>
            </a:endParaRPr>
          </a:p>
          <a:p>
            <a:pPr algn="l" rtl="0">
              <a:spcBef>
                <a:spcPts val="1600"/>
              </a:spcBef>
              <a:spcAft>
                <a:spcPts val="400"/>
              </a:spcAft>
            </a:pPr>
            <a:r>
              <a:rPr lang="en-US" sz="1800" b="0" i="0" u="none" strike="noStrike" dirty="0">
                <a:solidFill>
                  <a:srgbClr val="000000"/>
                </a:solidFill>
                <a:effectLst/>
                <a:latin typeface="Arial" panose="020B0604020202020204" pitchFamily="34" charset="0"/>
              </a:rPr>
              <a:t>Nautilus is provided at no cost to faculty, staff, and students at non-profit educational institutions. It is supported in large part by several NSF awards. </a:t>
            </a:r>
          </a:p>
          <a:p>
            <a:pPr algn="l" rtl="0">
              <a:spcBef>
                <a:spcPts val="1600"/>
              </a:spcBef>
              <a:spcAft>
                <a:spcPts val="400"/>
              </a:spcAft>
            </a:pPr>
            <a:r>
              <a:rPr lang="en-US" sz="1800" b="0" i="0" u="none" strike="noStrike" dirty="0">
                <a:solidFill>
                  <a:srgbClr val="000000"/>
                </a:solidFill>
                <a:effectLst/>
                <a:latin typeface="Arial" panose="020B0604020202020204" pitchFamily="34" charset="0"/>
              </a:rPr>
              <a:t>Faculty/staff gain access to Nautilus by first joining Nautilus at </a:t>
            </a:r>
            <a:r>
              <a:rPr lang="en-US" sz="1800" b="0" i="0" u="none" strike="noStrike" dirty="0">
                <a:solidFill>
                  <a:schemeClr val="tx1"/>
                </a:solidFill>
                <a:effectLst/>
                <a:latin typeface="Arial" panose="020B0604020202020204" pitchFamily="34" charset="0"/>
              </a:rPr>
              <a:t>the </a:t>
            </a:r>
            <a:r>
              <a:rPr lang="en-US" sz="1800" b="0" i="0" u="sng" strike="noStrike" dirty="0" err="1">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rPr>
              <a:t>NRP</a:t>
            </a:r>
            <a:r>
              <a:rPr lang="en-US" sz="1800" b="0" i="0" u="sng" strike="noStrike" dirty="0" err="1">
                <a:solidFill>
                  <a:schemeClr val="tx1"/>
                </a:solidFill>
                <a:effectLst/>
                <a:latin typeface="Arial" panose="020B0604020202020204" pitchFamily="34" charset="0"/>
              </a:rPr>
              <a:t>.ai</a:t>
            </a:r>
            <a:r>
              <a:rPr lang="en-US" sz="1800" b="0" i="0" u="none" strike="noStrike" dirty="0">
                <a:solidFill>
                  <a:schemeClr val="tx1"/>
                </a:solidFill>
                <a:effectLst/>
                <a:latin typeface="Arial" panose="020B0604020202020204" pitchFamily="34" charset="0"/>
              </a:rPr>
              <a:t> website. </a:t>
            </a:r>
          </a:p>
          <a:p>
            <a:pPr algn="l" rtl="0">
              <a:spcBef>
                <a:spcPts val="1600"/>
              </a:spcBef>
              <a:spcAft>
                <a:spcPts val="400"/>
              </a:spcAft>
            </a:pPr>
            <a:r>
              <a:rPr lang="en-US" sz="1800" b="0" i="0" u="none" strike="noStrike" dirty="0">
                <a:solidFill>
                  <a:srgbClr val="000000"/>
                </a:solidFill>
                <a:effectLst/>
                <a:latin typeface="Arial" panose="020B0604020202020204" pitchFamily="34" charset="0"/>
              </a:rPr>
              <a:t>Use your CILogon credentials to access Nautilus. There are JupyterLab examples and other documentation (mostly oriented toward experienced data scientists at the moment).  Students gain access through their instructors.</a:t>
            </a:r>
            <a:endParaRPr lang="en-US" sz="1800" b="0" i="0" u="none" strike="noStrike" dirty="0">
              <a:solidFill>
                <a:srgbClr val="000000"/>
              </a:solidFill>
              <a:effectLst/>
            </a:endParaRPr>
          </a:p>
          <a:p>
            <a:pPr marL="0" indent="0" algn="l" rtl="0">
              <a:buNone/>
            </a:pPr>
            <a:endParaRPr lang="en-US" dirty="0"/>
          </a:p>
        </p:txBody>
      </p:sp>
    </p:spTree>
    <p:extLst>
      <p:ext uri="{BB962C8B-B14F-4D97-AF65-F5344CB8AC3E}">
        <p14:creationId xmlns:p14="http://schemas.microsoft.com/office/powerpoint/2010/main" val="30766596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BFB8-B55A-C281-0B06-304FE59C814E}"/>
              </a:ext>
            </a:extLst>
          </p:cNvPr>
          <p:cNvSpPr>
            <a:spLocks noGrp="1"/>
          </p:cNvSpPr>
          <p:nvPr>
            <p:ph type="title"/>
          </p:nvPr>
        </p:nvSpPr>
        <p:spPr/>
        <p:txBody>
          <a:bodyPr/>
          <a:lstStyle/>
          <a:p>
            <a:r>
              <a:rPr lang="en-US" sz="2000" u="none" strike="noStrike" dirty="0">
                <a:effectLst/>
                <a:latin typeface="Arial" panose="020B0604020202020204" pitchFamily="34" charset="0"/>
              </a:rPr>
              <a:t>FAQ 1.3: How do I get access to Nautilus?</a:t>
            </a:r>
            <a:endParaRPr lang="en-US" sz="2000" dirty="0"/>
          </a:p>
        </p:txBody>
      </p:sp>
      <p:sp>
        <p:nvSpPr>
          <p:cNvPr id="3" name="Content Placeholder 2">
            <a:extLst>
              <a:ext uri="{FF2B5EF4-FFF2-40B4-BE49-F238E27FC236}">
                <a16:creationId xmlns:a16="http://schemas.microsoft.com/office/drawing/2014/main" id="{75065678-2C23-8BBD-B0C3-04BCBF5CE800}"/>
              </a:ext>
            </a:extLst>
          </p:cNvPr>
          <p:cNvSpPr>
            <a:spLocks noGrp="1"/>
          </p:cNvSpPr>
          <p:nvPr>
            <p:ph idx="1"/>
          </p:nvPr>
        </p:nvSpPr>
        <p:spPr/>
        <p:txBody>
          <a:bodyPr/>
          <a:lstStyle/>
          <a:p>
            <a:endParaRPr lang="en-US" sz="1800" b="0" i="0" u="none" strike="noStrike" dirty="0">
              <a:solidFill>
                <a:srgbClr val="000000"/>
              </a:solidFill>
              <a:effectLst/>
              <a:latin typeface="Arial" panose="020B0604020202020204" pitchFamily="34" charset="0"/>
            </a:endParaRPr>
          </a:p>
          <a:p>
            <a:r>
              <a:rPr lang="en-US" sz="1800" b="0" i="0" u="none" strike="noStrike" dirty="0">
                <a:solidFill>
                  <a:schemeClr val="tx1"/>
                </a:solidFill>
                <a:effectLst/>
                <a:latin typeface="Arial" panose="020B0604020202020204" pitchFamily="34" charset="0"/>
              </a:rPr>
              <a:t>Go to the </a:t>
            </a:r>
            <a:r>
              <a:rPr lang="en-US" sz="1800" b="0" i="0" u="sng" strike="noStrike" dirty="0">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rPr>
              <a:t>NRP</a:t>
            </a:r>
            <a:r>
              <a:rPr lang="en-US" sz="1800" b="0" i="0" u="none" strike="noStrike" dirty="0">
                <a:solidFill>
                  <a:schemeClr val="tx1"/>
                </a:solidFill>
                <a:effectLst/>
                <a:latin typeface="Arial" panose="020B0604020202020204" pitchFamily="34" charset="0"/>
              </a:rPr>
              <a:t> website (</a:t>
            </a:r>
            <a:r>
              <a:rPr lang="en-US" sz="1800" b="0" i="0" u="none" strike="noStrike" dirty="0" err="1">
                <a:solidFill>
                  <a:schemeClr val="tx1"/>
                </a:solidFill>
                <a:effectLst/>
                <a:latin typeface="Arial" panose="020B0604020202020204" pitchFamily="34" charset="0"/>
              </a:rPr>
              <a:t>nrp.ai</a:t>
            </a:r>
            <a:r>
              <a:rPr lang="en-US" sz="1800" b="0" i="0" u="none" strike="noStrike" dirty="0">
                <a:solidFill>
                  <a:schemeClr val="tx1"/>
                </a:solidFill>
                <a:effectLst/>
                <a:latin typeface="Arial" panose="020B0604020202020204" pitchFamily="34" charset="0"/>
              </a:rPr>
              <a:t>) and pull down the Join/Contact tab. That will get you on the NRP mailing list. </a:t>
            </a:r>
          </a:p>
          <a:p>
            <a:r>
              <a:rPr lang="en-US" sz="1800" b="0" i="0" u="none" strike="noStrike" dirty="0">
                <a:solidFill>
                  <a:schemeClr val="tx1"/>
                </a:solidFill>
                <a:effectLst/>
                <a:latin typeface="Arial" panose="020B0604020202020204" pitchFamily="34" charset="0"/>
              </a:rPr>
              <a:t>You can start using Nautilus with your CILogon sign-on (see </a:t>
            </a:r>
            <a:r>
              <a:rPr lang="en-US" sz="1800" b="0" i="0" u="sng" strike="noStrike"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docs.nrp.ai</a:t>
            </a:r>
            <a:r>
              <a:rPr lang="en-US" sz="1800" b="0" i="0" u="none" strike="noStrike" dirty="0">
                <a:solidFill>
                  <a:schemeClr val="tx1"/>
                </a:solidFill>
                <a:effectLst/>
                <a:latin typeface="Arial" panose="020B0604020202020204" pitchFamily="34" charset="0"/>
              </a:rPr>
              <a:t>). </a:t>
            </a:r>
          </a:p>
          <a:p>
            <a:r>
              <a:rPr lang="en-US" sz="1800" b="0" i="0" u="none" strike="noStrike" dirty="0">
                <a:solidFill>
                  <a:schemeClr val="tx1"/>
                </a:solidFill>
                <a:effectLst/>
                <a:latin typeface="Arial" panose="020B0604020202020204" pitchFamily="34" charset="0"/>
              </a:rPr>
              <a:t>Experienced users with containerized applications ready to go should click on the Get Quick Access options on the </a:t>
            </a:r>
            <a:r>
              <a:rPr lang="en-US" sz="1800" b="0" i="0" u="sng" strike="noStrike" dirty="0">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rPr>
              <a:t>NRP</a:t>
            </a:r>
            <a:r>
              <a:rPr lang="en-US" sz="1800" b="0" i="0" u="none" strike="noStrike" dirty="0">
                <a:solidFill>
                  <a:schemeClr val="tx1"/>
                </a:solidFill>
                <a:effectLst/>
                <a:latin typeface="Arial" panose="020B0604020202020204" pitchFamily="34" charset="0"/>
              </a:rPr>
              <a:t> website. </a:t>
            </a:r>
          </a:p>
          <a:p>
            <a:r>
              <a:rPr lang="en-US" sz="1800" b="0" i="0" u="none" strike="noStrike" dirty="0">
                <a:solidFill>
                  <a:schemeClr val="tx1"/>
                </a:solidFill>
                <a:effectLst/>
                <a:latin typeface="Arial" panose="020B0604020202020204" pitchFamily="34" charset="0"/>
              </a:rPr>
              <a:t>There are also JupyterLab examples and brief instructions (also at </a:t>
            </a:r>
            <a:r>
              <a:rPr lang="en-US" sz="1800" b="0" i="0" u="sng" strike="noStrike"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docs.nrp.ai</a:t>
            </a:r>
            <a:r>
              <a:rPr lang="en-US" sz="1800" b="0" i="0" u="none" strike="noStrike" dirty="0">
                <a:solidFill>
                  <a:schemeClr val="tx1"/>
                </a:solidFill>
                <a:effectLst/>
                <a:latin typeface="Arial" panose="020B0604020202020204" pitchFamily="34" charset="0"/>
              </a:rPr>
              <a:t>).</a:t>
            </a:r>
            <a:endParaRPr lang="en-US" dirty="0">
              <a:solidFill>
                <a:schemeClr val="tx1"/>
              </a:solidFill>
            </a:endParaRPr>
          </a:p>
        </p:txBody>
      </p:sp>
    </p:spTree>
    <p:extLst>
      <p:ext uri="{BB962C8B-B14F-4D97-AF65-F5344CB8AC3E}">
        <p14:creationId xmlns:p14="http://schemas.microsoft.com/office/powerpoint/2010/main" val="13951997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3" name="GPU's-Version-of-Quilt-Map-for-Larry-Smarr-bg1.jpg" descr="GPU's-Version-of-Quilt-Map-for-Larry-Smarr-bg1.jpg"/>
          <p:cNvPicPr>
            <a:picLocks noChangeAspect="1"/>
          </p:cNvPicPr>
          <p:nvPr/>
        </p:nvPicPr>
        <p:blipFill>
          <a:blip r:embed="rId2"/>
          <a:srcRect t="116" b="18204"/>
          <a:stretch>
            <a:fillRect/>
          </a:stretch>
        </p:blipFill>
        <p:spPr>
          <a:xfrm>
            <a:off x="-3726" y="854536"/>
            <a:ext cx="9151451" cy="4320446"/>
          </a:xfrm>
          <a:prstGeom prst="rect">
            <a:avLst/>
          </a:prstGeom>
          <a:ln w="12700">
            <a:miter lim="400000"/>
          </a:ln>
          <a:effectLst/>
        </p:spPr>
      </p:pic>
      <p:pic>
        <p:nvPicPr>
          <p:cNvPr id="1684" name="GPU's-Quilt-Map-for-Larry-Smarr-bg3.jpg" descr="GPU's-Quilt-Map-for-Larry-Smarr-bg3.jpg"/>
          <p:cNvPicPr>
            <a:picLocks noChangeAspect="1"/>
          </p:cNvPicPr>
          <p:nvPr/>
        </p:nvPicPr>
        <p:blipFill rotWithShape="1">
          <a:blip r:embed="rId3"/>
          <a:srcRect l="-175" t="-262" r="175" b="18616"/>
          <a:stretch/>
        </p:blipFill>
        <p:spPr>
          <a:xfrm>
            <a:off x="-24006" y="830683"/>
            <a:ext cx="9151451" cy="4318664"/>
          </a:xfrm>
          <a:prstGeom prst="rect">
            <a:avLst/>
          </a:prstGeom>
          <a:ln w="12700">
            <a:miter lim="400000"/>
          </a:ln>
          <a:effectLst/>
        </p:spPr>
      </p:pic>
      <p:pic>
        <p:nvPicPr>
          <p:cNvPr id="12" name="GPU's-Quilt-Map-for-Larry-Smarr-bg3.jpg">
            <a:extLst>
              <a:ext uri="{FF2B5EF4-FFF2-40B4-BE49-F238E27FC236}">
                <a16:creationId xmlns:a16="http://schemas.microsoft.com/office/drawing/2014/main" id="{CF9D25AB-86D5-B10A-C220-2661D8117EC1}"/>
              </a:ext>
            </a:extLst>
          </p:cNvPr>
          <p:cNvPicPr>
            <a:picLocks noChangeAspect="1"/>
          </p:cNvPicPr>
          <p:nvPr/>
        </p:nvPicPr>
        <p:blipFill rotWithShape="1">
          <a:blip r:embed="rId4"/>
          <a:srcRect l="87" t="422" r="-87" b="17932"/>
          <a:stretch/>
        </p:blipFill>
        <p:spPr>
          <a:xfrm>
            <a:off x="499" y="870166"/>
            <a:ext cx="9151451" cy="4318664"/>
          </a:xfrm>
          <a:prstGeom prst="rect">
            <a:avLst/>
          </a:prstGeom>
          <a:ln w="12700">
            <a:miter lim="400000"/>
          </a:ln>
          <a:effectLst/>
        </p:spPr>
      </p:pic>
      <p:sp>
        <p:nvSpPr>
          <p:cNvPr id="1686" name="Minority Serving Institutions"/>
          <p:cNvSpPr txBox="1"/>
          <p:nvPr/>
        </p:nvSpPr>
        <p:spPr>
          <a:xfrm>
            <a:off x="3256660" y="923236"/>
            <a:ext cx="1753595" cy="302711"/>
          </a:xfrm>
          <a:prstGeom prst="rect">
            <a:avLst/>
          </a:prstGeom>
          <a:solidFill>
            <a:srgbClr val="5B5854">
              <a:alpha val="22335"/>
            </a:srgbClr>
          </a:solidFill>
          <a:ln w="38100">
            <a:solidFill>
              <a:srgbClr val="F8BF2A">
                <a:alpha val="25552"/>
              </a:srgbClr>
            </a:solidFill>
            <a:miter lim="400000"/>
          </a:ln>
          <a:effectLst>
            <a:outerShdw blurRad="342900" dist="25295" dir="5400000" rotWithShape="0">
              <a:srgbClr val="000000">
                <a:alpha val="8819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 tIns="9144" rIns="9144" bIns="9144" anchor="ctr"/>
          <a:lstStyle>
            <a:lvl1pPr>
              <a:defRPr sz="5000">
                <a:solidFill>
                  <a:srgbClr val="FFFFFF"/>
                </a:solidFill>
                <a:latin typeface="Proxima Nova Semibold"/>
                <a:ea typeface="Proxima Nova Semibold"/>
                <a:cs typeface="Proxima Nova Semibold"/>
                <a:sym typeface="Proxima Nova Semibold"/>
              </a:defRPr>
            </a:lvl1pPr>
          </a:lstStyle>
          <a:p>
            <a:pPr algn="ctr"/>
            <a:r>
              <a:rPr sz="900" dirty="0">
                <a:solidFill>
                  <a:srgbClr val="FFFFFF">
                    <a:alpha val="35945"/>
                  </a:srgbClr>
                </a:solidFill>
              </a:rPr>
              <a:t>Minority Serving Institutions</a:t>
            </a:r>
          </a:p>
        </p:txBody>
      </p:sp>
      <p:sp>
        <p:nvSpPr>
          <p:cNvPr id="1690" name="Non-MSI Institutions"/>
          <p:cNvSpPr txBox="1"/>
          <p:nvPr/>
        </p:nvSpPr>
        <p:spPr>
          <a:xfrm>
            <a:off x="6662663" y="923236"/>
            <a:ext cx="1323148" cy="302711"/>
          </a:xfrm>
          <a:prstGeom prst="rect">
            <a:avLst/>
          </a:prstGeom>
          <a:solidFill>
            <a:srgbClr val="5B5854">
              <a:alpha val="22335"/>
            </a:srgbClr>
          </a:solidFill>
          <a:ln w="38100">
            <a:solidFill>
              <a:srgbClr val="BC3D26">
                <a:alpha val="25985"/>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 tIns="9144" rIns="9144" bIns="9144" anchor="ctr"/>
          <a:lstStyle>
            <a:lvl1pPr>
              <a:defRPr sz="5000">
                <a:solidFill>
                  <a:srgbClr val="FFFFFF"/>
                </a:solidFill>
                <a:latin typeface="Proxima Nova Semibold"/>
                <a:ea typeface="Proxima Nova Semibold"/>
                <a:cs typeface="Proxima Nova Semibold"/>
                <a:sym typeface="Proxima Nova Semibold"/>
              </a:defRPr>
            </a:lvl1pPr>
          </a:lstStyle>
          <a:p>
            <a:pPr algn="ctr"/>
            <a:r>
              <a:rPr sz="900" dirty="0">
                <a:solidFill>
                  <a:srgbClr val="FFFFFF">
                    <a:alpha val="34798"/>
                  </a:srgbClr>
                </a:solidFill>
              </a:rPr>
              <a:t>Non-MSI Institutions</a:t>
            </a:r>
          </a:p>
        </p:txBody>
      </p:sp>
      <p:pic>
        <p:nvPicPr>
          <p:cNvPr id="1691" name="L-Smarr-Header.jpg" descr="L-Smarr-Header.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2" y="-162111"/>
            <a:ext cx="9145824" cy="1017111"/>
          </a:xfrm>
          <a:prstGeom prst="rect">
            <a:avLst/>
          </a:prstGeom>
          <a:ln w="12700">
            <a:miter lim="400000"/>
          </a:ln>
        </p:spPr>
      </p:pic>
      <p:sp>
        <p:nvSpPr>
          <p:cNvPr id="1693" name="EPSCoR Institutions"/>
          <p:cNvSpPr txBox="1"/>
          <p:nvPr/>
        </p:nvSpPr>
        <p:spPr>
          <a:xfrm>
            <a:off x="5163491" y="923236"/>
            <a:ext cx="1345937" cy="302711"/>
          </a:xfrm>
          <a:prstGeom prst="rect">
            <a:avLst/>
          </a:prstGeom>
          <a:solidFill>
            <a:srgbClr val="5B5854">
              <a:alpha val="22335"/>
            </a:srgbClr>
          </a:solidFill>
          <a:ln w="38100">
            <a:solidFill>
              <a:srgbClr val="29AEE3">
                <a:alpha val="25108"/>
              </a:srgbClr>
            </a:solidFill>
            <a:miter lim="400000"/>
          </a:ln>
          <a:effectLst>
            <a:outerShdw blurRad="342900" dist="25295" dir="5400000" rotWithShape="0">
              <a:srgbClr val="000000">
                <a:alpha val="50335"/>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 tIns="9144" rIns="9144" bIns="9144" anchor="ctr"/>
          <a:lstStyle>
            <a:lvl1pPr>
              <a:defRPr sz="5000">
                <a:solidFill>
                  <a:srgbClr val="FFFFFF"/>
                </a:solidFill>
                <a:latin typeface="Proxima Nova Semibold"/>
                <a:ea typeface="Proxima Nova Semibold"/>
                <a:cs typeface="Proxima Nova Semibold"/>
                <a:sym typeface="Proxima Nova Semibold"/>
              </a:defRPr>
            </a:lvl1pPr>
          </a:lstStyle>
          <a:p>
            <a:pPr algn="ctr"/>
            <a:r>
              <a:rPr sz="900" dirty="0" err="1">
                <a:solidFill>
                  <a:srgbClr val="FFFFFF">
                    <a:alpha val="35778"/>
                  </a:srgbClr>
                </a:solidFill>
              </a:rPr>
              <a:t>EPSCoR</a:t>
            </a:r>
            <a:r>
              <a:rPr sz="900" dirty="0">
                <a:solidFill>
                  <a:srgbClr val="FFFFFF">
                    <a:alpha val="35778"/>
                  </a:srgbClr>
                </a:solidFill>
              </a:rPr>
              <a:t> Institutions</a:t>
            </a:r>
          </a:p>
        </p:txBody>
      </p:sp>
      <p:grpSp>
        <p:nvGrpSpPr>
          <p:cNvPr id="1696" name="Group"/>
          <p:cNvGrpSpPr/>
          <p:nvPr/>
        </p:nvGrpSpPr>
        <p:grpSpPr>
          <a:xfrm>
            <a:off x="965812" y="908471"/>
            <a:ext cx="2137612" cy="331113"/>
            <a:chOff x="2" y="3"/>
            <a:chExt cx="11875622" cy="1839516"/>
          </a:xfrm>
        </p:grpSpPr>
        <p:sp>
          <p:nvSpPr>
            <p:cNvPr id="1694" name="Number of GPUs over Network"/>
            <p:cNvSpPr/>
            <p:nvPr/>
          </p:nvSpPr>
          <p:spPr>
            <a:xfrm>
              <a:off x="2" y="3"/>
              <a:ext cx="11875622" cy="1839516"/>
            </a:xfrm>
            <a:custGeom>
              <a:avLst/>
              <a:gdLst/>
              <a:ahLst/>
              <a:cxnLst>
                <a:cxn ang="0">
                  <a:pos x="wd2" y="hd2"/>
                </a:cxn>
                <a:cxn ang="5400000">
                  <a:pos x="wd2" y="hd2"/>
                </a:cxn>
                <a:cxn ang="10800000">
                  <a:pos x="wd2" y="hd2"/>
                </a:cxn>
                <a:cxn ang="16200000">
                  <a:pos x="wd2" y="hd2"/>
                </a:cxn>
              </a:cxnLst>
              <a:rect l="0" t="0" r="r" b="b"/>
              <a:pathLst>
                <a:path w="21440" h="21284" extrusionOk="0">
                  <a:moveTo>
                    <a:pt x="1641" y="0"/>
                  </a:moveTo>
                  <a:cubicBezTo>
                    <a:pt x="1221" y="0"/>
                    <a:pt x="801" y="1038"/>
                    <a:pt x="481" y="3109"/>
                  </a:cubicBezTo>
                  <a:cubicBezTo>
                    <a:pt x="-160" y="7250"/>
                    <a:pt x="-160" y="13961"/>
                    <a:pt x="481" y="18102"/>
                  </a:cubicBezTo>
                  <a:cubicBezTo>
                    <a:pt x="871" y="20624"/>
                    <a:pt x="1409" y="21600"/>
                    <a:pt x="1915" y="21050"/>
                  </a:cubicBezTo>
                  <a:lnTo>
                    <a:pt x="1915" y="21284"/>
                  </a:lnTo>
                  <a:lnTo>
                    <a:pt x="21440" y="21284"/>
                  </a:lnTo>
                  <a:lnTo>
                    <a:pt x="21440" y="73"/>
                  </a:lnTo>
                  <a:lnTo>
                    <a:pt x="1915" y="73"/>
                  </a:lnTo>
                  <a:lnTo>
                    <a:pt x="1915" y="161"/>
                  </a:lnTo>
                  <a:cubicBezTo>
                    <a:pt x="1824" y="62"/>
                    <a:pt x="1733" y="0"/>
                    <a:pt x="1641" y="0"/>
                  </a:cubicBezTo>
                  <a:close/>
                </a:path>
              </a:pathLst>
            </a:custGeom>
            <a:solidFill>
              <a:srgbClr val="0F0F0F">
                <a:alpha val="49969"/>
              </a:srgb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defRPr sz="5000">
                  <a:solidFill>
                    <a:srgbClr val="FFFFFF"/>
                  </a:solidFill>
                  <a:latin typeface="Proxima Nova Semibold"/>
                  <a:ea typeface="Proxima Nova Semibold"/>
                  <a:cs typeface="Proxima Nova Semibold"/>
                  <a:sym typeface="Proxima Nova Semibold"/>
                </a:defRPr>
              </a:lvl1pPr>
            </a:lstStyle>
            <a:p>
              <a:pPr algn="ctr" rtl="0">
                <a:spcBef>
                  <a:spcPts val="0"/>
                </a:spcBef>
                <a:spcAft>
                  <a:spcPts val="0"/>
                </a:spcAft>
              </a:pPr>
              <a:r>
                <a:rPr lang="en-US" sz="900" i="0" u="none" strike="noStrike" dirty="0">
                  <a:solidFill>
                    <a:srgbClr val="FFFFFF">
                      <a:alpha val="45766"/>
                    </a:srgbClr>
                  </a:solidFill>
                  <a:effectLst>
                    <a:outerShdw blurRad="50800" dist="50800" dir="5400000" algn="ctr" rotWithShape="0">
                      <a:srgbClr val="000000">
                        <a:alpha val="46000"/>
                      </a:srgbClr>
                    </a:outerShdw>
                  </a:effectLst>
                  <a:latin typeface="Proxima Nova" panose="02000506030000020004" pitchFamily="2" charset="0"/>
                </a:rPr>
                <a:t>           # of GPUs / Regional Opt. Network</a:t>
              </a:r>
              <a:endParaRPr sz="900" dirty="0">
                <a:solidFill>
                  <a:srgbClr val="FFFFFF">
                    <a:alpha val="45766"/>
                  </a:srgbClr>
                </a:solidFill>
                <a:effectLst>
                  <a:outerShdw blurRad="50800" dist="50800" dir="5400000" algn="ctr" rotWithShape="0">
                    <a:srgbClr val="000000">
                      <a:alpha val="46000"/>
                    </a:srgbClr>
                  </a:outerShdw>
                </a:effectLst>
              </a:endParaRPr>
            </a:p>
          </p:txBody>
        </p:sp>
        <p:pic>
          <p:nvPicPr>
            <p:cNvPr id="1695" name="GPU-card-icon-whiteonly.png" descr="GPU-card-icon-whiteonly.png"/>
            <p:cNvPicPr>
              <a:picLocks noChangeAspect="1"/>
            </p:cNvPicPr>
            <p:nvPr/>
          </p:nvPicPr>
          <p:blipFill>
            <a:blip r:embed="rId6" cstate="screen">
              <a:alphaModFix amt="50192"/>
              <a:extLst>
                <a:ext uri="{28A0092B-C50C-407E-A947-70E740481C1C}">
                  <a14:useLocalDpi xmlns:a14="http://schemas.microsoft.com/office/drawing/2010/main"/>
                </a:ext>
              </a:extLst>
            </a:blip>
            <a:srcRect/>
            <a:stretch>
              <a:fillRect/>
            </a:stretch>
          </p:blipFill>
          <p:spPr>
            <a:xfrm>
              <a:off x="156463" y="156786"/>
              <a:ext cx="1519668" cy="1519668"/>
            </a:xfrm>
            <a:prstGeom prst="rect">
              <a:avLst/>
            </a:prstGeom>
            <a:ln w="12700" cap="flat">
              <a:noFill/>
              <a:miter lim="400000"/>
            </a:ln>
            <a:effectLst/>
          </p:spPr>
        </p:pic>
      </p:grpSp>
      <p:pic>
        <p:nvPicPr>
          <p:cNvPr id="1698" name="CENIC-AIR-Logo.png" descr="CENIC-AIR-Logo.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8450221" y="39275"/>
            <a:ext cx="649756" cy="162300"/>
          </a:xfrm>
          <a:prstGeom prst="rect">
            <a:avLst/>
          </a:prstGeom>
          <a:ln w="12700">
            <a:miter lim="400000"/>
          </a:ln>
          <a:effectLst>
            <a:outerShdw blurRad="342900" dist="25295" dir="5400000" rotWithShape="0">
              <a:srgbClr val="000000">
                <a:alpha val="88193"/>
              </a:srgbClr>
            </a:outerShdw>
          </a:effectLst>
        </p:spPr>
      </p:pic>
      <p:pic>
        <p:nvPicPr>
          <p:cNvPr id="1699" name="The-Quilt-Logo-Whiteish.png" descr="The-Quilt-Logo-Whiteish.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7619" y="4376876"/>
            <a:ext cx="1109210" cy="615995"/>
          </a:xfrm>
          <a:prstGeom prst="rect">
            <a:avLst/>
          </a:prstGeom>
          <a:ln w="12700">
            <a:miter lim="400000"/>
          </a:ln>
          <a:effectLst/>
        </p:spPr>
      </p:pic>
      <p:pic>
        <p:nvPicPr>
          <p:cNvPr id="1700" name="internet2-logo.png" descr="internet2-logo.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8052" y="4518941"/>
            <a:ext cx="634193" cy="473003"/>
          </a:xfrm>
          <a:prstGeom prst="rect">
            <a:avLst/>
          </a:prstGeom>
          <a:ln w="12700">
            <a:miter lim="400000"/>
          </a:ln>
          <a:effectLst/>
        </p:spPr>
      </p:pic>
      <p:grpSp>
        <p:nvGrpSpPr>
          <p:cNvPr id="10" name="Group 9">
            <a:extLst>
              <a:ext uri="{FF2B5EF4-FFF2-40B4-BE49-F238E27FC236}">
                <a16:creationId xmlns:a16="http://schemas.microsoft.com/office/drawing/2014/main" id="{E091818A-430E-BEEF-ABBF-03452D667A9D}"/>
              </a:ext>
            </a:extLst>
          </p:cNvPr>
          <p:cNvGrpSpPr/>
          <p:nvPr/>
        </p:nvGrpSpPr>
        <p:grpSpPr>
          <a:xfrm>
            <a:off x="5470041" y="922011"/>
            <a:ext cx="3620572" cy="2432245"/>
            <a:chOff x="5470041" y="922011"/>
            <a:chExt cx="3620572" cy="2432245"/>
          </a:xfrm>
        </p:grpSpPr>
        <p:sp>
          <p:nvSpPr>
            <p:cNvPr id="1692" name="Non-MSI Institutions"/>
            <p:cNvSpPr txBox="1"/>
            <p:nvPr/>
          </p:nvSpPr>
          <p:spPr>
            <a:xfrm>
              <a:off x="6662663" y="922011"/>
              <a:ext cx="1323148" cy="302711"/>
            </a:xfrm>
            <a:prstGeom prst="rect">
              <a:avLst/>
            </a:prstGeom>
            <a:solidFill>
              <a:srgbClr val="5B5854"/>
            </a:solidFill>
            <a:ln w="38100">
              <a:solidFill>
                <a:srgbClr val="BC3D27"/>
              </a:solid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 tIns="9144" rIns="9144" bIns="9144" anchor="ctr"/>
            <a:lstStyle>
              <a:lvl1pPr>
                <a:defRPr sz="5000">
                  <a:solidFill>
                    <a:srgbClr val="FFFFFF"/>
                  </a:solidFill>
                  <a:latin typeface="Proxima Nova Semibold"/>
                  <a:ea typeface="Proxima Nova Semibold"/>
                  <a:cs typeface="Proxima Nova Semibold"/>
                  <a:sym typeface="Proxima Nova Semibold"/>
                </a:defRPr>
              </a:lvl1pPr>
            </a:lstStyle>
            <a:p>
              <a:pPr algn="ctr"/>
              <a:r>
                <a:rPr sz="900" dirty="0"/>
                <a:t>Non-MSI Institutions</a:t>
              </a:r>
            </a:p>
          </p:txBody>
        </p:sp>
        <p:grpSp>
          <p:nvGrpSpPr>
            <p:cNvPr id="1707" name="Group"/>
            <p:cNvGrpSpPr/>
            <p:nvPr/>
          </p:nvGrpSpPr>
          <p:grpSpPr>
            <a:xfrm>
              <a:off x="5470041" y="3019006"/>
              <a:ext cx="1231942" cy="335250"/>
              <a:chOff x="0" y="0"/>
              <a:chExt cx="6844123" cy="1862496"/>
            </a:xfrm>
          </p:grpSpPr>
          <p:sp>
            <p:nvSpPr>
              <p:cNvPr id="1701" name="U Missouri"/>
              <p:cNvSpPr/>
              <p:nvPr/>
            </p:nvSpPr>
            <p:spPr>
              <a:xfrm>
                <a:off x="947396" y="0"/>
                <a:ext cx="5581947" cy="1862497"/>
              </a:xfrm>
              <a:prstGeom prst="rect">
                <a:avLst/>
              </a:prstGeom>
              <a:solidFill>
                <a:srgbClr val="4C4946"/>
              </a:solidFill>
              <a:ln w="25400" cap="flat">
                <a:solidFill>
                  <a:srgbClr val="BC3D27"/>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U Missouri</a:t>
                </a:r>
              </a:p>
            </p:txBody>
          </p:sp>
          <p:grpSp>
            <p:nvGrpSpPr>
              <p:cNvPr id="1706" name="Group"/>
              <p:cNvGrpSpPr/>
              <p:nvPr/>
            </p:nvGrpSpPr>
            <p:grpSpPr>
              <a:xfrm>
                <a:off x="0" y="714675"/>
                <a:ext cx="6844124" cy="1141796"/>
                <a:chOff x="0" y="0"/>
                <a:chExt cx="6844123" cy="1141795"/>
              </a:xfrm>
            </p:grpSpPr>
            <p:sp>
              <p:nvSpPr>
                <p:cNvPr id="1702" name="44 / GPN"/>
                <p:cNvSpPr/>
                <p:nvPr/>
              </p:nvSpPr>
              <p:spPr>
                <a:xfrm>
                  <a:off x="535759" y="131379"/>
                  <a:ext cx="6308365"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a:t>44 / GPN</a:t>
                  </a:r>
                </a:p>
              </p:txBody>
            </p:sp>
            <p:grpSp>
              <p:nvGrpSpPr>
                <p:cNvPr id="1705" name="Group"/>
                <p:cNvGrpSpPr/>
                <p:nvPr/>
              </p:nvGrpSpPr>
              <p:grpSpPr>
                <a:xfrm>
                  <a:off x="0" y="0"/>
                  <a:ext cx="1141795" cy="1141796"/>
                  <a:chOff x="0" y="0"/>
                  <a:chExt cx="1141794" cy="1141795"/>
                </a:xfrm>
              </p:grpSpPr>
              <p:sp>
                <p:nvSpPr>
                  <p:cNvPr id="1703"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04"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714" name="Group"/>
            <p:cNvGrpSpPr/>
            <p:nvPr/>
          </p:nvGrpSpPr>
          <p:grpSpPr>
            <a:xfrm>
              <a:off x="6608505" y="2717237"/>
              <a:ext cx="1231942" cy="335933"/>
              <a:chOff x="0" y="0"/>
              <a:chExt cx="6844124" cy="1866293"/>
            </a:xfrm>
          </p:grpSpPr>
          <p:sp>
            <p:nvSpPr>
              <p:cNvPr id="1708" name="CWRU"/>
              <p:cNvSpPr/>
              <p:nvPr/>
            </p:nvSpPr>
            <p:spPr>
              <a:xfrm>
                <a:off x="934400" y="0"/>
                <a:ext cx="5546663" cy="1862499"/>
              </a:xfrm>
              <a:prstGeom prst="rect">
                <a:avLst/>
              </a:prstGeom>
              <a:solidFill>
                <a:srgbClr val="4C4946"/>
              </a:solidFill>
              <a:ln w="25400" cap="flat">
                <a:solidFill>
                  <a:srgbClr val="BC3D27"/>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CWRU</a:t>
                </a:r>
              </a:p>
            </p:txBody>
          </p:sp>
          <p:grpSp>
            <p:nvGrpSpPr>
              <p:cNvPr id="1713" name="Group"/>
              <p:cNvGrpSpPr/>
              <p:nvPr/>
            </p:nvGrpSpPr>
            <p:grpSpPr>
              <a:xfrm>
                <a:off x="0" y="724496"/>
                <a:ext cx="6844124" cy="1141797"/>
                <a:chOff x="0" y="0"/>
                <a:chExt cx="6844123" cy="1141795"/>
              </a:xfrm>
            </p:grpSpPr>
            <p:sp>
              <p:nvSpPr>
                <p:cNvPr id="1709" name="2 / OARnet"/>
                <p:cNvSpPr/>
                <p:nvPr/>
              </p:nvSpPr>
              <p:spPr>
                <a:xfrm>
                  <a:off x="535759" y="131379"/>
                  <a:ext cx="6308365"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dirty="0"/>
                    <a:t>2 / </a:t>
                  </a:r>
                  <a:r>
                    <a:rPr sz="864" dirty="0" err="1"/>
                    <a:t>OARnet</a:t>
                  </a:r>
                  <a:endParaRPr sz="864" dirty="0"/>
                </a:p>
              </p:txBody>
            </p:sp>
            <p:grpSp>
              <p:nvGrpSpPr>
                <p:cNvPr id="1712" name="Group"/>
                <p:cNvGrpSpPr/>
                <p:nvPr/>
              </p:nvGrpSpPr>
              <p:grpSpPr>
                <a:xfrm>
                  <a:off x="0" y="0"/>
                  <a:ext cx="1141795" cy="1141796"/>
                  <a:chOff x="0" y="0"/>
                  <a:chExt cx="1141794" cy="1141795"/>
                </a:xfrm>
              </p:grpSpPr>
              <p:sp>
                <p:nvSpPr>
                  <p:cNvPr id="1710"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11"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721" name="Group"/>
            <p:cNvGrpSpPr/>
            <p:nvPr/>
          </p:nvGrpSpPr>
          <p:grpSpPr>
            <a:xfrm>
              <a:off x="7224477" y="1876199"/>
              <a:ext cx="1231942" cy="336240"/>
              <a:chOff x="0" y="0"/>
              <a:chExt cx="6844123" cy="1867998"/>
            </a:xfrm>
          </p:grpSpPr>
          <p:sp>
            <p:nvSpPr>
              <p:cNvPr id="1715" name="NYSERNET"/>
              <p:cNvSpPr/>
              <p:nvPr/>
            </p:nvSpPr>
            <p:spPr>
              <a:xfrm>
                <a:off x="920774" y="0"/>
                <a:ext cx="5581947" cy="1862497"/>
              </a:xfrm>
              <a:prstGeom prst="rect">
                <a:avLst/>
              </a:prstGeom>
              <a:solidFill>
                <a:srgbClr val="4C4946"/>
              </a:solidFill>
              <a:ln w="25400" cap="flat">
                <a:solidFill>
                  <a:srgbClr val="BC3D27"/>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NYSERNET</a:t>
                </a:r>
              </a:p>
            </p:txBody>
          </p:sp>
          <p:grpSp>
            <p:nvGrpSpPr>
              <p:cNvPr id="1720" name="Group"/>
              <p:cNvGrpSpPr/>
              <p:nvPr/>
            </p:nvGrpSpPr>
            <p:grpSpPr>
              <a:xfrm>
                <a:off x="0" y="726203"/>
                <a:ext cx="6844124" cy="1141796"/>
                <a:chOff x="0" y="0"/>
                <a:chExt cx="6844123" cy="1141795"/>
              </a:xfrm>
            </p:grpSpPr>
            <p:sp>
              <p:nvSpPr>
                <p:cNvPr id="1716" name="19 / NYSERnet"/>
                <p:cNvSpPr/>
                <p:nvPr/>
              </p:nvSpPr>
              <p:spPr>
                <a:xfrm>
                  <a:off x="535759" y="131379"/>
                  <a:ext cx="6308365"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dirty="0"/>
                    <a:t>19 / </a:t>
                  </a:r>
                  <a:r>
                    <a:rPr sz="864" dirty="0" err="1"/>
                    <a:t>NYSERnet</a:t>
                  </a:r>
                  <a:endParaRPr sz="864" dirty="0"/>
                </a:p>
              </p:txBody>
            </p:sp>
            <p:grpSp>
              <p:nvGrpSpPr>
                <p:cNvPr id="1719" name="Group"/>
                <p:cNvGrpSpPr/>
                <p:nvPr/>
              </p:nvGrpSpPr>
              <p:grpSpPr>
                <a:xfrm>
                  <a:off x="0" y="0"/>
                  <a:ext cx="1141795" cy="1141796"/>
                  <a:chOff x="0" y="0"/>
                  <a:chExt cx="1141794" cy="1141795"/>
                </a:xfrm>
              </p:grpSpPr>
              <p:sp>
                <p:nvSpPr>
                  <p:cNvPr id="1717"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18"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728" name="Group"/>
            <p:cNvGrpSpPr/>
            <p:nvPr/>
          </p:nvGrpSpPr>
          <p:grpSpPr>
            <a:xfrm>
              <a:off x="7858671" y="2682331"/>
              <a:ext cx="1231942" cy="335460"/>
              <a:chOff x="0" y="0"/>
              <a:chExt cx="6844124" cy="1863665"/>
            </a:xfrm>
          </p:grpSpPr>
          <p:sp>
            <p:nvSpPr>
              <p:cNvPr id="1722" name="MGHPCC"/>
              <p:cNvSpPr/>
              <p:nvPr/>
            </p:nvSpPr>
            <p:spPr>
              <a:xfrm>
                <a:off x="923272" y="0"/>
                <a:ext cx="5546663" cy="1862498"/>
              </a:xfrm>
              <a:prstGeom prst="rect">
                <a:avLst/>
              </a:prstGeom>
              <a:solidFill>
                <a:srgbClr val="4C4946"/>
              </a:solidFill>
              <a:ln w="25400" cap="flat">
                <a:solidFill>
                  <a:srgbClr val="BC3D27"/>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MGHPCC</a:t>
                </a:r>
              </a:p>
            </p:txBody>
          </p:sp>
          <p:grpSp>
            <p:nvGrpSpPr>
              <p:cNvPr id="1727" name="Group"/>
              <p:cNvGrpSpPr/>
              <p:nvPr/>
            </p:nvGrpSpPr>
            <p:grpSpPr>
              <a:xfrm>
                <a:off x="0" y="721869"/>
                <a:ext cx="6844124" cy="1141796"/>
                <a:chOff x="0" y="0"/>
                <a:chExt cx="6844123" cy="1141795"/>
              </a:xfrm>
            </p:grpSpPr>
            <p:sp>
              <p:nvSpPr>
                <p:cNvPr id="1723" name="144 / NEREN"/>
                <p:cNvSpPr/>
                <p:nvPr/>
              </p:nvSpPr>
              <p:spPr>
                <a:xfrm>
                  <a:off x="535759" y="131379"/>
                  <a:ext cx="6308365"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a:t>144 / NEREN</a:t>
                  </a:r>
                </a:p>
              </p:txBody>
            </p:sp>
            <p:grpSp>
              <p:nvGrpSpPr>
                <p:cNvPr id="1726" name="Group"/>
                <p:cNvGrpSpPr/>
                <p:nvPr/>
              </p:nvGrpSpPr>
              <p:grpSpPr>
                <a:xfrm>
                  <a:off x="0" y="0"/>
                  <a:ext cx="1141795" cy="1141796"/>
                  <a:chOff x="0" y="0"/>
                  <a:chExt cx="1141794" cy="1141795"/>
                </a:xfrm>
              </p:grpSpPr>
              <p:sp>
                <p:nvSpPr>
                  <p:cNvPr id="1724"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25"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grpSp>
        <p:nvGrpSpPr>
          <p:cNvPr id="11" name="Group 10">
            <a:extLst>
              <a:ext uri="{FF2B5EF4-FFF2-40B4-BE49-F238E27FC236}">
                <a16:creationId xmlns:a16="http://schemas.microsoft.com/office/drawing/2014/main" id="{48220E75-E3F8-6E4D-9A71-291AD7828BCF}"/>
              </a:ext>
            </a:extLst>
          </p:cNvPr>
          <p:cNvGrpSpPr/>
          <p:nvPr/>
        </p:nvGrpSpPr>
        <p:grpSpPr>
          <a:xfrm>
            <a:off x="313631" y="922011"/>
            <a:ext cx="8366534" cy="3715605"/>
            <a:chOff x="313631" y="922011"/>
            <a:chExt cx="8366534" cy="3715605"/>
          </a:xfrm>
        </p:grpSpPr>
        <p:sp>
          <p:nvSpPr>
            <p:cNvPr id="1730" name="Rectangle"/>
            <p:cNvSpPr/>
            <p:nvPr/>
          </p:nvSpPr>
          <p:spPr>
            <a:xfrm>
              <a:off x="313631" y="2708434"/>
              <a:ext cx="1000125" cy="384176"/>
            </a:xfrm>
            <a:prstGeom prst="rect">
              <a:avLst/>
            </a:prstGeom>
            <a:solidFill>
              <a:srgbClr val="5B5854"/>
            </a:solidFill>
            <a:ln w="25400" cap="flat">
              <a:solidFill>
                <a:srgbClr val="2AAEE2"/>
              </a:solidFill>
              <a:prstDash val="solid"/>
              <a:miter lim="400000"/>
            </a:ln>
            <a:effectLst/>
          </p:spPr>
          <p:txBody>
            <a:bodyPr wrap="square" lIns="9144" tIns="9144" rIns="9144" bIns="9144" numCol="1" anchor="ctr">
              <a:noAutofit/>
            </a:bodyPr>
            <a:lstStyle/>
            <a:p>
              <a:pPr>
                <a:defRPr sz="4200">
                  <a:solidFill>
                    <a:srgbClr val="FFFFFF"/>
                  </a:solidFill>
                  <a:latin typeface="Proxima Nova Semibold"/>
                  <a:ea typeface="Proxima Nova Semibold"/>
                  <a:cs typeface="Proxima Nova Semibold"/>
                  <a:sym typeface="Proxima Nova Semibold"/>
                </a:defRPr>
              </a:pPr>
              <a:endParaRPr sz="756"/>
            </a:p>
          </p:txBody>
        </p:sp>
        <p:sp>
          <p:nvSpPr>
            <p:cNvPr id="1731" name="Rectangle"/>
            <p:cNvSpPr/>
            <p:nvPr/>
          </p:nvSpPr>
          <p:spPr>
            <a:xfrm>
              <a:off x="568325" y="3790780"/>
              <a:ext cx="993775" cy="387520"/>
            </a:xfrm>
            <a:prstGeom prst="rect">
              <a:avLst/>
            </a:prstGeom>
            <a:solidFill>
              <a:srgbClr val="5B5854"/>
            </a:solidFill>
            <a:ln w="25400" cap="flat">
              <a:solidFill>
                <a:srgbClr val="2AAEE2"/>
              </a:solidFill>
              <a:prstDash val="solid"/>
              <a:miter lim="400000"/>
            </a:ln>
            <a:effectLst/>
          </p:spPr>
          <p:txBody>
            <a:bodyPr wrap="square" lIns="9144" tIns="9144" rIns="9144" bIns="9144" numCol="1" anchor="ctr">
              <a:noAutofit/>
            </a:bodyPr>
            <a:lstStyle/>
            <a:p>
              <a:pPr>
                <a:defRPr sz="4200">
                  <a:solidFill>
                    <a:srgbClr val="FFFFFF"/>
                  </a:solidFill>
                  <a:latin typeface="Proxima Nova Semibold"/>
                  <a:ea typeface="Proxima Nova Semibold"/>
                  <a:cs typeface="Proxima Nova Semibold"/>
                  <a:sym typeface="Proxima Nova Semibold"/>
                </a:defRPr>
              </a:pPr>
              <a:endParaRPr sz="756" dirty="0"/>
            </a:p>
          </p:txBody>
        </p:sp>
        <p:grpSp>
          <p:nvGrpSpPr>
            <p:cNvPr id="9" name="Group 8">
              <a:extLst>
                <a:ext uri="{FF2B5EF4-FFF2-40B4-BE49-F238E27FC236}">
                  <a16:creationId xmlns:a16="http://schemas.microsoft.com/office/drawing/2014/main" id="{E9560CA1-F664-AC62-73E8-761BED307C41}"/>
                </a:ext>
              </a:extLst>
            </p:cNvPr>
            <p:cNvGrpSpPr/>
            <p:nvPr/>
          </p:nvGrpSpPr>
          <p:grpSpPr>
            <a:xfrm>
              <a:off x="2775312" y="922011"/>
              <a:ext cx="5904853" cy="3715605"/>
              <a:chOff x="2775312" y="922011"/>
              <a:chExt cx="5904853" cy="3715605"/>
            </a:xfrm>
          </p:grpSpPr>
          <p:grpSp>
            <p:nvGrpSpPr>
              <p:cNvPr id="1738" name="Group"/>
              <p:cNvGrpSpPr/>
              <p:nvPr/>
            </p:nvGrpSpPr>
            <p:grpSpPr>
              <a:xfrm>
                <a:off x="2775312" y="4083486"/>
                <a:ext cx="1231943" cy="340142"/>
                <a:chOff x="0" y="0"/>
                <a:chExt cx="6844124" cy="1889676"/>
              </a:xfrm>
            </p:grpSpPr>
            <p:sp>
              <p:nvSpPr>
                <p:cNvPr id="1732" name="Sun Corridor"/>
                <p:cNvSpPr/>
                <p:nvPr/>
              </p:nvSpPr>
              <p:spPr>
                <a:xfrm>
                  <a:off x="846988" y="0"/>
                  <a:ext cx="5581947" cy="1862497"/>
                </a:xfrm>
                <a:prstGeom prst="rect">
                  <a:avLst/>
                </a:prstGeom>
                <a:solidFill>
                  <a:srgbClr val="4C4946"/>
                </a:solidFill>
                <a:ln w="25400" cap="flat">
                  <a:solidFill>
                    <a:srgbClr val="2AAEE2"/>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Sun Corridor</a:t>
                  </a:r>
                </a:p>
              </p:txBody>
            </p:sp>
            <p:grpSp>
              <p:nvGrpSpPr>
                <p:cNvPr id="1737" name="Group"/>
                <p:cNvGrpSpPr/>
                <p:nvPr/>
              </p:nvGrpSpPr>
              <p:grpSpPr>
                <a:xfrm>
                  <a:off x="0" y="747881"/>
                  <a:ext cx="6844125" cy="1141796"/>
                  <a:chOff x="0" y="0"/>
                  <a:chExt cx="6844124" cy="1141795"/>
                </a:xfrm>
              </p:grpSpPr>
              <p:sp>
                <p:nvSpPr>
                  <p:cNvPr id="1733" name="1 / Sun Corridor"/>
                  <p:cNvSpPr/>
                  <p:nvPr/>
                </p:nvSpPr>
                <p:spPr>
                  <a:xfrm>
                    <a:off x="535760" y="131378"/>
                    <a:ext cx="6308365" cy="911240"/>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a:t>1 / Sun Corridor</a:t>
                    </a:r>
                  </a:p>
                </p:txBody>
              </p:sp>
              <p:grpSp>
                <p:nvGrpSpPr>
                  <p:cNvPr id="1736" name="Group"/>
                  <p:cNvGrpSpPr/>
                  <p:nvPr/>
                </p:nvGrpSpPr>
                <p:grpSpPr>
                  <a:xfrm>
                    <a:off x="0" y="0"/>
                    <a:ext cx="1141795" cy="1141796"/>
                    <a:chOff x="0" y="0"/>
                    <a:chExt cx="1141794" cy="1141795"/>
                  </a:xfrm>
                </p:grpSpPr>
                <p:sp>
                  <p:nvSpPr>
                    <p:cNvPr id="1734"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35"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745" name="Group"/>
              <p:cNvGrpSpPr/>
              <p:nvPr/>
            </p:nvGrpSpPr>
            <p:grpSpPr>
              <a:xfrm>
                <a:off x="4143210" y="3016617"/>
                <a:ext cx="1231942" cy="338397"/>
                <a:chOff x="0" y="0"/>
                <a:chExt cx="6844124" cy="1879982"/>
              </a:xfrm>
            </p:grpSpPr>
            <p:sp>
              <p:nvSpPr>
                <p:cNvPr id="1739" name="Kansas State U"/>
                <p:cNvSpPr/>
                <p:nvPr/>
              </p:nvSpPr>
              <p:spPr>
                <a:xfrm>
                  <a:off x="758089" y="0"/>
                  <a:ext cx="5581945" cy="1875770"/>
                </a:xfrm>
                <a:prstGeom prst="rect">
                  <a:avLst/>
                </a:prstGeom>
                <a:solidFill>
                  <a:srgbClr val="4C4946"/>
                </a:solidFill>
                <a:ln w="25400" cap="flat">
                  <a:solidFill>
                    <a:srgbClr val="2AAEE2"/>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Kansas State U</a:t>
                  </a:r>
                </a:p>
              </p:txBody>
            </p:sp>
            <p:grpSp>
              <p:nvGrpSpPr>
                <p:cNvPr id="1744" name="Group"/>
                <p:cNvGrpSpPr/>
                <p:nvPr/>
              </p:nvGrpSpPr>
              <p:grpSpPr>
                <a:xfrm>
                  <a:off x="0" y="738185"/>
                  <a:ext cx="6844124" cy="1141797"/>
                  <a:chOff x="0" y="0"/>
                  <a:chExt cx="6844123" cy="1141795"/>
                </a:xfrm>
              </p:grpSpPr>
              <p:sp>
                <p:nvSpPr>
                  <p:cNvPr id="1740" name="4 / GPN"/>
                  <p:cNvSpPr/>
                  <p:nvPr/>
                </p:nvSpPr>
                <p:spPr>
                  <a:xfrm>
                    <a:off x="535759" y="131379"/>
                    <a:ext cx="6308365"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dirty="0"/>
                      <a:t>4 / GPN</a:t>
                    </a:r>
                  </a:p>
                </p:txBody>
              </p:sp>
              <p:grpSp>
                <p:nvGrpSpPr>
                  <p:cNvPr id="1743" name="Group"/>
                  <p:cNvGrpSpPr/>
                  <p:nvPr/>
                </p:nvGrpSpPr>
                <p:grpSpPr>
                  <a:xfrm>
                    <a:off x="0" y="0"/>
                    <a:ext cx="1141795" cy="1141796"/>
                    <a:chOff x="0" y="0"/>
                    <a:chExt cx="1141794" cy="1141795"/>
                  </a:xfrm>
                </p:grpSpPr>
                <p:sp>
                  <p:nvSpPr>
                    <p:cNvPr id="1741"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42"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752" name="Group"/>
              <p:cNvGrpSpPr/>
              <p:nvPr/>
            </p:nvGrpSpPr>
            <p:grpSpPr>
              <a:xfrm>
                <a:off x="4126397" y="2613018"/>
                <a:ext cx="1231942" cy="335250"/>
                <a:chOff x="0" y="0"/>
                <a:chExt cx="6844123" cy="1862496"/>
              </a:xfrm>
            </p:grpSpPr>
            <p:sp>
              <p:nvSpPr>
                <p:cNvPr id="1746" name="SW OK State"/>
                <p:cNvSpPr/>
                <p:nvPr/>
              </p:nvSpPr>
              <p:spPr>
                <a:xfrm>
                  <a:off x="851495" y="0"/>
                  <a:ext cx="5581947" cy="1862497"/>
                </a:xfrm>
                <a:prstGeom prst="rect">
                  <a:avLst/>
                </a:prstGeom>
                <a:solidFill>
                  <a:srgbClr val="4C4946"/>
                </a:solidFill>
                <a:ln w="25400" cap="flat">
                  <a:solidFill>
                    <a:srgbClr val="2AAEE2"/>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SW OK State</a:t>
                  </a:r>
                </a:p>
              </p:txBody>
            </p:sp>
            <p:grpSp>
              <p:nvGrpSpPr>
                <p:cNvPr id="1751" name="Group"/>
                <p:cNvGrpSpPr/>
                <p:nvPr/>
              </p:nvGrpSpPr>
              <p:grpSpPr>
                <a:xfrm>
                  <a:off x="0" y="713802"/>
                  <a:ext cx="6844124" cy="1141797"/>
                  <a:chOff x="0" y="0"/>
                  <a:chExt cx="6844123" cy="1141795"/>
                </a:xfrm>
              </p:grpSpPr>
              <p:sp>
                <p:nvSpPr>
                  <p:cNvPr id="1747" name="1 / GPN"/>
                  <p:cNvSpPr/>
                  <p:nvPr/>
                </p:nvSpPr>
                <p:spPr>
                  <a:xfrm>
                    <a:off x="535759" y="144079"/>
                    <a:ext cx="6308365"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a:t>1 / GPN</a:t>
                    </a:r>
                  </a:p>
                </p:txBody>
              </p:sp>
              <p:grpSp>
                <p:nvGrpSpPr>
                  <p:cNvPr id="1750" name="Group"/>
                  <p:cNvGrpSpPr/>
                  <p:nvPr/>
                </p:nvGrpSpPr>
                <p:grpSpPr>
                  <a:xfrm>
                    <a:off x="0" y="0"/>
                    <a:ext cx="1141795" cy="1141796"/>
                    <a:chOff x="0" y="0"/>
                    <a:chExt cx="1141794" cy="1141795"/>
                  </a:xfrm>
                </p:grpSpPr>
                <p:sp>
                  <p:nvSpPr>
                    <p:cNvPr id="1748"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49"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759" name="Group"/>
              <p:cNvGrpSpPr/>
              <p:nvPr/>
            </p:nvGrpSpPr>
            <p:grpSpPr>
              <a:xfrm>
                <a:off x="4126397" y="2209419"/>
                <a:ext cx="1231942" cy="335250"/>
                <a:chOff x="0" y="0"/>
                <a:chExt cx="6844123" cy="1862496"/>
              </a:xfrm>
            </p:grpSpPr>
            <p:sp>
              <p:nvSpPr>
                <p:cNvPr id="1753" name="U Nebraska-L"/>
                <p:cNvSpPr/>
                <p:nvPr/>
              </p:nvSpPr>
              <p:spPr>
                <a:xfrm>
                  <a:off x="851495" y="0"/>
                  <a:ext cx="5581947" cy="1862497"/>
                </a:xfrm>
                <a:prstGeom prst="rect">
                  <a:avLst/>
                </a:prstGeom>
                <a:solidFill>
                  <a:srgbClr val="4C4946"/>
                </a:solidFill>
                <a:ln w="25400" cap="flat">
                  <a:solidFill>
                    <a:srgbClr val="2AAEE2"/>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U Nebraska-L</a:t>
                  </a:r>
                </a:p>
              </p:txBody>
            </p:sp>
            <p:grpSp>
              <p:nvGrpSpPr>
                <p:cNvPr id="1758" name="Group"/>
                <p:cNvGrpSpPr/>
                <p:nvPr/>
              </p:nvGrpSpPr>
              <p:grpSpPr>
                <a:xfrm>
                  <a:off x="0" y="706010"/>
                  <a:ext cx="6844124" cy="1141796"/>
                  <a:chOff x="0" y="0"/>
                  <a:chExt cx="6844123" cy="1141795"/>
                </a:xfrm>
              </p:grpSpPr>
              <p:sp>
                <p:nvSpPr>
                  <p:cNvPr id="1754" name="162 / GPN"/>
                  <p:cNvSpPr/>
                  <p:nvPr/>
                </p:nvSpPr>
                <p:spPr>
                  <a:xfrm>
                    <a:off x="535759" y="144079"/>
                    <a:ext cx="6308365"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a:t>162 / GPN</a:t>
                    </a:r>
                  </a:p>
                </p:txBody>
              </p:sp>
              <p:grpSp>
                <p:nvGrpSpPr>
                  <p:cNvPr id="1757" name="Group"/>
                  <p:cNvGrpSpPr/>
                  <p:nvPr/>
                </p:nvGrpSpPr>
                <p:grpSpPr>
                  <a:xfrm>
                    <a:off x="0" y="0"/>
                    <a:ext cx="1141795" cy="1141796"/>
                    <a:chOff x="0" y="0"/>
                    <a:chExt cx="1141794" cy="1141795"/>
                  </a:xfrm>
                </p:grpSpPr>
                <p:sp>
                  <p:nvSpPr>
                    <p:cNvPr id="1755"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56"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766" name="Group"/>
              <p:cNvGrpSpPr/>
              <p:nvPr/>
            </p:nvGrpSpPr>
            <p:grpSpPr>
              <a:xfrm>
                <a:off x="4126397" y="1805820"/>
                <a:ext cx="1231942" cy="341261"/>
                <a:chOff x="0" y="0"/>
                <a:chExt cx="6844123" cy="1895895"/>
              </a:xfrm>
            </p:grpSpPr>
            <p:sp>
              <p:nvSpPr>
                <p:cNvPr id="1760" name="U S. Dakota + SD State"/>
                <p:cNvSpPr/>
                <p:nvPr/>
              </p:nvSpPr>
              <p:spPr>
                <a:xfrm>
                  <a:off x="851495" y="0"/>
                  <a:ext cx="5581947" cy="1862497"/>
                </a:xfrm>
                <a:prstGeom prst="rect">
                  <a:avLst/>
                </a:prstGeom>
                <a:solidFill>
                  <a:srgbClr val="4C4946"/>
                </a:solidFill>
                <a:ln w="25400" cap="flat">
                  <a:solidFill>
                    <a:srgbClr val="2AAEE2"/>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U S. Dakota + SD State</a:t>
                  </a:r>
                </a:p>
              </p:txBody>
            </p:sp>
            <p:grpSp>
              <p:nvGrpSpPr>
                <p:cNvPr id="1765" name="Group"/>
                <p:cNvGrpSpPr/>
                <p:nvPr/>
              </p:nvGrpSpPr>
              <p:grpSpPr>
                <a:xfrm>
                  <a:off x="0" y="754100"/>
                  <a:ext cx="6844124" cy="1141796"/>
                  <a:chOff x="0" y="0"/>
                  <a:chExt cx="6844123" cy="1141795"/>
                </a:xfrm>
              </p:grpSpPr>
              <p:sp>
                <p:nvSpPr>
                  <p:cNvPr id="1761" name="4 / GPN"/>
                  <p:cNvSpPr/>
                  <p:nvPr/>
                </p:nvSpPr>
                <p:spPr>
                  <a:xfrm>
                    <a:off x="535759" y="131379"/>
                    <a:ext cx="6308365"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dirty="0"/>
                      <a:t>4 / GPN</a:t>
                    </a:r>
                  </a:p>
                </p:txBody>
              </p:sp>
              <p:grpSp>
                <p:nvGrpSpPr>
                  <p:cNvPr id="1764" name="Group"/>
                  <p:cNvGrpSpPr/>
                  <p:nvPr/>
                </p:nvGrpSpPr>
                <p:grpSpPr>
                  <a:xfrm>
                    <a:off x="0" y="0"/>
                    <a:ext cx="1141795" cy="1141796"/>
                    <a:chOff x="0" y="0"/>
                    <a:chExt cx="1141794" cy="1141795"/>
                  </a:xfrm>
                </p:grpSpPr>
                <p:sp>
                  <p:nvSpPr>
                    <p:cNvPr id="1762"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63"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773" name="Group"/>
              <p:cNvGrpSpPr/>
              <p:nvPr/>
            </p:nvGrpSpPr>
            <p:grpSpPr>
              <a:xfrm>
                <a:off x="7448223" y="3142683"/>
                <a:ext cx="1231942" cy="335250"/>
                <a:chOff x="0" y="0"/>
                <a:chExt cx="6844124" cy="1862496"/>
              </a:xfrm>
            </p:grpSpPr>
            <p:sp>
              <p:nvSpPr>
                <p:cNvPr id="1767" name="U Delaware"/>
                <p:cNvSpPr/>
                <p:nvPr/>
              </p:nvSpPr>
              <p:spPr>
                <a:xfrm>
                  <a:off x="907261" y="0"/>
                  <a:ext cx="5238068" cy="1862496"/>
                </a:xfrm>
                <a:prstGeom prst="rect">
                  <a:avLst/>
                </a:prstGeom>
                <a:solidFill>
                  <a:srgbClr val="4C4946"/>
                </a:solidFill>
                <a:ln w="25400" cap="flat">
                  <a:solidFill>
                    <a:srgbClr val="2AAEE2"/>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U Delaware</a:t>
                  </a:r>
                </a:p>
              </p:txBody>
            </p:sp>
            <p:grpSp>
              <p:nvGrpSpPr>
                <p:cNvPr id="1772" name="Group"/>
                <p:cNvGrpSpPr/>
                <p:nvPr/>
              </p:nvGrpSpPr>
              <p:grpSpPr>
                <a:xfrm>
                  <a:off x="0" y="715261"/>
                  <a:ext cx="6844124" cy="1141796"/>
                  <a:chOff x="0" y="0"/>
                  <a:chExt cx="6844123" cy="1141795"/>
                </a:xfrm>
              </p:grpSpPr>
              <p:sp>
                <p:nvSpPr>
                  <p:cNvPr id="1768" name="12 / NYSERnet"/>
                  <p:cNvSpPr/>
                  <p:nvPr/>
                </p:nvSpPr>
                <p:spPr>
                  <a:xfrm>
                    <a:off x="535759" y="131379"/>
                    <a:ext cx="6308365"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dirty="0"/>
                      <a:t>12 / </a:t>
                    </a:r>
                    <a:r>
                      <a:rPr sz="864" dirty="0" err="1"/>
                      <a:t>NYSERnet</a:t>
                    </a:r>
                    <a:endParaRPr sz="864" dirty="0"/>
                  </a:p>
                </p:txBody>
              </p:sp>
              <p:grpSp>
                <p:nvGrpSpPr>
                  <p:cNvPr id="1771" name="Group"/>
                  <p:cNvGrpSpPr/>
                  <p:nvPr/>
                </p:nvGrpSpPr>
                <p:grpSpPr>
                  <a:xfrm>
                    <a:off x="0" y="0"/>
                    <a:ext cx="1141795" cy="1141796"/>
                    <a:chOff x="0" y="0"/>
                    <a:chExt cx="1141794" cy="1141795"/>
                  </a:xfrm>
                </p:grpSpPr>
                <p:sp>
                  <p:nvSpPr>
                    <p:cNvPr id="1769"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70"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780" name="Group"/>
              <p:cNvGrpSpPr/>
              <p:nvPr/>
            </p:nvGrpSpPr>
            <p:grpSpPr>
              <a:xfrm>
                <a:off x="7448222" y="3577827"/>
                <a:ext cx="1231943" cy="335900"/>
                <a:chOff x="0" y="0"/>
                <a:chExt cx="6844123" cy="1866110"/>
              </a:xfrm>
            </p:grpSpPr>
            <p:sp>
              <p:nvSpPr>
                <p:cNvPr id="1774" name="Clemson U"/>
                <p:cNvSpPr/>
                <p:nvPr/>
              </p:nvSpPr>
              <p:spPr>
                <a:xfrm>
                  <a:off x="924529" y="0"/>
                  <a:ext cx="5238057" cy="1862497"/>
                </a:xfrm>
                <a:prstGeom prst="rect">
                  <a:avLst/>
                </a:prstGeom>
                <a:solidFill>
                  <a:srgbClr val="4C4946"/>
                </a:solidFill>
                <a:ln w="25400" cap="flat">
                  <a:solidFill>
                    <a:srgbClr val="2AAEE2"/>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Clemson U</a:t>
                  </a:r>
                </a:p>
              </p:txBody>
            </p:sp>
            <p:grpSp>
              <p:nvGrpSpPr>
                <p:cNvPr id="1779" name="Group"/>
                <p:cNvGrpSpPr/>
                <p:nvPr/>
              </p:nvGrpSpPr>
              <p:grpSpPr>
                <a:xfrm>
                  <a:off x="0" y="724315"/>
                  <a:ext cx="6844124" cy="1141796"/>
                  <a:chOff x="0" y="0"/>
                  <a:chExt cx="6844123" cy="1141795"/>
                </a:xfrm>
              </p:grpSpPr>
              <p:sp>
                <p:nvSpPr>
                  <p:cNvPr id="1775" name="19 / SCLR"/>
                  <p:cNvSpPr/>
                  <p:nvPr/>
                </p:nvSpPr>
                <p:spPr>
                  <a:xfrm>
                    <a:off x="535759" y="131379"/>
                    <a:ext cx="6308365"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dirty="0"/>
                      <a:t>19 / SCLR</a:t>
                    </a:r>
                  </a:p>
                </p:txBody>
              </p:sp>
              <p:grpSp>
                <p:nvGrpSpPr>
                  <p:cNvPr id="1778" name="Group"/>
                  <p:cNvGrpSpPr/>
                  <p:nvPr/>
                </p:nvGrpSpPr>
                <p:grpSpPr>
                  <a:xfrm>
                    <a:off x="0" y="0"/>
                    <a:ext cx="1141795" cy="1141796"/>
                    <a:chOff x="0" y="0"/>
                    <a:chExt cx="1141794" cy="1141795"/>
                  </a:xfrm>
                </p:grpSpPr>
                <p:sp>
                  <p:nvSpPr>
                    <p:cNvPr id="1776"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77"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787" name="Group"/>
              <p:cNvGrpSpPr/>
              <p:nvPr/>
            </p:nvGrpSpPr>
            <p:grpSpPr>
              <a:xfrm>
                <a:off x="7036512" y="4301850"/>
                <a:ext cx="1231942" cy="335766"/>
                <a:chOff x="0" y="0"/>
                <a:chExt cx="6844123" cy="1865363"/>
              </a:xfrm>
            </p:grpSpPr>
            <p:sp>
              <p:nvSpPr>
                <p:cNvPr id="1781" name="FAMU + Florida Int’l"/>
                <p:cNvSpPr/>
                <p:nvPr/>
              </p:nvSpPr>
              <p:spPr>
                <a:xfrm>
                  <a:off x="786494" y="0"/>
                  <a:ext cx="5581947" cy="1862497"/>
                </a:xfrm>
                <a:prstGeom prst="rect">
                  <a:avLst/>
                </a:prstGeom>
                <a:solidFill>
                  <a:srgbClr val="4C4946"/>
                </a:solidFill>
                <a:ln w="25400" cap="flat">
                  <a:solidFill>
                    <a:srgbClr val="2AAEE2"/>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FAMU + Florida Int’l</a:t>
                  </a:r>
                </a:p>
              </p:txBody>
            </p:sp>
            <p:grpSp>
              <p:nvGrpSpPr>
                <p:cNvPr id="1786" name="Group"/>
                <p:cNvGrpSpPr/>
                <p:nvPr/>
              </p:nvGrpSpPr>
              <p:grpSpPr>
                <a:xfrm>
                  <a:off x="0" y="723568"/>
                  <a:ext cx="6844124" cy="1141796"/>
                  <a:chOff x="0" y="0"/>
                  <a:chExt cx="6844123" cy="1141795"/>
                </a:xfrm>
              </p:grpSpPr>
              <p:sp>
                <p:nvSpPr>
                  <p:cNvPr id="1782" name="7 / FLR"/>
                  <p:cNvSpPr/>
                  <p:nvPr/>
                </p:nvSpPr>
                <p:spPr>
                  <a:xfrm>
                    <a:off x="535759" y="131379"/>
                    <a:ext cx="6308365"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a:t>7 / FLR</a:t>
                    </a:r>
                  </a:p>
                </p:txBody>
              </p:sp>
              <p:grpSp>
                <p:nvGrpSpPr>
                  <p:cNvPr id="1785" name="Group"/>
                  <p:cNvGrpSpPr/>
                  <p:nvPr/>
                </p:nvGrpSpPr>
                <p:grpSpPr>
                  <a:xfrm>
                    <a:off x="0" y="0"/>
                    <a:ext cx="1141795" cy="1141796"/>
                    <a:chOff x="0" y="0"/>
                    <a:chExt cx="1141794" cy="1141795"/>
                  </a:xfrm>
                </p:grpSpPr>
                <p:sp>
                  <p:nvSpPr>
                    <p:cNvPr id="1783"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84"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sp>
            <p:nvSpPr>
              <p:cNvPr id="1840" name="EPSCoR Institutions"/>
              <p:cNvSpPr txBox="1"/>
              <p:nvPr/>
            </p:nvSpPr>
            <p:spPr>
              <a:xfrm>
                <a:off x="5163491" y="922011"/>
                <a:ext cx="1345937" cy="302711"/>
              </a:xfrm>
              <a:prstGeom prst="rect">
                <a:avLst/>
              </a:prstGeom>
              <a:solidFill>
                <a:srgbClr val="5B5854"/>
              </a:solidFill>
              <a:ln w="38100">
                <a:solidFill>
                  <a:srgbClr val="2AAEE2"/>
                </a:solid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 tIns="9144" rIns="9144" bIns="9144" anchor="ctr"/>
              <a:lstStyle>
                <a:lvl1pPr>
                  <a:defRPr sz="5000">
                    <a:solidFill>
                      <a:srgbClr val="FFFFFF"/>
                    </a:solidFill>
                    <a:latin typeface="Proxima Nova Semibold"/>
                    <a:ea typeface="Proxima Nova Semibold"/>
                    <a:cs typeface="Proxima Nova Semibold"/>
                    <a:sym typeface="Proxima Nova Semibold"/>
                  </a:defRPr>
                </a:lvl1pPr>
              </a:lstStyle>
              <a:p>
                <a:pPr algn="ctr"/>
                <a:r>
                  <a:rPr sz="900"/>
                  <a:t>EPSCoR Institutions</a:t>
                </a:r>
              </a:p>
            </p:txBody>
          </p:sp>
        </p:grpSp>
      </p:grpSp>
      <p:grpSp>
        <p:nvGrpSpPr>
          <p:cNvPr id="8" name="Group 7">
            <a:extLst>
              <a:ext uri="{FF2B5EF4-FFF2-40B4-BE49-F238E27FC236}">
                <a16:creationId xmlns:a16="http://schemas.microsoft.com/office/drawing/2014/main" id="{ACB37888-4B99-27FA-91F5-7D4B6E67A11A}"/>
              </a:ext>
            </a:extLst>
          </p:cNvPr>
          <p:cNvGrpSpPr/>
          <p:nvPr/>
        </p:nvGrpSpPr>
        <p:grpSpPr>
          <a:xfrm>
            <a:off x="221703" y="922011"/>
            <a:ext cx="6700100" cy="3230645"/>
            <a:chOff x="221703" y="922011"/>
            <a:chExt cx="6700100" cy="3230645"/>
          </a:xfrm>
        </p:grpSpPr>
        <p:sp>
          <p:nvSpPr>
            <p:cNvPr id="1689" name="Minority Serving Institutions"/>
            <p:cNvSpPr txBox="1"/>
            <p:nvPr/>
          </p:nvSpPr>
          <p:spPr>
            <a:xfrm>
              <a:off x="3256660" y="922011"/>
              <a:ext cx="1753595" cy="302711"/>
            </a:xfrm>
            <a:prstGeom prst="rect">
              <a:avLst/>
            </a:prstGeom>
            <a:solidFill>
              <a:srgbClr val="5B5854"/>
            </a:solidFill>
            <a:ln w="38100">
              <a:solidFill>
                <a:srgbClr val="F8BF2A"/>
              </a:solid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 tIns="9144" rIns="9144" bIns="9144" anchor="ctr"/>
            <a:lstStyle>
              <a:lvl1pPr>
                <a:defRPr sz="5000">
                  <a:solidFill>
                    <a:srgbClr val="FFFFFF"/>
                  </a:solidFill>
                  <a:latin typeface="Proxima Nova Semibold"/>
                  <a:ea typeface="Proxima Nova Semibold"/>
                  <a:cs typeface="Proxima Nova Semibold"/>
                  <a:sym typeface="Proxima Nova Semibold"/>
                </a:defRPr>
              </a:lvl1pPr>
            </a:lstStyle>
            <a:p>
              <a:pPr algn="ctr"/>
              <a:r>
                <a:rPr sz="900"/>
                <a:t>Minority Serving Institutions</a:t>
              </a:r>
            </a:p>
          </p:txBody>
        </p:sp>
        <p:grpSp>
          <p:nvGrpSpPr>
            <p:cNvPr id="1795" name="Group"/>
            <p:cNvGrpSpPr/>
            <p:nvPr/>
          </p:nvGrpSpPr>
          <p:grpSpPr>
            <a:xfrm>
              <a:off x="1888494" y="3212116"/>
              <a:ext cx="1231943" cy="338277"/>
              <a:chOff x="0" y="0"/>
              <a:chExt cx="6844125" cy="1879316"/>
            </a:xfrm>
          </p:grpSpPr>
          <p:sp>
            <p:nvSpPr>
              <p:cNvPr id="1789" name="CSUSB + SDSU"/>
              <p:cNvSpPr/>
              <p:nvPr/>
            </p:nvSpPr>
            <p:spPr>
              <a:xfrm>
                <a:off x="935650" y="0"/>
                <a:ext cx="5581948" cy="1862499"/>
              </a:xfrm>
              <a:prstGeom prst="rect">
                <a:avLst/>
              </a:prstGeom>
              <a:solidFill>
                <a:srgbClr val="4C4946"/>
              </a:solidFill>
              <a:ln w="25400" cap="flat">
                <a:solidFill>
                  <a:srgbClr val="D9A724"/>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6576"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CSUSB + SDSU</a:t>
                </a:r>
              </a:p>
            </p:txBody>
          </p:sp>
          <p:grpSp>
            <p:nvGrpSpPr>
              <p:cNvPr id="1794" name="Group"/>
              <p:cNvGrpSpPr/>
              <p:nvPr/>
            </p:nvGrpSpPr>
            <p:grpSpPr>
              <a:xfrm>
                <a:off x="0" y="737517"/>
                <a:ext cx="6844125" cy="1141799"/>
                <a:chOff x="0" y="0"/>
                <a:chExt cx="6844124" cy="1141797"/>
              </a:xfrm>
            </p:grpSpPr>
            <p:sp>
              <p:nvSpPr>
                <p:cNvPr id="1790" name="143 / CENIC"/>
                <p:cNvSpPr/>
                <p:nvPr/>
              </p:nvSpPr>
              <p:spPr>
                <a:xfrm>
                  <a:off x="535761" y="131377"/>
                  <a:ext cx="6308363" cy="911242"/>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a:t>143 / CENIC</a:t>
                  </a:r>
                </a:p>
              </p:txBody>
            </p:sp>
            <p:grpSp>
              <p:nvGrpSpPr>
                <p:cNvPr id="1793" name="Group"/>
                <p:cNvGrpSpPr/>
                <p:nvPr/>
              </p:nvGrpSpPr>
              <p:grpSpPr>
                <a:xfrm>
                  <a:off x="0" y="0"/>
                  <a:ext cx="1141796" cy="1141797"/>
                  <a:chOff x="0" y="0"/>
                  <a:chExt cx="1141795" cy="1141796"/>
                </a:xfrm>
              </p:grpSpPr>
              <p:sp>
                <p:nvSpPr>
                  <p:cNvPr id="1791"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92"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6" y="97555"/>
                    <a:ext cx="946689" cy="946691"/>
                  </a:xfrm>
                  <a:prstGeom prst="rect">
                    <a:avLst/>
                  </a:prstGeom>
                  <a:ln w="12700" cap="flat">
                    <a:noFill/>
                    <a:miter lim="400000"/>
                  </a:ln>
                  <a:effectLst/>
                </p:spPr>
              </p:pic>
            </p:grpSp>
          </p:grpSp>
        </p:grpSp>
        <p:grpSp>
          <p:nvGrpSpPr>
            <p:cNvPr id="1802" name="Group"/>
            <p:cNvGrpSpPr/>
            <p:nvPr/>
          </p:nvGrpSpPr>
          <p:grpSpPr>
            <a:xfrm>
              <a:off x="2024221" y="3657911"/>
              <a:ext cx="1231943" cy="336732"/>
              <a:chOff x="0" y="0"/>
              <a:chExt cx="6844125" cy="1870733"/>
            </a:xfrm>
          </p:grpSpPr>
          <p:sp>
            <p:nvSpPr>
              <p:cNvPr id="1796" name="UCSD"/>
              <p:cNvSpPr/>
              <p:nvPr/>
            </p:nvSpPr>
            <p:spPr>
              <a:xfrm>
                <a:off x="882283" y="0"/>
                <a:ext cx="5581948" cy="1862499"/>
              </a:xfrm>
              <a:prstGeom prst="rect">
                <a:avLst/>
              </a:prstGeom>
              <a:solidFill>
                <a:srgbClr val="4C4946"/>
              </a:solidFill>
              <a:ln w="25400" cap="flat">
                <a:solidFill>
                  <a:srgbClr val="D9A724"/>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6576"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UCSD</a:t>
                </a:r>
              </a:p>
            </p:txBody>
          </p:sp>
          <p:grpSp>
            <p:nvGrpSpPr>
              <p:cNvPr id="1801" name="Group"/>
              <p:cNvGrpSpPr/>
              <p:nvPr/>
            </p:nvGrpSpPr>
            <p:grpSpPr>
              <a:xfrm>
                <a:off x="0" y="728936"/>
                <a:ext cx="6844125" cy="1141797"/>
                <a:chOff x="0" y="0"/>
                <a:chExt cx="6844124" cy="1141795"/>
              </a:xfrm>
            </p:grpSpPr>
            <p:sp>
              <p:nvSpPr>
                <p:cNvPr id="1797" name="514 / CENIC"/>
                <p:cNvSpPr/>
                <p:nvPr/>
              </p:nvSpPr>
              <p:spPr>
                <a:xfrm>
                  <a:off x="535760" y="131378"/>
                  <a:ext cx="6308365" cy="911240"/>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a:t>514 / CENIC</a:t>
                  </a:r>
                </a:p>
              </p:txBody>
            </p:sp>
            <p:grpSp>
              <p:nvGrpSpPr>
                <p:cNvPr id="1800" name="Group"/>
                <p:cNvGrpSpPr/>
                <p:nvPr/>
              </p:nvGrpSpPr>
              <p:grpSpPr>
                <a:xfrm>
                  <a:off x="0" y="0"/>
                  <a:ext cx="1141795" cy="1141796"/>
                  <a:chOff x="0" y="0"/>
                  <a:chExt cx="1141794" cy="1141795"/>
                </a:xfrm>
              </p:grpSpPr>
              <p:sp>
                <p:nvSpPr>
                  <p:cNvPr id="1798"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799"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809" name="Group"/>
            <p:cNvGrpSpPr/>
            <p:nvPr/>
          </p:nvGrpSpPr>
          <p:grpSpPr>
            <a:xfrm>
              <a:off x="1703822" y="2647877"/>
              <a:ext cx="1231943" cy="443201"/>
              <a:chOff x="0" y="0"/>
              <a:chExt cx="6844124" cy="2462225"/>
            </a:xfrm>
          </p:grpSpPr>
          <p:sp>
            <p:nvSpPr>
              <p:cNvPr id="1803" name="UCI + UCR + UCM + UCSC + UCSB"/>
              <p:cNvSpPr/>
              <p:nvPr/>
            </p:nvSpPr>
            <p:spPr>
              <a:xfrm>
                <a:off x="885581" y="0"/>
                <a:ext cx="5581947" cy="2462226"/>
              </a:xfrm>
              <a:prstGeom prst="rect">
                <a:avLst/>
              </a:prstGeom>
              <a:solidFill>
                <a:srgbClr val="4C4946"/>
              </a:solidFill>
              <a:ln w="25400" cap="flat">
                <a:solidFill>
                  <a:srgbClr val="D9A724"/>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6576"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UCI + UCR + UCM + UCSC + UCSB</a:t>
                </a:r>
              </a:p>
            </p:txBody>
          </p:sp>
          <p:grpSp>
            <p:nvGrpSpPr>
              <p:cNvPr id="1808" name="Group"/>
              <p:cNvGrpSpPr/>
              <p:nvPr/>
            </p:nvGrpSpPr>
            <p:grpSpPr>
              <a:xfrm>
                <a:off x="0" y="1313389"/>
                <a:ext cx="6844125" cy="1141796"/>
                <a:chOff x="0" y="0"/>
                <a:chExt cx="6844124" cy="1141795"/>
              </a:xfrm>
            </p:grpSpPr>
            <p:sp>
              <p:nvSpPr>
                <p:cNvPr id="1804" name="111 / CENIC"/>
                <p:cNvSpPr/>
                <p:nvPr/>
              </p:nvSpPr>
              <p:spPr>
                <a:xfrm>
                  <a:off x="535760" y="131378"/>
                  <a:ext cx="6308365" cy="911240"/>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dirty="0"/>
                    <a:t>111 / CENIC</a:t>
                  </a:r>
                </a:p>
              </p:txBody>
            </p:sp>
            <p:grpSp>
              <p:nvGrpSpPr>
                <p:cNvPr id="1807" name="Group"/>
                <p:cNvGrpSpPr/>
                <p:nvPr/>
              </p:nvGrpSpPr>
              <p:grpSpPr>
                <a:xfrm>
                  <a:off x="0" y="0"/>
                  <a:ext cx="1141795" cy="1141796"/>
                  <a:chOff x="0" y="0"/>
                  <a:chExt cx="1141794" cy="1141795"/>
                </a:xfrm>
              </p:grpSpPr>
              <p:sp>
                <p:nvSpPr>
                  <p:cNvPr id="1805"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806"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6" name="Group 5">
              <a:extLst>
                <a:ext uri="{FF2B5EF4-FFF2-40B4-BE49-F238E27FC236}">
                  <a16:creationId xmlns:a16="http://schemas.microsoft.com/office/drawing/2014/main" id="{34628B08-AC3B-039B-6631-EEB8BE6BE420}"/>
                </a:ext>
              </a:extLst>
            </p:cNvPr>
            <p:cNvGrpSpPr/>
            <p:nvPr/>
          </p:nvGrpSpPr>
          <p:grpSpPr>
            <a:xfrm>
              <a:off x="221703" y="2735942"/>
              <a:ext cx="1277662" cy="342173"/>
              <a:chOff x="221703" y="2735942"/>
              <a:chExt cx="1277662" cy="342173"/>
            </a:xfrm>
          </p:grpSpPr>
          <p:sp>
            <p:nvSpPr>
              <p:cNvPr id="1811" name="U Guam"/>
              <p:cNvSpPr/>
              <p:nvPr/>
            </p:nvSpPr>
            <p:spPr>
              <a:xfrm>
                <a:off x="339857" y="2735942"/>
                <a:ext cx="947674" cy="335249"/>
              </a:xfrm>
              <a:prstGeom prst="rect">
                <a:avLst/>
              </a:prstGeom>
              <a:solidFill>
                <a:srgbClr val="4C4946"/>
              </a:solidFill>
              <a:ln w="25400" cap="flat">
                <a:solidFill>
                  <a:srgbClr val="D9A724"/>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U Guam</a:t>
                </a:r>
              </a:p>
            </p:txBody>
          </p:sp>
          <p:grpSp>
            <p:nvGrpSpPr>
              <p:cNvPr id="1816" name="Group"/>
              <p:cNvGrpSpPr/>
              <p:nvPr/>
            </p:nvGrpSpPr>
            <p:grpSpPr>
              <a:xfrm>
                <a:off x="221703" y="2872592"/>
                <a:ext cx="1277662" cy="205523"/>
                <a:chOff x="0" y="-2792109"/>
                <a:chExt cx="7098125" cy="1141795"/>
              </a:xfrm>
            </p:grpSpPr>
            <p:sp>
              <p:nvSpPr>
                <p:cNvPr id="1812" name="1 / CENIC/Pac. Wave"/>
                <p:cNvSpPr/>
                <p:nvPr/>
              </p:nvSpPr>
              <p:spPr>
                <a:xfrm>
                  <a:off x="789761" y="-2699420"/>
                  <a:ext cx="6308364" cy="911239"/>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dirty="0"/>
                    <a:t> 1 / CENIC/Pac. Wave</a:t>
                  </a:r>
                </a:p>
              </p:txBody>
            </p:sp>
            <p:grpSp>
              <p:nvGrpSpPr>
                <p:cNvPr id="1815" name="Group"/>
                <p:cNvGrpSpPr/>
                <p:nvPr/>
              </p:nvGrpSpPr>
              <p:grpSpPr>
                <a:xfrm>
                  <a:off x="0" y="-2792109"/>
                  <a:ext cx="1141796" cy="1141795"/>
                  <a:chOff x="0" y="-2792107"/>
                  <a:chExt cx="1141795" cy="1141794"/>
                </a:xfrm>
              </p:grpSpPr>
              <p:sp>
                <p:nvSpPr>
                  <p:cNvPr id="1813" name="Circle"/>
                  <p:cNvSpPr/>
                  <p:nvPr/>
                </p:nvSpPr>
                <p:spPr>
                  <a:xfrm>
                    <a:off x="0" y="-2792107"/>
                    <a:ext cx="1141795" cy="1141794"/>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814"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6" y="-2733246"/>
                    <a:ext cx="946689" cy="946689"/>
                  </a:xfrm>
                  <a:prstGeom prst="rect">
                    <a:avLst/>
                  </a:prstGeom>
                  <a:ln w="12700" cap="flat">
                    <a:noFill/>
                    <a:miter lim="400000"/>
                  </a:ln>
                  <a:effectLst/>
                </p:spPr>
              </p:pic>
            </p:grpSp>
          </p:grpSp>
        </p:grpSp>
        <p:grpSp>
          <p:nvGrpSpPr>
            <p:cNvPr id="7" name="Group 6">
              <a:extLst>
                <a:ext uri="{FF2B5EF4-FFF2-40B4-BE49-F238E27FC236}">
                  <a16:creationId xmlns:a16="http://schemas.microsoft.com/office/drawing/2014/main" id="{939C83E8-7109-C495-C847-7DB8D672058B}"/>
                </a:ext>
              </a:extLst>
            </p:cNvPr>
            <p:cNvGrpSpPr/>
            <p:nvPr/>
          </p:nvGrpSpPr>
          <p:grpSpPr>
            <a:xfrm>
              <a:off x="412048" y="3817406"/>
              <a:ext cx="1277662" cy="335250"/>
              <a:chOff x="412048" y="3817406"/>
              <a:chExt cx="1277662" cy="335250"/>
            </a:xfrm>
          </p:grpSpPr>
          <p:sp>
            <p:nvSpPr>
              <p:cNvPr id="1818" name="U Hawaii"/>
              <p:cNvSpPr/>
              <p:nvPr/>
            </p:nvSpPr>
            <p:spPr>
              <a:xfrm>
                <a:off x="595099" y="3817406"/>
                <a:ext cx="942049" cy="335250"/>
              </a:xfrm>
              <a:prstGeom prst="rect">
                <a:avLst/>
              </a:prstGeom>
              <a:solidFill>
                <a:srgbClr val="4C4946"/>
              </a:solidFill>
              <a:ln w="25400" cap="flat">
                <a:solidFill>
                  <a:srgbClr val="D9A724"/>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U Hawaii</a:t>
                </a:r>
              </a:p>
            </p:txBody>
          </p:sp>
          <p:grpSp>
            <p:nvGrpSpPr>
              <p:cNvPr id="1823" name="Group"/>
              <p:cNvGrpSpPr/>
              <p:nvPr/>
            </p:nvGrpSpPr>
            <p:grpSpPr>
              <a:xfrm>
                <a:off x="412048" y="3946479"/>
                <a:ext cx="1277662" cy="205524"/>
                <a:chOff x="0" y="0"/>
                <a:chExt cx="7098124" cy="1141795"/>
              </a:xfrm>
            </p:grpSpPr>
            <p:sp>
              <p:nvSpPr>
                <p:cNvPr id="1819" name="2 / CENIC/Pac. Wave"/>
                <p:cNvSpPr/>
                <p:nvPr/>
              </p:nvSpPr>
              <p:spPr>
                <a:xfrm>
                  <a:off x="789760" y="131378"/>
                  <a:ext cx="6308365" cy="911240"/>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dirty="0"/>
                    <a:t> 2 / CENIC/Pac. Wave</a:t>
                  </a:r>
                </a:p>
              </p:txBody>
            </p:sp>
            <p:grpSp>
              <p:nvGrpSpPr>
                <p:cNvPr id="1822" name="Group"/>
                <p:cNvGrpSpPr/>
                <p:nvPr/>
              </p:nvGrpSpPr>
              <p:grpSpPr>
                <a:xfrm>
                  <a:off x="0" y="0"/>
                  <a:ext cx="1141795" cy="1141796"/>
                  <a:chOff x="0" y="0"/>
                  <a:chExt cx="1141794" cy="1141795"/>
                </a:xfrm>
              </p:grpSpPr>
              <p:sp>
                <p:nvSpPr>
                  <p:cNvPr id="1820"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821"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2" name="Group 1">
              <a:extLst>
                <a:ext uri="{FF2B5EF4-FFF2-40B4-BE49-F238E27FC236}">
                  <a16:creationId xmlns:a16="http://schemas.microsoft.com/office/drawing/2014/main" id="{D560605E-82A4-5C1C-471F-15390C9C04DE}"/>
                </a:ext>
              </a:extLst>
            </p:cNvPr>
            <p:cNvGrpSpPr/>
            <p:nvPr/>
          </p:nvGrpSpPr>
          <p:grpSpPr>
            <a:xfrm>
              <a:off x="4090337" y="3791050"/>
              <a:ext cx="1340528" cy="338978"/>
              <a:chOff x="3740790" y="3822168"/>
              <a:chExt cx="1340528" cy="338978"/>
            </a:xfrm>
          </p:grpSpPr>
          <p:sp>
            <p:nvSpPr>
              <p:cNvPr id="1825" name="U New Mexico"/>
              <p:cNvSpPr/>
              <p:nvPr/>
            </p:nvSpPr>
            <p:spPr>
              <a:xfrm>
                <a:off x="3863909" y="3822168"/>
                <a:ext cx="1158680" cy="337639"/>
              </a:xfrm>
              <a:prstGeom prst="rect">
                <a:avLst/>
              </a:prstGeom>
              <a:solidFill>
                <a:srgbClr val="4C4946"/>
              </a:solidFill>
              <a:ln w="25400" cap="flat">
                <a:solidFill>
                  <a:srgbClr val="D9A724"/>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U New Mexico</a:t>
                </a:r>
              </a:p>
            </p:txBody>
          </p:sp>
          <p:grpSp>
            <p:nvGrpSpPr>
              <p:cNvPr id="1830" name="Group"/>
              <p:cNvGrpSpPr/>
              <p:nvPr/>
            </p:nvGrpSpPr>
            <p:grpSpPr>
              <a:xfrm>
                <a:off x="3740790" y="3955623"/>
                <a:ext cx="1340528" cy="205523"/>
                <a:chOff x="0" y="0"/>
                <a:chExt cx="7447378" cy="1141795"/>
              </a:xfrm>
            </p:grpSpPr>
            <p:sp>
              <p:nvSpPr>
                <p:cNvPr id="1826" name="1 / Albuquerque GigaPoP"/>
                <p:cNvSpPr/>
                <p:nvPr/>
              </p:nvSpPr>
              <p:spPr>
                <a:xfrm>
                  <a:off x="789759" y="131379"/>
                  <a:ext cx="6657620"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p>
                  <a:pPr>
                    <a:lnSpc>
                      <a:spcPct val="90000"/>
                    </a:lnSpc>
                    <a:spcBef>
                      <a:spcPts val="324"/>
                    </a:spcBef>
                    <a:defRPr sz="4800">
                      <a:solidFill>
                        <a:srgbClr val="FFFFFF"/>
                      </a:solidFill>
                      <a:latin typeface="Proxima Nova Semibold"/>
                      <a:ea typeface="Proxima Nova Semibold"/>
                      <a:cs typeface="Proxima Nova Semibold"/>
                      <a:sym typeface="Proxima Nova Semibold"/>
                    </a:defRPr>
                  </a:pPr>
                  <a:r>
                    <a:rPr sz="864" dirty="0"/>
                    <a:t>  1 / </a:t>
                  </a:r>
                  <a:r>
                    <a:rPr sz="738" dirty="0"/>
                    <a:t>Albuquerque </a:t>
                  </a:r>
                  <a:r>
                    <a:rPr sz="738" dirty="0" err="1"/>
                    <a:t>GigaPoP</a:t>
                  </a:r>
                  <a:endParaRPr sz="738" dirty="0"/>
                </a:p>
              </p:txBody>
            </p:sp>
            <p:grpSp>
              <p:nvGrpSpPr>
                <p:cNvPr id="1829" name="Group"/>
                <p:cNvGrpSpPr/>
                <p:nvPr/>
              </p:nvGrpSpPr>
              <p:grpSpPr>
                <a:xfrm>
                  <a:off x="0" y="0"/>
                  <a:ext cx="1141795" cy="1141796"/>
                  <a:chOff x="0" y="0"/>
                  <a:chExt cx="1141794" cy="1141795"/>
                </a:xfrm>
              </p:grpSpPr>
              <p:sp>
                <p:nvSpPr>
                  <p:cNvPr id="1827"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828"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5" name="Group 4">
              <a:extLst>
                <a:ext uri="{FF2B5EF4-FFF2-40B4-BE49-F238E27FC236}">
                  <a16:creationId xmlns:a16="http://schemas.microsoft.com/office/drawing/2014/main" id="{CE65680E-35C2-A7A5-EB4C-0554A40448A2}"/>
                </a:ext>
              </a:extLst>
            </p:cNvPr>
            <p:cNvGrpSpPr/>
            <p:nvPr/>
          </p:nvGrpSpPr>
          <p:grpSpPr>
            <a:xfrm>
              <a:off x="5689861" y="2184271"/>
              <a:ext cx="1231942" cy="335250"/>
              <a:chOff x="5689861" y="2184271"/>
              <a:chExt cx="1231942" cy="335250"/>
            </a:xfrm>
          </p:grpSpPr>
          <p:sp>
            <p:nvSpPr>
              <p:cNvPr id="1832" name="Group"/>
              <p:cNvSpPr/>
              <p:nvPr/>
            </p:nvSpPr>
            <p:spPr>
              <a:xfrm>
                <a:off x="5864592" y="2184271"/>
                <a:ext cx="1004750" cy="335250"/>
              </a:xfrm>
              <a:prstGeom prst="rect">
                <a:avLst/>
              </a:prstGeom>
              <a:solidFill>
                <a:srgbClr val="4C4946"/>
              </a:solidFill>
              <a:ln w="25400" cap="flat">
                <a:solidFill>
                  <a:srgbClr val="D9A724"/>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UIC</a:t>
                </a:r>
              </a:p>
            </p:txBody>
          </p:sp>
          <p:grpSp>
            <p:nvGrpSpPr>
              <p:cNvPr id="1837" name="Group"/>
              <p:cNvGrpSpPr/>
              <p:nvPr/>
            </p:nvGrpSpPr>
            <p:grpSpPr>
              <a:xfrm>
                <a:off x="5689861" y="2313962"/>
                <a:ext cx="1231942" cy="205524"/>
                <a:chOff x="0" y="0"/>
                <a:chExt cx="6844123" cy="1141795"/>
              </a:xfrm>
            </p:grpSpPr>
            <p:sp>
              <p:nvSpPr>
                <p:cNvPr id="1833" name="10 / MREN"/>
                <p:cNvSpPr/>
                <p:nvPr/>
              </p:nvSpPr>
              <p:spPr>
                <a:xfrm>
                  <a:off x="535759" y="131379"/>
                  <a:ext cx="6308365" cy="914401"/>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a:t>10 / MREN</a:t>
                  </a:r>
                </a:p>
              </p:txBody>
            </p:sp>
            <p:grpSp>
              <p:nvGrpSpPr>
                <p:cNvPr id="1836" name="Group"/>
                <p:cNvGrpSpPr/>
                <p:nvPr/>
              </p:nvGrpSpPr>
              <p:grpSpPr>
                <a:xfrm>
                  <a:off x="0" y="0"/>
                  <a:ext cx="1141795" cy="1141796"/>
                  <a:chOff x="0" y="0"/>
                  <a:chExt cx="1141794" cy="1141795"/>
                </a:xfrm>
              </p:grpSpPr>
              <p:sp>
                <p:nvSpPr>
                  <p:cNvPr id="1834"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835"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pic>
        <p:nvPicPr>
          <p:cNvPr id="1863" name="NRP-Nautilus-Logo-white.png" descr="NRP-Nautilus-Logo-whit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86403" y="4600068"/>
            <a:ext cx="1241485" cy="239161"/>
          </a:xfrm>
          <a:prstGeom prst="rect">
            <a:avLst/>
          </a:prstGeom>
          <a:ln w="12700">
            <a:miter lim="400000"/>
          </a:ln>
          <a:effectLst/>
        </p:spPr>
      </p:pic>
      <p:grpSp>
        <p:nvGrpSpPr>
          <p:cNvPr id="3" name="Group 2">
            <a:extLst>
              <a:ext uri="{FF2B5EF4-FFF2-40B4-BE49-F238E27FC236}">
                <a16:creationId xmlns:a16="http://schemas.microsoft.com/office/drawing/2014/main" id="{81399B9E-A1FD-08C4-6EFE-7EA28745F44B}"/>
              </a:ext>
            </a:extLst>
          </p:cNvPr>
          <p:cNvGrpSpPr/>
          <p:nvPr/>
        </p:nvGrpSpPr>
        <p:grpSpPr>
          <a:xfrm>
            <a:off x="1703062" y="2653669"/>
            <a:ext cx="1547807" cy="1342635"/>
            <a:chOff x="1703822" y="2653669"/>
            <a:chExt cx="1547807" cy="1342635"/>
          </a:xfrm>
        </p:grpSpPr>
        <p:grpSp>
          <p:nvGrpSpPr>
            <p:cNvPr id="1847" name="Group"/>
            <p:cNvGrpSpPr/>
            <p:nvPr/>
          </p:nvGrpSpPr>
          <p:grpSpPr>
            <a:xfrm>
              <a:off x="1887337" y="3215459"/>
              <a:ext cx="1231943" cy="335031"/>
              <a:chOff x="0" y="0"/>
              <a:chExt cx="6844124" cy="1861281"/>
            </a:xfrm>
          </p:grpSpPr>
          <p:sp>
            <p:nvSpPr>
              <p:cNvPr id="1841" name="CSUSB + SDSU"/>
              <p:cNvSpPr/>
              <p:nvPr/>
            </p:nvSpPr>
            <p:spPr>
              <a:xfrm>
                <a:off x="950925" y="0"/>
                <a:ext cx="5546394" cy="1824860"/>
              </a:xfrm>
              <a:prstGeom prst="rect">
                <a:avLst/>
              </a:prstGeom>
              <a:solidFill>
                <a:srgbClr val="4C4946"/>
              </a:solidFill>
              <a:ln w="25400" cap="flat">
                <a:solidFill>
                  <a:srgbClr val="FFFFFF">
                    <a:alpha val="69539"/>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CSUSB + SDSU</a:t>
                </a:r>
              </a:p>
            </p:txBody>
          </p:sp>
          <p:grpSp>
            <p:nvGrpSpPr>
              <p:cNvPr id="1846" name="Group"/>
              <p:cNvGrpSpPr/>
              <p:nvPr/>
            </p:nvGrpSpPr>
            <p:grpSpPr>
              <a:xfrm>
                <a:off x="0" y="719486"/>
                <a:ext cx="6844125" cy="1141796"/>
                <a:chOff x="0" y="0"/>
                <a:chExt cx="6844124" cy="1141795"/>
              </a:xfrm>
            </p:grpSpPr>
            <p:sp>
              <p:nvSpPr>
                <p:cNvPr id="1842" name="143 / CENIC"/>
                <p:cNvSpPr/>
                <p:nvPr/>
              </p:nvSpPr>
              <p:spPr>
                <a:xfrm>
                  <a:off x="535760" y="131378"/>
                  <a:ext cx="6308365" cy="911240"/>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a:t>143 / CENIC</a:t>
                  </a:r>
                </a:p>
              </p:txBody>
            </p:sp>
            <p:grpSp>
              <p:nvGrpSpPr>
                <p:cNvPr id="1845" name="Group"/>
                <p:cNvGrpSpPr/>
                <p:nvPr/>
              </p:nvGrpSpPr>
              <p:grpSpPr>
                <a:xfrm>
                  <a:off x="0" y="0"/>
                  <a:ext cx="1141795" cy="1141796"/>
                  <a:chOff x="0" y="0"/>
                  <a:chExt cx="1141794" cy="1141795"/>
                </a:xfrm>
              </p:grpSpPr>
              <p:sp>
                <p:nvSpPr>
                  <p:cNvPr id="1843"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844"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854" name="Group"/>
            <p:cNvGrpSpPr/>
            <p:nvPr/>
          </p:nvGrpSpPr>
          <p:grpSpPr>
            <a:xfrm>
              <a:off x="2019686" y="3662173"/>
              <a:ext cx="1231943" cy="334131"/>
              <a:chOff x="0" y="0"/>
              <a:chExt cx="6844124" cy="1856279"/>
            </a:xfrm>
          </p:grpSpPr>
          <p:sp>
            <p:nvSpPr>
              <p:cNvPr id="1848" name="UCSD"/>
              <p:cNvSpPr/>
              <p:nvPr/>
            </p:nvSpPr>
            <p:spPr>
              <a:xfrm>
                <a:off x="890161" y="0"/>
                <a:ext cx="5555614" cy="1827328"/>
              </a:xfrm>
              <a:prstGeom prst="rect">
                <a:avLst/>
              </a:prstGeom>
              <a:solidFill>
                <a:srgbClr val="4C4946"/>
              </a:solidFill>
              <a:ln w="25400" cap="flat">
                <a:solidFill>
                  <a:srgbClr val="FFFFFF">
                    <a:alpha val="69539"/>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UCSD</a:t>
                </a:r>
              </a:p>
            </p:txBody>
          </p:sp>
          <p:grpSp>
            <p:nvGrpSpPr>
              <p:cNvPr id="1853" name="Group"/>
              <p:cNvGrpSpPr/>
              <p:nvPr/>
            </p:nvGrpSpPr>
            <p:grpSpPr>
              <a:xfrm>
                <a:off x="0" y="714484"/>
                <a:ext cx="6844125" cy="1141796"/>
                <a:chOff x="0" y="0"/>
                <a:chExt cx="6844124" cy="1141795"/>
              </a:xfrm>
            </p:grpSpPr>
            <p:sp>
              <p:nvSpPr>
                <p:cNvPr id="1849" name="514 / CENIC"/>
                <p:cNvSpPr/>
                <p:nvPr/>
              </p:nvSpPr>
              <p:spPr>
                <a:xfrm>
                  <a:off x="535760" y="131378"/>
                  <a:ext cx="6308365" cy="911240"/>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dirty="0"/>
                    <a:t>514 / CENIC</a:t>
                  </a:r>
                </a:p>
              </p:txBody>
            </p:sp>
            <p:grpSp>
              <p:nvGrpSpPr>
                <p:cNvPr id="1852" name="Group"/>
                <p:cNvGrpSpPr/>
                <p:nvPr/>
              </p:nvGrpSpPr>
              <p:grpSpPr>
                <a:xfrm>
                  <a:off x="0" y="0"/>
                  <a:ext cx="1141795" cy="1141796"/>
                  <a:chOff x="0" y="0"/>
                  <a:chExt cx="1141794" cy="1141795"/>
                </a:xfrm>
              </p:grpSpPr>
              <p:sp>
                <p:nvSpPr>
                  <p:cNvPr id="1850"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851"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nvGrpSpPr>
            <p:cNvPr id="1861" name="Group"/>
            <p:cNvGrpSpPr/>
            <p:nvPr/>
          </p:nvGrpSpPr>
          <p:grpSpPr>
            <a:xfrm>
              <a:off x="1703822" y="2653669"/>
              <a:ext cx="1231943" cy="440428"/>
              <a:chOff x="0" y="-1246"/>
              <a:chExt cx="6844125" cy="2446820"/>
            </a:xfrm>
          </p:grpSpPr>
          <p:sp>
            <p:nvSpPr>
              <p:cNvPr id="1855" name="UCI + UCR + UCM + UCSC + UCSB"/>
              <p:cNvSpPr/>
              <p:nvPr/>
            </p:nvSpPr>
            <p:spPr>
              <a:xfrm>
                <a:off x="878983" y="-1246"/>
                <a:ext cx="5548459" cy="2422942"/>
              </a:xfrm>
              <a:prstGeom prst="rect">
                <a:avLst/>
              </a:prstGeom>
              <a:solidFill>
                <a:srgbClr val="4C4946"/>
              </a:solidFill>
              <a:ln w="25400" cap="flat">
                <a:solidFill>
                  <a:srgbClr val="FFFFFF">
                    <a:alpha val="69539"/>
                  </a:srgbClr>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32918" rIns="9144" bIns="9144" numCol="1" anchor="t">
                <a:noAutofit/>
              </a:bodyPr>
              <a:lstStyle>
                <a:lvl1pPr>
                  <a:lnSpc>
                    <a:spcPct val="90000"/>
                  </a:lnSpc>
                  <a:spcBef>
                    <a:spcPts val="1800"/>
                  </a:spcBef>
                  <a:defRPr sz="4000">
                    <a:solidFill>
                      <a:srgbClr val="FFFFFF"/>
                    </a:solidFill>
                    <a:latin typeface="Proxima Nova"/>
                    <a:ea typeface="Proxima Nova"/>
                    <a:cs typeface="Proxima Nova"/>
                    <a:sym typeface="Proxima Nova"/>
                  </a:defRPr>
                </a:lvl1pPr>
              </a:lstStyle>
              <a:p>
                <a:pPr algn="ctr"/>
                <a:r>
                  <a:rPr sz="720" dirty="0"/>
                  <a:t>UCI + UCR + UCM + UCSC + UCSB</a:t>
                </a:r>
              </a:p>
            </p:txBody>
          </p:sp>
          <p:grpSp>
            <p:nvGrpSpPr>
              <p:cNvPr id="1860" name="Group"/>
              <p:cNvGrpSpPr/>
              <p:nvPr/>
            </p:nvGrpSpPr>
            <p:grpSpPr>
              <a:xfrm>
                <a:off x="0" y="1303778"/>
                <a:ext cx="6844125" cy="1141796"/>
                <a:chOff x="0" y="0"/>
                <a:chExt cx="6844124" cy="1141795"/>
              </a:xfrm>
            </p:grpSpPr>
            <p:sp>
              <p:nvSpPr>
                <p:cNvPr id="1856" name="111 / CENIC"/>
                <p:cNvSpPr/>
                <p:nvPr/>
              </p:nvSpPr>
              <p:spPr>
                <a:xfrm>
                  <a:off x="535760" y="131378"/>
                  <a:ext cx="6308365" cy="911240"/>
                </a:xfrm>
                <a:prstGeom prst="rect">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lnSpc>
                      <a:spcPct val="90000"/>
                    </a:lnSpc>
                    <a:spcBef>
                      <a:spcPts val="1800"/>
                    </a:spcBef>
                    <a:defRPr sz="4800">
                      <a:solidFill>
                        <a:srgbClr val="FFFFFF"/>
                      </a:solidFill>
                      <a:latin typeface="Proxima Nova Semibold"/>
                      <a:ea typeface="Proxima Nova Semibold"/>
                      <a:cs typeface="Proxima Nova Semibold"/>
                      <a:sym typeface="Proxima Nova Semibold"/>
                    </a:defRPr>
                  </a:lvl1pPr>
                </a:lstStyle>
                <a:p>
                  <a:pPr algn="ctr"/>
                  <a:r>
                    <a:rPr sz="864" dirty="0"/>
                    <a:t>111 / CENIC</a:t>
                  </a:r>
                </a:p>
              </p:txBody>
            </p:sp>
            <p:grpSp>
              <p:nvGrpSpPr>
                <p:cNvPr id="1859" name="Group"/>
                <p:cNvGrpSpPr/>
                <p:nvPr/>
              </p:nvGrpSpPr>
              <p:grpSpPr>
                <a:xfrm>
                  <a:off x="0" y="0"/>
                  <a:ext cx="1141795" cy="1141796"/>
                  <a:chOff x="0" y="0"/>
                  <a:chExt cx="1141794" cy="1141795"/>
                </a:xfrm>
              </p:grpSpPr>
              <p:sp>
                <p:nvSpPr>
                  <p:cNvPr id="1857" name="Circle"/>
                  <p:cNvSpPr/>
                  <p:nvPr/>
                </p:nvSpPr>
                <p:spPr>
                  <a:xfrm>
                    <a:off x="0" y="0"/>
                    <a:ext cx="1141795" cy="1141796"/>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858" name="GPU-card-icon-whiteonly.png" descr="GPU-card-icon-whiteonly.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97553" y="97553"/>
                    <a:ext cx="946691" cy="946692"/>
                  </a:xfrm>
                  <a:prstGeom prst="rect">
                    <a:avLst/>
                  </a:prstGeom>
                  <a:ln w="12700" cap="flat">
                    <a:noFill/>
                    <a:miter lim="400000"/>
                  </a:ln>
                  <a:effectLst/>
                </p:spPr>
              </p:pic>
            </p:grpSp>
          </p:grpSp>
        </p:grpSp>
      </p:grpSp>
      <p:grpSp>
        <p:nvGrpSpPr>
          <p:cNvPr id="1868" name="Group"/>
          <p:cNvGrpSpPr/>
          <p:nvPr/>
        </p:nvGrpSpPr>
        <p:grpSpPr>
          <a:xfrm>
            <a:off x="961853" y="907918"/>
            <a:ext cx="2140811" cy="331666"/>
            <a:chOff x="-17639" y="-27367"/>
            <a:chExt cx="11893396" cy="1842586"/>
          </a:xfrm>
        </p:grpSpPr>
        <p:sp>
          <p:nvSpPr>
            <p:cNvPr id="1864" name="Number of GPUs over Network"/>
            <p:cNvSpPr txBox="1"/>
            <p:nvPr/>
          </p:nvSpPr>
          <p:spPr>
            <a:xfrm>
              <a:off x="802450" y="-27367"/>
              <a:ext cx="11073307" cy="1832857"/>
            </a:xfrm>
            <a:prstGeom prst="rect">
              <a:avLst/>
            </a:prstGeom>
            <a:solidFill>
              <a:srgbClr val="0F0F0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4" tIns="9144" rIns="9144" bIns="9144" numCol="1" anchor="ctr">
              <a:noAutofit/>
            </a:bodyPr>
            <a:lstStyle>
              <a:lvl1pPr>
                <a:defRPr sz="5000">
                  <a:solidFill>
                    <a:srgbClr val="FFFFFF"/>
                  </a:solidFill>
                  <a:latin typeface="Proxima Nova Semibold"/>
                  <a:ea typeface="Proxima Nova Semibold"/>
                  <a:cs typeface="Proxima Nova Semibold"/>
                  <a:sym typeface="Proxima Nova Semibold"/>
                </a:defRPr>
              </a:lvl1pPr>
            </a:lstStyle>
            <a:p>
              <a:pPr algn="ctr" rtl="0">
                <a:spcBef>
                  <a:spcPts val="0"/>
                </a:spcBef>
                <a:spcAft>
                  <a:spcPts val="0"/>
                </a:spcAft>
              </a:pPr>
              <a:r>
                <a:rPr lang="en-US" sz="900" i="0" u="none" strike="noStrike" dirty="0">
                  <a:solidFill>
                    <a:srgbClr val="FFFFFF"/>
                  </a:solidFill>
                  <a:effectLst/>
                  <a:latin typeface="Proxima Nova" panose="02000506030000020004" pitchFamily="2" charset="0"/>
                </a:rPr>
                <a:t>     # of GPUs / Regional Opt. Network</a:t>
              </a:r>
              <a:endParaRPr lang="en-US" sz="900" dirty="0">
                <a:solidFill>
                  <a:srgbClr val="FFFFFF">
                    <a:alpha val="37000"/>
                  </a:srgbClr>
                </a:solidFill>
              </a:endParaRPr>
            </a:p>
          </p:txBody>
        </p:sp>
        <p:grpSp>
          <p:nvGrpSpPr>
            <p:cNvPr id="1867" name="Group"/>
            <p:cNvGrpSpPr/>
            <p:nvPr/>
          </p:nvGrpSpPr>
          <p:grpSpPr>
            <a:xfrm>
              <a:off x="-17639" y="-17639"/>
              <a:ext cx="1832858" cy="1832858"/>
              <a:chOff x="-17639" y="-17639"/>
              <a:chExt cx="1832857" cy="1832857"/>
            </a:xfrm>
          </p:grpSpPr>
          <p:sp>
            <p:nvSpPr>
              <p:cNvPr id="1865" name="Circle"/>
              <p:cNvSpPr/>
              <p:nvPr/>
            </p:nvSpPr>
            <p:spPr>
              <a:xfrm>
                <a:off x="-17639" y="-17639"/>
                <a:ext cx="1832857" cy="1832857"/>
              </a:xfrm>
              <a:prstGeom prst="ellipse">
                <a:avLst/>
              </a:prstGeom>
              <a:solidFill>
                <a:srgbClr val="000000"/>
              </a:solidFill>
              <a:ln w="12700" cap="flat">
                <a:noFill/>
                <a:miter lim="400000"/>
              </a:ln>
              <a:effectLst/>
            </p:spPr>
            <p:txBody>
              <a:bodyPr wrap="square" lIns="9144" tIns="9144" rIns="9144" bIns="9144" numCol="1" anchor="ctr">
                <a:noAutofit/>
              </a:bodyPr>
              <a:lstStyle/>
              <a:p>
                <a:pPr defTabSz="219456">
                  <a:defRPr sz="8200">
                    <a:solidFill>
                      <a:srgbClr val="5E5E5E"/>
                    </a:solidFill>
                    <a:effectLst>
                      <a:outerShdw blurRad="38100" dist="12700" dir="5400000" rotWithShape="0">
                        <a:srgbClr val="000000">
                          <a:alpha val="50000"/>
                        </a:srgbClr>
                      </a:outerShdw>
                    </a:effectLst>
                  </a:defRPr>
                </a:pPr>
                <a:endParaRPr sz="1476"/>
              </a:p>
            </p:txBody>
          </p:sp>
          <p:pic>
            <p:nvPicPr>
              <p:cNvPr id="1866" name="GPU-card-icon-whiteonly.png" descr="GPU-card-icon-whiteonly.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8956" y="138955"/>
                <a:ext cx="1519668" cy="1519669"/>
              </a:xfrm>
              <a:prstGeom prst="rect">
                <a:avLst/>
              </a:prstGeom>
              <a:ln w="12700" cap="flat">
                <a:noFill/>
                <a:miter lim="400000"/>
              </a:ln>
              <a:effectLst/>
            </p:spPr>
          </p:pic>
        </p:grpSp>
      </p:grpSp>
      <p:sp>
        <p:nvSpPr>
          <p:cNvPr id="13" name="Title 12">
            <a:extLst>
              <a:ext uri="{FF2B5EF4-FFF2-40B4-BE49-F238E27FC236}">
                <a16:creationId xmlns:a16="http://schemas.microsoft.com/office/drawing/2014/main" id="{4CCD6D65-70BC-D2A1-4BCB-2489385338B9}"/>
              </a:ext>
            </a:extLst>
          </p:cNvPr>
          <p:cNvSpPr>
            <a:spLocks noGrp="1"/>
          </p:cNvSpPr>
          <p:nvPr>
            <p:ph type="title"/>
          </p:nvPr>
        </p:nvSpPr>
        <p:spPr/>
        <p:txBody>
          <a:bodyPr/>
          <a:lstStyle/>
          <a:p>
            <a:r>
              <a:rPr lang="en-US" sz="1800" dirty="0">
                <a:latin typeface="Proxima Nova" panose="02000506030000020004"/>
              </a:rPr>
              <a:t>The Users of CENIC AIR Automatically Use</a:t>
            </a:r>
            <a:br>
              <a:rPr lang="en-US" sz="1800" dirty="0">
                <a:latin typeface="Proxima Nova" panose="02000506030000020004"/>
              </a:rPr>
            </a:br>
            <a:r>
              <a:rPr lang="en-US" sz="1800" dirty="0">
                <a:latin typeface="Proxima Nova" panose="02000506030000020004"/>
              </a:rPr>
              <a:t>NRP’s Nautilus </a:t>
            </a:r>
            <a:r>
              <a:rPr lang="en-US" sz="1800" dirty="0" err="1">
                <a:latin typeface="Proxima Nova" panose="02000506030000020004"/>
              </a:rPr>
              <a:t>Hypercluster</a:t>
            </a:r>
            <a:r>
              <a:rPr lang="en-US" sz="1800" dirty="0">
                <a:latin typeface="Proxima Nova" panose="02000506030000020004"/>
              </a:rPr>
              <a:t> Outside of California</a:t>
            </a:r>
          </a:p>
        </p:txBody>
      </p:sp>
    </p:spTree>
    <p:extLst>
      <p:ext uri="{BB962C8B-B14F-4D97-AF65-F5344CB8AC3E}">
        <p14:creationId xmlns:p14="http://schemas.microsoft.com/office/powerpoint/2010/main" val="13102082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4"/>
                                        </p:tgtEl>
                                        <p:attrNameLst>
                                          <p:attrName>style.visibility</p:attrName>
                                        </p:attrNameLst>
                                      </p:cBhvr>
                                      <p:to>
                                        <p:strVal val="visible"/>
                                      </p:to>
                                    </p:set>
                                    <p:animEffect transition="in" filter="fade">
                                      <p:cBhvr>
                                        <p:cTn id="7" dur="1000"/>
                                        <p:tgtEl>
                                          <p:spTgt spid="168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2" presetClass="entr" presetSubtype="8" fill="hold" nodeType="withEffect">
                                  <p:stCondLst>
                                    <p:cond delay="0"/>
                                  </p:stCondLst>
                                  <p:childTnLst>
                                    <p:set>
                                      <p:cBhvr>
                                        <p:cTn id="13" dur="1" fill="hold">
                                          <p:stCondLst>
                                            <p:cond delay="0"/>
                                          </p:stCondLst>
                                        </p:cTn>
                                        <p:tgtEl>
                                          <p:spTgt spid="1868"/>
                                        </p:tgtEl>
                                        <p:attrNameLst>
                                          <p:attrName>style.visibility</p:attrName>
                                        </p:attrNameLst>
                                      </p:cBhvr>
                                      <p:to>
                                        <p:strVal val="visible"/>
                                      </p:to>
                                    </p:set>
                                    <p:animEffect transition="in" filter="wipe(left)">
                                      <p:cBhvr>
                                        <p:cTn id="14" dur="500"/>
                                        <p:tgtEl>
                                          <p:spTgt spid="186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par>
                                <p:cTn id="20" presetID="10" presetClass="exit" presetSubtype="0" fill="hold"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B88ED-1F4B-CEAF-8A0F-32B6EC5A13D1}"/>
              </a:ext>
            </a:extLst>
          </p:cNvPr>
          <p:cNvSpPr>
            <a:spLocks noGrp="1"/>
          </p:cNvSpPr>
          <p:nvPr>
            <p:ph type="title"/>
          </p:nvPr>
        </p:nvSpPr>
        <p:spPr/>
        <p:txBody>
          <a:bodyPr/>
          <a:lstStyle/>
          <a:p>
            <a:r>
              <a:rPr lang="en-US" sz="2000" u="none" strike="noStrike" dirty="0">
                <a:effectLst/>
                <a:latin typeface="Arial" panose="020B0604020202020204" pitchFamily="34" charset="0"/>
              </a:rPr>
              <a:t>FAQ 1.4: Do CENIC AIR users have access to other NRP resources?</a:t>
            </a:r>
            <a:endParaRPr lang="en-US" dirty="0"/>
          </a:p>
        </p:txBody>
      </p:sp>
      <p:sp>
        <p:nvSpPr>
          <p:cNvPr id="3" name="Content Placeholder 2">
            <a:extLst>
              <a:ext uri="{FF2B5EF4-FFF2-40B4-BE49-F238E27FC236}">
                <a16:creationId xmlns:a16="http://schemas.microsoft.com/office/drawing/2014/main" id="{8D1B7D38-84FA-444A-083F-47EAF2AEE940}"/>
              </a:ext>
            </a:extLst>
          </p:cNvPr>
          <p:cNvSpPr>
            <a:spLocks noGrp="1"/>
          </p:cNvSpPr>
          <p:nvPr>
            <p:ph idx="1"/>
          </p:nvPr>
        </p:nvSpPr>
        <p:spPr>
          <a:xfrm>
            <a:off x="16903" y="956431"/>
            <a:ext cx="9110193" cy="3467666"/>
          </a:xfrm>
        </p:spPr>
        <p:txBody>
          <a:bodyPr/>
          <a:lstStyle/>
          <a:p>
            <a:pPr algn="l" rtl="0">
              <a:spcBef>
                <a:spcPts val="1600"/>
              </a:spcBef>
              <a:spcAft>
                <a:spcPts val="400"/>
              </a:spcAft>
            </a:pPr>
            <a:r>
              <a:rPr lang="en-US" sz="1800" b="0" i="0" u="none" strike="noStrike" dirty="0">
                <a:solidFill>
                  <a:srgbClr val="000000"/>
                </a:solidFill>
                <a:effectLst/>
                <a:latin typeface="Arial" panose="020B0604020202020204" pitchFamily="34" charset="0"/>
              </a:rPr>
              <a:t>Compute jobs can “burst” to computers and storage beyond California and into the national-level infrastructure and community resources of the NRP. Nautilus uses the open-source</a:t>
            </a:r>
            <a:r>
              <a:rPr lang="en-US" sz="1800" b="0" i="0" u="none" strike="noStrike" dirty="0">
                <a:solidFill>
                  <a:schemeClr val="tx1"/>
                </a:solidFill>
                <a:effectLst/>
                <a:latin typeface="Arial" panose="020B0604020202020204" pitchFamily="34" charset="0"/>
              </a:rPr>
              <a:t> </a:t>
            </a:r>
            <a:r>
              <a:rPr lang="en-US" sz="1800" b="0" i="0" u="sng" strike="noStrike" dirty="0">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rPr>
              <a:t>Kubernetes</a:t>
            </a:r>
            <a:r>
              <a:rPr lang="en-US" sz="1800" b="0" i="0" u="none" strike="noStrike" dirty="0">
                <a:solidFill>
                  <a:schemeClr val="tx1"/>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software to orchestrate user-containerized applications based on users’ requests. </a:t>
            </a:r>
          </a:p>
          <a:p>
            <a:pPr algn="l" rtl="0">
              <a:spcBef>
                <a:spcPts val="1600"/>
              </a:spcBef>
              <a:spcAft>
                <a:spcPts val="400"/>
              </a:spcAft>
            </a:pPr>
            <a:r>
              <a:rPr lang="en-US" sz="1800" b="0" i="0" u="none" strike="noStrike" dirty="0">
                <a:solidFill>
                  <a:srgbClr val="000000"/>
                </a:solidFill>
                <a:effectLst/>
                <a:latin typeface="Arial" panose="020B0604020202020204" pitchFamily="34" charset="0"/>
              </a:rPr>
              <a:t>In general, users need not be concerned about where the computation physically takes place. (There are, however, options to customize locality and resource types available to advanced users.)  </a:t>
            </a:r>
          </a:p>
          <a:p>
            <a:pPr algn="l" rtl="0">
              <a:spcBef>
                <a:spcPts val="1600"/>
              </a:spcBef>
              <a:spcAft>
                <a:spcPts val="400"/>
              </a:spcAft>
            </a:pPr>
            <a:r>
              <a:rPr lang="en-US" sz="1800" b="0" i="0" u="none" strike="noStrike" dirty="0">
                <a:solidFill>
                  <a:srgbClr val="000000"/>
                </a:solidFill>
                <a:effectLst/>
                <a:latin typeface="Arial" panose="020B0604020202020204" pitchFamily="34" charset="0"/>
              </a:rPr>
              <a:t>Some Nautilus users have successfully ported their software containers to run in commercial clouds when they obtain the necessary credits.</a:t>
            </a:r>
            <a:endParaRPr lang="en-US" dirty="0"/>
          </a:p>
        </p:txBody>
      </p:sp>
    </p:spTree>
    <p:extLst>
      <p:ext uri="{BB962C8B-B14F-4D97-AF65-F5344CB8AC3E}">
        <p14:creationId xmlns:p14="http://schemas.microsoft.com/office/powerpoint/2010/main" val="141316775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D61C5-4480-70E7-D689-D8C8A3509005}"/>
              </a:ext>
            </a:extLst>
          </p:cNvPr>
          <p:cNvSpPr>
            <a:spLocks noGrp="1"/>
          </p:cNvSpPr>
          <p:nvPr>
            <p:ph type="title"/>
          </p:nvPr>
        </p:nvSpPr>
        <p:spPr/>
        <p:txBody>
          <a:bodyPr/>
          <a:lstStyle/>
          <a:p>
            <a:r>
              <a:rPr lang="en-US" sz="2000" dirty="0">
                <a:latin typeface="+mj-lt"/>
              </a:rPr>
              <a:t>FAQ 1.4: Continued </a:t>
            </a:r>
          </a:p>
        </p:txBody>
      </p:sp>
      <p:sp>
        <p:nvSpPr>
          <p:cNvPr id="3" name="Content Placeholder 2">
            <a:extLst>
              <a:ext uri="{FF2B5EF4-FFF2-40B4-BE49-F238E27FC236}">
                <a16:creationId xmlns:a16="http://schemas.microsoft.com/office/drawing/2014/main" id="{02447ADB-5967-7671-9484-DBDDADD18250}"/>
              </a:ext>
            </a:extLst>
          </p:cNvPr>
          <p:cNvSpPr>
            <a:spLocks noGrp="1"/>
          </p:cNvSpPr>
          <p:nvPr>
            <p:ph idx="1"/>
          </p:nvPr>
        </p:nvSpPr>
        <p:spPr/>
        <p:txBody>
          <a:bodyPr/>
          <a:lstStyle/>
          <a:p>
            <a:pPr algn="l" rtl="0"/>
            <a:r>
              <a:rPr lang="en-US" sz="1800" b="0" i="0" u="none" strike="noStrike" dirty="0">
                <a:solidFill>
                  <a:srgbClr val="000000"/>
                </a:solidFill>
                <a:effectLst/>
                <a:latin typeface="Arial" panose="020B0604020202020204" pitchFamily="34" charset="0"/>
              </a:rPr>
              <a:t>Nautilus can accommodate thousands of researchers, faculty, and students with modest data science aspirations.</a:t>
            </a:r>
          </a:p>
          <a:p>
            <a:pPr algn="l" rtl="0"/>
            <a:r>
              <a:rPr lang="en-US" sz="1800" b="0" i="0" u="none" strike="noStrike" dirty="0">
                <a:solidFill>
                  <a:srgbClr val="000000"/>
                </a:solidFill>
                <a:effectLst/>
                <a:latin typeface="Arial" panose="020B0604020202020204" pitchFamily="34" charset="0"/>
              </a:rPr>
              <a:t>Thanks to National Science Foundation grants and existing campus support, Nautilus’ compute capacity is comfortably provisioned except for the very popular, most expensive high-memory GPUs which are in great demand by some researchers. </a:t>
            </a:r>
          </a:p>
          <a:p>
            <a:pPr algn="l" rtl="0"/>
            <a:r>
              <a:rPr lang="en-US" sz="1800" b="0" i="0" u="none" strike="noStrike" dirty="0">
                <a:solidFill>
                  <a:srgbClr val="000000"/>
                </a:solidFill>
                <a:effectLst/>
                <a:latin typeface="Arial" panose="020B0604020202020204" pitchFamily="34" charset="0"/>
              </a:rPr>
              <a:t>The resources in Nautilus are very dynamic by design, old resources disappear, new resources get added, owners of resources may temporarily restrict access, and federal agency-provided resources may be subject to allocation mechanisms. </a:t>
            </a:r>
          </a:p>
          <a:p>
            <a:pPr algn="l" rtl="0"/>
            <a:r>
              <a:rPr lang="en-US" sz="1800" b="0" i="0" u="none" strike="noStrike" dirty="0">
                <a:solidFill>
                  <a:srgbClr val="000000"/>
                </a:solidFill>
                <a:effectLst/>
                <a:latin typeface="Arial" panose="020B0604020202020204" pitchFamily="34" charset="0"/>
              </a:rPr>
              <a:t>Nautilus capacity continues to grow as a result of being community-owned and driven.</a:t>
            </a:r>
            <a:endParaRPr lang="en-US" sz="1800" b="0" dirty="0">
              <a:latin typeface="Arial" panose="020B0604020202020204" pitchFamily="34" charset="0"/>
            </a:endParaRPr>
          </a:p>
          <a:p>
            <a:pPr algn="l" rtl="0"/>
            <a:r>
              <a:rPr lang="en-US" sz="1800" b="0" i="0" u="none" strike="noStrike" dirty="0">
                <a:solidFill>
                  <a:srgbClr val="000000"/>
                </a:solidFill>
                <a:effectLst/>
                <a:latin typeface="Arial" panose="020B0604020202020204" pitchFamily="34" charset="0"/>
              </a:rPr>
              <a:t>If overall utilization ever becomes overly high, some researchers from institutions not contributing resources may be required to run in “background scavenger” mode.</a:t>
            </a:r>
            <a:endParaRPr lang="en-US" b="0" i="0" u="none" strike="noStrike" dirty="0">
              <a:solidFill>
                <a:srgbClr val="000000"/>
              </a:solidFill>
              <a:effectLst/>
            </a:endParaRPr>
          </a:p>
          <a:p>
            <a:pPr marL="0" indent="0">
              <a:buNone/>
            </a:pPr>
            <a:br>
              <a:rPr lang="en-US" dirty="0"/>
            </a:br>
            <a:br>
              <a:rPr lang="en-US" dirty="0"/>
            </a:br>
            <a:endParaRPr lang="en-US" dirty="0"/>
          </a:p>
        </p:txBody>
      </p:sp>
    </p:spTree>
    <p:extLst>
      <p:ext uri="{BB962C8B-B14F-4D97-AF65-F5344CB8AC3E}">
        <p14:creationId xmlns:p14="http://schemas.microsoft.com/office/powerpoint/2010/main" val="196057884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7C7BA-3B86-50CB-5CEB-928D220C150D}"/>
              </a:ext>
            </a:extLst>
          </p:cNvPr>
          <p:cNvSpPr>
            <a:spLocks noGrp="1"/>
          </p:cNvSpPr>
          <p:nvPr>
            <p:ph type="title"/>
          </p:nvPr>
        </p:nvSpPr>
        <p:spPr/>
        <p:txBody>
          <a:bodyPr/>
          <a:lstStyle/>
          <a:p>
            <a:r>
              <a:rPr lang="en-US" sz="2000" dirty="0">
                <a:latin typeface="+mj-lt"/>
              </a:rPr>
              <a:t>FAQ 1.5: </a:t>
            </a:r>
            <a:r>
              <a:rPr lang="en-US" sz="2000" u="none" strike="noStrike" dirty="0">
                <a:effectLst/>
                <a:latin typeface="+mj-lt"/>
              </a:rPr>
              <a:t>Where is my data stored when I use CENIC AIR?</a:t>
            </a:r>
            <a:endParaRPr lang="en-US" dirty="0">
              <a:latin typeface="+mj-lt"/>
            </a:endParaRPr>
          </a:p>
        </p:txBody>
      </p:sp>
      <p:sp>
        <p:nvSpPr>
          <p:cNvPr id="3" name="Content Placeholder 2">
            <a:extLst>
              <a:ext uri="{FF2B5EF4-FFF2-40B4-BE49-F238E27FC236}">
                <a16:creationId xmlns:a16="http://schemas.microsoft.com/office/drawing/2014/main" id="{4CC0310B-3CF9-F7CC-6B7E-8CA3D7F60F7E}"/>
              </a:ext>
            </a:extLst>
          </p:cNvPr>
          <p:cNvSpPr>
            <a:spLocks noGrp="1"/>
          </p:cNvSpPr>
          <p:nvPr>
            <p:ph idx="1"/>
          </p:nvPr>
        </p:nvSpPr>
        <p:spPr>
          <a:xfrm>
            <a:off x="33807" y="894437"/>
            <a:ext cx="9110193" cy="3467666"/>
          </a:xfrm>
        </p:spPr>
        <p:txBody>
          <a:bodyPr/>
          <a:lstStyle/>
          <a:p>
            <a:pPr algn="l" rtl="0">
              <a:spcBef>
                <a:spcPts val="1600"/>
              </a:spcBef>
              <a:spcAft>
                <a:spcPts val="400"/>
              </a:spcAft>
            </a:pPr>
            <a:r>
              <a:rPr lang="en-US" sz="1800" b="0" i="0" u="none" strike="noStrike" dirty="0">
                <a:solidFill>
                  <a:srgbClr val="000000"/>
                </a:solidFill>
                <a:effectLst/>
                <a:latin typeface="Arial" panose="020B0604020202020204" pitchFamily="34" charset="0"/>
              </a:rPr>
              <a:t>Nautilus maintains its own storage intended to hold data while you are computing or sharing ("hot storage”). Some storage is held in regional </a:t>
            </a:r>
            <a:r>
              <a:rPr lang="en-US" sz="1800" b="0" i="0" u="none" strike="noStrike" dirty="0" err="1">
                <a:solidFill>
                  <a:srgbClr val="000000"/>
                </a:solidFill>
                <a:effectLst/>
                <a:latin typeface="Arial" panose="020B0604020202020204" pitchFamily="34" charset="0"/>
              </a:rPr>
              <a:t>Ceph</a:t>
            </a:r>
            <a:r>
              <a:rPr lang="en-US" sz="1800" b="0" i="0" u="none" strike="noStrike" dirty="0">
                <a:solidFill>
                  <a:srgbClr val="000000"/>
                </a:solidFill>
                <a:effectLst/>
                <a:latin typeface="Arial" panose="020B0604020202020204" pitchFamily="34" charset="0"/>
              </a:rPr>
              <a:t> pools</a:t>
            </a:r>
            <a:endParaRPr lang="en-US" b="0" dirty="0"/>
          </a:p>
          <a:p>
            <a:pPr algn="l" rtl="0">
              <a:spcBef>
                <a:spcPts val="1600"/>
              </a:spcBef>
              <a:spcAft>
                <a:spcPts val="400"/>
              </a:spcAft>
            </a:pPr>
            <a:r>
              <a:rPr lang="en-US" sz="1800" b="0" i="0" u="none" strike="noStrike" dirty="0">
                <a:solidFill>
                  <a:srgbClr val="000000"/>
                </a:solidFill>
                <a:effectLst/>
                <a:latin typeface="Arial" panose="020B0604020202020204" pitchFamily="34" charset="0"/>
              </a:rPr>
              <a:t>There are various means</a:t>
            </a:r>
            <a:r>
              <a:rPr lang="en-US" sz="1800" b="0" i="0" u="none" strike="noStrike" dirty="0">
                <a:solidFill>
                  <a:schemeClr val="tx1"/>
                </a:solidFill>
                <a:effectLst/>
                <a:latin typeface="Arial" panose="020B0604020202020204" pitchFamily="34" charset="0"/>
              </a:rPr>
              <a:t> to import your data into Nautilus, such as the </a:t>
            </a:r>
            <a:r>
              <a:rPr lang="en-US" sz="1800" b="0" i="0" u="sng" strike="noStrike" dirty="0">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rPr>
              <a:t>Open Science Data Federation</a:t>
            </a:r>
            <a:r>
              <a:rPr lang="en-US" sz="1800" b="0" i="0" u="none" strike="noStrike" dirty="0">
                <a:solidFill>
                  <a:schemeClr val="tx1"/>
                </a:solidFill>
                <a:effectLst/>
                <a:latin typeface="Arial" panose="020B0604020202020204" pitchFamily="34" charset="0"/>
              </a:rPr>
              <a:t> or </a:t>
            </a:r>
            <a:r>
              <a:rPr lang="en-US" sz="1800" b="0" i="0" u="sng" strike="noStrike"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Globus</a:t>
            </a:r>
            <a:r>
              <a:rPr lang="en-US" sz="1800" b="0" i="0" strike="noStrike" dirty="0">
                <a:solidFill>
                  <a:schemeClr val="tx1"/>
                </a:solidFill>
                <a:effectLst/>
                <a:latin typeface="Arial" panose="020B0604020202020204" pitchFamily="34" charset="0"/>
              </a:rPr>
              <a:t> or </a:t>
            </a:r>
            <a:r>
              <a:rPr lang="en-US" sz="1800" b="0" i="0" u="sng" strike="noStrike" dirty="0">
                <a:solidFill>
                  <a:schemeClr val="tx1"/>
                </a:solidFill>
                <a:effectLst/>
                <a:latin typeface="Arial" panose="020B0604020202020204" pitchFamily="34" charset="0"/>
              </a:rPr>
              <a:t>the National Data Platform</a:t>
            </a:r>
            <a:r>
              <a:rPr lang="en-US" sz="1800" b="0" i="0" u="none" strike="noStrike" dirty="0">
                <a:solidFill>
                  <a:schemeClr val="tx1"/>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Naturally, there are rules about what is deemed appropriate use of Nautilus’ </a:t>
            </a:r>
            <a:r>
              <a:rPr lang="en-US" sz="1800" b="0" i="0" u="none" strike="noStrike" dirty="0">
                <a:solidFill>
                  <a:schemeClr val="tx1"/>
                </a:solidFill>
                <a:effectLst/>
                <a:latin typeface="Arial" panose="020B0604020202020204" pitchFamily="34" charset="0"/>
              </a:rPr>
              <a:t>storage (</a:t>
            </a:r>
            <a:r>
              <a:rPr lang="en-US" sz="1800" b="0" i="0" u="sng" strike="noStrike" dirty="0">
                <a:solidFill>
                  <a:schemeClr val="tx1"/>
                </a:solidFill>
                <a:effectLst/>
                <a:latin typeface="Arial" panose="020B0604020202020204" pitchFamily="34" charset="0"/>
              </a:rPr>
              <a:t>see </a:t>
            </a:r>
            <a:r>
              <a:rPr lang="en-US" sz="1800" b="0" i="0" u="none" strike="noStrike" dirty="0">
                <a:solidFill>
                  <a:schemeClr val="tx1"/>
                </a:solidFill>
                <a:effectLst/>
                <a:latin typeface="Arial" panose="020B0604020202020204" pitchFamily="34" charset="0"/>
              </a:rPr>
              <a:t>the </a:t>
            </a:r>
            <a:r>
              <a:rPr lang="en-US" sz="1800" b="0" i="0" u="none" strike="noStrike" dirty="0">
                <a:solidFill>
                  <a:srgbClr val="000000"/>
                </a:solidFill>
                <a:effectLst/>
                <a:latin typeface="Arial" panose="020B0604020202020204" pitchFamily="34" charset="0"/>
              </a:rPr>
              <a:t>NRP website). </a:t>
            </a:r>
          </a:p>
          <a:p>
            <a:pPr algn="l" rtl="0">
              <a:spcBef>
                <a:spcPts val="1600"/>
              </a:spcBef>
              <a:spcAft>
                <a:spcPts val="400"/>
              </a:spcAft>
            </a:pPr>
            <a:r>
              <a:rPr lang="en-US" sz="1800" b="0" i="0" u="none" strike="noStrike" dirty="0">
                <a:solidFill>
                  <a:srgbClr val="000000"/>
                </a:solidFill>
                <a:effectLst/>
                <a:latin typeface="Arial" panose="020B0604020202020204" pitchFamily="34" charset="0"/>
              </a:rPr>
              <a:t>For example, some of the storage offerings for the NRP are: S3 compatible storage, </a:t>
            </a:r>
            <a:r>
              <a:rPr lang="en-US" sz="1800" b="0" i="0" u="none" strike="noStrike" dirty="0" err="1">
                <a:solidFill>
                  <a:srgbClr val="000000"/>
                </a:solidFill>
                <a:effectLst/>
                <a:latin typeface="Arial" panose="020B0604020202020204" pitchFamily="34" charset="0"/>
              </a:rPr>
              <a:t>Ceph</a:t>
            </a:r>
            <a:r>
              <a:rPr lang="en-US" sz="1800" b="0" i="0" u="none" strike="noStrike" dirty="0">
                <a:solidFill>
                  <a:srgbClr val="000000"/>
                </a:solidFill>
                <a:effectLst/>
                <a:latin typeface="Arial" panose="020B0604020202020204" pitchFamily="34" charset="0"/>
              </a:rPr>
              <a:t> block devices, CVMFS, </a:t>
            </a:r>
            <a:r>
              <a:rPr lang="en-US" sz="1800" b="0" i="0" u="none" strike="noStrike" dirty="0" err="1">
                <a:solidFill>
                  <a:srgbClr val="000000"/>
                </a:solidFill>
                <a:effectLst/>
                <a:latin typeface="Arial" panose="020B0604020202020204" pitchFamily="34" charset="0"/>
              </a:rPr>
              <a:t>Linstor</a:t>
            </a:r>
            <a:r>
              <a:rPr lang="en-US" sz="1800" b="0" i="0" u="none" strike="noStrike" dirty="0">
                <a:solidFill>
                  <a:srgbClr val="000000"/>
                </a:solidFill>
                <a:effectLst/>
                <a:latin typeface="Arial" panose="020B0604020202020204" pitchFamily="34" charset="0"/>
              </a:rPr>
              <a:t>, and Seaweed FS. The discussion of storage technologies and their trade-offs are beyond the scope of this presentation. Local scratch storage is also provided. Note: archival storage is not provided nor is storage backed up by Nautilus; it is assumed you can reload your data if needed, and that you will delete unused storage on Nautilus.</a:t>
            </a:r>
            <a:endParaRPr lang="en-US" dirty="0"/>
          </a:p>
        </p:txBody>
      </p:sp>
    </p:spTree>
    <p:extLst>
      <p:ext uri="{BB962C8B-B14F-4D97-AF65-F5344CB8AC3E}">
        <p14:creationId xmlns:p14="http://schemas.microsoft.com/office/powerpoint/2010/main" val="329465405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DEAF5-9C98-D25A-BC4E-4559B055805B}"/>
              </a:ext>
            </a:extLst>
          </p:cNvPr>
          <p:cNvSpPr>
            <a:spLocks noGrp="1"/>
          </p:cNvSpPr>
          <p:nvPr>
            <p:ph type="title"/>
          </p:nvPr>
        </p:nvSpPr>
        <p:spPr/>
        <p:txBody>
          <a:bodyPr/>
          <a:lstStyle/>
          <a:p>
            <a:r>
              <a:rPr lang="en-US" sz="2000" dirty="0">
                <a:latin typeface="+mj-lt"/>
              </a:rPr>
              <a:t>The National</a:t>
            </a:r>
            <a:r>
              <a:rPr lang="en-US" sz="2000" dirty="0"/>
              <a:t> Data Platform is integrated with NRP</a:t>
            </a:r>
          </a:p>
        </p:txBody>
      </p:sp>
      <p:pic>
        <p:nvPicPr>
          <p:cNvPr id="3" name="Picture 2">
            <a:extLst>
              <a:ext uri="{FF2B5EF4-FFF2-40B4-BE49-F238E27FC236}">
                <a16:creationId xmlns:a16="http://schemas.microsoft.com/office/drawing/2014/main" id="{570CB3A2-1681-4F44-A250-AC87C01726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56441"/>
            <a:ext cx="9144000" cy="4506607"/>
          </a:xfrm>
          <a:prstGeom prst="rect">
            <a:avLst/>
          </a:prstGeom>
        </p:spPr>
      </p:pic>
    </p:spTree>
    <p:extLst>
      <p:ext uri="{BB962C8B-B14F-4D97-AF65-F5344CB8AC3E}">
        <p14:creationId xmlns:p14="http://schemas.microsoft.com/office/powerpoint/2010/main" val="249876684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E3106-9689-07A3-10C3-A3555A931ADF}"/>
              </a:ext>
            </a:extLst>
          </p:cNvPr>
          <p:cNvSpPr>
            <a:spLocks noGrp="1"/>
          </p:cNvSpPr>
          <p:nvPr>
            <p:ph type="title"/>
          </p:nvPr>
        </p:nvSpPr>
        <p:spPr/>
        <p:txBody>
          <a:bodyPr/>
          <a:lstStyle/>
          <a:p>
            <a:r>
              <a:rPr lang="en-US" sz="2000" u="none" strike="noStrike" dirty="0">
                <a:effectLst/>
                <a:latin typeface="Arial" panose="020B0604020202020204" pitchFamily="34" charset="0"/>
              </a:rPr>
              <a:t>FAQ 1.6 How does public cloud access relate to CENIC AIR?</a:t>
            </a:r>
            <a:endParaRPr lang="en-US" sz="2000" dirty="0"/>
          </a:p>
        </p:txBody>
      </p:sp>
      <p:sp>
        <p:nvSpPr>
          <p:cNvPr id="3" name="Content Placeholder 2">
            <a:extLst>
              <a:ext uri="{FF2B5EF4-FFF2-40B4-BE49-F238E27FC236}">
                <a16:creationId xmlns:a16="http://schemas.microsoft.com/office/drawing/2014/main" id="{375F8B2C-383D-6900-AA74-79131424643E}"/>
              </a:ext>
            </a:extLst>
          </p:cNvPr>
          <p:cNvSpPr>
            <a:spLocks noGrp="1"/>
          </p:cNvSpPr>
          <p:nvPr>
            <p:ph idx="1"/>
          </p:nvPr>
        </p:nvSpPr>
        <p:spPr/>
        <p:txBody>
          <a:bodyPr/>
          <a:lstStyle/>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Researchers, faculty, and students at your institution can make use of commercial cloud services (e.g., AWS or Azure) via </a:t>
            </a:r>
            <a:r>
              <a:rPr lang="en-US" sz="1800" b="0" i="0" u="sng" strike="noStrike" dirty="0">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rPr>
              <a:t>CloudBank</a:t>
            </a:r>
            <a:r>
              <a:rPr lang="en-US" sz="1800" b="0" i="0" u="none" strike="noStrike" dirty="0">
                <a:solidFill>
                  <a:schemeClr val="tx1"/>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which provides information, education, training, and allocations for public clouds -- currently, Amazon Web Services, Google Cloud, IBM Cloud, and Microsoft Azure.</a:t>
            </a:r>
            <a:endParaRPr lang="en-US" dirty="0"/>
          </a:p>
        </p:txBody>
      </p:sp>
    </p:spTree>
    <p:extLst>
      <p:ext uri="{BB962C8B-B14F-4D97-AF65-F5344CB8AC3E}">
        <p14:creationId xmlns:p14="http://schemas.microsoft.com/office/powerpoint/2010/main" val="39995054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71D957-0EA9-F4F8-84CE-20BD81C4C53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95917608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CA72D-0B87-28BB-2BB0-B9CF9F3CF30F}"/>
              </a:ext>
            </a:extLst>
          </p:cNvPr>
          <p:cNvSpPr>
            <a:spLocks noGrp="1"/>
          </p:cNvSpPr>
          <p:nvPr>
            <p:ph type="title"/>
          </p:nvPr>
        </p:nvSpPr>
        <p:spPr/>
        <p:txBody>
          <a:bodyPr/>
          <a:lstStyle/>
          <a:p>
            <a:r>
              <a:rPr lang="en-US" sz="2000" u="none" strike="noStrike" dirty="0">
                <a:effectLst/>
                <a:latin typeface="Arial" panose="020B0604020202020204" pitchFamily="34" charset="0"/>
              </a:rPr>
              <a:t>FAQ 1.7: How do I get support?</a:t>
            </a:r>
            <a:endParaRPr lang="en-US" sz="2000" dirty="0"/>
          </a:p>
        </p:txBody>
      </p:sp>
      <p:sp>
        <p:nvSpPr>
          <p:cNvPr id="3" name="Content Placeholder 2">
            <a:extLst>
              <a:ext uri="{FF2B5EF4-FFF2-40B4-BE49-F238E27FC236}">
                <a16:creationId xmlns:a16="http://schemas.microsoft.com/office/drawing/2014/main" id="{39CAFCC3-4764-124B-276A-89A258FECFED}"/>
              </a:ext>
            </a:extLst>
          </p:cNvPr>
          <p:cNvSpPr>
            <a:spLocks noGrp="1"/>
          </p:cNvSpPr>
          <p:nvPr>
            <p:ph idx="1"/>
          </p:nvPr>
        </p:nvSpPr>
        <p:spPr/>
        <p:txBody>
          <a:bodyPr/>
          <a:lstStyle/>
          <a:p>
            <a:pPr algn="l" rtl="0"/>
            <a:endParaRPr lang="en-US" sz="1800" b="0" i="0" u="none" strike="noStrike" dirty="0">
              <a:solidFill>
                <a:srgbClr val="000000"/>
              </a:solidFill>
              <a:effectLst/>
              <a:latin typeface="Arial" panose="020B0604020202020204" pitchFamily="34" charset="0"/>
            </a:endParaRPr>
          </a:p>
          <a:p>
            <a:pPr algn="l" rtl="0"/>
            <a:r>
              <a:rPr lang="en-US" sz="1800" b="0" i="0" u="none" strike="noStrike" dirty="0">
                <a:solidFill>
                  <a:srgbClr val="000000"/>
                </a:solidFill>
                <a:effectLst/>
                <a:latin typeface="Arial" panose="020B0604020202020204" pitchFamily="34" charset="0"/>
              </a:rPr>
              <a:t>NRP uses Matrix for all communications; please don’t send emails! </a:t>
            </a:r>
          </a:p>
          <a:p>
            <a:pPr algn="l" rtl="0"/>
            <a:r>
              <a:rPr lang="en-US" sz="1800" b="0" i="0" u="none" strike="noStrike" dirty="0">
                <a:solidFill>
                  <a:srgbClr val="000000"/>
                </a:solidFill>
                <a:effectLst/>
                <a:latin typeface="Arial" panose="020B0604020202020204" pitchFamily="34" charset="0"/>
              </a:rPr>
              <a:t>Matrix is deployed in Nautilus, and you can create an account for yourself.</a:t>
            </a:r>
          </a:p>
          <a:p>
            <a:pPr algn="l" rtl="0"/>
            <a:r>
              <a:rPr lang="en-US" sz="1800" b="0" i="0" u="none" strike="noStrike" dirty="0">
                <a:solidFill>
                  <a:srgbClr val="000000"/>
                </a:solidFill>
                <a:effectLst/>
                <a:latin typeface="Arial" panose="020B0604020202020204" pitchFamily="34" charset="0"/>
              </a:rPr>
              <a:t>NRP provides support through Matrix with various channels (topics), one of which is dedicated to JupyterLab instructors and another to JupyterLab admins. </a:t>
            </a:r>
          </a:p>
          <a:p>
            <a:pPr algn="l" rtl="0"/>
            <a:r>
              <a:rPr lang="en-US" sz="1800" b="0" i="0" u="none" strike="noStrike" dirty="0">
                <a:solidFill>
                  <a:srgbClr val="000000"/>
                </a:solidFill>
                <a:effectLst/>
                <a:latin typeface="Arial" panose="020B0604020202020204" pitchFamily="34" charset="0"/>
              </a:rPr>
              <a:t>There are also channels for support to sysadmins contributing resources and grant writers looking to use or contribute to the NRP.</a:t>
            </a:r>
            <a:endParaRPr lang="en-US" b="0" i="0" u="none" strike="noStrike" dirty="0">
              <a:solidFill>
                <a:srgbClr val="000000"/>
              </a:solidFill>
              <a:effectLst/>
            </a:endParaRPr>
          </a:p>
          <a:p>
            <a:r>
              <a:rPr lang="en-US" sz="1800" b="0" i="0" u="none" strike="noStrike" dirty="0">
                <a:solidFill>
                  <a:srgbClr val="000000"/>
                </a:solidFill>
                <a:effectLst/>
                <a:latin typeface="Arial" panose="020B0604020202020204" pitchFamily="34" charset="0"/>
              </a:rPr>
              <a:t>“Easy buttons” for accessing Matrix and JupyterLab “Hello World!” examples are under construction; the documentation </a:t>
            </a:r>
            <a:r>
              <a:rPr lang="en-US" sz="1800" b="0" i="0" u="none" strike="noStrike" dirty="0">
                <a:solidFill>
                  <a:schemeClr val="tx1"/>
                </a:solidFill>
                <a:effectLst/>
                <a:latin typeface="Arial" panose="020B0604020202020204" pitchFamily="34" charset="0"/>
              </a:rPr>
              <a:t>at </a:t>
            </a:r>
            <a:r>
              <a:rPr lang="en-US" sz="1800" b="0" i="0" u="sng" strike="noStrike" dirty="0" err="1">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rPr>
              <a:t>NRP</a:t>
            </a:r>
            <a:r>
              <a:rPr lang="en-US" sz="1800" b="0" i="0" u="sng" strike="noStrike" dirty="0" err="1">
                <a:solidFill>
                  <a:schemeClr val="tx1"/>
                </a:solidFill>
                <a:effectLst/>
                <a:latin typeface="Arial" panose="020B0604020202020204" pitchFamily="34" charset="0"/>
              </a:rPr>
              <a:t>.ai</a:t>
            </a:r>
            <a:r>
              <a:rPr lang="en-US" sz="1800" b="0" i="0" u="none" strike="noStrike" dirty="0">
                <a:solidFill>
                  <a:schemeClr val="tx1"/>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right now is mainly targeted to campus IT support professionals and experienced computer scientists.</a:t>
            </a:r>
            <a:endParaRPr lang="en-US" dirty="0"/>
          </a:p>
        </p:txBody>
      </p:sp>
    </p:spTree>
    <p:extLst>
      <p:ext uri="{BB962C8B-B14F-4D97-AF65-F5344CB8AC3E}">
        <p14:creationId xmlns:p14="http://schemas.microsoft.com/office/powerpoint/2010/main" val="318115364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B523F-0303-71DF-6409-BD88E19BB808}"/>
              </a:ext>
            </a:extLst>
          </p:cNvPr>
          <p:cNvSpPr>
            <a:spLocks noGrp="1"/>
          </p:cNvSpPr>
          <p:nvPr>
            <p:ph type="title"/>
          </p:nvPr>
        </p:nvSpPr>
        <p:spPr/>
        <p:txBody>
          <a:bodyPr/>
          <a:lstStyle/>
          <a:p>
            <a:r>
              <a:rPr lang="en-US" sz="2000" dirty="0">
                <a:latin typeface="+mj-lt"/>
              </a:rPr>
              <a:t>Next Section FAQs: How do I add equipment to Nautilus?</a:t>
            </a:r>
          </a:p>
        </p:txBody>
      </p:sp>
      <p:sp>
        <p:nvSpPr>
          <p:cNvPr id="3" name="Content Placeholder 2">
            <a:extLst>
              <a:ext uri="{FF2B5EF4-FFF2-40B4-BE49-F238E27FC236}">
                <a16:creationId xmlns:a16="http://schemas.microsoft.com/office/drawing/2014/main" id="{8B529736-84C0-F894-DC88-5720537240F7}"/>
              </a:ext>
            </a:extLst>
          </p:cNvPr>
          <p:cNvSpPr>
            <a:spLocks noGrp="1"/>
          </p:cNvSpPr>
          <p:nvPr>
            <p:ph idx="1"/>
          </p:nvPr>
        </p:nvSpPr>
        <p:spPr>
          <a:xfrm>
            <a:off x="33807" y="1064919"/>
            <a:ext cx="9110193" cy="3467666"/>
          </a:xfrm>
        </p:spPr>
        <p:txBody>
          <a:bodyPr/>
          <a:lstStyle/>
          <a:p>
            <a:pPr algn="l" rtl="0"/>
            <a:r>
              <a:rPr lang="en-US" sz="1800" b="0" i="0" u="none" strike="noStrike" dirty="0">
                <a:solidFill>
                  <a:srgbClr val="000000"/>
                </a:solidFill>
                <a:effectLst/>
                <a:latin typeface="+mj-lt"/>
              </a:rPr>
              <a:t>If you want to add resources to Nautilus, your institution must have implemented a Science DMZ, install the equipment in that Science DMZ, and allow Nautilus’s operations staff IPMI access for monitoring, software installation, and maintenance. </a:t>
            </a:r>
          </a:p>
          <a:p>
            <a:pPr algn="l" rtl="0"/>
            <a:r>
              <a:rPr lang="en-US" sz="1800" b="0" i="0" u="none" strike="noStrike" dirty="0">
                <a:solidFill>
                  <a:srgbClr val="000000"/>
                </a:solidFill>
                <a:effectLst/>
                <a:latin typeface="+mj-lt"/>
              </a:rPr>
              <a:t>CENIC is developing implementation and support models so CENIC engineers can help member institutions assess their existing </a:t>
            </a:r>
            <a:r>
              <a:rPr lang="en-US" sz="1800" b="0" i="0" u="none" strike="noStrike" dirty="0" err="1">
                <a:solidFill>
                  <a:srgbClr val="000000"/>
                </a:solidFill>
                <a:effectLst/>
                <a:latin typeface="+mj-lt"/>
              </a:rPr>
              <a:t>CalREN</a:t>
            </a:r>
            <a:r>
              <a:rPr lang="en-US" sz="1800" b="0" i="0" u="none" strike="noStrike" dirty="0">
                <a:solidFill>
                  <a:srgbClr val="000000"/>
                </a:solidFill>
                <a:effectLst/>
                <a:latin typeface="+mj-lt"/>
              </a:rPr>
              <a:t> connectivity for purposes of implementing and supporting a new, CENIC AIR Science DMZ; some of these models can be CENIC-managed through the network to varying degrees, as contracted. </a:t>
            </a:r>
          </a:p>
          <a:p>
            <a:pPr algn="l" rtl="0"/>
            <a:r>
              <a:rPr lang="en-US" sz="1800" b="0" i="0" u="none" strike="noStrike" dirty="0">
                <a:solidFill>
                  <a:srgbClr val="000000"/>
                </a:solidFill>
                <a:effectLst/>
                <a:latin typeface="+mj-lt"/>
              </a:rPr>
              <a:t>There are various charges associated with these fuller-service CENIC-managed options. </a:t>
            </a:r>
          </a:p>
          <a:p>
            <a:pPr algn="l" rtl="0"/>
            <a:r>
              <a:rPr lang="en-US" sz="1800" b="0" dirty="0">
                <a:latin typeface="+mj-lt"/>
              </a:rPr>
              <a:t>CENIC Engineer </a:t>
            </a:r>
            <a:r>
              <a:rPr lang="en-US" sz="1800" b="0" i="0" u="none" strike="noStrike" dirty="0">
                <a:solidFill>
                  <a:srgbClr val="000000"/>
                </a:solidFill>
                <a:effectLst/>
                <a:latin typeface="+mj-lt"/>
              </a:rPr>
              <a:t>Christopher Bruton will address these models next.</a:t>
            </a:r>
          </a:p>
          <a:p>
            <a:pPr marL="0" indent="0">
              <a:buNone/>
            </a:pPr>
            <a:br>
              <a:rPr lang="en-US" sz="2000" dirty="0"/>
            </a:br>
            <a:br>
              <a:rPr lang="en-US" dirty="0"/>
            </a:br>
            <a:endParaRPr lang="en-US" dirty="0"/>
          </a:p>
          <a:p>
            <a:endParaRPr lang="en-US" dirty="0"/>
          </a:p>
        </p:txBody>
      </p:sp>
    </p:spTree>
    <p:extLst>
      <p:ext uri="{BB962C8B-B14F-4D97-AF65-F5344CB8AC3E}">
        <p14:creationId xmlns:p14="http://schemas.microsoft.com/office/powerpoint/2010/main" val="16992633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BB258-7396-5857-3A41-83ABF111BE17}"/>
              </a:ext>
            </a:extLst>
          </p:cNvPr>
          <p:cNvSpPr>
            <a:spLocks noGrp="1"/>
          </p:cNvSpPr>
          <p:nvPr>
            <p:ph type="title"/>
          </p:nvPr>
        </p:nvSpPr>
        <p:spPr/>
        <p:txBody>
          <a:bodyPr/>
          <a:lstStyle/>
          <a:p>
            <a:r>
              <a:rPr lang="en-US" dirty="0"/>
              <a:t>Christopher Bruton’s Slides next</a:t>
            </a:r>
          </a:p>
        </p:txBody>
      </p:sp>
      <p:sp>
        <p:nvSpPr>
          <p:cNvPr id="3" name="Content Placeholder 2">
            <a:extLst>
              <a:ext uri="{FF2B5EF4-FFF2-40B4-BE49-F238E27FC236}">
                <a16:creationId xmlns:a16="http://schemas.microsoft.com/office/drawing/2014/main" id="{2FB0D0E3-99E5-551E-B5A6-54A236F66DE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7164619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C157-F7D5-83AD-C107-D41AA7AC8C23}"/>
              </a:ext>
            </a:extLst>
          </p:cNvPr>
          <p:cNvSpPr>
            <a:spLocks noGrp="1"/>
          </p:cNvSpPr>
          <p:nvPr>
            <p:ph type="title"/>
          </p:nvPr>
        </p:nvSpPr>
        <p:spPr>
          <a:xfrm>
            <a:off x="0" y="-53009"/>
            <a:ext cx="9144000" cy="751079"/>
          </a:xfrm>
        </p:spPr>
        <p:txBody>
          <a:bodyPr/>
          <a:lstStyle/>
          <a:p>
            <a:r>
              <a:rPr lang="en-US" sz="1800" dirty="0">
                <a:latin typeface="+mj-lt"/>
              </a:rPr>
              <a:t>Acknowledgements</a:t>
            </a:r>
          </a:p>
        </p:txBody>
      </p:sp>
      <p:sp>
        <p:nvSpPr>
          <p:cNvPr id="3" name="Content Placeholder 2">
            <a:extLst>
              <a:ext uri="{FF2B5EF4-FFF2-40B4-BE49-F238E27FC236}">
                <a16:creationId xmlns:a16="http://schemas.microsoft.com/office/drawing/2014/main" id="{58D8689E-1E12-D9C6-5C98-8EAC927D2C84}"/>
              </a:ext>
            </a:extLst>
          </p:cNvPr>
          <p:cNvSpPr>
            <a:spLocks noGrp="1"/>
          </p:cNvSpPr>
          <p:nvPr>
            <p:ph idx="1"/>
          </p:nvPr>
        </p:nvSpPr>
        <p:spPr>
          <a:xfrm>
            <a:off x="1265465" y="1000125"/>
            <a:ext cx="6585740" cy="3514725"/>
          </a:xfrm>
        </p:spPr>
        <p:txBody>
          <a:bodyPr/>
          <a:lstStyle/>
          <a:p>
            <a:r>
              <a:rPr lang="en-US" dirty="0"/>
              <a:t>We are Supported by NSF grants OAC-1541349, OAC-1826967, OAC-2030508, OAC-1841530, OAC-2005369, OAC-21121167, CISE-1713149, CISE-2100237, CISE-2120019, &amp; OAC-2112167</a:t>
            </a:r>
          </a:p>
          <a:p>
            <a:r>
              <a:rPr lang="en-US" dirty="0"/>
              <a:t>And CENIC!</a:t>
            </a:r>
          </a:p>
        </p:txBody>
      </p:sp>
      <p:pic>
        <p:nvPicPr>
          <p:cNvPr id="5" name="Picture 4">
            <a:extLst>
              <a:ext uri="{FF2B5EF4-FFF2-40B4-BE49-F238E27FC236}">
                <a16:creationId xmlns:a16="http://schemas.microsoft.com/office/drawing/2014/main" id="{0EECAB13-CFFF-40A0-AC71-EE35A7BCF7F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8697" y="914300"/>
            <a:ext cx="874098" cy="8740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descr="A close-up of a logo&#10;&#10;Description automatically generated">
            <a:extLst>
              <a:ext uri="{FF2B5EF4-FFF2-40B4-BE49-F238E27FC236}">
                <a16:creationId xmlns:a16="http://schemas.microsoft.com/office/drawing/2014/main" id="{8B975173-D32D-D43F-2124-1676020497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47072" y="1775019"/>
            <a:ext cx="2741370" cy="1798522"/>
          </a:xfrm>
          <a:prstGeom prst="rect">
            <a:avLst/>
          </a:prstGeom>
        </p:spPr>
      </p:pic>
      <p:sp>
        <p:nvSpPr>
          <p:cNvPr id="9" name="TextBox 8">
            <a:extLst>
              <a:ext uri="{FF2B5EF4-FFF2-40B4-BE49-F238E27FC236}">
                <a16:creationId xmlns:a16="http://schemas.microsoft.com/office/drawing/2014/main" id="{839AD247-EAF0-B888-1A94-D5DF07ADBB65}"/>
              </a:ext>
            </a:extLst>
          </p:cNvPr>
          <p:cNvSpPr txBox="1"/>
          <p:nvPr/>
        </p:nvSpPr>
        <p:spPr>
          <a:xfrm>
            <a:off x="2778530" y="3676046"/>
            <a:ext cx="3478454" cy="646331"/>
          </a:xfrm>
          <a:prstGeom prst="rect">
            <a:avLst/>
          </a:prstGeom>
          <a:noFill/>
        </p:spPr>
        <p:txBody>
          <a:bodyPr wrap="square" rtlCol="0">
            <a:spAutoFit/>
          </a:bodyPr>
          <a:lstStyle/>
          <a:p>
            <a:pPr algn="ctr"/>
            <a:r>
              <a:rPr lang="en-US" dirty="0"/>
              <a:t>January 28-30 at UCSD </a:t>
            </a:r>
          </a:p>
          <a:p>
            <a:pPr algn="ctr"/>
            <a:r>
              <a:rPr lang="en-US" dirty="0"/>
              <a:t>Thank you for Attending!</a:t>
            </a:r>
          </a:p>
        </p:txBody>
      </p:sp>
    </p:spTree>
    <p:extLst>
      <p:ext uri="{BB962C8B-B14F-4D97-AF65-F5344CB8AC3E}">
        <p14:creationId xmlns:p14="http://schemas.microsoft.com/office/powerpoint/2010/main" val="219220107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41CA-1247-C5BD-5909-3473745F591F}"/>
              </a:ext>
            </a:extLst>
          </p:cNvPr>
          <p:cNvSpPr>
            <a:spLocks noGrp="1"/>
          </p:cNvSpPr>
          <p:nvPr>
            <p:ph type="title"/>
          </p:nvPr>
        </p:nvSpPr>
        <p:spPr/>
        <p:txBody>
          <a:bodyPr/>
          <a:lstStyle/>
          <a:p>
            <a:r>
              <a:rPr lang="en-US" sz="2000" dirty="0">
                <a:latin typeface="+mj-lt"/>
              </a:rPr>
              <a:t>THIS CENIC AIR TUTORIAL</a:t>
            </a:r>
          </a:p>
        </p:txBody>
      </p:sp>
      <p:sp>
        <p:nvSpPr>
          <p:cNvPr id="3" name="Content Placeholder 2">
            <a:extLst>
              <a:ext uri="{FF2B5EF4-FFF2-40B4-BE49-F238E27FC236}">
                <a16:creationId xmlns:a16="http://schemas.microsoft.com/office/drawing/2014/main" id="{42165A63-4A58-65BE-F6B1-E676DBACC778}"/>
              </a:ext>
            </a:extLst>
          </p:cNvPr>
          <p:cNvSpPr>
            <a:spLocks noGrp="1"/>
          </p:cNvSpPr>
          <p:nvPr>
            <p:ph idx="1"/>
          </p:nvPr>
        </p:nvSpPr>
        <p:spPr/>
        <p:txBody>
          <a:bodyPr/>
          <a:lstStyle/>
          <a:p>
            <a:pPr marL="0" indent="0">
              <a:buNone/>
            </a:pPr>
            <a:r>
              <a:rPr lang="en-US" sz="1600" dirty="0">
                <a:solidFill>
                  <a:srgbClr val="1155CD"/>
                </a:solidFill>
                <a:effectLst/>
                <a:latin typeface="Helvetica" pitchFamily="2" charset="0"/>
              </a:rPr>
              <a:t>An Introduction to CENIC AIR: </a:t>
            </a:r>
            <a:r>
              <a:rPr lang="en-US" sz="1600" dirty="0">
                <a:solidFill>
                  <a:schemeClr val="tx1"/>
                </a:solidFill>
                <a:latin typeface="Helvetica" pitchFamily="2" charset="0"/>
              </a:rPr>
              <a:t>Tom will give the history of</a:t>
            </a:r>
            <a:r>
              <a:rPr lang="en-US" sz="1600" dirty="0">
                <a:solidFill>
                  <a:schemeClr val="tx1"/>
                </a:solidFill>
                <a:effectLst/>
                <a:latin typeface="Helvetica" pitchFamily="2" charset="0"/>
              </a:rPr>
              <a:t> the </a:t>
            </a:r>
            <a:r>
              <a:rPr lang="en-US" sz="1600" dirty="0">
                <a:effectLst/>
                <a:latin typeface="Helvetica" pitchFamily="2" charset="0"/>
              </a:rPr>
              <a:t>CENIC AI Resource (CENIC</a:t>
            </a:r>
          </a:p>
          <a:p>
            <a:pPr marL="0" indent="0">
              <a:buNone/>
            </a:pPr>
            <a:r>
              <a:rPr lang="en-US" sz="1600" dirty="0">
                <a:effectLst/>
                <a:latin typeface="Helvetica" pitchFamily="2" charset="0"/>
              </a:rPr>
              <a:t>AIR), why it was created, what it consists of, and how it relates to the National Research</a:t>
            </a:r>
          </a:p>
          <a:p>
            <a:pPr marL="0" indent="0">
              <a:buNone/>
            </a:pPr>
            <a:r>
              <a:rPr lang="en-US" sz="1600" dirty="0">
                <a:effectLst/>
                <a:latin typeface="Helvetica" pitchFamily="2" charset="0"/>
              </a:rPr>
              <a:t>Platform (NRP). </a:t>
            </a:r>
          </a:p>
          <a:p>
            <a:pPr marL="0" indent="0">
              <a:buNone/>
            </a:pPr>
            <a:endParaRPr lang="en-US" sz="1600" dirty="0">
              <a:solidFill>
                <a:srgbClr val="1155CD"/>
              </a:solidFill>
              <a:latin typeface="Helvetica" pitchFamily="2" charset="0"/>
            </a:endParaRPr>
          </a:p>
          <a:p>
            <a:pPr marL="0" indent="0">
              <a:buNone/>
            </a:pPr>
            <a:r>
              <a:rPr lang="en-US" sz="1600" dirty="0">
                <a:solidFill>
                  <a:srgbClr val="1155CD"/>
                </a:solidFill>
                <a:effectLst/>
                <a:latin typeface="Helvetica" pitchFamily="2" charset="0"/>
              </a:rPr>
              <a:t>CENIC AIR for Research and Instruction: </a:t>
            </a:r>
            <a:r>
              <a:rPr lang="en-US" sz="1600" dirty="0">
                <a:solidFill>
                  <a:srgbClr val="000000"/>
                </a:solidFill>
                <a:effectLst/>
                <a:latin typeface="Helvetica" pitchFamily="2" charset="0"/>
              </a:rPr>
              <a:t>Tom will address FAQs from</a:t>
            </a:r>
            <a:r>
              <a:rPr lang="en-US" sz="1600" dirty="0">
                <a:solidFill>
                  <a:srgbClr val="1155CD"/>
                </a:solidFill>
                <a:latin typeface="Helvetica" pitchFamily="2" charset="0"/>
              </a:rPr>
              <a:t> </a:t>
            </a:r>
            <a:r>
              <a:rPr lang="en-US" sz="1600" dirty="0">
                <a:effectLst/>
                <a:latin typeface="Helvetica" pitchFamily="2" charset="0"/>
              </a:rPr>
              <a:t>researchers and</a:t>
            </a:r>
          </a:p>
          <a:p>
            <a:pPr marL="0" indent="0">
              <a:buNone/>
            </a:pPr>
            <a:r>
              <a:rPr lang="en-US" sz="1600" dirty="0">
                <a:effectLst/>
                <a:latin typeface="Helvetica" pitchFamily="2" charset="0"/>
              </a:rPr>
              <a:t>faculty </a:t>
            </a:r>
            <a:r>
              <a:rPr lang="en-US" sz="1600" dirty="0">
                <a:solidFill>
                  <a:srgbClr val="1155CD"/>
                </a:solidFill>
                <a:latin typeface="Helvetica" pitchFamily="2" charset="0"/>
              </a:rPr>
              <a:t>at</a:t>
            </a:r>
            <a:r>
              <a:rPr lang="en-US" sz="1600" dirty="0">
                <a:effectLst/>
                <a:latin typeface="Helvetica" pitchFamily="2" charset="0"/>
              </a:rPr>
              <a:t> universities and colleges on how to access the computers and storage provided</a:t>
            </a:r>
          </a:p>
          <a:p>
            <a:pPr marL="0" indent="0">
              <a:buNone/>
            </a:pPr>
            <a:r>
              <a:rPr lang="en-US" sz="1600" dirty="0">
                <a:effectLst/>
                <a:latin typeface="Helvetica" pitchFamily="2" charset="0"/>
              </a:rPr>
              <a:t>by CENIC AIR institutions. </a:t>
            </a:r>
            <a:r>
              <a:rPr lang="en-US" sz="1600" dirty="0">
                <a:latin typeface="Helvetica" pitchFamily="2" charset="0"/>
              </a:rPr>
              <a:t>The NRP is developing a similar set of FAQs.</a:t>
            </a:r>
            <a:endParaRPr lang="en-US" sz="1600" dirty="0">
              <a:effectLst/>
              <a:latin typeface="Helvetica" pitchFamily="2" charset="0"/>
            </a:endParaRPr>
          </a:p>
          <a:p>
            <a:pPr marL="0" indent="0">
              <a:buNone/>
            </a:pPr>
            <a:endParaRPr lang="en-US" sz="1600" dirty="0">
              <a:effectLst/>
              <a:latin typeface="Helvetica" pitchFamily="2" charset="0"/>
            </a:endParaRPr>
          </a:p>
          <a:p>
            <a:pPr marL="0" indent="0">
              <a:buNone/>
            </a:pPr>
            <a:r>
              <a:rPr lang="en-US" sz="1600" dirty="0">
                <a:solidFill>
                  <a:srgbClr val="1155CD"/>
                </a:solidFill>
                <a:effectLst/>
                <a:latin typeface="Helvetica" pitchFamily="2" charset="0"/>
              </a:rPr>
              <a:t>Connecting Your Institution to CENIC AIR: </a:t>
            </a:r>
            <a:r>
              <a:rPr lang="en-US" sz="1600" dirty="0">
                <a:solidFill>
                  <a:srgbClr val="000000"/>
                </a:solidFill>
                <a:effectLst/>
                <a:latin typeface="Helvetica" pitchFamily="2" charset="0"/>
              </a:rPr>
              <a:t>Christopher Bruton will address</a:t>
            </a:r>
            <a:endParaRPr lang="en-US" sz="1600" dirty="0">
              <a:solidFill>
                <a:srgbClr val="1155CD"/>
              </a:solidFill>
              <a:effectLst/>
              <a:latin typeface="Helvetica" pitchFamily="2" charset="0"/>
            </a:endParaRPr>
          </a:p>
          <a:p>
            <a:pPr marL="0" indent="0">
              <a:buNone/>
            </a:pPr>
            <a:r>
              <a:rPr lang="en-US" sz="1600" dirty="0">
                <a:effectLst/>
                <a:latin typeface="Helvetica" pitchFamily="2" charset="0"/>
              </a:rPr>
              <a:t>infrastructure-related questions about connection bandwidth, implementing a Science</a:t>
            </a:r>
          </a:p>
          <a:p>
            <a:pPr marL="0" indent="0">
              <a:buNone/>
            </a:pPr>
            <a:r>
              <a:rPr lang="en-US" sz="1600" dirty="0">
                <a:effectLst/>
                <a:latin typeface="Helvetica" pitchFamily="2" charset="0"/>
              </a:rPr>
              <a:t>DMZ, adding compute and storage resources, obtaining funding, and the roles and</a:t>
            </a:r>
          </a:p>
          <a:p>
            <a:pPr marL="0" indent="0">
              <a:buNone/>
            </a:pPr>
            <a:r>
              <a:rPr lang="en-US" sz="1600" dirty="0">
                <a:effectLst/>
                <a:latin typeface="Helvetica" pitchFamily="2" charset="0"/>
              </a:rPr>
              <a:t>responsibilities of your institution, CENIC, and the National Research Platform regarding</a:t>
            </a:r>
          </a:p>
          <a:p>
            <a:pPr marL="0" indent="0">
              <a:buNone/>
            </a:pPr>
            <a:r>
              <a:rPr lang="en-US" sz="1600" dirty="0">
                <a:effectLst/>
                <a:latin typeface="Helvetica" pitchFamily="2" charset="0"/>
              </a:rPr>
              <a:t>design, implementation, maintenance, and support.</a:t>
            </a:r>
          </a:p>
          <a:p>
            <a:endParaRPr lang="en-US" dirty="0"/>
          </a:p>
        </p:txBody>
      </p:sp>
    </p:spTree>
    <p:extLst>
      <p:ext uri="{BB962C8B-B14F-4D97-AF65-F5344CB8AC3E}">
        <p14:creationId xmlns:p14="http://schemas.microsoft.com/office/powerpoint/2010/main" val="42831550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0F8C-9A61-AEF1-C773-FE5A5B4D4CF1}"/>
              </a:ext>
            </a:extLst>
          </p:cNvPr>
          <p:cNvSpPr>
            <a:spLocks noGrp="1"/>
          </p:cNvSpPr>
          <p:nvPr>
            <p:ph type="title"/>
          </p:nvPr>
        </p:nvSpPr>
        <p:spPr/>
        <p:txBody>
          <a:bodyPr/>
          <a:lstStyle/>
          <a:p>
            <a:r>
              <a:rPr lang="en-US" sz="2000" dirty="0">
                <a:latin typeface="+mj-lt"/>
              </a:rPr>
              <a:t>Some Distinctions and Caveats</a:t>
            </a:r>
          </a:p>
        </p:txBody>
      </p:sp>
      <p:sp>
        <p:nvSpPr>
          <p:cNvPr id="3" name="Content Placeholder 2">
            <a:extLst>
              <a:ext uri="{FF2B5EF4-FFF2-40B4-BE49-F238E27FC236}">
                <a16:creationId xmlns:a16="http://schemas.microsoft.com/office/drawing/2014/main" id="{BF16E09B-F5AD-D139-CAB2-F703B18ACF56}"/>
              </a:ext>
            </a:extLst>
          </p:cNvPr>
          <p:cNvSpPr>
            <a:spLocks noGrp="1"/>
          </p:cNvSpPr>
          <p:nvPr>
            <p:ph idx="1"/>
          </p:nvPr>
        </p:nvSpPr>
        <p:spPr>
          <a:xfrm>
            <a:off x="33807" y="698070"/>
            <a:ext cx="9110193" cy="3467666"/>
          </a:xfrm>
        </p:spPr>
        <p:txBody>
          <a:bodyPr/>
          <a:lstStyle/>
          <a:p>
            <a:r>
              <a:rPr lang="en-US" sz="1600" b="0" dirty="0">
                <a:effectLst/>
                <a:latin typeface="+mj-lt"/>
              </a:rPr>
              <a:t>CENIC AIR is a research endeavor, not a product. While the intention is to develop a sustainable, long-term production infrastructure, equipment can be recalled and repurposed for use by owners outside Nautilus at will.</a:t>
            </a:r>
          </a:p>
          <a:p>
            <a:endParaRPr lang="en-US" sz="1600" b="0" dirty="0">
              <a:latin typeface="+mj-lt"/>
            </a:endParaRPr>
          </a:p>
          <a:p>
            <a:r>
              <a:rPr lang="en-US" sz="1600" b="0" dirty="0">
                <a:effectLst/>
                <a:latin typeface="+mj-lt"/>
              </a:rPr>
              <a:t>As CENIC AIR takes on more and more instructional lab usage, it will need to become more of a supported product and production-quality system, at least in major subsets.</a:t>
            </a:r>
          </a:p>
          <a:p>
            <a:endParaRPr lang="en-US" sz="1600" b="0" i="0" u="none" strike="noStrike" dirty="0">
              <a:solidFill>
                <a:schemeClr val="tx1"/>
              </a:solidFill>
              <a:effectLst/>
              <a:latin typeface="+mj-lt"/>
            </a:endParaRPr>
          </a:p>
          <a:p>
            <a:r>
              <a:rPr lang="en-US" sz="1600" b="0" i="0" u="none" strike="noStrike" dirty="0">
                <a:solidFill>
                  <a:schemeClr val="tx1"/>
                </a:solidFill>
                <a:effectLst/>
                <a:latin typeface="+mj-lt"/>
              </a:rPr>
              <a:t>Part of the National Research Platform (PNRP), called the </a:t>
            </a:r>
            <a:r>
              <a:rPr lang="en-US" sz="1600" b="0" i="0" u="sng" strike="noStrike" dirty="0">
                <a:solidFill>
                  <a:schemeClr val="tx1"/>
                </a:solidFill>
                <a:effectLst/>
                <a:latin typeface="+mj-lt"/>
                <a:hlinkClick r:id="rId2">
                  <a:extLst>
                    <a:ext uri="{A12FA001-AC4F-418D-AE19-62706E023703}">
                      <ahyp:hlinkClr xmlns:ahyp="http://schemas.microsoft.com/office/drawing/2018/hyperlinkcolor" val="tx"/>
                    </a:ext>
                  </a:extLst>
                </a:hlinkClick>
              </a:rPr>
              <a:t>Prototype National Research Platform</a:t>
            </a:r>
            <a:r>
              <a:rPr lang="en-US" sz="1600" b="0" i="0" u="none" strike="noStrike" dirty="0">
                <a:solidFill>
                  <a:schemeClr val="tx1"/>
                </a:solidFill>
                <a:effectLst/>
                <a:latin typeface="+mj-lt"/>
              </a:rPr>
              <a:t> (PNRP), is providing educational resources to the </a:t>
            </a:r>
            <a:r>
              <a:rPr lang="en-US" sz="1600" b="0" i="0" u="sng" strike="noStrike" dirty="0">
                <a:solidFill>
                  <a:schemeClr val="tx1"/>
                </a:solidFill>
                <a:effectLst/>
                <a:latin typeface="+mj-lt"/>
                <a:hlinkClick r:id="rId3">
                  <a:extLst>
                    <a:ext uri="{A12FA001-AC4F-418D-AE19-62706E023703}">
                      <ahyp:hlinkClr xmlns:ahyp="http://schemas.microsoft.com/office/drawing/2018/hyperlinkcolor" val="tx"/>
                    </a:ext>
                  </a:extLst>
                </a:hlinkClick>
              </a:rPr>
              <a:t>National Artificial Intelligence Research Resource (NAIRR) Pilot</a:t>
            </a:r>
            <a:r>
              <a:rPr lang="en-US" sz="1600" b="0" i="0" u="none" strike="noStrike" dirty="0">
                <a:solidFill>
                  <a:schemeClr val="tx1"/>
                </a:solidFill>
                <a:effectLst/>
                <a:latin typeface="+mj-lt"/>
              </a:rPr>
              <a:t> through NAIRR Classroom. </a:t>
            </a:r>
          </a:p>
          <a:p>
            <a:endParaRPr lang="en-US" sz="1600" b="0" i="0" u="none" strike="noStrike" dirty="0">
              <a:solidFill>
                <a:schemeClr val="tx1"/>
              </a:solidFill>
              <a:effectLst/>
              <a:latin typeface="+mj-lt"/>
            </a:endParaRPr>
          </a:p>
          <a:p>
            <a:r>
              <a:rPr lang="en-US" sz="1600" b="0" i="0" u="none" strike="noStrike" dirty="0">
                <a:solidFill>
                  <a:srgbClr val="000000"/>
                </a:solidFill>
                <a:effectLst/>
                <a:latin typeface="+mj-lt"/>
              </a:rPr>
              <a:t>While the NAIRR pilot is focused on providing a national allocation mechanism for AI research and education resources, NRP and CENIC AIR are focused on increasing ownership of AI resources for education and research across educational institutions. The PNRP </a:t>
            </a:r>
            <a:r>
              <a:rPr lang="en-US" sz="1600" b="0" dirty="0">
                <a:latin typeface="+mj-lt"/>
              </a:rPr>
              <a:t>plan is for it to become a long-term supported resource.</a:t>
            </a:r>
            <a:endParaRPr lang="en-US" sz="1600" b="0" dirty="0">
              <a:effectLst/>
              <a:latin typeface="+mj-lt"/>
            </a:endParaRPr>
          </a:p>
          <a:p>
            <a:endParaRPr lang="en-US" dirty="0"/>
          </a:p>
        </p:txBody>
      </p:sp>
    </p:spTree>
    <p:extLst>
      <p:ext uri="{BB962C8B-B14F-4D97-AF65-F5344CB8AC3E}">
        <p14:creationId xmlns:p14="http://schemas.microsoft.com/office/powerpoint/2010/main" val="132764671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D455-FC9E-7EEB-6E94-332C2D2D0A14}"/>
              </a:ext>
            </a:extLst>
          </p:cNvPr>
          <p:cNvSpPr>
            <a:spLocks noGrp="1"/>
          </p:cNvSpPr>
          <p:nvPr>
            <p:ph type="title"/>
          </p:nvPr>
        </p:nvSpPr>
        <p:spPr/>
        <p:txBody>
          <a:bodyPr/>
          <a:lstStyle/>
          <a:p>
            <a:r>
              <a:rPr lang="en-US" sz="2000" dirty="0">
                <a:latin typeface="+mj-lt"/>
              </a:rPr>
              <a:t>FAQ 1.1: What is CENIC AIR?</a:t>
            </a:r>
          </a:p>
        </p:txBody>
      </p:sp>
      <p:sp>
        <p:nvSpPr>
          <p:cNvPr id="3" name="Content Placeholder 2">
            <a:extLst>
              <a:ext uri="{FF2B5EF4-FFF2-40B4-BE49-F238E27FC236}">
                <a16:creationId xmlns:a16="http://schemas.microsoft.com/office/drawing/2014/main" id="{256BAF38-392A-F8DA-9755-1B8ACC0BBA85}"/>
              </a:ext>
            </a:extLst>
          </p:cNvPr>
          <p:cNvSpPr>
            <a:spLocks noGrp="1"/>
          </p:cNvSpPr>
          <p:nvPr>
            <p:ph idx="1"/>
          </p:nvPr>
        </p:nvSpPr>
        <p:spPr>
          <a:xfrm>
            <a:off x="0" y="1041671"/>
            <a:ext cx="9110193" cy="3467666"/>
          </a:xfrm>
        </p:spPr>
        <p:txBody>
          <a:bodyPr/>
          <a:lstStyle/>
          <a:p>
            <a:r>
              <a:rPr lang="en-US" sz="1800" b="0" i="0" u="none" strike="noStrike" dirty="0">
                <a:solidFill>
                  <a:srgbClr val="000000"/>
                </a:solidFill>
                <a:effectLst/>
                <a:latin typeface="Arial" panose="020B0604020202020204" pitchFamily="34" charset="0"/>
              </a:rPr>
              <a:t>CENIC AIR is the CENIC-connected part of the </a:t>
            </a:r>
            <a:r>
              <a:rPr lang="en-US" sz="1800" b="0" i="0" u="sng" strike="noStrike" dirty="0">
                <a:solidFill>
                  <a:srgbClr val="1155CC"/>
                </a:solidFill>
                <a:effectLst/>
                <a:latin typeface="Arial" panose="020B0604020202020204" pitchFamily="34" charset="0"/>
                <a:hlinkClick r:id="rId2"/>
              </a:rPr>
              <a:t>National Research Platform</a:t>
            </a:r>
            <a:r>
              <a:rPr lang="en-US" sz="1800" b="0" i="0" u="none" strike="noStrike" dirty="0">
                <a:solidFill>
                  <a:srgbClr val="000000"/>
                </a:solidFill>
                <a:effectLst/>
                <a:latin typeface="Arial" panose="020B0604020202020204" pitchFamily="34" charset="0"/>
              </a:rPr>
              <a:t> providing California’s research and education communities a means for faculty and students to </a:t>
            </a:r>
          </a:p>
          <a:p>
            <a:pPr lvl="1"/>
            <a:r>
              <a:rPr lang="en-US" b="0" i="0" u="none" strike="noStrike" dirty="0">
                <a:solidFill>
                  <a:srgbClr val="000000"/>
                </a:solidFill>
                <a:effectLst/>
                <a:latin typeface="Arial" panose="020B0604020202020204" pitchFamily="34" charset="0"/>
              </a:rPr>
              <a:t>develop and refine topical AI curricula, </a:t>
            </a:r>
          </a:p>
          <a:p>
            <a:pPr lvl="1"/>
            <a:r>
              <a:rPr lang="en-US" b="0" i="0" u="none" strike="noStrike" dirty="0">
                <a:solidFill>
                  <a:srgbClr val="000000"/>
                </a:solidFill>
                <a:effectLst/>
                <a:latin typeface="Arial" panose="020B0604020202020204" pitchFamily="34" charset="0"/>
              </a:rPr>
              <a:t>constructively contribute to the transformations promised by these new technologies and, </a:t>
            </a:r>
          </a:p>
          <a:p>
            <a:pPr lvl="1"/>
            <a:r>
              <a:rPr lang="en-US" b="0" i="0" u="none" strike="noStrike" dirty="0">
                <a:solidFill>
                  <a:srgbClr val="000000"/>
                </a:solidFill>
                <a:effectLst/>
                <a:latin typeface="Arial" panose="020B0604020202020204" pitchFamily="34" charset="0"/>
              </a:rPr>
              <a:t>collaborate extensively with colleagues nationwide over the NRP infrastructure. </a:t>
            </a:r>
            <a:endParaRPr lang="en-US" sz="1800" b="0" dirty="0">
              <a:latin typeface="Arial" panose="020B0604020202020204" pitchFamily="34" charset="0"/>
            </a:endParaRPr>
          </a:p>
          <a:p>
            <a:r>
              <a:rPr lang="en-US" sz="1800" b="0" i="0" u="none" strike="noStrike" dirty="0">
                <a:solidFill>
                  <a:srgbClr val="000000"/>
                </a:solidFill>
                <a:effectLst/>
                <a:latin typeface="Arial" panose="020B0604020202020204" pitchFamily="34" charset="0"/>
              </a:rPr>
              <a:t>CENIC AIR adds CENIC’s network planning, engineering, operations, and outreach activities to these efforts to expanding AI resources beyond the partner research-focused campuses.</a:t>
            </a:r>
            <a:endParaRPr lang="en-US" sz="1400" b="0" i="0" u="none" strike="noStrike" dirty="0">
              <a:solidFill>
                <a:srgbClr val="000000"/>
              </a:solidFill>
              <a:effectLst/>
              <a:latin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20653502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7B34-A3A3-AD11-6B66-A98D4C301985}"/>
              </a:ext>
            </a:extLst>
          </p:cNvPr>
          <p:cNvSpPr>
            <a:spLocks noGrp="1"/>
          </p:cNvSpPr>
          <p:nvPr>
            <p:ph type="title"/>
          </p:nvPr>
        </p:nvSpPr>
        <p:spPr/>
        <p:txBody>
          <a:bodyPr/>
          <a:lstStyle/>
          <a:p>
            <a:r>
              <a:rPr lang="en-US" sz="2000" dirty="0">
                <a:latin typeface="+mj-lt"/>
              </a:rPr>
              <a:t>More on FAQ 1.1</a:t>
            </a:r>
          </a:p>
        </p:txBody>
      </p:sp>
      <p:sp>
        <p:nvSpPr>
          <p:cNvPr id="3" name="Content Placeholder 2">
            <a:extLst>
              <a:ext uri="{FF2B5EF4-FFF2-40B4-BE49-F238E27FC236}">
                <a16:creationId xmlns:a16="http://schemas.microsoft.com/office/drawing/2014/main" id="{A1EE2F94-B2DA-C6B1-DCB5-EC4F13E268A8}"/>
              </a:ext>
            </a:extLst>
          </p:cNvPr>
          <p:cNvSpPr>
            <a:spLocks noGrp="1"/>
          </p:cNvSpPr>
          <p:nvPr>
            <p:ph idx="1"/>
          </p:nvPr>
        </p:nvSpPr>
        <p:spPr/>
        <p:txBody>
          <a:bodyPr/>
          <a:lstStyle/>
          <a:p>
            <a:r>
              <a:rPr lang="en-US" sz="1800" b="0" i="0" u="none" strike="noStrike" dirty="0">
                <a:solidFill>
                  <a:srgbClr val="000000"/>
                </a:solidFill>
                <a:effectLst/>
                <a:latin typeface="Arial" panose="020B0604020202020204" pitchFamily="34" charset="0"/>
              </a:rPr>
              <a:t>CENIC AIR </a:t>
            </a:r>
            <a:r>
              <a:rPr lang="en-US" sz="1800" b="0" i="0" u="none" strike="noStrike" dirty="0">
                <a:solidFill>
                  <a:srgbClr val="000000"/>
                </a:solidFill>
                <a:effectLst/>
                <a:latin typeface="Helvetica Neue" panose="02000503000000020004" pitchFamily="2" charset="0"/>
              </a:rPr>
              <a:t>is</a:t>
            </a:r>
            <a:r>
              <a:rPr lang="en-US" sz="1800" b="0" i="0" u="none" strike="noStrike" dirty="0">
                <a:solidFill>
                  <a:srgbClr val="000000"/>
                </a:solidFill>
                <a:effectLst/>
                <a:latin typeface="Arial" panose="020B0604020202020204" pitchFamily="34" charset="0"/>
              </a:rPr>
              <a:t> the CENIC-connected subset of the </a:t>
            </a:r>
            <a:r>
              <a:rPr lang="en-US" sz="1800" b="0" i="0" u="sng" strike="noStrike" dirty="0">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rPr>
              <a:t>National Research Platform</a:t>
            </a:r>
            <a:r>
              <a:rPr lang="en-US" sz="1800" b="0" i="0" u="sng" strike="noStrike" dirty="0">
                <a:solidFill>
                  <a:schemeClr val="tx1"/>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(NRP), a partnership of more than 50 institutions nationwide and growing. It is led by researchers and cyberinfrastructure professionals at UC San Diego and partner campuses, and it is supported in part by grants from the National Science Foundation. </a:t>
            </a:r>
          </a:p>
          <a:p>
            <a:r>
              <a:rPr lang="en-US" sz="1800" b="0" i="0" u="none" strike="noStrike" dirty="0">
                <a:solidFill>
                  <a:srgbClr val="000000"/>
                </a:solidFill>
                <a:effectLst/>
                <a:latin typeface="Arial" panose="020B0604020202020204" pitchFamily="34" charset="0"/>
              </a:rPr>
              <a:t>At the core of NRP is </a:t>
            </a:r>
            <a:r>
              <a:rPr lang="en-US" sz="1800" b="0" i="1" u="none" strike="noStrike" dirty="0">
                <a:solidFill>
                  <a:srgbClr val="000000"/>
                </a:solidFill>
                <a:effectLst/>
                <a:latin typeface="Arial" panose="020B0604020202020204" pitchFamily="34" charset="0"/>
              </a:rPr>
              <a:t>Nautilus</a:t>
            </a:r>
            <a:r>
              <a:rPr lang="en-US" sz="1800" b="0" i="0" u="none" strike="noStrike" dirty="0">
                <a:solidFill>
                  <a:srgbClr val="000000"/>
                </a:solidFill>
                <a:effectLst/>
                <a:latin typeface="Arial" panose="020B0604020202020204" pitchFamily="34" charset="0"/>
              </a:rPr>
              <a:t>: a large, distributed compute and storage cluster optimized to run Data Science/AI applications. </a:t>
            </a:r>
          </a:p>
          <a:p>
            <a:r>
              <a:rPr lang="en-US" sz="1800" b="0" i="0" u="none" strike="noStrike" dirty="0">
                <a:solidFill>
                  <a:srgbClr val="000000"/>
                </a:solidFill>
                <a:effectLst/>
                <a:latin typeface="Arial" panose="020B0604020202020204" pitchFamily="34" charset="0"/>
              </a:rPr>
              <a:t>Institutions voluntarily contribute to Nautilus’ hardware and software, becoming co-owners. These resources are interconnected and accessed via regional and national research and education networks such as CENIC’s </a:t>
            </a:r>
            <a:r>
              <a:rPr lang="en-US" sz="1800" b="0" i="0" u="none" strike="noStrike" dirty="0" err="1">
                <a:solidFill>
                  <a:srgbClr val="000000"/>
                </a:solidFill>
                <a:effectLst/>
                <a:latin typeface="Arial" panose="020B0604020202020204" pitchFamily="34" charset="0"/>
              </a:rPr>
              <a:t>CalREN</a:t>
            </a:r>
            <a:r>
              <a:rPr lang="en-US" sz="1800" b="0" i="0" u="none" strike="noStrike" dirty="0">
                <a:solidFill>
                  <a:srgbClr val="000000"/>
                </a:solidFill>
                <a:effectLst/>
                <a:latin typeface="Arial" panose="020B0604020202020204" pitchFamily="34" charset="0"/>
              </a:rPr>
              <a:t> and Internet2. </a:t>
            </a:r>
          </a:p>
          <a:p>
            <a:r>
              <a:rPr lang="en-US" sz="1800" b="0" i="0" u="none" strike="noStrike" dirty="0">
                <a:solidFill>
                  <a:srgbClr val="000000"/>
                </a:solidFill>
                <a:effectLst/>
                <a:latin typeface="Arial" panose="020B0604020202020204" pitchFamily="34" charset="0"/>
              </a:rPr>
              <a:t>System administration and remote operations are handled by IT professionals funded in major part by awards to SDSC and the Qualcomm Institute at UC San Diego.</a:t>
            </a:r>
          </a:p>
          <a:p>
            <a:r>
              <a:rPr lang="en-US" sz="1800" b="1" i="1" u="none" strike="noStrike" dirty="0">
                <a:solidFill>
                  <a:srgbClr val="000000"/>
                </a:solidFill>
                <a:effectLst/>
                <a:latin typeface="Arial" panose="020B0604020202020204" pitchFamily="34" charset="0"/>
              </a:rPr>
              <a:t>Like NRP, CENIC AIR is a program; the computers in Nautilus and the network infrastructure that connects them comprise the resource.</a:t>
            </a:r>
            <a:endParaRPr lang="en-US" dirty="0"/>
          </a:p>
        </p:txBody>
      </p:sp>
    </p:spTree>
    <p:extLst>
      <p:ext uri="{BB962C8B-B14F-4D97-AF65-F5344CB8AC3E}">
        <p14:creationId xmlns:p14="http://schemas.microsoft.com/office/powerpoint/2010/main" val="22441566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93"/>
          <p:cNvSpPr txBox="1">
            <a:spLocks noGrp="1"/>
          </p:cNvSpPr>
          <p:nvPr/>
        </p:nvSpPr>
        <p:spPr>
          <a:xfrm>
            <a:off x="-2852" y="-34250"/>
            <a:ext cx="9146852" cy="763149"/>
          </a:xfrm>
          <a:prstGeom prst="rect">
            <a:avLst/>
          </a:prstGeom>
          <a:noFill/>
          <a:ln>
            <a:noFill/>
          </a:ln>
        </p:spPr>
        <p:txBody>
          <a:bodyPr lIns="99919" tIns="49159" rIns="99919" bIns="49159"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lt1"/>
              </a:buClr>
              <a:buFont typeface="Arial"/>
              <a:buNone/>
              <a:defRPr sz="3500" b="1" i="0" u="none" strike="noStrike" cap="none" baseline="0">
                <a:solidFill>
                  <a:schemeClr val="lt1"/>
                </a:solidFill>
                <a:latin typeface="Arial"/>
                <a:ea typeface="Arial"/>
                <a:cs typeface="Arial"/>
                <a:sym typeface="Arial"/>
                <a:rtl val="0"/>
              </a:defRPr>
            </a:lvl1pPr>
            <a:lvl2pPr marL="0" marR="0" indent="0" algn="ctr" rtl="0">
              <a:spcBef>
                <a:spcPts val="0"/>
              </a:spcBef>
              <a:spcAft>
                <a:spcPts val="0"/>
              </a:spcAft>
              <a:defRPr sz="3500" b="1" i="0" u="none" strike="noStrike" cap="none" baseline="0">
                <a:solidFill>
                  <a:schemeClr val="lt1"/>
                </a:solidFill>
                <a:latin typeface="Arial"/>
                <a:ea typeface="Arial"/>
                <a:cs typeface="Arial"/>
                <a:sym typeface="Arial"/>
              </a:defRPr>
            </a:lvl2pPr>
            <a:lvl3pPr marL="0" marR="0" indent="0" algn="ctr" rtl="0">
              <a:spcBef>
                <a:spcPts val="0"/>
              </a:spcBef>
              <a:spcAft>
                <a:spcPts val="0"/>
              </a:spcAft>
              <a:defRPr sz="3500" b="1" i="0" u="none" strike="noStrike" cap="none" baseline="0">
                <a:solidFill>
                  <a:schemeClr val="lt1"/>
                </a:solidFill>
                <a:latin typeface="Arial"/>
                <a:ea typeface="Arial"/>
                <a:cs typeface="Arial"/>
                <a:sym typeface="Arial"/>
              </a:defRPr>
            </a:lvl3pPr>
            <a:lvl4pPr marL="0" marR="0" indent="0" algn="ctr" rtl="0">
              <a:spcBef>
                <a:spcPts val="0"/>
              </a:spcBef>
              <a:spcAft>
                <a:spcPts val="0"/>
              </a:spcAft>
              <a:defRPr sz="3500" b="1" i="0" u="none" strike="noStrike" cap="none" baseline="0">
                <a:solidFill>
                  <a:schemeClr val="lt1"/>
                </a:solidFill>
                <a:latin typeface="Arial"/>
                <a:ea typeface="Arial"/>
                <a:cs typeface="Arial"/>
                <a:sym typeface="Arial"/>
              </a:defRPr>
            </a:lvl4pPr>
            <a:lvl5pPr marL="0" marR="0" indent="0" algn="ctr" rtl="0">
              <a:spcBef>
                <a:spcPts val="0"/>
              </a:spcBef>
              <a:spcAft>
                <a:spcPts val="0"/>
              </a:spcAft>
              <a:defRPr sz="3500" b="1" i="0" u="none" strike="noStrike" cap="none" baseline="0">
                <a:solidFill>
                  <a:schemeClr val="lt1"/>
                </a:solidFill>
                <a:latin typeface="Arial"/>
                <a:ea typeface="Arial"/>
                <a:cs typeface="Arial"/>
                <a:sym typeface="Arial"/>
              </a:defRPr>
            </a:lvl5pPr>
            <a:lvl6pPr marL="457200" marR="0" indent="0" algn="ctr" rtl="0">
              <a:spcBef>
                <a:spcPts val="0"/>
              </a:spcBef>
              <a:spcAft>
                <a:spcPts val="0"/>
              </a:spcAft>
              <a:defRPr sz="3500" b="1" i="0" u="none" strike="noStrike" cap="none" baseline="0">
                <a:solidFill>
                  <a:schemeClr val="lt1"/>
                </a:solidFill>
                <a:latin typeface="Arial"/>
                <a:ea typeface="Arial"/>
                <a:cs typeface="Arial"/>
                <a:sym typeface="Arial"/>
              </a:defRPr>
            </a:lvl6pPr>
            <a:lvl7pPr marL="914400" marR="0" indent="0" algn="ctr" rtl="0">
              <a:spcBef>
                <a:spcPts val="0"/>
              </a:spcBef>
              <a:spcAft>
                <a:spcPts val="0"/>
              </a:spcAft>
              <a:defRPr sz="3500" b="1" i="0" u="none" strike="noStrike" cap="none" baseline="0">
                <a:solidFill>
                  <a:schemeClr val="lt1"/>
                </a:solidFill>
                <a:latin typeface="Arial"/>
                <a:ea typeface="Arial"/>
                <a:cs typeface="Arial"/>
                <a:sym typeface="Arial"/>
              </a:defRPr>
            </a:lvl7pPr>
            <a:lvl8pPr marL="1371600" marR="0" indent="0" algn="ctr" rtl="0">
              <a:spcBef>
                <a:spcPts val="0"/>
              </a:spcBef>
              <a:spcAft>
                <a:spcPts val="0"/>
              </a:spcAft>
              <a:defRPr sz="3500" b="1" i="0" u="none" strike="noStrike" cap="none" baseline="0">
                <a:solidFill>
                  <a:schemeClr val="lt1"/>
                </a:solidFill>
                <a:latin typeface="Arial"/>
                <a:ea typeface="Arial"/>
                <a:cs typeface="Arial"/>
                <a:sym typeface="Arial"/>
              </a:defRPr>
            </a:lvl8pPr>
            <a:lvl9pPr marL="1828800" marR="0" indent="0" algn="ctr" rtl="0">
              <a:spcBef>
                <a:spcPts val="0"/>
              </a:spcBef>
              <a:spcAft>
                <a:spcPts val="0"/>
              </a:spcAft>
              <a:defRPr sz="3500" b="1" i="0" u="none" strike="noStrike" cap="none" baseline="0">
                <a:solidFill>
                  <a:schemeClr val="lt1"/>
                </a:solidFill>
                <a:latin typeface="Arial"/>
                <a:ea typeface="Arial"/>
                <a:cs typeface="Arial"/>
                <a:sym typeface="Arial"/>
              </a:defRPr>
            </a:lvl9pPr>
          </a:lstStyle>
          <a:p>
            <a:pPr>
              <a:buClr>
                <a:schemeClr val="dk1"/>
              </a:buClr>
              <a:buSzPct val="25000"/>
            </a:pPr>
            <a:r>
              <a:rPr lang="en-US" sz="1800" dirty="0">
                <a:solidFill>
                  <a:schemeClr val="bg1"/>
                </a:solidFill>
                <a:latin typeface="Proxima Nova" panose="02000506030000020004" pitchFamily="2" charset="0"/>
              </a:rPr>
              <a:t>Nautilus GPU Nodes Connect to CENIC’s Fiber Optics on Campuses: </a:t>
            </a:r>
          </a:p>
        </p:txBody>
      </p:sp>
      <p:sp>
        <p:nvSpPr>
          <p:cNvPr id="8" name="TextBox 7"/>
          <p:cNvSpPr txBox="1"/>
          <p:nvPr/>
        </p:nvSpPr>
        <p:spPr>
          <a:xfrm>
            <a:off x="2379191" y="4350316"/>
            <a:ext cx="3818818" cy="573511"/>
          </a:xfrm>
          <a:prstGeom prst="rect">
            <a:avLst/>
          </a:prstGeom>
          <a:noFill/>
        </p:spPr>
        <p:txBody>
          <a:bodyPr wrap="square" rtlCol="0">
            <a:spAutoFit/>
          </a:bodyPr>
          <a:lstStyle/>
          <a:p>
            <a:pPr algn="ctr"/>
            <a:r>
              <a:rPr lang="en-US" sz="1100" dirty="0"/>
              <a:t>FIONAs Designed by UCSD’s Phil Papadopoulos,</a:t>
            </a:r>
            <a:br>
              <a:rPr lang="en-US" sz="1100" dirty="0"/>
            </a:br>
            <a:r>
              <a:rPr lang="en-US" sz="1100" dirty="0"/>
              <a:t>John Graham, Joe Keefe, and Tom DeFanti</a:t>
            </a:r>
          </a:p>
        </p:txBody>
      </p:sp>
      <p:grpSp>
        <p:nvGrpSpPr>
          <p:cNvPr id="13" name="Group 12">
            <a:extLst>
              <a:ext uri="{FF2B5EF4-FFF2-40B4-BE49-F238E27FC236}">
                <a16:creationId xmlns:a16="http://schemas.microsoft.com/office/drawing/2014/main" id="{114A202F-8ABA-2BD6-8DC0-88FD4AE3F0D3}"/>
              </a:ext>
            </a:extLst>
          </p:cNvPr>
          <p:cNvGrpSpPr/>
          <p:nvPr/>
        </p:nvGrpSpPr>
        <p:grpSpPr>
          <a:xfrm>
            <a:off x="3884870" y="1426119"/>
            <a:ext cx="4719815" cy="2906077"/>
            <a:chOff x="-9609" y="1426119"/>
            <a:chExt cx="4719815" cy="2906077"/>
          </a:xfrm>
        </p:grpSpPr>
        <p:pic>
          <p:nvPicPr>
            <p:cNvPr id="5" name="Picture 4" descr="A group of black electronic devices&#10;&#10;Description automatically generated">
              <a:extLst>
                <a:ext uri="{FF2B5EF4-FFF2-40B4-BE49-F238E27FC236}">
                  <a16:creationId xmlns:a16="http://schemas.microsoft.com/office/drawing/2014/main" id="{5DD5C7C4-8235-432A-9B5F-EF371ED3FF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1338" y="1426119"/>
              <a:ext cx="3288868" cy="2560496"/>
            </a:xfrm>
            <a:prstGeom prst="rect">
              <a:avLst/>
            </a:prstGeom>
          </p:spPr>
        </p:pic>
        <p:sp>
          <p:nvSpPr>
            <p:cNvPr id="11" name="TextBox 10">
              <a:extLst>
                <a:ext uri="{FF2B5EF4-FFF2-40B4-BE49-F238E27FC236}">
                  <a16:creationId xmlns:a16="http://schemas.microsoft.com/office/drawing/2014/main" id="{03F9D371-7CB9-6F67-F15C-095C349C31B7}"/>
                </a:ext>
              </a:extLst>
            </p:cNvPr>
            <p:cNvSpPr txBox="1"/>
            <p:nvPr/>
          </p:nvSpPr>
          <p:spPr>
            <a:xfrm>
              <a:off x="1631276" y="4024419"/>
              <a:ext cx="2868991" cy="307777"/>
            </a:xfrm>
            <a:prstGeom prst="rect">
              <a:avLst/>
            </a:prstGeom>
            <a:noFill/>
          </p:spPr>
          <p:txBody>
            <a:bodyPr wrap="none" rtlCol="0">
              <a:spAutoFit/>
            </a:bodyPr>
            <a:lstStyle/>
            <a:p>
              <a:r>
                <a:rPr lang="en-US" sz="1400" dirty="0">
                  <a:latin typeface="Proxima Nova" panose="02000506030000020004" pitchFamily="2" charset="0"/>
                </a:rPr>
                <a:t>Nautilus Nodes Are Rack Mounted</a:t>
              </a:r>
            </a:p>
          </p:txBody>
        </p:sp>
        <p:sp>
          <p:nvSpPr>
            <p:cNvPr id="12" name="Arrow: Left 11">
              <a:extLst>
                <a:ext uri="{FF2B5EF4-FFF2-40B4-BE49-F238E27FC236}">
                  <a16:creationId xmlns:a16="http://schemas.microsoft.com/office/drawing/2014/main" id="{8CE10DCC-A657-454E-BACC-4F247F30DFAF}"/>
                </a:ext>
              </a:extLst>
            </p:cNvPr>
            <p:cNvSpPr/>
            <p:nvPr/>
          </p:nvSpPr>
          <p:spPr bwMode="auto">
            <a:xfrm rot="10800000">
              <a:off x="-9609" y="2490923"/>
              <a:ext cx="1242131" cy="430887"/>
            </a:xfrm>
            <a:prstGeom prst="leftArrow">
              <a:avLst/>
            </a:prstGeom>
            <a:gradFill>
              <a:gsLst>
                <a:gs pos="14000">
                  <a:schemeClr val="accent1">
                    <a:lumMod val="5000"/>
                    <a:lumOff val="95000"/>
                  </a:schemeClr>
                </a:gs>
                <a:gs pos="74000">
                  <a:srgbClr val="C00000"/>
                </a:gs>
                <a:gs pos="98000">
                  <a:srgbClr val="C00000"/>
                </a:gs>
              </a:gsLst>
              <a:lin ang="10800000" scaled="0"/>
            </a:gra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ndParaRPr>
            </a:p>
          </p:txBody>
        </p:sp>
      </p:grpSp>
      <p:pic>
        <p:nvPicPr>
          <p:cNvPr id="6" name="Picture 5">
            <a:extLst>
              <a:ext uri="{FF2B5EF4-FFF2-40B4-BE49-F238E27FC236}">
                <a16:creationId xmlns:a16="http://schemas.microsoft.com/office/drawing/2014/main" id="{77F55F67-4D99-B064-93F5-3856C3E62E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0164" y="4314077"/>
            <a:ext cx="590208" cy="550540"/>
          </a:xfrm>
          <a:prstGeom prst="rect">
            <a:avLst/>
          </a:prstGeom>
        </p:spPr>
      </p:pic>
      <p:grpSp>
        <p:nvGrpSpPr>
          <p:cNvPr id="2" name="Group 1">
            <a:extLst>
              <a:ext uri="{FF2B5EF4-FFF2-40B4-BE49-F238E27FC236}">
                <a16:creationId xmlns:a16="http://schemas.microsoft.com/office/drawing/2014/main" id="{C4501193-AA63-885A-29DB-FC5EDB1EB06F}"/>
              </a:ext>
            </a:extLst>
          </p:cNvPr>
          <p:cNvGrpSpPr/>
          <p:nvPr/>
        </p:nvGrpSpPr>
        <p:grpSpPr>
          <a:xfrm>
            <a:off x="6236287" y="4356120"/>
            <a:ext cx="1314700" cy="316334"/>
            <a:chOff x="5852112" y="4419620"/>
            <a:chExt cx="1314700" cy="316334"/>
          </a:xfrm>
        </p:grpSpPr>
        <p:pic>
          <p:nvPicPr>
            <p:cNvPr id="20" name="Picture 19">
              <a:extLst>
                <a:ext uri="{FF2B5EF4-FFF2-40B4-BE49-F238E27FC236}">
                  <a16:creationId xmlns:a16="http://schemas.microsoft.com/office/drawing/2014/main" id="{1FDEB4EA-CA6B-79F4-C924-2B90130FFB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2112" y="4424366"/>
              <a:ext cx="591518" cy="311588"/>
            </a:xfrm>
            <a:prstGeom prst="rect">
              <a:avLst/>
            </a:prstGeom>
          </p:spPr>
        </p:pic>
        <p:pic>
          <p:nvPicPr>
            <p:cNvPr id="7" name="Picture 2" descr="San Diego Supercomputer Center | RDA">
              <a:extLst>
                <a:ext uri="{FF2B5EF4-FFF2-40B4-BE49-F238E27FC236}">
                  <a16:creationId xmlns:a16="http://schemas.microsoft.com/office/drawing/2014/main" id="{3D8D7497-0CC5-6F00-E5FD-8B90637DA1C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467036" y="4419620"/>
              <a:ext cx="699776" cy="2870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50BFCEDF-79AF-9C35-8B61-36B2C4C1BC42}"/>
              </a:ext>
            </a:extLst>
          </p:cNvPr>
          <p:cNvGrpSpPr/>
          <p:nvPr/>
        </p:nvGrpSpPr>
        <p:grpSpPr>
          <a:xfrm>
            <a:off x="538847" y="1426119"/>
            <a:ext cx="3589568" cy="2822281"/>
            <a:chOff x="538847" y="1552319"/>
            <a:chExt cx="3589568" cy="2822281"/>
          </a:xfrm>
        </p:grpSpPr>
        <p:pic>
          <p:nvPicPr>
            <p:cNvPr id="3" name="Picture 2">
              <a:extLst>
                <a:ext uri="{FF2B5EF4-FFF2-40B4-BE49-F238E27FC236}">
                  <a16:creationId xmlns:a16="http://schemas.microsoft.com/office/drawing/2014/main" id="{74628A54-1FCE-6EDA-45ED-FC40AF04BC5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7800" y="1552319"/>
              <a:ext cx="2748254" cy="2006946"/>
            </a:xfrm>
            <a:prstGeom prst="rect">
              <a:avLst/>
            </a:prstGeom>
          </p:spPr>
        </p:pic>
        <p:sp>
          <p:nvSpPr>
            <p:cNvPr id="15" name="Rounded Rectangle 14">
              <a:extLst>
                <a:ext uri="{FF2B5EF4-FFF2-40B4-BE49-F238E27FC236}">
                  <a16:creationId xmlns:a16="http://schemas.microsoft.com/office/drawing/2014/main" id="{D89F2B1C-CA9A-F56A-252B-37BA9C689205}"/>
                </a:ext>
              </a:extLst>
            </p:cNvPr>
            <p:cNvSpPr/>
            <p:nvPr/>
          </p:nvSpPr>
          <p:spPr bwMode="auto">
            <a:xfrm>
              <a:off x="538847" y="3611451"/>
              <a:ext cx="3589568" cy="763149"/>
            </a:xfrm>
            <a:prstGeom prst="roundRect">
              <a:avLst>
                <a:gd name="adj" fmla="val 10011"/>
              </a:avLst>
            </a:prstGeom>
            <a:solidFill>
              <a:srgbClr val="063D5E"/>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algn="ctr"/>
              <a:r>
                <a:rPr lang="en-US" sz="1400" b="1" dirty="0">
                  <a:solidFill>
                    <a:srgbClr val="FEAE01"/>
                  </a:solidFill>
                  <a:latin typeface="Proxima Nova" panose="02000506030000020004" pitchFamily="2" charset="0"/>
                </a:rPr>
                <a:t>Add Up to 8 Nvidia GPUs </a:t>
              </a:r>
              <a:r>
                <a:rPr lang="en-US" sz="1400" dirty="0">
                  <a:solidFill>
                    <a:schemeClr val="bg1"/>
                  </a:solidFill>
                  <a:latin typeface="Proxima Nova" panose="02000506030000020004" pitchFamily="2" charset="0"/>
                </a:rPr>
                <a:t>Per 2U Node</a:t>
              </a:r>
            </a:p>
            <a:p>
              <a:pPr algn="ctr"/>
              <a:r>
                <a:rPr lang="en-US" sz="1400" dirty="0">
                  <a:solidFill>
                    <a:schemeClr val="bg1"/>
                  </a:solidFill>
                  <a:latin typeface="Proxima Nova" panose="02000506030000020004" pitchFamily="2" charset="0"/>
                </a:rPr>
                <a:t>To Add Machine Learning Capability</a:t>
              </a:r>
            </a:p>
            <a:p>
              <a:pPr algn="ctr"/>
              <a:r>
                <a:rPr lang="en-US" sz="1400" dirty="0">
                  <a:solidFill>
                    <a:schemeClr val="bg1"/>
                  </a:solidFill>
                  <a:latin typeface="Proxima Nova" panose="02000506030000020004" pitchFamily="2" charset="0"/>
                </a:rPr>
                <a:t>Up to 240TB Storage</a:t>
              </a:r>
            </a:p>
          </p:txBody>
        </p:sp>
      </p:grpSp>
    </p:spTree>
    <p:extLst>
      <p:ext uri="{BB962C8B-B14F-4D97-AF65-F5344CB8AC3E}">
        <p14:creationId xmlns:p14="http://schemas.microsoft.com/office/powerpoint/2010/main" val="2492746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7DD4E9-3CA1-7D1A-73EF-C43F3F1E44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55" y="178245"/>
            <a:ext cx="9072275" cy="5103155"/>
          </a:xfrm>
          <a:prstGeom prst="rect">
            <a:avLst/>
          </a:prstGeom>
        </p:spPr>
      </p:pic>
      <p:sp>
        <p:nvSpPr>
          <p:cNvPr id="4" name="Title 3">
            <a:extLst>
              <a:ext uri="{FF2B5EF4-FFF2-40B4-BE49-F238E27FC236}">
                <a16:creationId xmlns:a16="http://schemas.microsoft.com/office/drawing/2014/main" id="{90B53068-97A8-0D25-FD41-0785412F6111}"/>
              </a:ext>
            </a:extLst>
          </p:cNvPr>
          <p:cNvSpPr>
            <a:spLocks noGrp="1"/>
          </p:cNvSpPr>
          <p:nvPr>
            <p:ph type="title"/>
          </p:nvPr>
        </p:nvSpPr>
        <p:spPr>
          <a:xfrm>
            <a:off x="0" y="19182"/>
            <a:ext cx="9144000" cy="698070"/>
          </a:xfrm>
        </p:spPr>
        <p:txBody>
          <a:bodyPr/>
          <a:lstStyle/>
          <a:p>
            <a:r>
              <a:rPr lang="en-US" sz="2000" dirty="0"/>
              <a:t>Servers at CSUs as part of CENIC AIR/Nautilus </a:t>
            </a:r>
          </a:p>
        </p:txBody>
      </p:sp>
      <p:pic>
        <p:nvPicPr>
          <p:cNvPr id="6" name="Picture 5">
            <a:extLst>
              <a:ext uri="{FF2B5EF4-FFF2-40B4-BE49-F238E27FC236}">
                <a16:creationId xmlns:a16="http://schemas.microsoft.com/office/drawing/2014/main" id="{7B56D16A-1EA4-8791-3E46-D6D99B45ABE3}"/>
              </a:ext>
            </a:extLst>
          </p:cNvPr>
          <p:cNvPicPr>
            <a:picLocks noChangeAspect="1"/>
          </p:cNvPicPr>
          <p:nvPr/>
        </p:nvPicPr>
        <p:blipFill>
          <a:blip r:embed="rId4"/>
          <a:stretch>
            <a:fillRect/>
          </a:stretch>
        </p:blipFill>
        <p:spPr>
          <a:xfrm>
            <a:off x="132016" y="206742"/>
            <a:ext cx="8970952" cy="5046160"/>
          </a:xfrm>
          <a:prstGeom prst="rect">
            <a:avLst/>
          </a:prstGeom>
        </p:spPr>
      </p:pic>
      <p:sp>
        <p:nvSpPr>
          <p:cNvPr id="9" name="Rectangle 8">
            <a:extLst>
              <a:ext uri="{FF2B5EF4-FFF2-40B4-BE49-F238E27FC236}">
                <a16:creationId xmlns:a16="http://schemas.microsoft.com/office/drawing/2014/main" id="{BF678610-1D03-133F-1030-94AD23F28A10}"/>
              </a:ext>
            </a:extLst>
          </p:cNvPr>
          <p:cNvSpPr/>
          <p:nvPr/>
        </p:nvSpPr>
        <p:spPr bwMode="auto">
          <a:xfrm>
            <a:off x="-174054" y="4475176"/>
            <a:ext cx="9470453" cy="866633"/>
          </a:xfrm>
          <a:prstGeom prst="rect">
            <a:avLst/>
          </a:prstGeom>
          <a:solidFill>
            <a:srgbClr val="032B35"/>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3" name="Picture 2">
            <a:extLst>
              <a:ext uri="{FF2B5EF4-FFF2-40B4-BE49-F238E27FC236}">
                <a16:creationId xmlns:a16="http://schemas.microsoft.com/office/drawing/2014/main" id="{3CBCCF9C-4705-C9AB-A72A-FF0AB35585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053" y="-815"/>
            <a:ext cx="9502003" cy="4654613"/>
          </a:xfrm>
          <a:prstGeom prst="rect">
            <a:avLst/>
          </a:prstGeom>
        </p:spPr>
      </p:pic>
      <p:pic>
        <p:nvPicPr>
          <p:cNvPr id="8" name="Picture 7">
            <a:extLst>
              <a:ext uri="{FF2B5EF4-FFF2-40B4-BE49-F238E27FC236}">
                <a16:creationId xmlns:a16="http://schemas.microsoft.com/office/drawing/2014/main" id="{120FF18C-B777-0979-B2B9-5440ECC423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052" y="8107"/>
            <a:ext cx="9502002" cy="4630842"/>
          </a:xfrm>
          <a:prstGeom prst="rect">
            <a:avLst/>
          </a:prstGeom>
        </p:spPr>
      </p:pic>
      <p:cxnSp>
        <p:nvCxnSpPr>
          <p:cNvPr id="52" name="Straight Connector 51">
            <a:extLst>
              <a:ext uri="{FF2B5EF4-FFF2-40B4-BE49-F238E27FC236}">
                <a16:creationId xmlns:a16="http://schemas.microsoft.com/office/drawing/2014/main" id="{F48708CB-FA75-5AAC-408A-5AB8A5F8A564}"/>
              </a:ext>
            </a:extLst>
          </p:cNvPr>
          <p:cNvCxnSpPr>
            <a:cxnSpLocks/>
          </p:cNvCxnSpPr>
          <p:nvPr/>
        </p:nvCxnSpPr>
        <p:spPr bwMode="auto">
          <a:xfrm>
            <a:off x="1316441" y="2027574"/>
            <a:ext cx="805786" cy="132655"/>
          </a:xfrm>
          <a:prstGeom prst="line">
            <a:avLst/>
          </a:prstGeom>
          <a:solidFill>
            <a:srgbClr val="FFFF00"/>
          </a:solidFill>
          <a:ln w="9525" cap="flat" cmpd="sng" algn="ctr">
            <a:noFill/>
            <a:prstDash val="solid"/>
            <a:round/>
            <a:headEnd type="none" w="med" len="med"/>
            <a:tailEnd type="none" w="med" len="med"/>
          </a:ln>
          <a:effectLst/>
        </p:spPr>
      </p:cxnSp>
      <p:sp>
        <p:nvSpPr>
          <p:cNvPr id="12" name="Title 3">
            <a:extLst>
              <a:ext uri="{FF2B5EF4-FFF2-40B4-BE49-F238E27FC236}">
                <a16:creationId xmlns:a16="http://schemas.microsoft.com/office/drawing/2014/main" id="{2FFBE6E9-9221-78F8-11A9-559CF226D489}"/>
              </a:ext>
            </a:extLst>
          </p:cNvPr>
          <p:cNvSpPr txBox="1">
            <a:spLocks/>
          </p:cNvSpPr>
          <p:nvPr/>
        </p:nvSpPr>
        <p:spPr bwMode="auto">
          <a:xfrm>
            <a:off x="-179001" y="-73126"/>
            <a:ext cx="9502003" cy="698070"/>
          </a:xfrm>
          <a:prstGeom prst="rect">
            <a:avLst/>
          </a:prstGeom>
          <a:noFill/>
          <a:ln>
            <a:noFill/>
          </a:ln>
          <a:effectLst>
            <a:outerShdw blurRad="50800" dist="38100" dir="2700000" algn="tl" rotWithShape="0">
              <a:prstClr val="black">
                <a:alpha val="40000"/>
              </a:prstClr>
            </a:outerShdw>
          </a:effectLst>
          <a:extLst>
            <a:ext uri="{FAA26D3D-D897-4be2-8F04-BA451C77F1D7}">
              <ma14:placeholderFlag xmlns="" xmlns:ma14="http://schemas.microsoft.com/office/mac/drawingml/2011/main" val="1"/>
            </a:ext>
          </a:extLst>
        </p:spPr>
        <p:txBody>
          <a:bodyPr vert="horz" wrap="square" lIns="68603" tIns="33757" rIns="68603" bIns="33757" numCol="1" anchor="ctr" anchorCtr="0" compatLnSpc="1">
            <a:prstTxWarp prst="textNoShape">
              <a:avLst/>
            </a:prstTxWarp>
          </a:bodyPr>
          <a:lstStyle>
            <a:lvl1pPr algn="ctr" defTabSz="677374" rtl="0" eaLnBrk="0" fontAlgn="base" hangingPunct="0">
              <a:spcBef>
                <a:spcPct val="0"/>
              </a:spcBef>
              <a:spcAft>
                <a:spcPct val="0"/>
              </a:spcAft>
              <a:defRPr sz="2400" b="1">
                <a:solidFill>
                  <a:schemeClr val="bg1"/>
                </a:solidFill>
                <a:latin typeface="Proxima Nova" panose="02000506030000020004" pitchFamily="2" charset="0"/>
                <a:ea typeface="ＭＳ Ｐゴシック" panose="020B0600070205080204" pitchFamily="34" charset="-128"/>
                <a:cs typeface="ＭＳ Ｐゴシック" charset="-128"/>
              </a:defRPr>
            </a:lvl1pPr>
            <a:lvl2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2pPr>
            <a:lvl3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3pPr>
            <a:lvl4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4pPr>
            <a:lvl5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5pPr>
            <a:lvl6pPr marL="313639" algn="ctr" defTabSz="677374" rtl="0" eaLnBrk="0" fontAlgn="base" hangingPunct="0">
              <a:spcBef>
                <a:spcPct val="0"/>
              </a:spcBef>
              <a:spcAft>
                <a:spcPct val="0"/>
              </a:spcAft>
              <a:defRPr sz="2400" b="1">
                <a:solidFill>
                  <a:schemeClr val="bg1"/>
                </a:solidFill>
                <a:latin typeface="Arial" charset="0"/>
              </a:defRPr>
            </a:lvl6pPr>
            <a:lvl7pPr marL="627278" algn="ctr" defTabSz="677374" rtl="0" eaLnBrk="0" fontAlgn="base" hangingPunct="0">
              <a:spcBef>
                <a:spcPct val="0"/>
              </a:spcBef>
              <a:spcAft>
                <a:spcPct val="0"/>
              </a:spcAft>
              <a:defRPr sz="2400" b="1">
                <a:solidFill>
                  <a:schemeClr val="bg1"/>
                </a:solidFill>
                <a:latin typeface="Arial" charset="0"/>
              </a:defRPr>
            </a:lvl7pPr>
            <a:lvl8pPr marL="940918" algn="ctr" defTabSz="677374" rtl="0" eaLnBrk="0" fontAlgn="base" hangingPunct="0">
              <a:spcBef>
                <a:spcPct val="0"/>
              </a:spcBef>
              <a:spcAft>
                <a:spcPct val="0"/>
              </a:spcAft>
              <a:defRPr sz="2400" b="1">
                <a:solidFill>
                  <a:schemeClr val="bg1"/>
                </a:solidFill>
                <a:latin typeface="Arial" charset="0"/>
              </a:defRPr>
            </a:lvl8pPr>
            <a:lvl9pPr marL="1254557" algn="ctr" defTabSz="677374" rtl="0" eaLnBrk="0" fontAlgn="base" hangingPunct="0">
              <a:spcBef>
                <a:spcPct val="0"/>
              </a:spcBef>
              <a:spcAft>
                <a:spcPct val="0"/>
              </a:spcAft>
              <a:defRPr sz="2400" b="1">
                <a:solidFill>
                  <a:schemeClr val="bg1"/>
                </a:solidFill>
                <a:latin typeface="Arial" charset="0"/>
              </a:defRPr>
            </a:lvl9pPr>
          </a:lstStyle>
          <a:p>
            <a:r>
              <a:rPr lang="en-US" sz="2000" kern="0" dirty="0"/>
              <a:t>Nautilus Hosting Campuses:</a:t>
            </a:r>
            <a:br>
              <a:rPr lang="en-US" sz="2000" kern="0" dirty="0"/>
            </a:br>
            <a:r>
              <a:rPr lang="en-US" sz="2000" kern="0" dirty="0"/>
              <a:t>Originally Built Out On Research University Campuses</a:t>
            </a:r>
          </a:p>
        </p:txBody>
      </p:sp>
      <p:grpSp>
        <p:nvGrpSpPr>
          <p:cNvPr id="95" name="Group 94">
            <a:extLst>
              <a:ext uri="{FF2B5EF4-FFF2-40B4-BE49-F238E27FC236}">
                <a16:creationId xmlns:a16="http://schemas.microsoft.com/office/drawing/2014/main" id="{84E6CF31-B163-400C-B736-5845D08741D0}"/>
              </a:ext>
            </a:extLst>
          </p:cNvPr>
          <p:cNvGrpSpPr/>
          <p:nvPr/>
        </p:nvGrpSpPr>
        <p:grpSpPr>
          <a:xfrm>
            <a:off x="9630" y="693979"/>
            <a:ext cx="2436293" cy="2524643"/>
            <a:chOff x="9630" y="693979"/>
            <a:chExt cx="2436293" cy="2524643"/>
          </a:xfrm>
        </p:grpSpPr>
        <p:grpSp>
          <p:nvGrpSpPr>
            <p:cNvPr id="62" name="Group 61">
              <a:extLst>
                <a:ext uri="{FF2B5EF4-FFF2-40B4-BE49-F238E27FC236}">
                  <a16:creationId xmlns:a16="http://schemas.microsoft.com/office/drawing/2014/main" id="{99F3D31A-4B19-7357-19C2-B6DA8F114954}"/>
                </a:ext>
              </a:extLst>
            </p:cNvPr>
            <p:cNvGrpSpPr/>
            <p:nvPr/>
          </p:nvGrpSpPr>
          <p:grpSpPr>
            <a:xfrm rot="8692083">
              <a:off x="1814899" y="1720236"/>
              <a:ext cx="577433" cy="1498386"/>
              <a:chOff x="682387" y="2288779"/>
              <a:chExt cx="577433" cy="1498386"/>
            </a:xfrm>
          </p:grpSpPr>
          <p:cxnSp>
            <p:nvCxnSpPr>
              <p:cNvPr id="63" name="Straight Connector 62">
                <a:extLst>
                  <a:ext uri="{FF2B5EF4-FFF2-40B4-BE49-F238E27FC236}">
                    <a16:creationId xmlns:a16="http://schemas.microsoft.com/office/drawing/2014/main" id="{1985A810-7400-48C2-B099-5FF836901677}"/>
                  </a:ext>
                </a:extLst>
              </p:cNvPr>
              <p:cNvCxnSpPr>
                <a:cxnSpLocks/>
              </p:cNvCxnSpPr>
              <p:nvPr/>
            </p:nvCxnSpPr>
            <p:spPr bwMode="auto">
              <a:xfrm flipH="1" flipV="1">
                <a:off x="743802" y="2370016"/>
                <a:ext cx="516018" cy="1417149"/>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65" name="Oval 64">
                <a:extLst>
                  <a:ext uri="{FF2B5EF4-FFF2-40B4-BE49-F238E27FC236}">
                    <a16:creationId xmlns:a16="http://schemas.microsoft.com/office/drawing/2014/main" id="{D0E2D6ED-0441-A63C-E23E-073D4522A83C}"/>
                  </a:ext>
                </a:extLst>
              </p:cNvPr>
              <p:cNvSpPr/>
              <p:nvPr/>
            </p:nvSpPr>
            <p:spPr bwMode="auto">
              <a:xfrm>
                <a:off x="682387" y="2288779"/>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pic>
          <p:nvPicPr>
            <p:cNvPr id="88" name="Picture 87">
              <a:extLst>
                <a:ext uri="{FF2B5EF4-FFF2-40B4-BE49-F238E27FC236}">
                  <a16:creationId xmlns:a16="http://schemas.microsoft.com/office/drawing/2014/main" id="{DD33A326-5863-4C7B-8227-D47B4C125D1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30" y="693979"/>
              <a:ext cx="2436293" cy="2369612"/>
            </a:xfrm>
            <a:prstGeom prst="rect">
              <a:avLst/>
            </a:prstGeom>
          </p:spPr>
        </p:pic>
      </p:grpSp>
      <p:grpSp>
        <p:nvGrpSpPr>
          <p:cNvPr id="96" name="Group 95">
            <a:extLst>
              <a:ext uri="{FF2B5EF4-FFF2-40B4-BE49-F238E27FC236}">
                <a16:creationId xmlns:a16="http://schemas.microsoft.com/office/drawing/2014/main" id="{DA834018-FCE1-77C3-75F6-B83A5067B3DF}"/>
              </a:ext>
            </a:extLst>
          </p:cNvPr>
          <p:cNvGrpSpPr/>
          <p:nvPr/>
        </p:nvGrpSpPr>
        <p:grpSpPr>
          <a:xfrm>
            <a:off x="660196" y="3133637"/>
            <a:ext cx="2745480" cy="2068646"/>
            <a:chOff x="660196" y="3133637"/>
            <a:chExt cx="2745480" cy="2068646"/>
          </a:xfrm>
        </p:grpSpPr>
        <p:grpSp>
          <p:nvGrpSpPr>
            <p:cNvPr id="71" name="Group 70">
              <a:extLst>
                <a:ext uri="{FF2B5EF4-FFF2-40B4-BE49-F238E27FC236}">
                  <a16:creationId xmlns:a16="http://schemas.microsoft.com/office/drawing/2014/main" id="{F182F50D-126E-3B6E-2B68-882FFBD240B2}"/>
                </a:ext>
              </a:extLst>
            </p:cNvPr>
            <p:cNvGrpSpPr/>
            <p:nvPr/>
          </p:nvGrpSpPr>
          <p:grpSpPr>
            <a:xfrm rot="4505896">
              <a:off x="2367766" y="2705827"/>
              <a:ext cx="577433" cy="1498386"/>
              <a:chOff x="682387" y="2288779"/>
              <a:chExt cx="577433" cy="1498386"/>
            </a:xfrm>
          </p:grpSpPr>
          <p:cxnSp>
            <p:nvCxnSpPr>
              <p:cNvPr id="72" name="Straight Connector 71">
                <a:extLst>
                  <a:ext uri="{FF2B5EF4-FFF2-40B4-BE49-F238E27FC236}">
                    <a16:creationId xmlns:a16="http://schemas.microsoft.com/office/drawing/2014/main" id="{A57EED7B-B7B8-8C7E-9E7B-5B7059D5063D}"/>
                  </a:ext>
                </a:extLst>
              </p:cNvPr>
              <p:cNvCxnSpPr>
                <a:cxnSpLocks/>
              </p:cNvCxnSpPr>
              <p:nvPr/>
            </p:nvCxnSpPr>
            <p:spPr bwMode="auto">
              <a:xfrm flipH="1" flipV="1">
                <a:off x="743802" y="2370016"/>
                <a:ext cx="516018" cy="1417149"/>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3" name="Oval 72">
                <a:extLst>
                  <a:ext uri="{FF2B5EF4-FFF2-40B4-BE49-F238E27FC236}">
                    <a16:creationId xmlns:a16="http://schemas.microsoft.com/office/drawing/2014/main" id="{7F33AE4E-226A-6647-0B94-DF54978A5DA6}"/>
                  </a:ext>
                </a:extLst>
              </p:cNvPr>
              <p:cNvSpPr/>
              <p:nvPr/>
            </p:nvSpPr>
            <p:spPr bwMode="auto">
              <a:xfrm>
                <a:off x="682387" y="2288779"/>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pic>
          <p:nvPicPr>
            <p:cNvPr id="89" name="Picture 88">
              <a:extLst>
                <a:ext uri="{FF2B5EF4-FFF2-40B4-BE49-F238E27FC236}">
                  <a16:creationId xmlns:a16="http://schemas.microsoft.com/office/drawing/2014/main" id="{3932C6D8-5799-29BA-C41A-5C3AE1C23B9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2599"/>
            <a:stretch/>
          </p:blipFill>
          <p:spPr>
            <a:xfrm>
              <a:off x="660196" y="3133637"/>
              <a:ext cx="2223395" cy="2068646"/>
            </a:xfrm>
            <a:prstGeom prst="rect">
              <a:avLst/>
            </a:prstGeom>
          </p:spPr>
        </p:pic>
      </p:grpSp>
      <p:grpSp>
        <p:nvGrpSpPr>
          <p:cNvPr id="97" name="Group 96">
            <a:extLst>
              <a:ext uri="{FF2B5EF4-FFF2-40B4-BE49-F238E27FC236}">
                <a16:creationId xmlns:a16="http://schemas.microsoft.com/office/drawing/2014/main" id="{5C151B8F-4CAD-4FD0-5D5C-6014B53CE889}"/>
              </a:ext>
            </a:extLst>
          </p:cNvPr>
          <p:cNvGrpSpPr/>
          <p:nvPr/>
        </p:nvGrpSpPr>
        <p:grpSpPr>
          <a:xfrm>
            <a:off x="3376222" y="3184257"/>
            <a:ext cx="2447161" cy="2068646"/>
            <a:chOff x="3376222" y="3184257"/>
            <a:chExt cx="2447161" cy="2068646"/>
          </a:xfrm>
        </p:grpSpPr>
        <p:grpSp>
          <p:nvGrpSpPr>
            <p:cNvPr id="50" name="Group 49">
              <a:extLst>
                <a:ext uri="{FF2B5EF4-FFF2-40B4-BE49-F238E27FC236}">
                  <a16:creationId xmlns:a16="http://schemas.microsoft.com/office/drawing/2014/main" id="{02E29985-0095-D077-E73D-8540C1ECF4D6}"/>
                </a:ext>
              </a:extLst>
            </p:cNvPr>
            <p:cNvGrpSpPr/>
            <p:nvPr/>
          </p:nvGrpSpPr>
          <p:grpSpPr>
            <a:xfrm rot="4902313">
              <a:off x="4785473" y="2983904"/>
              <a:ext cx="577433" cy="1498386"/>
              <a:chOff x="682387" y="2288779"/>
              <a:chExt cx="577433" cy="1498386"/>
            </a:xfrm>
          </p:grpSpPr>
          <p:cxnSp>
            <p:nvCxnSpPr>
              <p:cNvPr id="16" name="Straight Connector 15">
                <a:extLst>
                  <a:ext uri="{FF2B5EF4-FFF2-40B4-BE49-F238E27FC236}">
                    <a16:creationId xmlns:a16="http://schemas.microsoft.com/office/drawing/2014/main" id="{76E0D223-B70D-D806-A607-C6E6EB1640E7}"/>
                  </a:ext>
                </a:extLst>
              </p:cNvPr>
              <p:cNvCxnSpPr>
                <a:cxnSpLocks/>
              </p:cNvCxnSpPr>
              <p:nvPr/>
            </p:nvCxnSpPr>
            <p:spPr bwMode="auto">
              <a:xfrm flipH="1" flipV="1">
                <a:off x="743802" y="2370016"/>
                <a:ext cx="516018" cy="1417149"/>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EBAAF8BC-AA9C-3B19-E1AD-68B8EBF591C1}"/>
                  </a:ext>
                </a:extLst>
              </p:cNvPr>
              <p:cNvSpPr/>
              <p:nvPr/>
            </p:nvSpPr>
            <p:spPr bwMode="auto">
              <a:xfrm>
                <a:off x="682387" y="2288779"/>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pic>
          <p:nvPicPr>
            <p:cNvPr id="90" name="Picture 89">
              <a:extLst>
                <a:ext uri="{FF2B5EF4-FFF2-40B4-BE49-F238E27FC236}">
                  <a16:creationId xmlns:a16="http://schemas.microsoft.com/office/drawing/2014/main" id="{C4CCCBA6-E7E8-2E00-7D73-0F5726149B5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2599"/>
            <a:stretch/>
          </p:blipFill>
          <p:spPr>
            <a:xfrm>
              <a:off x="3376222" y="3184257"/>
              <a:ext cx="2048155" cy="2068646"/>
            </a:xfrm>
            <a:prstGeom prst="rect">
              <a:avLst/>
            </a:prstGeom>
          </p:spPr>
        </p:pic>
      </p:grpSp>
      <p:grpSp>
        <p:nvGrpSpPr>
          <p:cNvPr id="98" name="Group 97">
            <a:extLst>
              <a:ext uri="{FF2B5EF4-FFF2-40B4-BE49-F238E27FC236}">
                <a16:creationId xmlns:a16="http://schemas.microsoft.com/office/drawing/2014/main" id="{07D4BCDD-6162-0819-314A-E41DF8394BF4}"/>
              </a:ext>
            </a:extLst>
          </p:cNvPr>
          <p:cNvGrpSpPr/>
          <p:nvPr/>
        </p:nvGrpSpPr>
        <p:grpSpPr>
          <a:xfrm>
            <a:off x="6484850" y="2915869"/>
            <a:ext cx="2182306" cy="2393090"/>
            <a:chOff x="6484850" y="2915869"/>
            <a:chExt cx="2182306" cy="2393090"/>
          </a:xfrm>
        </p:grpSpPr>
        <p:grpSp>
          <p:nvGrpSpPr>
            <p:cNvPr id="84" name="Group 83">
              <a:extLst>
                <a:ext uri="{FF2B5EF4-FFF2-40B4-BE49-F238E27FC236}">
                  <a16:creationId xmlns:a16="http://schemas.microsoft.com/office/drawing/2014/main" id="{3C785546-A31D-63B2-A3FC-DEF1B2EB2D57}"/>
                </a:ext>
              </a:extLst>
            </p:cNvPr>
            <p:cNvGrpSpPr/>
            <p:nvPr/>
          </p:nvGrpSpPr>
          <p:grpSpPr>
            <a:xfrm rot="20220192">
              <a:off x="7111667" y="2915869"/>
              <a:ext cx="577433" cy="1498386"/>
              <a:chOff x="682387" y="2288779"/>
              <a:chExt cx="577433" cy="1498386"/>
            </a:xfrm>
          </p:grpSpPr>
          <p:cxnSp>
            <p:nvCxnSpPr>
              <p:cNvPr id="85" name="Straight Connector 84">
                <a:extLst>
                  <a:ext uri="{FF2B5EF4-FFF2-40B4-BE49-F238E27FC236}">
                    <a16:creationId xmlns:a16="http://schemas.microsoft.com/office/drawing/2014/main" id="{CAA8A235-9E12-72EA-F075-961202FD2FD9}"/>
                  </a:ext>
                </a:extLst>
              </p:cNvPr>
              <p:cNvCxnSpPr>
                <a:cxnSpLocks/>
              </p:cNvCxnSpPr>
              <p:nvPr/>
            </p:nvCxnSpPr>
            <p:spPr bwMode="auto">
              <a:xfrm flipH="1" flipV="1">
                <a:off x="743802" y="2370016"/>
                <a:ext cx="516018" cy="1417149"/>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6" name="Oval 85">
                <a:extLst>
                  <a:ext uri="{FF2B5EF4-FFF2-40B4-BE49-F238E27FC236}">
                    <a16:creationId xmlns:a16="http://schemas.microsoft.com/office/drawing/2014/main" id="{0E5284B5-20F7-FCB5-C28E-9D67AA189834}"/>
                  </a:ext>
                </a:extLst>
              </p:cNvPr>
              <p:cNvSpPr/>
              <p:nvPr/>
            </p:nvSpPr>
            <p:spPr bwMode="auto">
              <a:xfrm>
                <a:off x="682387" y="2288779"/>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pic>
          <p:nvPicPr>
            <p:cNvPr id="91" name="Picture 90">
              <a:extLst>
                <a:ext uri="{FF2B5EF4-FFF2-40B4-BE49-F238E27FC236}">
                  <a16:creationId xmlns:a16="http://schemas.microsoft.com/office/drawing/2014/main" id="{812DB02A-694C-69F7-602A-006B9BA4F40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7010"/>
            <a:stretch/>
          </p:blipFill>
          <p:spPr>
            <a:xfrm>
              <a:off x="6484850" y="3151406"/>
              <a:ext cx="2182306" cy="2157553"/>
            </a:xfrm>
            <a:prstGeom prst="rect">
              <a:avLst/>
            </a:prstGeom>
          </p:spPr>
        </p:pic>
      </p:grpSp>
      <p:grpSp>
        <p:nvGrpSpPr>
          <p:cNvPr id="99" name="Group 98">
            <a:extLst>
              <a:ext uri="{FF2B5EF4-FFF2-40B4-BE49-F238E27FC236}">
                <a16:creationId xmlns:a16="http://schemas.microsoft.com/office/drawing/2014/main" id="{8077F248-3E79-2F6C-A9F2-32CDFFFF22B5}"/>
              </a:ext>
            </a:extLst>
          </p:cNvPr>
          <p:cNvGrpSpPr/>
          <p:nvPr/>
        </p:nvGrpSpPr>
        <p:grpSpPr>
          <a:xfrm>
            <a:off x="6698841" y="504290"/>
            <a:ext cx="2424643" cy="2157553"/>
            <a:chOff x="6698841" y="504290"/>
            <a:chExt cx="2424643" cy="2157553"/>
          </a:xfrm>
        </p:grpSpPr>
        <p:grpSp>
          <p:nvGrpSpPr>
            <p:cNvPr id="80" name="Group 79">
              <a:extLst>
                <a:ext uri="{FF2B5EF4-FFF2-40B4-BE49-F238E27FC236}">
                  <a16:creationId xmlns:a16="http://schemas.microsoft.com/office/drawing/2014/main" id="{778AC40D-9B9B-E009-C0AC-D300903B29F7}"/>
                </a:ext>
              </a:extLst>
            </p:cNvPr>
            <p:cNvGrpSpPr/>
            <p:nvPr/>
          </p:nvGrpSpPr>
          <p:grpSpPr>
            <a:xfrm rot="14663210">
              <a:off x="7159317" y="1521539"/>
              <a:ext cx="577433" cy="1498386"/>
              <a:chOff x="682387" y="2288779"/>
              <a:chExt cx="577433" cy="1498386"/>
            </a:xfrm>
          </p:grpSpPr>
          <p:cxnSp>
            <p:nvCxnSpPr>
              <p:cNvPr id="82" name="Straight Connector 81">
                <a:extLst>
                  <a:ext uri="{FF2B5EF4-FFF2-40B4-BE49-F238E27FC236}">
                    <a16:creationId xmlns:a16="http://schemas.microsoft.com/office/drawing/2014/main" id="{02B2CBEA-82A9-240C-E401-9AD13AA5C703}"/>
                  </a:ext>
                </a:extLst>
              </p:cNvPr>
              <p:cNvCxnSpPr>
                <a:cxnSpLocks/>
              </p:cNvCxnSpPr>
              <p:nvPr/>
            </p:nvCxnSpPr>
            <p:spPr bwMode="auto">
              <a:xfrm flipH="1" flipV="1">
                <a:off x="743802" y="2370016"/>
                <a:ext cx="516018" cy="1417149"/>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83" name="Oval 82">
                <a:extLst>
                  <a:ext uri="{FF2B5EF4-FFF2-40B4-BE49-F238E27FC236}">
                    <a16:creationId xmlns:a16="http://schemas.microsoft.com/office/drawing/2014/main" id="{45BD50CE-608D-971B-FF35-6E2166BB6AC1}"/>
                  </a:ext>
                </a:extLst>
              </p:cNvPr>
              <p:cNvSpPr/>
              <p:nvPr/>
            </p:nvSpPr>
            <p:spPr bwMode="auto">
              <a:xfrm>
                <a:off x="682387" y="2288779"/>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pic>
          <p:nvPicPr>
            <p:cNvPr id="92" name="Picture 91">
              <a:extLst>
                <a:ext uri="{FF2B5EF4-FFF2-40B4-BE49-F238E27FC236}">
                  <a16:creationId xmlns:a16="http://schemas.microsoft.com/office/drawing/2014/main" id="{2B369940-7475-0829-BE21-7C6894A171F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941178" y="504290"/>
              <a:ext cx="2182306" cy="2157553"/>
            </a:xfrm>
            <a:prstGeom prst="rect">
              <a:avLst/>
            </a:prstGeom>
          </p:spPr>
        </p:pic>
      </p:grpSp>
      <p:grpSp>
        <p:nvGrpSpPr>
          <p:cNvPr id="94" name="Group 93">
            <a:extLst>
              <a:ext uri="{FF2B5EF4-FFF2-40B4-BE49-F238E27FC236}">
                <a16:creationId xmlns:a16="http://schemas.microsoft.com/office/drawing/2014/main" id="{C92A2574-E6BC-021F-C9C9-54381C7F98B3}"/>
              </a:ext>
            </a:extLst>
          </p:cNvPr>
          <p:cNvGrpSpPr/>
          <p:nvPr/>
        </p:nvGrpSpPr>
        <p:grpSpPr>
          <a:xfrm>
            <a:off x="3597555" y="589664"/>
            <a:ext cx="2406484" cy="2157553"/>
            <a:chOff x="3597555" y="589664"/>
            <a:chExt cx="2406484" cy="2157553"/>
          </a:xfrm>
        </p:grpSpPr>
        <p:grpSp>
          <p:nvGrpSpPr>
            <p:cNvPr id="76" name="Group 75">
              <a:extLst>
                <a:ext uri="{FF2B5EF4-FFF2-40B4-BE49-F238E27FC236}">
                  <a16:creationId xmlns:a16="http://schemas.microsoft.com/office/drawing/2014/main" id="{CF89A4CF-6509-8C0D-6D3D-DF088CFA1A04}"/>
                </a:ext>
              </a:extLst>
            </p:cNvPr>
            <p:cNvGrpSpPr/>
            <p:nvPr/>
          </p:nvGrpSpPr>
          <p:grpSpPr>
            <a:xfrm rot="15193040">
              <a:off x="4058031" y="1364511"/>
              <a:ext cx="577433" cy="1498386"/>
              <a:chOff x="682387" y="2288779"/>
              <a:chExt cx="577433" cy="1498386"/>
            </a:xfrm>
          </p:grpSpPr>
          <p:cxnSp>
            <p:nvCxnSpPr>
              <p:cNvPr id="77" name="Straight Connector 76">
                <a:extLst>
                  <a:ext uri="{FF2B5EF4-FFF2-40B4-BE49-F238E27FC236}">
                    <a16:creationId xmlns:a16="http://schemas.microsoft.com/office/drawing/2014/main" id="{58129CA5-EEC8-DE65-EB85-8AE2569F7E56}"/>
                  </a:ext>
                </a:extLst>
              </p:cNvPr>
              <p:cNvCxnSpPr>
                <a:cxnSpLocks/>
              </p:cNvCxnSpPr>
              <p:nvPr/>
            </p:nvCxnSpPr>
            <p:spPr bwMode="auto">
              <a:xfrm flipH="1" flipV="1">
                <a:off x="743802" y="2370016"/>
                <a:ext cx="516018" cy="1417149"/>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8" name="Oval 77">
                <a:extLst>
                  <a:ext uri="{FF2B5EF4-FFF2-40B4-BE49-F238E27FC236}">
                    <a16:creationId xmlns:a16="http://schemas.microsoft.com/office/drawing/2014/main" id="{421CDD49-D898-6476-36EF-73F995838D66}"/>
                  </a:ext>
                </a:extLst>
              </p:cNvPr>
              <p:cNvSpPr/>
              <p:nvPr/>
            </p:nvSpPr>
            <p:spPr bwMode="auto">
              <a:xfrm>
                <a:off x="682387" y="2288779"/>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pic>
          <p:nvPicPr>
            <p:cNvPr id="93" name="Picture 92">
              <a:extLst>
                <a:ext uri="{FF2B5EF4-FFF2-40B4-BE49-F238E27FC236}">
                  <a16:creationId xmlns:a16="http://schemas.microsoft.com/office/drawing/2014/main" id="{1AF783EE-1CF8-9894-4B66-834DCF1C104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21733" y="589664"/>
              <a:ext cx="2182306" cy="2157553"/>
            </a:xfrm>
            <a:prstGeom prst="rect">
              <a:avLst/>
            </a:prstGeom>
          </p:spPr>
        </p:pic>
      </p:grpSp>
    </p:spTree>
    <p:extLst>
      <p:ext uri="{BB962C8B-B14F-4D97-AF65-F5344CB8AC3E}">
        <p14:creationId xmlns:p14="http://schemas.microsoft.com/office/powerpoint/2010/main" val="874815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right)">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right)">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wipe(right)">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wipe(left)">
                                      <p:cBhvr>
                                        <p:cTn id="22" dur="500"/>
                                        <p:tgtEl>
                                          <p:spTgt spid="9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wipe(left)">
                                      <p:cBhvr>
                                        <p:cTn id="27" dur="5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wipe(left)">
                                      <p:cBhvr>
                                        <p:cTn id="3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7DD4E9-3CA1-7D1A-73EF-C43F3F1E44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55" y="178245"/>
            <a:ext cx="9072275" cy="5103155"/>
          </a:xfrm>
          <a:prstGeom prst="rect">
            <a:avLst/>
          </a:prstGeom>
        </p:spPr>
      </p:pic>
      <p:sp>
        <p:nvSpPr>
          <p:cNvPr id="4" name="Title 3">
            <a:extLst>
              <a:ext uri="{FF2B5EF4-FFF2-40B4-BE49-F238E27FC236}">
                <a16:creationId xmlns:a16="http://schemas.microsoft.com/office/drawing/2014/main" id="{90B53068-97A8-0D25-FD41-0785412F6111}"/>
              </a:ext>
            </a:extLst>
          </p:cNvPr>
          <p:cNvSpPr>
            <a:spLocks noGrp="1"/>
          </p:cNvSpPr>
          <p:nvPr>
            <p:ph type="title"/>
          </p:nvPr>
        </p:nvSpPr>
        <p:spPr>
          <a:xfrm>
            <a:off x="0" y="19182"/>
            <a:ext cx="9144000" cy="698070"/>
          </a:xfrm>
        </p:spPr>
        <p:txBody>
          <a:bodyPr/>
          <a:lstStyle/>
          <a:p>
            <a:r>
              <a:rPr lang="en-US" sz="2000" dirty="0"/>
              <a:t>Servers at CSUs as part of CENIC AIR/Nautilus </a:t>
            </a:r>
          </a:p>
        </p:txBody>
      </p:sp>
      <p:pic>
        <p:nvPicPr>
          <p:cNvPr id="6" name="Picture 5">
            <a:extLst>
              <a:ext uri="{FF2B5EF4-FFF2-40B4-BE49-F238E27FC236}">
                <a16:creationId xmlns:a16="http://schemas.microsoft.com/office/drawing/2014/main" id="{7B56D16A-1EA4-8791-3E46-D6D99B45ABE3}"/>
              </a:ext>
            </a:extLst>
          </p:cNvPr>
          <p:cNvPicPr>
            <a:picLocks noChangeAspect="1"/>
          </p:cNvPicPr>
          <p:nvPr/>
        </p:nvPicPr>
        <p:blipFill>
          <a:blip r:embed="rId4"/>
          <a:stretch>
            <a:fillRect/>
          </a:stretch>
        </p:blipFill>
        <p:spPr>
          <a:xfrm>
            <a:off x="132016" y="206742"/>
            <a:ext cx="8970952" cy="5046160"/>
          </a:xfrm>
          <a:prstGeom prst="rect">
            <a:avLst/>
          </a:prstGeom>
        </p:spPr>
      </p:pic>
      <p:sp>
        <p:nvSpPr>
          <p:cNvPr id="9" name="Rectangle 8">
            <a:extLst>
              <a:ext uri="{FF2B5EF4-FFF2-40B4-BE49-F238E27FC236}">
                <a16:creationId xmlns:a16="http://schemas.microsoft.com/office/drawing/2014/main" id="{BF678610-1D03-133F-1030-94AD23F28A10}"/>
              </a:ext>
            </a:extLst>
          </p:cNvPr>
          <p:cNvSpPr/>
          <p:nvPr/>
        </p:nvSpPr>
        <p:spPr bwMode="auto">
          <a:xfrm>
            <a:off x="-174054" y="4475176"/>
            <a:ext cx="9470453" cy="866633"/>
          </a:xfrm>
          <a:prstGeom prst="rect">
            <a:avLst/>
          </a:prstGeom>
          <a:solidFill>
            <a:srgbClr val="032B35"/>
          </a:solidFill>
          <a:ln w="9525" cap="flat" cmpd="sng" algn="ctr">
            <a:no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3" name="Picture 2">
            <a:extLst>
              <a:ext uri="{FF2B5EF4-FFF2-40B4-BE49-F238E27FC236}">
                <a16:creationId xmlns:a16="http://schemas.microsoft.com/office/drawing/2014/main" id="{3CBCCF9C-4705-C9AB-A72A-FF0AB35585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053" y="-815"/>
            <a:ext cx="9502003" cy="4654613"/>
          </a:xfrm>
          <a:prstGeom prst="rect">
            <a:avLst/>
          </a:prstGeom>
        </p:spPr>
      </p:pic>
      <p:pic>
        <p:nvPicPr>
          <p:cNvPr id="8" name="Picture 7">
            <a:extLst>
              <a:ext uri="{FF2B5EF4-FFF2-40B4-BE49-F238E27FC236}">
                <a16:creationId xmlns:a16="http://schemas.microsoft.com/office/drawing/2014/main" id="{120FF18C-B777-0979-B2B9-5440ECC423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052" y="8107"/>
            <a:ext cx="9502002" cy="4630842"/>
          </a:xfrm>
          <a:prstGeom prst="rect">
            <a:avLst/>
          </a:prstGeom>
        </p:spPr>
      </p:pic>
      <p:grpSp>
        <p:nvGrpSpPr>
          <p:cNvPr id="57" name="Group 56">
            <a:extLst>
              <a:ext uri="{FF2B5EF4-FFF2-40B4-BE49-F238E27FC236}">
                <a16:creationId xmlns:a16="http://schemas.microsoft.com/office/drawing/2014/main" id="{634D463C-661D-6A5F-1C50-28AD0282E99F}"/>
              </a:ext>
            </a:extLst>
          </p:cNvPr>
          <p:cNvGrpSpPr/>
          <p:nvPr/>
        </p:nvGrpSpPr>
        <p:grpSpPr>
          <a:xfrm>
            <a:off x="405453" y="226068"/>
            <a:ext cx="1839604" cy="1995576"/>
            <a:chOff x="405453" y="206886"/>
            <a:chExt cx="1839604" cy="1995576"/>
          </a:xfrm>
        </p:grpSpPr>
        <p:cxnSp>
          <p:nvCxnSpPr>
            <p:cNvPr id="54" name="Straight Connector 53">
              <a:extLst>
                <a:ext uri="{FF2B5EF4-FFF2-40B4-BE49-F238E27FC236}">
                  <a16:creationId xmlns:a16="http://schemas.microsoft.com/office/drawing/2014/main" id="{E8E96062-0D3E-DEA7-D9A9-2E94EBA6C545}"/>
                </a:ext>
              </a:extLst>
            </p:cNvPr>
            <p:cNvCxnSpPr>
              <a:cxnSpLocks/>
              <a:stCxn id="33" idx="1"/>
            </p:cNvCxnSpPr>
            <p:nvPr/>
          </p:nvCxnSpPr>
          <p:spPr bwMode="auto">
            <a:xfrm flipH="1" flipV="1">
              <a:off x="1780466" y="1674159"/>
              <a:ext cx="359749" cy="423461"/>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30" name="Group 29">
              <a:extLst>
                <a:ext uri="{FF2B5EF4-FFF2-40B4-BE49-F238E27FC236}">
                  <a16:creationId xmlns:a16="http://schemas.microsoft.com/office/drawing/2014/main" id="{2EBA0E6C-5C8D-5C4B-C30C-0CA19AC9EF3B}"/>
                </a:ext>
              </a:extLst>
            </p:cNvPr>
            <p:cNvGrpSpPr/>
            <p:nvPr/>
          </p:nvGrpSpPr>
          <p:grpSpPr>
            <a:xfrm>
              <a:off x="405453" y="206886"/>
              <a:ext cx="1821976" cy="1801506"/>
              <a:chOff x="61445" y="264753"/>
              <a:chExt cx="1821976" cy="1801506"/>
            </a:xfrm>
          </p:grpSpPr>
          <p:pic>
            <p:nvPicPr>
              <p:cNvPr id="14" name="Picture 13">
                <a:extLst>
                  <a:ext uri="{FF2B5EF4-FFF2-40B4-BE49-F238E27FC236}">
                    <a16:creationId xmlns:a16="http://schemas.microsoft.com/office/drawing/2014/main" id="{99F03EAB-5829-EA0A-EDB8-D1C722E8CF00}"/>
                  </a:ext>
                </a:extLst>
              </p:cNvPr>
              <p:cNvPicPr>
                <a:picLocks noChangeAspect="1"/>
              </p:cNvPicPr>
              <p:nvPr/>
            </p:nvPicPr>
            <p:blipFill rotWithShape="1">
              <a:blip r:embed="rId7"/>
              <a:srcRect l="2340" t="15066" r="74218" b="43728"/>
              <a:stretch/>
            </p:blipFill>
            <p:spPr>
              <a:xfrm>
                <a:off x="61445" y="264753"/>
                <a:ext cx="1821976" cy="1801506"/>
              </a:xfrm>
              <a:prstGeom prst="rect">
                <a:avLst/>
              </a:prstGeom>
              <a:effectLst>
                <a:outerShdw blurRad="145564" dist="60069" dir="2700000" algn="tl" rotWithShape="0">
                  <a:prstClr val="black">
                    <a:alpha val="40000"/>
                  </a:prstClr>
                </a:outerShdw>
              </a:effectLst>
            </p:spPr>
          </p:pic>
          <p:sp>
            <p:nvSpPr>
              <p:cNvPr id="29" name="TextBox 28">
                <a:extLst>
                  <a:ext uri="{FF2B5EF4-FFF2-40B4-BE49-F238E27FC236}">
                    <a16:creationId xmlns:a16="http://schemas.microsoft.com/office/drawing/2014/main" id="{8864D3DC-DDCF-A9B9-BEAD-4E2E40E6AD4E}"/>
                  </a:ext>
                </a:extLst>
              </p:cNvPr>
              <p:cNvSpPr txBox="1"/>
              <p:nvPr/>
            </p:nvSpPr>
            <p:spPr>
              <a:xfrm>
                <a:off x="542530" y="1493782"/>
                <a:ext cx="893928" cy="425758"/>
              </a:xfrm>
              <a:prstGeom prst="rect">
                <a:avLst/>
              </a:prstGeom>
              <a:noFill/>
            </p:spPr>
            <p:txBody>
              <a:bodyPr wrap="square" rtlCol="0">
                <a:spAutoFit/>
              </a:bodyPr>
              <a:lstStyle/>
              <a:p>
                <a:pPr algn="ctr">
                  <a:lnSpc>
                    <a:spcPts val="1280"/>
                  </a:lnSpc>
                </a:pPr>
                <a:r>
                  <a:rPr lang="en-US" sz="1400" dirty="0">
                    <a:solidFill>
                      <a:schemeClr val="bg1"/>
                    </a:solidFill>
                    <a:latin typeface="Proxima Nova Medium" panose="02000506030000020004" pitchFamily="2" charset="0"/>
                  </a:rPr>
                  <a:t>CSU</a:t>
                </a:r>
              </a:p>
              <a:p>
                <a:pPr algn="ctr">
                  <a:lnSpc>
                    <a:spcPts val="1280"/>
                  </a:lnSpc>
                </a:pPr>
                <a:r>
                  <a:rPr lang="en-US" sz="1400" dirty="0">
                    <a:solidFill>
                      <a:schemeClr val="bg1"/>
                    </a:solidFill>
                    <a:latin typeface="Proxima Nova Medium" panose="02000506030000020004" pitchFamily="2" charset="0"/>
                  </a:rPr>
                  <a:t>Chico</a:t>
                </a:r>
              </a:p>
            </p:txBody>
          </p:sp>
        </p:grpSp>
        <p:sp>
          <p:nvSpPr>
            <p:cNvPr id="33" name="Oval 32">
              <a:extLst>
                <a:ext uri="{FF2B5EF4-FFF2-40B4-BE49-F238E27FC236}">
                  <a16:creationId xmlns:a16="http://schemas.microsoft.com/office/drawing/2014/main" id="{73ACBB13-0192-47A4-F9F0-94A7C0376BE1}"/>
                </a:ext>
              </a:extLst>
            </p:cNvPr>
            <p:cNvSpPr/>
            <p:nvPr/>
          </p:nvSpPr>
          <p:spPr bwMode="auto">
            <a:xfrm>
              <a:off x="2122227" y="2079632"/>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cxnSp>
        <p:nvCxnSpPr>
          <p:cNvPr id="52" name="Straight Connector 51">
            <a:extLst>
              <a:ext uri="{FF2B5EF4-FFF2-40B4-BE49-F238E27FC236}">
                <a16:creationId xmlns:a16="http://schemas.microsoft.com/office/drawing/2014/main" id="{F48708CB-FA75-5AAC-408A-5AB8A5F8A564}"/>
              </a:ext>
            </a:extLst>
          </p:cNvPr>
          <p:cNvCxnSpPr>
            <a:stCxn id="14" idx="2"/>
            <a:endCxn id="33" idx="2"/>
          </p:cNvCxnSpPr>
          <p:nvPr/>
        </p:nvCxnSpPr>
        <p:spPr bwMode="auto">
          <a:xfrm>
            <a:off x="1316441" y="2027574"/>
            <a:ext cx="805786" cy="132655"/>
          </a:xfrm>
          <a:prstGeom prst="line">
            <a:avLst/>
          </a:prstGeom>
          <a:solidFill>
            <a:srgbClr val="FFFF00"/>
          </a:solidFill>
          <a:ln w="9525" cap="flat" cmpd="sng" algn="ctr">
            <a:noFill/>
            <a:prstDash val="solid"/>
            <a:round/>
            <a:headEnd type="none" w="med" len="med"/>
            <a:tailEnd type="none" w="med" len="med"/>
          </a:ln>
          <a:effectLst/>
        </p:spPr>
      </p:cxnSp>
      <p:grpSp>
        <p:nvGrpSpPr>
          <p:cNvPr id="60" name="Group 59">
            <a:extLst>
              <a:ext uri="{FF2B5EF4-FFF2-40B4-BE49-F238E27FC236}">
                <a16:creationId xmlns:a16="http://schemas.microsoft.com/office/drawing/2014/main" id="{FB70A5BE-9187-8564-918E-814DD58845CE}"/>
              </a:ext>
            </a:extLst>
          </p:cNvPr>
          <p:cNvGrpSpPr/>
          <p:nvPr/>
        </p:nvGrpSpPr>
        <p:grpSpPr>
          <a:xfrm>
            <a:off x="382061" y="2288779"/>
            <a:ext cx="1821976" cy="2553508"/>
            <a:chOff x="382061" y="2269597"/>
            <a:chExt cx="1821976" cy="2553508"/>
          </a:xfrm>
        </p:grpSpPr>
        <p:cxnSp>
          <p:nvCxnSpPr>
            <p:cNvPr id="58" name="Straight Connector 57">
              <a:extLst>
                <a:ext uri="{FF2B5EF4-FFF2-40B4-BE49-F238E27FC236}">
                  <a16:creationId xmlns:a16="http://schemas.microsoft.com/office/drawing/2014/main" id="{196B55AE-6BF8-A138-31BA-6AA063BB3779}"/>
                </a:ext>
              </a:extLst>
            </p:cNvPr>
            <p:cNvCxnSpPr>
              <a:cxnSpLocks/>
            </p:cNvCxnSpPr>
            <p:nvPr/>
          </p:nvCxnSpPr>
          <p:spPr bwMode="auto">
            <a:xfrm flipH="1" flipV="1">
              <a:off x="743802" y="2350834"/>
              <a:ext cx="516018" cy="1417149"/>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35" name="Group 34">
              <a:extLst>
                <a:ext uri="{FF2B5EF4-FFF2-40B4-BE49-F238E27FC236}">
                  <a16:creationId xmlns:a16="http://schemas.microsoft.com/office/drawing/2014/main" id="{E23FC9AC-6F9D-3D96-B481-DC86A726F07C}"/>
                </a:ext>
              </a:extLst>
            </p:cNvPr>
            <p:cNvGrpSpPr/>
            <p:nvPr/>
          </p:nvGrpSpPr>
          <p:grpSpPr>
            <a:xfrm>
              <a:off x="382061" y="3021599"/>
              <a:ext cx="1821976" cy="1801506"/>
              <a:chOff x="222959" y="3028665"/>
              <a:chExt cx="1821976" cy="1801506"/>
            </a:xfrm>
          </p:grpSpPr>
          <p:pic>
            <p:nvPicPr>
              <p:cNvPr id="18" name="Picture 17">
                <a:extLst>
                  <a:ext uri="{FF2B5EF4-FFF2-40B4-BE49-F238E27FC236}">
                    <a16:creationId xmlns:a16="http://schemas.microsoft.com/office/drawing/2014/main" id="{0B500FFA-856F-83B6-5AC1-1994119B5E4C}"/>
                  </a:ext>
                </a:extLst>
              </p:cNvPr>
              <p:cNvPicPr>
                <a:picLocks noChangeAspect="1"/>
              </p:cNvPicPr>
              <p:nvPr/>
            </p:nvPicPr>
            <p:blipFill rotWithShape="1">
              <a:blip r:embed="rId7"/>
              <a:srcRect l="1734" t="59082" r="74824" b="-288"/>
              <a:stretch/>
            </p:blipFill>
            <p:spPr>
              <a:xfrm>
                <a:off x="222959" y="3028665"/>
                <a:ext cx="1821976" cy="1801506"/>
              </a:xfrm>
              <a:prstGeom prst="rect">
                <a:avLst/>
              </a:prstGeom>
              <a:effectLst>
                <a:outerShdw blurRad="125821" dist="103317" dir="2700000" algn="tl" rotWithShape="0">
                  <a:prstClr val="black">
                    <a:alpha val="40000"/>
                  </a:prstClr>
                </a:outerShdw>
              </a:effectLst>
            </p:spPr>
          </p:pic>
          <p:sp>
            <p:nvSpPr>
              <p:cNvPr id="34" name="TextBox 33">
                <a:extLst>
                  <a:ext uri="{FF2B5EF4-FFF2-40B4-BE49-F238E27FC236}">
                    <a16:creationId xmlns:a16="http://schemas.microsoft.com/office/drawing/2014/main" id="{35D7CC1E-A449-C2F0-E08A-B8A764628E07}"/>
                  </a:ext>
                </a:extLst>
              </p:cNvPr>
              <p:cNvSpPr txBox="1"/>
              <p:nvPr/>
            </p:nvSpPr>
            <p:spPr>
              <a:xfrm>
                <a:off x="591044" y="4173072"/>
                <a:ext cx="1132591" cy="425758"/>
              </a:xfrm>
              <a:prstGeom prst="rect">
                <a:avLst/>
              </a:prstGeom>
              <a:noFill/>
            </p:spPr>
            <p:txBody>
              <a:bodyPr wrap="square" rtlCol="0">
                <a:spAutoFit/>
              </a:bodyPr>
              <a:lstStyle/>
              <a:p>
                <a:pPr algn="ctr">
                  <a:lnSpc>
                    <a:spcPts val="1280"/>
                  </a:lnSpc>
                </a:pPr>
                <a:r>
                  <a:rPr lang="en-US" sz="1400" dirty="0">
                    <a:solidFill>
                      <a:schemeClr val="bg1"/>
                    </a:solidFill>
                    <a:latin typeface="Proxima Nova Medium" panose="02000506030000020004" pitchFamily="2" charset="0"/>
                  </a:rPr>
                  <a:t>Cal Poly</a:t>
                </a:r>
              </a:p>
              <a:p>
                <a:pPr algn="ctr">
                  <a:lnSpc>
                    <a:spcPts val="1280"/>
                  </a:lnSpc>
                </a:pPr>
                <a:r>
                  <a:rPr lang="en-US" sz="1400" dirty="0">
                    <a:solidFill>
                      <a:schemeClr val="bg1"/>
                    </a:solidFill>
                    <a:latin typeface="Proxima Nova Medium" panose="02000506030000020004" pitchFamily="2" charset="0"/>
                  </a:rPr>
                  <a:t>Humboldt</a:t>
                </a:r>
              </a:p>
            </p:txBody>
          </p:sp>
        </p:grpSp>
        <p:sp>
          <p:nvSpPr>
            <p:cNvPr id="24" name="Oval 23">
              <a:extLst>
                <a:ext uri="{FF2B5EF4-FFF2-40B4-BE49-F238E27FC236}">
                  <a16:creationId xmlns:a16="http://schemas.microsoft.com/office/drawing/2014/main" id="{AEDD5F19-AADC-7ED1-C8B3-CA316E7CDF61}"/>
                </a:ext>
              </a:extLst>
            </p:cNvPr>
            <p:cNvSpPr/>
            <p:nvPr/>
          </p:nvSpPr>
          <p:spPr bwMode="auto">
            <a:xfrm>
              <a:off x="682387" y="2269597"/>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66" name="Group 65">
            <a:extLst>
              <a:ext uri="{FF2B5EF4-FFF2-40B4-BE49-F238E27FC236}">
                <a16:creationId xmlns:a16="http://schemas.microsoft.com/office/drawing/2014/main" id="{A814288D-6820-5156-46F3-03873B4A3156}"/>
              </a:ext>
            </a:extLst>
          </p:cNvPr>
          <p:cNvGrpSpPr/>
          <p:nvPr/>
        </p:nvGrpSpPr>
        <p:grpSpPr>
          <a:xfrm>
            <a:off x="2557762" y="3080765"/>
            <a:ext cx="1821976" cy="2083151"/>
            <a:chOff x="2557762" y="3061583"/>
            <a:chExt cx="1821976" cy="2083151"/>
          </a:xfrm>
        </p:grpSpPr>
        <p:cxnSp>
          <p:nvCxnSpPr>
            <p:cNvPr id="64" name="Straight Connector 63">
              <a:extLst>
                <a:ext uri="{FF2B5EF4-FFF2-40B4-BE49-F238E27FC236}">
                  <a16:creationId xmlns:a16="http://schemas.microsoft.com/office/drawing/2014/main" id="{0D0B7F42-836E-0C2B-59A4-CBF83B27FB35}"/>
                </a:ext>
              </a:extLst>
            </p:cNvPr>
            <p:cNvCxnSpPr>
              <a:cxnSpLocks/>
            </p:cNvCxnSpPr>
            <p:nvPr/>
          </p:nvCxnSpPr>
          <p:spPr bwMode="auto">
            <a:xfrm flipV="1">
              <a:off x="3476827" y="3121248"/>
              <a:ext cx="51524" cy="645402"/>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39" name="Group 38">
              <a:extLst>
                <a:ext uri="{FF2B5EF4-FFF2-40B4-BE49-F238E27FC236}">
                  <a16:creationId xmlns:a16="http://schemas.microsoft.com/office/drawing/2014/main" id="{B35F04EF-1038-6A85-8A20-B6D794536800}"/>
                </a:ext>
              </a:extLst>
            </p:cNvPr>
            <p:cNvGrpSpPr/>
            <p:nvPr/>
          </p:nvGrpSpPr>
          <p:grpSpPr>
            <a:xfrm>
              <a:off x="2557762" y="3343228"/>
              <a:ext cx="1821976" cy="1801506"/>
              <a:chOff x="2679556" y="3424450"/>
              <a:chExt cx="1821976" cy="1801506"/>
            </a:xfrm>
          </p:grpSpPr>
          <p:pic>
            <p:nvPicPr>
              <p:cNvPr id="19" name="Picture 18">
                <a:extLst>
                  <a:ext uri="{FF2B5EF4-FFF2-40B4-BE49-F238E27FC236}">
                    <a16:creationId xmlns:a16="http://schemas.microsoft.com/office/drawing/2014/main" id="{24C1BFCA-4338-B924-D9D2-8DEF89CEC1BE}"/>
                  </a:ext>
                </a:extLst>
              </p:cNvPr>
              <p:cNvPicPr>
                <a:picLocks noChangeAspect="1"/>
              </p:cNvPicPr>
              <p:nvPr/>
            </p:nvPicPr>
            <p:blipFill rotWithShape="1">
              <a:blip r:embed="rId7"/>
              <a:srcRect l="25066" t="59082" r="51492" b="-288"/>
              <a:stretch/>
            </p:blipFill>
            <p:spPr>
              <a:xfrm>
                <a:off x="2679556" y="3424450"/>
                <a:ext cx="1821976" cy="1801506"/>
              </a:xfrm>
              <a:prstGeom prst="rect">
                <a:avLst/>
              </a:prstGeom>
              <a:effectLst>
                <a:outerShdw blurRad="50800" dist="68878" dir="2700000" algn="tl" rotWithShape="0">
                  <a:prstClr val="black">
                    <a:alpha val="40000"/>
                  </a:prstClr>
                </a:outerShdw>
              </a:effectLst>
            </p:spPr>
          </p:pic>
          <p:sp>
            <p:nvSpPr>
              <p:cNvPr id="36" name="TextBox 35">
                <a:extLst>
                  <a:ext uri="{FF2B5EF4-FFF2-40B4-BE49-F238E27FC236}">
                    <a16:creationId xmlns:a16="http://schemas.microsoft.com/office/drawing/2014/main" id="{861EE0C4-E3C5-9CF4-F7DD-4F93D4114546}"/>
                  </a:ext>
                </a:extLst>
              </p:cNvPr>
              <p:cNvSpPr txBox="1"/>
              <p:nvPr/>
            </p:nvSpPr>
            <p:spPr>
              <a:xfrm>
                <a:off x="3019991" y="4652038"/>
                <a:ext cx="1132591" cy="425758"/>
              </a:xfrm>
              <a:prstGeom prst="rect">
                <a:avLst/>
              </a:prstGeom>
              <a:noFill/>
            </p:spPr>
            <p:txBody>
              <a:bodyPr wrap="square" rtlCol="0">
                <a:spAutoFit/>
              </a:bodyPr>
              <a:lstStyle/>
              <a:p>
                <a:pPr algn="ctr">
                  <a:lnSpc>
                    <a:spcPts val="1280"/>
                  </a:lnSpc>
                </a:pPr>
                <a:r>
                  <a:rPr lang="en-US" sz="1400" dirty="0">
                    <a:solidFill>
                      <a:schemeClr val="bg1"/>
                    </a:solidFill>
                    <a:latin typeface="Proxima Nova Medium" panose="02000506030000020004" pitchFamily="2" charset="0"/>
                  </a:rPr>
                  <a:t>Monterey</a:t>
                </a:r>
              </a:p>
              <a:p>
                <a:pPr algn="ctr">
                  <a:lnSpc>
                    <a:spcPts val="1280"/>
                  </a:lnSpc>
                </a:pPr>
                <a:r>
                  <a:rPr lang="en-US" sz="1400" dirty="0">
                    <a:solidFill>
                      <a:schemeClr val="bg1"/>
                    </a:solidFill>
                    <a:latin typeface="Proxima Nova Medium" panose="02000506030000020004" pitchFamily="2" charset="0"/>
                  </a:rPr>
                  <a:t>Bay</a:t>
                </a:r>
              </a:p>
            </p:txBody>
          </p:sp>
        </p:grpSp>
        <p:sp>
          <p:nvSpPr>
            <p:cNvPr id="25" name="Oval 24">
              <a:extLst>
                <a:ext uri="{FF2B5EF4-FFF2-40B4-BE49-F238E27FC236}">
                  <a16:creationId xmlns:a16="http://schemas.microsoft.com/office/drawing/2014/main" id="{56C672CF-B925-6EAC-B490-3608978FCBF4}"/>
                </a:ext>
              </a:extLst>
            </p:cNvPr>
            <p:cNvSpPr/>
            <p:nvPr/>
          </p:nvSpPr>
          <p:spPr bwMode="auto">
            <a:xfrm>
              <a:off x="3462487" y="3061583"/>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69" name="Group 68">
            <a:extLst>
              <a:ext uri="{FF2B5EF4-FFF2-40B4-BE49-F238E27FC236}">
                <a16:creationId xmlns:a16="http://schemas.microsoft.com/office/drawing/2014/main" id="{EB58B8F7-F4A4-5AB9-C3F6-577A47361BDE}"/>
              </a:ext>
            </a:extLst>
          </p:cNvPr>
          <p:cNvGrpSpPr/>
          <p:nvPr/>
        </p:nvGrpSpPr>
        <p:grpSpPr>
          <a:xfrm>
            <a:off x="4732740" y="2920589"/>
            <a:ext cx="2287309" cy="2266905"/>
            <a:chOff x="4732740" y="2901407"/>
            <a:chExt cx="2287309" cy="2266905"/>
          </a:xfrm>
        </p:grpSpPr>
        <p:cxnSp>
          <p:nvCxnSpPr>
            <p:cNvPr id="67" name="Straight Connector 66">
              <a:extLst>
                <a:ext uri="{FF2B5EF4-FFF2-40B4-BE49-F238E27FC236}">
                  <a16:creationId xmlns:a16="http://schemas.microsoft.com/office/drawing/2014/main" id="{0932808F-7C27-1131-2C97-50E7FC17D633}"/>
                </a:ext>
              </a:extLst>
            </p:cNvPr>
            <p:cNvCxnSpPr>
              <a:cxnSpLocks/>
              <a:stCxn id="27" idx="3"/>
            </p:cNvCxnSpPr>
            <p:nvPr/>
          </p:nvCxnSpPr>
          <p:spPr bwMode="auto">
            <a:xfrm flipH="1">
              <a:off x="5639900" y="3006249"/>
              <a:ext cx="1275307" cy="1159306"/>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Oval 26">
              <a:extLst>
                <a:ext uri="{FF2B5EF4-FFF2-40B4-BE49-F238E27FC236}">
                  <a16:creationId xmlns:a16="http://schemas.microsoft.com/office/drawing/2014/main" id="{CC31D716-11AB-303C-558E-EFB35358D5D0}"/>
                </a:ext>
              </a:extLst>
            </p:cNvPr>
            <p:cNvSpPr/>
            <p:nvPr/>
          </p:nvSpPr>
          <p:spPr bwMode="auto">
            <a:xfrm>
              <a:off x="6897219" y="2901407"/>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32" name="Group 31">
              <a:extLst>
                <a:ext uri="{FF2B5EF4-FFF2-40B4-BE49-F238E27FC236}">
                  <a16:creationId xmlns:a16="http://schemas.microsoft.com/office/drawing/2014/main" id="{E35BDBF5-B1D4-D994-D2E8-75ED14D5BF69}"/>
                </a:ext>
              </a:extLst>
            </p:cNvPr>
            <p:cNvGrpSpPr/>
            <p:nvPr/>
          </p:nvGrpSpPr>
          <p:grpSpPr>
            <a:xfrm>
              <a:off x="4732740" y="3366806"/>
              <a:ext cx="1821976" cy="1801506"/>
              <a:chOff x="4174783" y="828861"/>
              <a:chExt cx="1821976" cy="1801506"/>
            </a:xfrm>
          </p:grpSpPr>
          <p:pic>
            <p:nvPicPr>
              <p:cNvPr id="20" name="Picture 19">
                <a:extLst>
                  <a:ext uri="{FF2B5EF4-FFF2-40B4-BE49-F238E27FC236}">
                    <a16:creationId xmlns:a16="http://schemas.microsoft.com/office/drawing/2014/main" id="{C7983724-E45F-36C3-5DED-9881D18EAAAC}"/>
                  </a:ext>
                </a:extLst>
              </p:cNvPr>
              <p:cNvPicPr>
                <a:picLocks noChangeAspect="1"/>
              </p:cNvPicPr>
              <p:nvPr/>
            </p:nvPicPr>
            <p:blipFill rotWithShape="1">
              <a:blip r:embed="rId7"/>
              <a:srcRect l="48420" t="59082" r="28138" b="-288"/>
              <a:stretch/>
            </p:blipFill>
            <p:spPr>
              <a:xfrm>
                <a:off x="4174783" y="828861"/>
                <a:ext cx="1821976" cy="1801506"/>
              </a:xfrm>
              <a:prstGeom prst="rect">
                <a:avLst/>
              </a:prstGeom>
              <a:effectLst>
                <a:outerShdw blurRad="82388" dist="65638" dir="2700000" algn="tl" rotWithShape="0">
                  <a:prstClr val="black">
                    <a:alpha val="40000"/>
                  </a:prstClr>
                </a:outerShdw>
              </a:effectLst>
            </p:spPr>
          </p:pic>
          <p:sp>
            <p:nvSpPr>
              <p:cNvPr id="31" name="TextBox 30">
                <a:extLst>
                  <a:ext uri="{FF2B5EF4-FFF2-40B4-BE49-F238E27FC236}">
                    <a16:creationId xmlns:a16="http://schemas.microsoft.com/office/drawing/2014/main" id="{E24F70CB-958D-BA4E-0BA6-8C0EC910E01A}"/>
                  </a:ext>
                </a:extLst>
              </p:cNvPr>
              <p:cNvSpPr txBox="1"/>
              <p:nvPr/>
            </p:nvSpPr>
            <p:spPr>
              <a:xfrm>
                <a:off x="4501532" y="1959084"/>
                <a:ext cx="1132591" cy="425758"/>
              </a:xfrm>
              <a:prstGeom prst="rect">
                <a:avLst/>
              </a:prstGeom>
              <a:noFill/>
            </p:spPr>
            <p:txBody>
              <a:bodyPr wrap="square" rtlCol="0">
                <a:spAutoFit/>
              </a:bodyPr>
              <a:lstStyle/>
              <a:p>
                <a:pPr algn="ctr">
                  <a:lnSpc>
                    <a:spcPts val="1280"/>
                  </a:lnSpc>
                </a:pPr>
                <a:r>
                  <a:rPr lang="en-US" sz="1400" dirty="0">
                    <a:solidFill>
                      <a:schemeClr val="bg1"/>
                    </a:solidFill>
                    <a:latin typeface="Proxima Nova Medium" panose="02000506030000020004" pitchFamily="2" charset="0"/>
                  </a:rPr>
                  <a:t>CSU</a:t>
                </a:r>
              </a:p>
              <a:p>
                <a:pPr algn="ctr">
                  <a:lnSpc>
                    <a:spcPts val="1280"/>
                  </a:lnSpc>
                </a:pPr>
                <a:r>
                  <a:rPr lang="en-US" sz="1400" dirty="0">
                    <a:solidFill>
                      <a:schemeClr val="bg1"/>
                    </a:solidFill>
                    <a:latin typeface="Proxima Nova Medium" panose="02000506030000020004" pitchFamily="2" charset="0"/>
                  </a:rPr>
                  <a:t>Fullerton</a:t>
                </a:r>
              </a:p>
            </p:txBody>
          </p:sp>
        </p:grpSp>
      </p:grpSp>
      <p:grpSp>
        <p:nvGrpSpPr>
          <p:cNvPr id="74" name="Group 73">
            <a:extLst>
              <a:ext uri="{FF2B5EF4-FFF2-40B4-BE49-F238E27FC236}">
                <a16:creationId xmlns:a16="http://schemas.microsoft.com/office/drawing/2014/main" id="{9203EAE8-F6F9-31AF-E2BE-4C8A25E08A29}"/>
              </a:ext>
            </a:extLst>
          </p:cNvPr>
          <p:cNvGrpSpPr/>
          <p:nvPr/>
        </p:nvGrpSpPr>
        <p:grpSpPr>
          <a:xfrm>
            <a:off x="4710362" y="555466"/>
            <a:ext cx="2296603" cy="2281519"/>
            <a:chOff x="4710362" y="536284"/>
            <a:chExt cx="2296603" cy="2281519"/>
          </a:xfrm>
        </p:grpSpPr>
        <p:cxnSp>
          <p:nvCxnSpPr>
            <p:cNvPr id="70" name="Straight Connector 69">
              <a:extLst>
                <a:ext uri="{FF2B5EF4-FFF2-40B4-BE49-F238E27FC236}">
                  <a16:creationId xmlns:a16="http://schemas.microsoft.com/office/drawing/2014/main" id="{7703ADA8-4F52-E557-E940-FA9961634F58}"/>
                </a:ext>
              </a:extLst>
            </p:cNvPr>
            <p:cNvCxnSpPr>
              <a:cxnSpLocks/>
              <a:stCxn id="26" idx="1"/>
            </p:cNvCxnSpPr>
            <p:nvPr/>
          </p:nvCxnSpPr>
          <p:spPr bwMode="auto">
            <a:xfrm flipH="1" flipV="1">
              <a:off x="5762065" y="1492141"/>
              <a:ext cx="1140058" cy="1220820"/>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 name="Oval 25">
              <a:extLst>
                <a:ext uri="{FF2B5EF4-FFF2-40B4-BE49-F238E27FC236}">
                  <a16:creationId xmlns:a16="http://schemas.microsoft.com/office/drawing/2014/main" id="{779EF014-105A-3FD2-D7D2-EAC40FD6622F}"/>
                </a:ext>
              </a:extLst>
            </p:cNvPr>
            <p:cNvSpPr/>
            <p:nvPr/>
          </p:nvSpPr>
          <p:spPr bwMode="auto">
            <a:xfrm>
              <a:off x="6884135" y="2694973"/>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38" name="Group 37">
              <a:extLst>
                <a:ext uri="{FF2B5EF4-FFF2-40B4-BE49-F238E27FC236}">
                  <a16:creationId xmlns:a16="http://schemas.microsoft.com/office/drawing/2014/main" id="{E408036D-0733-DCB8-66A7-713F9942B5DA}"/>
                </a:ext>
              </a:extLst>
            </p:cNvPr>
            <p:cNvGrpSpPr/>
            <p:nvPr/>
          </p:nvGrpSpPr>
          <p:grpSpPr>
            <a:xfrm>
              <a:off x="4710362" y="536284"/>
              <a:ext cx="1821976" cy="1801506"/>
              <a:chOff x="4936223" y="3413886"/>
              <a:chExt cx="1821976" cy="1801506"/>
            </a:xfrm>
          </p:grpSpPr>
          <p:pic>
            <p:nvPicPr>
              <p:cNvPr id="15" name="Picture 14">
                <a:extLst>
                  <a:ext uri="{FF2B5EF4-FFF2-40B4-BE49-F238E27FC236}">
                    <a16:creationId xmlns:a16="http://schemas.microsoft.com/office/drawing/2014/main" id="{1D2ABA8B-5621-D0B5-952E-831F41671DA9}"/>
                  </a:ext>
                </a:extLst>
              </p:cNvPr>
              <p:cNvPicPr>
                <a:picLocks noChangeAspect="1"/>
              </p:cNvPicPr>
              <p:nvPr/>
            </p:nvPicPr>
            <p:blipFill rotWithShape="1">
              <a:blip r:embed="rId7"/>
              <a:srcRect l="25255" t="16471" r="51303" b="42323"/>
              <a:stretch/>
            </p:blipFill>
            <p:spPr>
              <a:xfrm>
                <a:off x="4936223" y="3413886"/>
                <a:ext cx="1821976" cy="1801506"/>
              </a:xfrm>
              <a:prstGeom prst="rect">
                <a:avLst/>
              </a:prstGeom>
              <a:effectLst>
                <a:outerShdw blurRad="50800" dist="84469" dir="2700000" algn="tl" rotWithShape="0">
                  <a:prstClr val="black">
                    <a:alpha val="40000"/>
                  </a:prstClr>
                </a:outerShdw>
              </a:effectLst>
            </p:spPr>
          </p:pic>
          <p:sp>
            <p:nvSpPr>
              <p:cNvPr id="37" name="TextBox 36">
                <a:extLst>
                  <a:ext uri="{FF2B5EF4-FFF2-40B4-BE49-F238E27FC236}">
                    <a16:creationId xmlns:a16="http://schemas.microsoft.com/office/drawing/2014/main" id="{010C9647-B15A-E402-AA97-9ABC92394BDC}"/>
                  </a:ext>
                </a:extLst>
              </p:cNvPr>
              <p:cNvSpPr txBox="1"/>
              <p:nvPr/>
            </p:nvSpPr>
            <p:spPr>
              <a:xfrm>
                <a:off x="5309715" y="4607549"/>
                <a:ext cx="1132591" cy="425758"/>
              </a:xfrm>
              <a:prstGeom prst="rect">
                <a:avLst/>
              </a:prstGeom>
              <a:noFill/>
            </p:spPr>
            <p:txBody>
              <a:bodyPr wrap="square" rtlCol="0">
                <a:spAutoFit/>
              </a:bodyPr>
              <a:lstStyle/>
              <a:p>
                <a:pPr algn="ctr">
                  <a:lnSpc>
                    <a:spcPts val="1280"/>
                  </a:lnSpc>
                </a:pPr>
                <a:r>
                  <a:rPr lang="en-US" sz="1400" dirty="0">
                    <a:solidFill>
                      <a:schemeClr val="bg1"/>
                    </a:solidFill>
                    <a:latin typeface="Proxima Nova Medium" panose="02000506030000020004" pitchFamily="2" charset="0"/>
                  </a:rPr>
                  <a:t>CSU San</a:t>
                </a:r>
              </a:p>
              <a:p>
                <a:pPr algn="ctr">
                  <a:lnSpc>
                    <a:spcPts val="1280"/>
                  </a:lnSpc>
                </a:pPr>
                <a:r>
                  <a:rPr lang="en-US" sz="1400" dirty="0">
                    <a:solidFill>
                      <a:schemeClr val="bg1"/>
                    </a:solidFill>
                    <a:latin typeface="Proxima Nova Medium" panose="02000506030000020004" pitchFamily="2" charset="0"/>
                  </a:rPr>
                  <a:t>Bernardino</a:t>
                </a:r>
              </a:p>
            </p:txBody>
          </p:sp>
        </p:grpSp>
      </p:grpSp>
      <p:grpSp>
        <p:nvGrpSpPr>
          <p:cNvPr id="17" name="Group 16">
            <a:extLst>
              <a:ext uri="{FF2B5EF4-FFF2-40B4-BE49-F238E27FC236}">
                <a16:creationId xmlns:a16="http://schemas.microsoft.com/office/drawing/2014/main" id="{A45BF91F-721B-06B0-7A58-0FFFB795AA0F}"/>
              </a:ext>
            </a:extLst>
          </p:cNvPr>
          <p:cNvGrpSpPr/>
          <p:nvPr/>
        </p:nvGrpSpPr>
        <p:grpSpPr>
          <a:xfrm>
            <a:off x="7004158" y="865857"/>
            <a:ext cx="1686300" cy="2361068"/>
            <a:chOff x="7004158" y="846675"/>
            <a:chExt cx="1686300" cy="2361068"/>
          </a:xfrm>
        </p:grpSpPr>
        <p:cxnSp>
          <p:nvCxnSpPr>
            <p:cNvPr id="75" name="Straight Connector 74">
              <a:extLst>
                <a:ext uri="{FF2B5EF4-FFF2-40B4-BE49-F238E27FC236}">
                  <a16:creationId xmlns:a16="http://schemas.microsoft.com/office/drawing/2014/main" id="{70ED86E8-4BF8-757B-9B07-BD9E14C1AE61}"/>
                </a:ext>
              </a:extLst>
            </p:cNvPr>
            <p:cNvCxnSpPr>
              <a:cxnSpLocks/>
              <a:stCxn id="28" idx="0"/>
            </p:cNvCxnSpPr>
            <p:nvPr/>
          </p:nvCxnSpPr>
          <p:spPr bwMode="auto">
            <a:xfrm flipH="1" flipV="1">
              <a:off x="7773951" y="1743994"/>
              <a:ext cx="121653" cy="1340919"/>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FE1F3376-C3E4-5ABB-D1A2-911CE508933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04158" y="846675"/>
              <a:ext cx="1686300" cy="1686300"/>
            </a:xfrm>
            <a:prstGeom prst="rect">
              <a:avLst/>
            </a:prstGeom>
          </p:spPr>
        </p:pic>
        <p:sp>
          <p:nvSpPr>
            <p:cNvPr id="28" name="Oval 27">
              <a:extLst>
                <a:ext uri="{FF2B5EF4-FFF2-40B4-BE49-F238E27FC236}">
                  <a16:creationId xmlns:a16="http://schemas.microsoft.com/office/drawing/2014/main" id="{A2DE4334-38D5-D152-1CF9-2BD00E1A3832}"/>
                </a:ext>
              </a:extLst>
            </p:cNvPr>
            <p:cNvSpPr/>
            <p:nvPr/>
          </p:nvSpPr>
          <p:spPr bwMode="auto">
            <a:xfrm>
              <a:off x="7834189" y="3084913"/>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2" name="TextBox 41">
              <a:extLst>
                <a:ext uri="{FF2B5EF4-FFF2-40B4-BE49-F238E27FC236}">
                  <a16:creationId xmlns:a16="http://schemas.microsoft.com/office/drawing/2014/main" id="{2E8181D9-2FBC-9ADA-2C30-2BFE592AD6EE}"/>
                </a:ext>
              </a:extLst>
            </p:cNvPr>
            <p:cNvSpPr txBox="1"/>
            <p:nvPr/>
          </p:nvSpPr>
          <p:spPr>
            <a:xfrm>
              <a:off x="7115910" y="1794915"/>
              <a:ext cx="1467176" cy="592470"/>
            </a:xfrm>
            <a:prstGeom prst="rect">
              <a:avLst/>
            </a:prstGeom>
            <a:noFill/>
          </p:spPr>
          <p:txBody>
            <a:bodyPr wrap="square" rtlCol="0">
              <a:spAutoFit/>
            </a:bodyPr>
            <a:lstStyle/>
            <a:p>
              <a:pPr algn="ctr">
                <a:lnSpc>
                  <a:spcPts val="1280"/>
                </a:lnSpc>
              </a:pPr>
              <a:r>
                <a:rPr lang="en-US" sz="1400" dirty="0">
                  <a:solidFill>
                    <a:schemeClr val="bg1"/>
                  </a:solidFill>
                  <a:latin typeface="Proxima Nova Medium" panose="02000506030000020004" pitchFamily="2" charset="0"/>
                </a:rPr>
                <a:t>San Diego Community College Dist.</a:t>
              </a:r>
            </a:p>
          </p:txBody>
        </p:sp>
      </p:grpSp>
      <p:grpSp>
        <p:nvGrpSpPr>
          <p:cNvPr id="81" name="Group 80">
            <a:extLst>
              <a:ext uri="{FF2B5EF4-FFF2-40B4-BE49-F238E27FC236}">
                <a16:creationId xmlns:a16="http://schemas.microsoft.com/office/drawing/2014/main" id="{F4DB7CD8-23EE-D9BB-320E-AAB717F5D4F7}"/>
              </a:ext>
            </a:extLst>
          </p:cNvPr>
          <p:cNvGrpSpPr/>
          <p:nvPr/>
        </p:nvGrpSpPr>
        <p:grpSpPr>
          <a:xfrm>
            <a:off x="6903666" y="3151261"/>
            <a:ext cx="1821976" cy="2004989"/>
            <a:chOff x="6903666" y="3132079"/>
            <a:chExt cx="1821976" cy="2004989"/>
          </a:xfrm>
        </p:grpSpPr>
        <p:cxnSp>
          <p:nvCxnSpPr>
            <p:cNvPr id="79" name="Straight Connector 78">
              <a:extLst>
                <a:ext uri="{FF2B5EF4-FFF2-40B4-BE49-F238E27FC236}">
                  <a16:creationId xmlns:a16="http://schemas.microsoft.com/office/drawing/2014/main" id="{4CF3C4EE-9FDF-4B53-69A9-D7BC390C41A4}"/>
                </a:ext>
              </a:extLst>
            </p:cNvPr>
            <p:cNvCxnSpPr>
              <a:cxnSpLocks/>
            </p:cNvCxnSpPr>
            <p:nvPr/>
          </p:nvCxnSpPr>
          <p:spPr bwMode="auto">
            <a:xfrm flipH="1" flipV="1">
              <a:off x="7797084" y="3197366"/>
              <a:ext cx="17569" cy="568831"/>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41" name="Group 40">
              <a:extLst>
                <a:ext uri="{FF2B5EF4-FFF2-40B4-BE49-F238E27FC236}">
                  <a16:creationId xmlns:a16="http://schemas.microsoft.com/office/drawing/2014/main" id="{A5D90062-BD13-E733-F630-78E87492DEC7}"/>
                </a:ext>
              </a:extLst>
            </p:cNvPr>
            <p:cNvGrpSpPr/>
            <p:nvPr/>
          </p:nvGrpSpPr>
          <p:grpSpPr>
            <a:xfrm>
              <a:off x="6903666" y="3335562"/>
              <a:ext cx="1821976" cy="1801506"/>
              <a:chOff x="5913919" y="3417287"/>
              <a:chExt cx="1821976" cy="1801506"/>
            </a:xfrm>
          </p:grpSpPr>
          <p:pic>
            <p:nvPicPr>
              <p:cNvPr id="21" name="Picture 20">
                <a:extLst>
                  <a:ext uri="{FF2B5EF4-FFF2-40B4-BE49-F238E27FC236}">
                    <a16:creationId xmlns:a16="http://schemas.microsoft.com/office/drawing/2014/main" id="{58514B87-BB58-01EF-664B-54DFAE0C54D8}"/>
                  </a:ext>
                </a:extLst>
              </p:cNvPr>
              <p:cNvPicPr>
                <a:picLocks noChangeAspect="1"/>
              </p:cNvPicPr>
              <p:nvPr/>
            </p:nvPicPr>
            <p:blipFill rotWithShape="1">
              <a:blip r:embed="rId7"/>
              <a:srcRect l="71330" t="59082" r="5228" b="-288"/>
              <a:stretch/>
            </p:blipFill>
            <p:spPr>
              <a:xfrm>
                <a:off x="5913919" y="3417287"/>
                <a:ext cx="1821976" cy="1801506"/>
              </a:xfrm>
              <a:prstGeom prst="rect">
                <a:avLst/>
              </a:prstGeom>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0DB8A967-FD2C-8E13-F3BF-D185FD37463C}"/>
                  </a:ext>
                </a:extLst>
              </p:cNvPr>
              <p:cNvSpPr txBox="1"/>
              <p:nvPr/>
            </p:nvSpPr>
            <p:spPr>
              <a:xfrm>
                <a:off x="6258611" y="4552863"/>
                <a:ext cx="1132591" cy="425758"/>
              </a:xfrm>
              <a:prstGeom prst="rect">
                <a:avLst/>
              </a:prstGeom>
              <a:noFill/>
            </p:spPr>
            <p:txBody>
              <a:bodyPr wrap="square" rtlCol="0">
                <a:spAutoFit/>
              </a:bodyPr>
              <a:lstStyle/>
              <a:p>
                <a:pPr algn="ctr">
                  <a:lnSpc>
                    <a:spcPts val="1280"/>
                  </a:lnSpc>
                </a:pPr>
                <a:r>
                  <a:rPr lang="en-US" sz="1400" dirty="0">
                    <a:solidFill>
                      <a:schemeClr val="bg1"/>
                    </a:solidFill>
                    <a:latin typeface="Proxima Nova Medium" panose="02000506030000020004" pitchFamily="2" charset="0"/>
                  </a:rPr>
                  <a:t>San Diego</a:t>
                </a:r>
              </a:p>
              <a:p>
                <a:pPr algn="ctr">
                  <a:lnSpc>
                    <a:spcPts val="1280"/>
                  </a:lnSpc>
                </a:pPr>
                <a:r>
                  <a:rPr lang="en-US" sz="1400" dirty="0">
                    <a:solidFill>
                      <a:schemeClr val="bg1"/>
                    </a:solidFill>
                    <a:latin typeface="Proxima Nova Medium" panose="02000506030000020004" pitchFamily="2" charset="0"/>
                  </a:rPr>
                  <a:t>State U</a:t>
                </a:r>
              </a:p>
            </p:txBody>
          </p:sp>
        </p:grpSp>
        <p:sp>
          <p:nvSpPr>
            <p:cNvPr id="23" name="Oval 22">
              <a:extLst>
                <a:ext uri="{FF2B5EF4-FFF2-40B4-BE49-F238E27FC236}">
                  <a16:creationId xmlns:a16="http://schemas.microsoft.com/office/drawing/2014/main" id="{73ED09F9-688B-A95E-5FAF-76DEECB5B5DE}"/>
                </a:ext>
              </a:extLst>
            </p:cNvPr>
            <p:cNvSpPr/>
            <p:nvPr/>
          </p:nvSpPr>
          <p:spPr bwMode="auto">
            <a:xfrm>
              <a:off x="7732961" y="3132079"/>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grpSp>
        <p:nvGrpSpPr>
          <p:cNvPr id="47" name="Group 46">
            <a:extLst>
              <a:ext uri="{FF2B5EF4-FFF2-40B4-BE49-F238E27FC236}">
                <a16:creationId xmlns:a16="http://schemas.microsoft.com/office/drawing/2014/main" id="{D6D54DF3-6F52-89D0-D78D-4ED81522AAAD}"/>
              </a:ext>
            </a:extLst>
          </p:cNvPr>
          <p:cNvGrpSpPr/>
          <p:nvPr/>
        </p:nvGrpSpPr>
        <p:grpSpPr>
          <a:xfrm>
            <a:off x="2553516" y="618989"/>
            <a:ext cx="1663006" cy="1834937"/>
            <a:chOff x="2553516" y="599807"/>
            <a:chExt cx="1663006" cy="1834937"/>
          </a:xfrm>
        </p:grpSpPr>
        <p:cxnSp>
          <p:nvCxnSpPr>
            <p:cNvPr id="5" name="Straight Connector 4">
              <a:extLst>
                <a:ext uri="{FF2B5EF4-FFF2-40B4-BE49-F238E27FC236}">
                  <a16:creationId xmlns:a16="http://schemas.microsoft.com/office/drawing/2014/main" id="{631E5D7D-391F-A9E8-5451-DA5C01D764D2}"/>
                </a:ext>
              </a:extLst>
            </p:cNvPr>
            <p:cNvCxnSpPr>
              <a:cxnSpLocks/>
            </p:cNvCxnSpPr>
            <p:nvPr/>
          </p:nvCxnSpPr>
          <p:spPr bwMode="auto">
            <a:xfrm flipV="1">
              <a:off x="2781123" y="1846163"/>
              <a:ext cx="436615" cy="541837"/>
            </a:xfrm>
            <a:prstGeom prst="line">
              <a:avLst/>
            </a:prstGeom>
            <a:ln w="28575">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0CFF362C-5493-3DC1-C2E0-B61A3D41AEAA}"/>
                </a:ext>
              </a:extLst>
            </p:cNvPr>
            <p:cNvSpPr/>
            <p:nvPr/>
          </p:nvSpPr>
          <p:spPr bwMode="auto">
            <a:xfrm>
              <a:off x="2729715" y="2311914"/>
              <a:ext cx="122830" cy="122830"/>
            </a:xfrm>
            <a:prstGeom prst="ellipse">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100012" tIns="49212" rIns="100012" bIns="49212" numCol="1" rtlCol="0" anchor="ctr" anchorCtr="0" compatLnSpc="1">
              <a:prstTxWarp prst="textNoShape">
                <a:avLst/>
              </a:prstTxWarp>
            </a:bodyPr>
            <a:lstStyle/>
            <a:p>
              <a:pPr marL="0" marR="0" indent="0" algn="l" defTabSz="912813"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nvGrpSpPr>
            <p:cNvPr id="46" name="Group 45">
              <a:extLst>
                <a:ext uri="{FF2B5EF4-FFF2-40B4-BE49-F238E27FC236}">
                  <a16:creationId xmlns:a16="http://schemas.microsoft.com/office/drawing/2014/main" id="{E0056D5A-5B44-810B-A9AA-8CCB3FCFDCBE}"/>
                </a:ext>
              </a:extLst>
            </p:cNvPr>
            <p:cNvGrpSpPr/>
            <p:nvPr/>
          </p:nvGrpSpPr>
          <p:grpSpPr>
            <a:xfrm>
              <a:off x="2553516" y="599807"/>
              <a:ext cx="1663006" cy="1663006"/>
              <a:chOff x="1874940" y="199125"/>
              <a:chExt cx="1663006" cy="1663006"/>
            </a:xfrm>
          </p:grpSpPr>
          <p:pic>
            <p:nvPicPr>
              <p:cNvPr id="45" name="Picture 44">
                <a:extLst>
                  <a:ext uri="{FF2B5EF4-FFF2-40B4-BE49-F238E27FC236}">
                    <a16:creationId xmlns:a16="http://schemas.microsoft.com/office/drawing/2014/main" id="{687F410D-1C30-6BFA-D857-9F3647A70C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4940" y="199125"/>
                <a:ext cx="1663006" cy="1663006"/>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217D689B-7E82-22B2-14C6-9E26F7571948}"/>
                  </a:ext>
                </a:extLst>
              </p:cNvPr>
              <p:cNvSpPr txBox="1"/>
              <p:nvPr/>
            </p:nvSpPr>
            <p:spPr>
              <a:xfrm>
                <a:off x="2144927" y="1343312"/>
                <a:ext cx="1132591" cy="425758"/>
              </a:xfrm>
              <a:prstGeom prst="rect">
                <a:avLst/>
              </a:prstGeom>
              <a:noFill/>
            </p:spPr>
            <p:txBody>
              <a:bodyPr wrap="square" rtlCol="0">
                <a:spAutoFit/>
              </a:bodyPr>
              <a:lstStyle/>
              <a:p>
                <a:pPr algn="ctr">
                  <a:lnSpc>
                    <a:spcPts val="1280"/>
                  </a:lnSpc>
                </a:pPr>
                <a:r>
                  <a:rPr lang="en-US" sz="1400" dirty="0">
                    <a:solidFill>
                      <a:schemeClr val="bg1"/>
                    </a:solidFill>
                    <a:latin typeface="Proxima Nova Medium" panose="02000506030000020004" pitchFamily="2" charset="0"/>
                  </a:rPr>
                  <a:t>Sacramento State U</a:t>
                </a:r>
              </a:p>
            </p:txBody>
          </p:sp>
        </p:grpSp>
      </p:grpSp>
      <p:sp>
        <p:nvSpPr>
          <p:cNvPr id="12" name="Title 3">
            <a:extLst>
              <a:ext uri="{FF2B5EF4-FFF2-40B4-BE49-F238E27FC236}">
                <a16:creationId xmlns:a16="http://schemas.microsoft.com/office/drawing/2014/main" id="{2FFBE6E9-9221-78F8-11A9-559CF226D489}"/>
              </a:ext>
            </a:extLst>
          </p:cNvPr>
          <p:cNvSpPr txBox="1">
            <a:spLocks/>
          </p:cNvSpPr>
          <p:nvPr/>
        </p:nvSpPr>
        <p:spPr bwMode="auto">
          <a:xfrm>
            <a:off x="-174054" y="-4091"/>
            <a:ext cx="9502003" cy="698070"/>
          </a:xfrm>
          <a:prstGeom prst="rect">
            <a:avLst/>
          </a:prstGeom>
          <a:noFill/>
          <a:ln>
            <a:no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txBody>
          <a:bodyPr vert="horz" wrap="square" lIns="68603" tIns="33757" rIns="68603" bIns="33757" numCol="1" anchor="ctr" anchorCtr="0" compatLnSpc="1">
            <a:prstTxWarp prst="textNoShape">
              <a:avLst/>
            </a:prstTxWarp>
          </a:bodyPr>
          <a:lstStyle>
            <a:lvl1pPr algn="ctr" defTabSz="677374" rtl="0" eaLnBrk="0" fontAlgn="base" hangingPunct="0">
              <a:spcBef>
                <a:spcPct val="0"/>
              </a:spcBef>
              <a:spcAft>
                <a:spcPct val="0"/>
              </a:spcAft>
              <a:defRPr sz="2400" b="1">
                <a:solidFill>
                  <a:schemeClr val="bg1"/>
                </a:solidFill>
                <a:latin typeface="Proxima Nova" panose="02000506030000020004" pitchFamily="2" charset="0"/>
                <a:ea typeface="ＭＳ Ｐゴシック" panose="020B0600070205080204" pitchFamily="34" charset="-128"/>
                <a:cs typeface="ＭＳ Ｐゴシック" charset="-128"/>
              </a:defRPr>
            </a:lvl1pPr>
            <a:lvl2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2pPr>
            <a:lvl3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3pPr>
            <a:lvl4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4pPr>
            <a:lvl5pPr algn="ctr" defTabSz="677374" rtl="0" eaLnBrk="0" fontAlgn="base" hangingPunct="0">
              <a:spcBef>
                <a:spcPct val="0"/>
              </a:spcBef>
              <a:spcAft>
                <a:spcPct val="0"/>
              </a:spcAft>
              <a:defRPr sz="2400" b="1">
                <a:solidFill>
                  <a:schemeClr val="bg1"/>
                </a:solidFill>
                <a:latin typeface="Arial" charset="0"/>
                <a:ea typeface="ＭＳ Ｐゴシック" panose="020B0600070205080204" pitchFamily="34" charset="-128"/>
                <a:cs typeface="ＭＳ Ｐゴシック" charset="-128"/>
              </a:defRPr>
            </a:lvl5pPr>
            <a:lvl6pPr marL="313639" algn="ctr" defTabSz="677374" rtl="0" eaLnBrk="0" fontAlgn="base" hangingPunct="0">
              <a:spcBef>
                <a:spcPct val="0"/>
              </a:spcBef>
              <a:spcAft>
                <a:spcPct val="0"/>
              </a:spcAft>
              <a:defRPr sz="2400" b="1">
                <a:solidFill>
                  <a:schemeClr val="bg1"/>
                </a:solidFill>
                <a:latin typeface="Arial" charset="0"/>
              </a:defRPr>
            </a:lvl6pPr>
            <a:lvl7pPr marL="627278" algn="ctr" defTabSz="677374" rtl="0" eaLnBrk="0" fontAlgn="base" hangingPunct="0">
              <a:spcBef>
                <a:spcPct val="0"/>
              </a:spcBef>
              <a:spcAft>
                <a:spcPct val="0"/>
              </a:spcAft>
              <a:defRPr sz="2400" b="1">
                <a:solidFill>
                  <a:schemeClr val="bg1"/>
                </a:solidFill>
                <a:latin typeface="Arial" charset="0"/>
              </a:defRPr>
            </a:lvl7pPr>
            <a:lvl8pPr marL="940918" algn="ctr" defTabSz="677374" rtl="0" eaLnBrk="0" fontAlgn="base" hangingPunct="0">
              <a:spcBef>
                <a:spcPct val="0"/>
              </a:spcBef>
              <a:spcAft>
                <a:spcPct val="0"/>
              </a:spcAft>
              <a:defRPr sz="2400" b="1">
                <a:solidFill>
                  <a:schemeClr val="bg1"/>
                </a:solidFill>
                <a:latin typeface="Arial" charset="0"/>
              </a:defRPr>
            </a:lvl8pPr>
            <a:lvl9pPr marL="1254557" algn="ctr" defTabSz="677374" rtl="0" eaLnBrk="0" fontAlgn="base" hangingPunct="0">
              <a:spcBef>
                <a:spcPct val="0"/>
              </a:spcBef>
              <a:spcAft>
                <a:spcPct val="0"/>
              </a:spcAft>
              <a:defRPr sz="2400" b="1">
                <a:solidFill>
                  <a:schemeClr val="bg1"/>
                </a:solidFill>
                <a:latin typeface="Arial" charset="0"/>
              </a:defRPr>
            </a:lvl9pPr>
          </a:lstStyle>
          <a:p>
            <a:r>
              <a:rPr lang="en-US" sz="2000" kern="0" dirty="0"/>
              <a:t>CENIC AIR Hosting Campuses:</a:t>
            </a:r>
          </a:p>
          <a:p>
            <a:r>
              <a:rPr lang="en-US" sz="2000" kern="0" dirty="0"/>
              <a:t>CSUs &amp; CCCs – The Next Generation</a:t>
            </a:r>
          </a:p>
        </p:txBody>
      </p:sp>
    </p:spTree>
    <p:extLst>
      <p:ext uri="{BB962C8B-B14F-4D97-AF65-F5344CB8AC3E}">
        <p14:creationId xmlns:p14="http://schemas.microsoft.com/office/powerpoint/2010/main" val="9662053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down)">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wipe(down)">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wipe(left)">
                                      <p:cBhvr>
                                        <p:cTn id="32" dur="500"/>
                                        <p:tgtEl>
                                          <p:spTgt spid="7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left)">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SA.Allian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NCSA.Allian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100012" tIns="49212" rIns="100012" bIns="49212" numCol="1" anchor="ctr"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100012" tIns="49212" rIns="100012" bIns="49212" numCol="1" anchor="ctr" anchorCtr="0" compatLnSpc="1">
        <a:prstTxWarp prst="textNoShape">
          <a:avLst/>
        </a:prstTxWarp>
      </a:bodyPr>
      <a:lstStyle>
        <a:defPPr marL="0" marR="0" indent="0" algn="l" defTabSz="912813"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NCSA.Allianc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SA.Allian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SA.Allianc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SA.Allianc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SA.Allianc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SA.Allianc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SA.Allianc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206390</TotalTime>
  <Words>2030</Words>
  <Application>Microsoft Macintosh PowerPoint</Application>
  <PresentationFormat>On-screen Show (16:9)</PresentationFormat>
  <Paragraphs>193</Paragraphs>
  <Slides>23</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Arial</vt:lpstr>
      <vt:lpstr>Calibri</vt:lpstr>
      <vt:lpstr>Century Gothic</vt:lpstr>
      <vt:lpstr>Helvetica</vt:lpstr>
      <vt:lpstr>Helvetica Neue</vt:lpstr>
      <vt:lpstr>Proxima Nova</vt:lpstr>
      <vt:lpstr>Proxima Nova Medium</vt:lpstr>
      <vt:lpstr>Proxima Nova Thin</vt:lpstr>
      <vt:lpstr>Times New Roman</vt:lpstr>
      <vt:lpstr>NCSA.Alliance</vt:lpstr>
      <vt:lpstr>CENIC AIR FAQ </vt:lpstr>
      <vt:lpstr>PowerPoint Presentation</vt:lpstr>
      <vt:lpstr>THIS CENIC AIR TUTORIAL</vt:lpstr>
      <vt:lpstr>Some Distinctions and Caveats</vt:lpstr>
      <vt:lpstr>FAQ 1.1: What is CENIC AIR?</vt:lpstr>
      <vt:lpstr>More on FAQ 1.1</vt:lpstr>
      <vt:lpstr>PowerPoint Presentation</vt:lpstr>
      <vt:lpstr>Servers at CSUs as part of CENIC AIR/Nautilus </vt:lpstr>
      <vt:lpstr>Servers at CSUs as part of CENIC AIR/Nautilus </vt:lpstr>
      <vt:lpstr>Nautilus is a Community Owned and Operated “AI Resource”</vt:lpstr>
      <vt:lpstr>Nautilus-Accessible LLMs</vt:lpstr>
      <vt:lpstr>FAQ 1.2: Does using Nautilus cost me or my institution anything?</vt:lpstr>
      <vt:lpstr>FAQ 1.3: How do I get access to Nautilus?</vt:lpstr>
      <vt:lpstr>The Users of CENIC AIR Automatically Use NRP’s Nautilus Hypercluster Outside of California</vt:lpstr>
      <vt:lpstr>FAQ 1.4: Do CENIC AIR users have access to other NRP resources?</vt:lpstr>
      <vt:lpstr>FAQ 1.4: Continued </vt:lpstr>
      <vt:lpstr>FAQ 1.5: Where is my data stored when I use CENIC AIR?</vt:lpstr>
      <vt:lpstr>The National Data Platform is integrated with NRP</vt:lpstr>
      <vt:lpstr>FAQ 1.6 How does public cloud access relate to CENIC AIR?</vt:lpstr>
      <vt:lpstr>FAQ 1.7: How do I get support?</vt:lpstr>
      <vt:lpstr>Next Section FAQs: How do I add equipment to Nautilus?</vt:lpstr>
      <vt:lpstr>Christopher Bruton’s Slides next</vt:lpstr>
      <vt:lpstr>Acknowledgements</vt:lpstr>
    </vt:vector>
  </TitlesOfParts>
  <Company>Dave Reese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Exchange Points (101?)</dc:title>
  <dc:creator>David Reese</dc:creator>
  <cp:lastModifiedBy>DeFanti, Tom</cp:lastModifiedBy>
  <cp:revision>1563</cp:revision>
  <cp:lastPrinted>2024-12-06T01:33:07Z</cp:lastPrinted>
  <dcterms:created xsi:type="dcterms:W3CDTF">2016-02-04T17:18:46Z</dcterms:created>
  <dcterms:modified xsi:type="dcterms:W3CDTF">2025-02-06T20:23:29Z</dcterms:modified>
</cp:coreProperties>
</file>