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Lst>
  <p:sldSz cy="5143500" cx="9144000"/>
  <p:notesSz cx="6858000" cy="9144000"/>
  <p:embeddedFontLst>
    <p:embeddedFont>
      <p:font typeface="Inter"/>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9F5D101-0FE6-4A2F-B1E2-3E128DF96DD5}">
  <a:tblStyle styleId="{19F5D101-0FE6-4A2F-B1E2-3E128DF96DD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Inter-bold.fntdata"/><Relationship Id="rId20" Type="http://schemas.openxmlformats.org/officeDocument/2006/relationships/slide" Target="slides/slide14.xml"/><Relationship Id="rId42" Type="http://schemas.openxmlformats.org/officeDocument/2006/relationships/font" Target="fonts/Inter-boldItalic.fntdata"/><Relationship Id="rId41" Type="http://schemas.openxmlformats.org/officeDocument/2006/relationships/font" Target="fonts/Inter-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font" Target="fonts/Inter-regular.fntdata"/><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1c5cf14d24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31c5cf14d24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1c5cf14d24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31c5cf14d24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1e9d29de2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31e9d29de2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a481a2281a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2a481a2281a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205e3b8783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3205e3b8783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205e3b8783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3205e3b8783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205e3b8783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3205e3b8783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205e3b8783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3205e3b8783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a481a2281a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a481a2281a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26ef28bbdf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326ef28bbdf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2c024eb416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32c024eb416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27a92afc2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327a92afc2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27a92afc2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327a92afc2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27a92afc22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327a92afc22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3205e3b8783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3205e3b8783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205e3b878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3205e3b8783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3205e3b8783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3205e3b8783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3205e3b8783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3205e3b8783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a481a2281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2a481a2281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3205e3b8783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3205e3b8783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a481a2281a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2a481a2281a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31c64dbdf4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31c64dbdf4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3205e3b878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3205e3b878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3205e3b8783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3205e3b8783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31c5cf14d24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31c5cf14d24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 (steps, high level to do what we just covered)</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3258185dc5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3258185dc5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258845ce4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3258845ce4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1c5cf14d2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1c5cf14d2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(Mike)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Dr. David Goldberg will be speaking about the Equitable AI Alliance and some of the work SDSU, SDCCD, and UCSD are doing around AI </a:t>
            </a:r>
            <a:r>
              <a:rPr lang="en"/>
              <a:t>specific</a:t>
            </a:r>
            <a:r>
              <a:rPr lang="en"/>
              <a:t> to education and teaching and learning.</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1c5cf14d2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31c5cf14d2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1c5cf14d24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31c5cf14d24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Kyle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1c5cf14d24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31c5cf14d24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Speak to what we did before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pollev.com/sdsumike" TargetMode="Externa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docs.nationalresearchplatform.org/userdocs/jupyter/jupyterhub-service/" TargetMode="Externa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docs.nationalresearchplatform.org/userdocs/jupyter/jupyterhub/" TargetMode="External"/><Relationship Id="rId4" Type="http://schemas.openxmlformats.org/officeDocument/2006/relationships/hyperlink" Target="https://docs.nationalresearchplatform.org/userdocs/start/contact/" TargetMode="External"/><Relationship Id="rId5" Type="http://schemas.openxmlformats.org/officeDocument/2006/relationships/hyperlink" Target="https://portal.nrp-nautilus.io/profileN" TargetMode="External"/><Relationship Id="rId6" Type="http://schemas.openxmlformats.org/officeDocument/2006/relationships/hyperlink" Target="https://helm.sh/" TargetMode="External"/><Relationship Id="rId7" Type="http://schemas.openxmlformats.org/officeDocument/2006/relationships/hyperlink" Target="https://z2jh.jupyter.org/en/stable/jupyterhub/installation.html" TargetMode="External"/><Relationship Id="rId8" Type="http://schemas.openxmlformats.org/officeDocument/2006/relationships/hyperlink" Target="https://docs.nationalresearchplatform.org/userdocs/jupyter/values.ya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docs.nationalresearchplatform.org/userdocs/development/k8s-integration/" TargetMode="External"/><Relationship Id="rId4" Type="http://schemas.openxmlformats.org/officeDocument/2006/relationships/hyperlink" Target="https://gitlab.nrp-nautilus.io/" TargetMode="External"/><Relationship Id="rId5" Type="http://schemas.openxmlformats.org/officeDocument/2006/relationships/hyperlink" Target="https://gitlab.nrp-nautilus.io/prp/jupyterlab-west" TargetMode="External"/><Relationship Id="rId6"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classroom.github.co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0.gif"/><Relationship Id="rId4" Type="http://schemas.openxmlformats.org/officeDocument/2006/relationships/hyperlink" Target="https://github.com/jupyterlab/jupyterlab-git"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9.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docs.nationalresearchplatform.org/userdocs/storage/ceph/"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docs.nationalresearchplatform.org/userdocs/storage/ceph-s3/" TargetMode="External"/><Relationship Id="rId4" Type="http://schemas.openxmlformats.org/officeDocument/2006/relationships/hyperlink" Target="https://rclone.or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10.png"/><Relationship Id="rId7"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s://docs.nationalresearchplatform.org/userdocs/tutorial/docker/" TargetMode="External"/><Relationship Id="rId4" Type="http://schemas.openxmlformats.org/officeDocument/2006/relationships/hyperlink" Target="https://www.docker.com/" TargetMode="External"/><Relationship Id="rId5" Type="http://schemas.openxmlformats.org/officeDocument/2006/relationships/hyperlink" Target="https://jupyter-docker-stacks.readthedocs.io/en/latest/index.html" TargetMode="External"/><Relationship Id="rId6" Type="http://schemas.openxmlformats.org/officeDocument/2006/relationships/hyperlink" Target="https://hub.docker.com/" TargetMode="External"/><Relationship Id="rId7" Type="http://schemas.openxmlformats.org/officeDocument/2006/relationships/hyperlink" Target="https://gitlab.nrp-nautilus.io/"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1.png"/><Relationship Id="rId4" Type="http://schemas.openxmlformats.org/officeDocument/2006/relationships/image" Target="../media/image23.png"/><Relationship Id="rId5"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s://docs.google.com/presentation/d/1QM7Ta1RFxmVtXftyqIlQDrcJwmXTFFb12cQytLhhU7Y/edit?usp=sharing" TargetMode="Externa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9.png"/><Relationship Id="rId4" Type="http://schemas.openxmlformats.org/officeDocument/2006/relationships/hyperlink" Target="https://sdsu-research-ci.github.io/instructionalcluster"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https://docs.nationalresearchplatform.org/userdocs/jupyter/jupyterhub-service/" TargetMode="External"/><Relationship Id="rId4" Type="http://schemas.openxmlformats.org/officeDocument/2006/relationships/hyperlink" Target="https://docs.nationalresearchplatform.org/userdocs/jupyter/jupyterhub/" TargetMode="External"/><Relationship Id="rId5" Type="http://schemas.openxmlformats.org/officeDocument/2006/relationships/hyperlink" Target="https://docs.nationalresearchplatform.org/userdocs/development/k8s-integration/" TargetMode="External"/><Relationship Id="rId6" Type="http://schemas.openxmlformats.org/officeDocument/2006/relationships/hyperlink" Target="https://docs.nationalresearchplatform.org/userdocs/tutorial/docker/"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mailto:mfarley@sdsu.edu" TargetMode="External"/><Relationship Id="rId4" Type="http://schemas.openxmlformats.org/officeDocument/2006/relationships/hyperlink" Target="mailto:kkrick@sdsu.edu" TargetMode="External"/><Relationship Id="rId10" Type="http://schemas.openxmlformats.org/officeDocument/2006/relationships/image" Target="../media/image12.png"/><Relationship Id="rId9" Type="http://schemas.openxmlformats.org/officeDocument/2006/relationships/image" Target="../media/image14.png"/><Relationship Id="rId5" Type="http://schemas.openxmlformats.org/officeDocument/2006/relationships/image" Target="../media/image16.png"/><Relationship Id="rId6" Type="http://schemas.openxmlformats.org/officeDocument/2006/relationships/hyperlink" Target="mailto:jhurt@missouri.edu" TargetMode="External"/><Relationship Id="rId7" Type="http://schemas.openxmlformats.org/officeDocument/2006/relationships/hyperlink" Target="mailto:mhughes@calstate.edu" TargetMode="External"/><Relationship Id="rId8"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aaai.sdsu.edu/"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Good morning! </a:t>
            </a:r>
            <a:endParaRPr/>
          </a:p>
          <a:p>
            <a:pPr indent="0" lvl="0" marL="0" rtl="0" algn="ctr">
              <a:spcBef>
                <a:spcPts val="0"/>
              </a:spcBef>
              <a:spcAft>
                <a:spcPts val="0"/>
              </a:spcAft>
              <a:buNone/>
            </a:pPr>
            <a:r>
              <a:rPr lang="en"/>
              <a:t>Take a moment to answer a few questions…</a:t>
            </a:r>
            <a:endParaRPr/>
          </a:p>
        </p:txBody>
      </p:sp>
      <p:sp>
        <p:nvSpPr>
          <p:cNvPr id="55" name="Google Shape;55;p13"/>
          <p:cNvSpPr txBox="1"/>
          <p:nvPr>
            <p:ph idx="1" type="subTitle"/>
          </p:nvPr>
        </p:nvSpPr>
        <p:spPr>
          <a:xfrm>
            <a:off x="485475" y="3471275"/>
            <a:ext cx="60828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u="sng">
                <a:solidFill>
                  <a:schemeClr val="hlink"/>
                </a:solidFill>
                <a:hlinkClick r:id="rId3"/>
              </a:rPr>
              <a:t>https://pollev.com/sdsumike</a:t>
            </a:r>
            <a:endParaRPr/>
          </a:p>
        </p:txBody>
      </p:sp>
      <p:pic>
        <p:nvPicPr>
          <p:cNvPr id="56" name="Google Shape;56;p13"/>
          <p:cNvPicPr preferRelativeResize="0"/>
          <p:nvPr/>
        </p:nvPicPr>
        <p:blipFill>
          <a:blip r:embed="rId4">
            <a:alphaModFix/>
          </a:blip>
          <a:stretch>
            <a:fillRect/>
          </a:stretch>
        </p:blipFill>
        <p:spPr>
          <a:xfrm>
            <a:off x="6823275" y="2700200"/>
            <a:ext cx="2113268" cy="2052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2"/>
          <p:cNvSpPr txBox="1"/>
          <p:nvPr>
            <p:ph type="title"/>
          </p:nvPr>
        </p:nvSpPr>
        <p:spPr>
          <a:xfrm>
            <a:off x="330950" y="4546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JupyterHub options on NRP</a:t>
            </a:r>
            <a:endParaRPr/>
          </a:p>
        </p:txBody>
      </p:sp>
      <p:sp>
        <p:nvSpPr>
          <p:cNvPr id="122" name="Google Shape;122;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Option 1: Use the NRP hosted JupyterHub</a:t>
            </a:r>
            <a:endParaRPr/>
          </a:p>
          <a:p>
            <a:pPr indent="-317500" lvl="1" marL="914400" rtl="0" algn="l">
              <a:spcBef>
                <a:spcPts val="0"/>
              </a:spcBef>
              <a:spcAft>
                <a:spcPts val="0"/>
              </a:spcAft>
              <a:buSzPts val="1400"/>
              <a:buChar char="○"/>
            </a:pPr>
            <a:r>
              <a:rPr lang="en"/>
              <a:t>See the </a:t>
            </a:r>
            <a:r>
              <a:rPr lang="en" u="sng">
                <a:solidFill>
                  <a:schemeClr val="hlink"/>
                </a:solidFill>
                <a:hlinkClick r:id="rId3"/>
              </a:rPr>
              <a:t>JupyterHub Service</a:t>
            </a:r>
            <a:r>
              <a:rPr lang="en"/>
              <a:t> docs</a:t>
            </a:r>
            <a:endParaRPr/>
          </a:p>
          <a:p>
            <a:pPr indent="-317500" lvl="1" marL="914400" rtl="0" algn="l">
              <a:spcBef>
                <a:spcPts val="0"/>
              </a:spcBef>
              <a:spcAft>
                <a:spcPts val="0"/>
              </a:spcAft>
              <a:buSzPts val="1400"/>
              <a:buChar char="○"/>
            </a:pPr>
            <a:r>
              <a:rPr lang="en"/>
              <a:t>Easy way to get started</a:t>
            </a:r>
            <a:endParaRPr/>
          </a:p>
          <a:p>
            <a:pPr indent="-317500" lvl="1" marL="914400" rtl="0" algn="l">
              <a:spcBef>
                <a:spcPts val="0"/>
              </a:spcBef>
              <a:spcAft>
                <a:spcPts val="0"/>
              </a:spcAft>
              <a:buSzPts val="1400"/>
              <a:buChar char="○"/>
            </a:pPr>
            <a:r>
              <a:rPr lang="en"/>
              <a:t>5 GB initial storage per user, must be increased per user</a:t>
            </a:r>
            <a:endParaRPr/>
          </a:p>
          <a:p>
            <a:pPr indent="-342900" lvl="0" marL="457200" rtl="0" algn="l">
              <a:spcBef>
                <a:spcPts val="0"/>
              </a:spcBef>
              <a:spcAft>
                <a:spcPts val="0"/>
              </a:spcAft>
              <a:buSzPts val="1800"/>
              <a:buChar char="●"/>
            </a:pPr>
            <a:r>
              <a:rPr lang="en"/>
              <a:t>Option 2: Custom deployment</a:t>
            </a:r>
            <a:endParaRPr/>
          </a:p>
          <a:p>
            <a:pPr indent="-317500" lvl="1" marL="914400" rtl="0" algn="l">
              <a:spcBef>
                <a:spcPts val="0"/>
              </a:spcBef>
              <a:spcAft>
                <a:spcPts val="0"/>
              </a:spcAft>
              <a:buSzPts val="1400"/>
              <a:buChar char="○"/>
            </a:pPr>
            <a:r>
              <a:rPr lang="en"/>
              <a:t>Management models</a:t>
            </a:r>
            <a:endParaRPr/>
          </a:p>
          <a:p>
            <a:pPr indent="-317500" lvl="2" marL="1371600" rtl="0" algn="l">
              <a:spcBef>
                <a:spcPts val="0"/>
              </a:spcBef>
              <a:spcAft>
                <a:spcPts val="0"/>
              </a:spcAft>
              <a:buSzPts val="1400"/>
              <a:buChar char="■"/>
            </a:pPr>
            <a:r>
              <a:rPr lang="en"/>
              <a:t>One JupyterHub for all courses</a:t>
            </a:r>
            <a:endParaRPr/>
          </a:p>
          <a:p>
            <a:pPr indent="-317500" lvl="2" marL="1371600" rtl="0" algn="l">
              <a:spcBef>
                <a:spcPts val="0"/>
              </a:spcBef>
              <a:spcAft>
                <a:spcPts val="0"/>
              </a:spcAft>
              <a:buSzPts val="1400"/>
              <a:buChar char="■"/>
            </a:pPr>
            <a:r>
              <a:rPr lang="en"/>
              <a:t>Customized JupyterHub per course</a:t>
            </a:r>
            <a:endParaRPr/>
          </a:p>
          <a:p>
            <a:pPr indent="-317500" lvl="1" marL="914400" rtl="0" algn="l">
              <a:spcBef>
                <a:spcPts val="0"/>
              </a:spcBef>
              <a:spcAft>
                <a:spcPts val="0"/>
              </a:spcAft>
              <a:buSzPts val="1400"/>
              <a:buChar char="○"/>
            </a:pPr>
            <a:r>
              <a:rPr lang="en"/>
              <a:t>Resources </a:t>
            </a:r>
            <a:endParaRPr/>
          </a:p>
          <a:p>
            <a:pPr indent="-317500" lvl="2" marL="1371600" rtl="0" algn="l">
              <a:spcBef>
                <a:spcPts val="0"/>
              </a:spcBef>
              <a:spcAft>
                <a:spcPts val="0"/>
              </a:spcAft>
              <a:buSzPts val="1400"/>
              <a:buChar char="■"/>
            </a:pPr>
            <a:r>
              <a:rPr lang="en"/>
              <a:t>Use the NRP</a:t>
            </a:r>
            <a:endParaRPr/>
          </a:p>
          <a:p>
            <a:pPr indent="-317500" lvl="2" marL="1371600" rtl="0" algn="l">
              <a:spcBef>
                <a:spcPts val="0"/>
              </a:spcBef>
              <a:spcAft>
                <a:spcPts val="0"/>
              </a:spcAft>
              <a:buSzPts val="1400"/>
              <a:buChar char="■"/>
            </a:pPr>
            <a:r>
              <a:rPr lang="en"/>
              <a:t>BYOR</a:t>
            </a:r>
            <a:endParaRPr/>
          </a:p>
        </p:txBody>
      </p:sp>
      <p:pic>
        <p:nvPicPr>
          <p:cNvPr id="123" name="Google Shape;123;p22"/>
          <p:cNvPicPr preferRelativeResize="0"/>
          <p:nvPr/>
        </p:nvPicPr>
        <p:blipFill>
          <a:blip r:embed="rId4">
            <a:alphaModFix/>
          </a:blip>
          <a:stretch>
            <a:fillRect/>
          </a:stretch>
        </p:blipFill>
        <p:spPr>
          <a:xfrm>
            <a:off x="6016323" y="1228675"/>
            <a:ext cx="2759025" cy="2795475"/>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Custom JupyterHub Deployment</a:t>
            </a:r>
            <a:endParaRPr/>
          </a:p>
        </p:txBody>
      </p:sp>
      <p:sp>
        <p:nvSpPr>
          <p:cNvPr id="129" name="Google Shape;129;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Don’t need to BYOR to start, just use the resources available on NRP</a:t>
            </a:r>
            <a:endParaRPr/>
          </a:p>
          <a:p>
            <a:pPr indent="-342900" lvl="0" marL="457200" rtl="0" algn="l">
              <a:spcBef>
                <a:spcPts val="0"/>
              </a:spcBef>
              <a:spcAft>
                <a:spcPts val="0"/>
              </a:spcAft>
              <a:buSzPts val="1800"/>
              <a:buChar char="●"/>
            </a:pPr>
            <a:r>
              <a:rPr lang="en"/>
              <a:t>NRP </a:t>
            </a:r>
            <a:r>
              <a:rPr lang="en" u="sng">
                <a:solidFill>
                  <a:schemeClr val="hlink"/>
                </a:solidFill>
                <a:hlinkClick r:id="rId3"/>
              </a:rPr>
              <a:t>deploying JupyterHub guide</a:t>
            </a:r>
            <a:endParaRPr/>
          </a:p>
          <a:p>
            <a:pPr indent="-317500" lvl="1" marL="914400" rtl="0" algn="l">
              <a:spcBef>
                <a:spcPts val="0"/>
              </a:spcBef>
              <a:spcAft>
                <a:spcPts val="0"/>
              </a:spcAft>
              <a:buSzPts val="1400"/>
              <a:buChar char="○"/>
            </a:pPr>
            <a:r>
              <a:rPr lang="en"/>
              <a:t>Ask to become a namespace admin in the </a:t>
            </a:r>
            <a:r>
              <a:rPr lang="en" u="sng">
                <a:solidFill>
                  <a:schemeClr val="hlink"/>
                </a:solidFill>
                <a:hlinkClick r:id="rId4"/>
              </a:rPr>
              <a:t>NRP Matrix</a:t>
            </a:r>
            <a:r>
              <a:rPr lang="en"/>
              <a:t> Nautilus Support channel</a:t>
            </a:r>
            <a:endParaRPr/>
          </a:p>
          <a:p>
            <a:pPr indent="-317500" lvl="1" marL="914400" rtl="0" algn="l">
              <a:spcBef>
                <a:spcPts val="0"/>
              </a:spcBef>
              <a:spcAft>
                <a:spcPts val="0"/>
              </a:spcAft>
              <a:buSzPts val="1400"/>
              <a:buChar char="○"/>
            </a:pPr>
            <a:r>
              <a:rPr lang="en" u="sng">
                <a:solidFill>
                  <a:schemeClr val="hlink"/>
                </a:solidFill>
                <a:hlinkClick r:id="rId5"/>
              </a:rPr>
              <a:t>Create a namespace</a:t>
            </a:r>
            <a:r>
              <a:rPr lang="en"/>
              <a:t> for your JupyterHub instance</a:t>
            </a:r>
            <a:endParaRPr/>
          </a:p>
          <a:p>
            <a:pPr indent="-317500" lvl="1" marL="914400" rtl="0" algn="l">
              <a:spcBef>
                <a:spcPts val="0"/>
              </a:spcBef>
              <a:spcAft>
                <a:spcPts val="0"/>
              </a:spcAft>
              <a:buSzPts val="1400"/>
              <a:buChar char="○"/>
            </a:pPr>
            <a:r>
              <a:rPr lang="en"/>
              <a:t>Register a new CILogon application</a:t>
            </a:r>
            <a:endParaRPr/>
          </a:p>
          <a:p>
            <a:pPr indent="-317500" lvl="2" marL="1371600" rtl="0" algn="l">
              <a:spcBef>
                <a:spcPts val="0"/>
              </a:spcBef>
              <a:spcAft>
                <a:spcPts val="0"/>
              </a:spcAft>
              <a:buSzPts val="1400"/>
              <a:buChar char="■"/>
            </a:pPr>
            <a:r>
              <a:rPr lang="en"/>
              <a:t>Enables users to authenticate with their institutional SSO credentials</a:t>
            </a:r>
            <a:endParaRPr/>
          </a:p>
          <a:p>
            <a:pPr indent="-317500" lvl="1" marL="914400" rtl="0" algn="l">
              <a:spcBef>
                <a:spcPts val="0"/>
              </a:spcBef>
              <a:spcAft>
                <a:spcPts val="0"/>
              </a:spcAft>
              <a:buSzPts val="1400"/>
              <a:buChar char="○"/>
            </a:pPr>
            <a:r>
              <a:rPr lang="en"/>
              <a:t>Install </a:t>
            </a:r>
            <a:r>
              <a:rPr lang="en" u="sng">
                <a:solidFill>
                  <a:schemeClr val="hlink"/>
                </a:solidFill>
                <a:hlinkClick r:id="rId6"/>
              </a:rPr>
              <a:t>Helm</a:t>
            </a:r>
            <a:r>
              <a:rPr lang="en"/>
              <a:t> command line tool</a:t>
            </a:r>
            <a:endParaRPr/>
          </a:p>
          <a:p>
            <a:pPr indent="-317500" lvl="2" marL="1371600" rtl="0" algn="l">
              <a:spcBef>
                <a:spcPts val="0"/>
              </a:spcBef>
              <a:spcAft>
                <a:spcPts val="0"/>
              </a:spcAft>
              <a:buSzPts val="1400"/>
              <a:buChar char="■"/>
            </a:pPr>
            <a:r>
              <a:rPr lang="en"/>
              <a:t>“Helm is the best way to find, share, and use software built for Kubernetes”</a:t>
            </a:r>
            <a:endParaRPr/>
          </a:p>
          <a:p>
            <a:pPr indent="-317500" lvl="1" marL="914400" rtl="0" algn="l">
              <a:spcBef>
                <a:spcPts val="0"/>
              </a:spcBef>
              <a:spcAft>
                <a:spcPts val="0"/>
              </a:spcAft>
              <a:buSzPts val="1400"/>
              <a:buChar char="○"/>
            </a:pPr>
            <a:r>
              <a:rPr lang="en"/>
              <a:t>Deploy the official JupyterHub Helm chart</a:t>
            </a:r>
            <a:endParaRPr/>
          </a:p>
          <a:p>
            <a:pPr indent="-317500" lvl="2" marL="1371600" rtl="0" algn="l">
              <a:spcBef>
                <a:spcPts val="0"/>
              </a:spcBef>
              <a:spcAft>
                <a:spcPts val="0"/>
              </a:spcAft>
              <a:buSzPts val="1400"/>
              <a:buChar char="■"/>
            </a:pPr>
            <a:r>
              <a:rPr lang="en"/>
              <a:t>Follow the instructions in the </a:t>
            </a:r>
            <a:r>
              <a:rPr lang="en" u="sng">
                <a:solidFill>
                  <a:schemeClr val="hlink"/>
                </a:solidFill>
                <a:hlinkClick r:id="rId7"/>
              </a:rPr>
              <a:t>official JupyterHub deployment guide</a:t>
            </a:r>
            <a:endParaRPr/>
          </a:p>
          <a:p>
            <a:pPr indent="-317500" lvl="2" marL="1371600" rtl="0" algn="l">
              <a:spcBef>
                <a:spcPts val="0"/>
              </a:spcBef>
              <a:spcAft>
                <a:spcPts val="0"/>
              </a:spcAft>
              <a:buSzPts val="1400"/>
              <a:buChar char="■"/>
            </a:pPr>
            <a:r>
              <a:rPr lang="en"/>
              <a:t>Customize NRP provided </a:t>
            </a:r>
            <a:r>
              <a:rPr lang="en" u="sng">
                <a:solidFill>
                  <a:schemeClr val="hlink"/>
                </a:solidFill>
                <a:hlinkClick r:id="rId8"/>
              </a:rPr>
              <a:t>template configuration file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CI/CD for automatic deployments</a:t>
            </a:r>
            <a:endParaRPr/>
          </a:p>
        </p:txBody>
      </p:sp>
      <p:sp>
        <p:nvSpPr>
          <p:cNvPr id="135" name="Google Shape;135;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20000"/>
          </a:bodyPr>
          <a:lstStyle/>
          <a:p>
            <a:pPr indent="-325936" lvl="0" marL="457200" rtl="0" algn="l">
              <a:spcBef>
                <a:spcPts val="0"/>
              </a:spcBef>
              <a:spcAft>
                <a:spcPts val="0"/>
              </a:spcAft>
              <a:buSzPct val="100000"/>
              <a:buChar char="●"/>
            </a:pPr>
            <a:r>
              <a:rPr lang="en" sz="1657"/>
              <a:t>Continuous Integration and Continuous Delivery (CI/CD)</a:t>
            </a:r>
            <a:endParaRPr sz="1657"/>
          </a:p>
          <a:p>
            <a:pPr indent="-302441" lvl="1" marL="914400" rtl="0" algn="l">
              <a:spcBef>
                <a:spcPts val="0"/>
              </a:spcBef>
              <a:spcAft>
                <a:spcPts val="0"/>
              </a:spcAft>
              <a:buSzPct val="100000"/>
              <a:buChar char="○"/>
            </a:pPr>
            <a:r>
              <a:rPr lang="en" sz="1257"/>
              <a:t>Fancy term for automating the deployment process</a:t>
            </a:r>
            <a:endParaRPr sz="1257"/>
          </a:p>
          <a:p>
            <a:pPr indent="-325936" lvl="0" marL="457200" rtl="0" algn="l">
              <a:spcBef>
                <a:spcPts val="0"/>
              </a:spcBef>
              <a:spcAft>
                <a:spcPts val="0"/>
              </a:spcAft>
              <a:buSzPct val="100000"/>
              <a:buChar char="●"/>
            </a:pPr>
            <a:r>
              <a:rPr lang="en" sz="1657"/>
              <a:t>Why set up a</a:t>
            </a:r>
            <a:r>
              <a:rPr lang="en" sz="1657"/>
              <a:t>utomatic deployments?</a:t>
            </a:r>
            <a:endParaRPr sz="1657"/>
          </a:p>
          <a:p>
            <a:pPr indent="-302441" lvl="1" marL="914400" rtl="0" algn="l">
              <a:spcBef>
                <a:spcPts val="0"/>
              </a:spcBef>
              <a:spcAft>
                <a:spcPts val="0"/>
              </a:spcAft>
              <a:buSzPct val="100000"/>
              <a:buChar char="○"/>
            </a:pPr>
            <a:r>
              <a:rPr lang="en" sz="1257"/>
              <a:t>Helps reduce manual error when making changes</a:t>
            </a:r>
            <a:endParaRPr sz="1257"/>
          </a:p>
          <a:p>
            <a:pPr indent="-302441" lvl="1" marL="914400" rtl="0" algn="l">
              <a:spcBef>
                <a:spcPts val="0"/>
              </a:spcBef>
              <a:spcAft>
                <a:spcPts val="0"/>
              </a:spcAft>
              <a:buSzPct val="100000"/>
              <a:buChar char="○"/>
            </a:pPr>
            <a:r>
              <a:rPr lang="en" sz="1257"/>
              <a:t>May need to update container images each term or academic year</a:t>
            </a:r>
            <a:endParaRPr sz="1257"/>
          </a:p>
          <a:p>
            <a:pPr indent="-302441" lvl="1" marL="914400" rtl="0" algn="l">
              <a:spcBef>
                <a:spcPts val="0"/>
              </a:spcBef>
              <a:spcAft>
                <a:spcPts val="0"/>
              </a:spcAft>
              <a:buSzPct val="100000"/>
              <a:buChar char="○"/>
            </a:pPr>
            <a:r>
              <a:rPr lang="en" sz="1257"/>
              <a:t>May need to add users throughout the term</a:t>
            </a:r>
            <a:endParaRPr sz="1257"/>
          </a:p>
          <a:p>
            <a:pPr indent="-302441" lvl="1" marL="914400" rtl="0" algn="l">
              <a:spcBef>
                <a:spcPts val="0"/>
              </a:spcBef>
              <a:spcAft>
                <a:spcPts val="0"/>
              </a:spcAft>
              <a:buSzPct val="100000"/>
              <a:buChar char="○"/>
            </a:pPr>
            <a:r>
              <a:rPr lang="en" sz="1257"/>
              <a:t>May need to upgrade JupyterHub</a:t>
            </a:r>
            <a:endParaRPr sz="1257"/>
          </a:p>
          <a:p>
            <a:pPr indent="-302441" lvl="1" marL="914400" rtl="0" algn="l">
              <a:spcBef>
                <a:spcPts val="0"/>
              </a:spcBef>
              <a:spcAft>
                <a:spcPts val="0"/>
              </a:spcAft>
              <a:buSzPct val="100000"/>
              <a:buChar char="○"/>
            </a:pPr>
            <a:r>
              <a:rPr lang="en" sz="1257"/>
              <a:t>May need to revert changes</a:t>
            </a:r>
            <a:endParaRPr sz="1257"/>
          </a:p>
          <a:p>
            <a:pPr indent="-325936" lvl="0" marL="457200" rtl="0" algn="l">
              <a:spcBef>
                <a:spcPts val="0"/>
              </a:spcBef>
              <a:spcAft>
                <a:spcPts val="0"/>
              </a:spcAft>
              <a:buSzPct val="100000"/>
              <a:buChar char="●"/>
            </a:pPr>
            <a:r>
              <a:rPr lang="en" sz="1657"/>
              <a:t>NRP has an </a:t>
            </a:r>
            <a:r>
              <a:rPr lang="en" sz="1657" u="sng">
                <a:solidFill>
                  <a:schemeClr val="hlink"/>
                </a:solidFill>
                <a:hlinkClick r:id="rId3"/>
              </a:rPr>
              <a:t>integrating GitLab and Kubernetes</a:t>
            </a:r>
            <a:r>
              <a:rPr lang="en" sz="1657"/>
              <a:t> guide</a:t>
            </a:r>
            <a:endParaRPr sz="1657"/>
          </a:p>
          <a:p>
            <a:pPr indent="-302441" lvl="1" marL="914400" rtl="0" algn="l">
              <a:spcBef>
                <a:spcPts val="0"/>
              </a:spcBef>
              <a:spcAft>
                <a:spcPts val="0"/>
              </a:spcAft>
              <a:buSzPct val="100000"/>
              <a:buChar char="○"/>
            </a:pPr>
            <a:r>
              <a:rPr lang="en" sz="1257"/>
              <a:t>Requires making an </a:t>
            </a:r>
            <a:r>
              <a:rPr lang="en" sz="1257" u="sng">
                <a:solidFill>
                  <a:schemeClr val="hlink"/>
                </a:solidFill>
                <a:hlinkClick r:id="rId4"/>
              </a:rPr>
              <a:t>NRP GitLab</a:t>
            </a:r>
            <a:r>
              <a:rPr lang="en" sz="1257"/>
              <a:t> account</a:t>
            </a:r>
            <a:endParaRPr sz="1257"/>
          </a:p>
          <a:p>
            <a:pPr indent="-302441" lvl="2" marL="1371600" rtl="0" algn="l">
              <a:spcBef>
                <a:spcPts val="0"/>
              </a:spcBef>
              <a:spcAft>
                <a:spcPts val="0"/>
              </a:spcAft>
              <a:buSzPct val="100000"/>
              <a:buChar char="■"/>
            </a:pPr>
            <a:r>
              <a:rPr lang="en" sz="1257"/>
              <a:t>Not to be confused with a gitlab.com account</a:t>
            </a:r>
            <a:endParaRPr sz="1257"/>
          </a:p>
          <a:p>
            <a:pPr indent="-302441" lvl="1" marL="914400" rtl="0" algn="l">
              <a:spcBef>
                <a:spcPts val="0"/>
              </a:spcBef>
              <a:spcAft>
                <a:spcPts val="0"/>
              </a:spcAft>
              <a:buSzPct val="100000"/>
              <a:buChar char="○"/>
            </a:pPr>
            <a:r>
              <a:rPr lang="en" sz="1257"/>
              <a:t>Create a project</a:t>
            </a:r>
            <a:endParaRPr sz="1257"/>
          </a:p>
          <a:p>
            <a:pPr indent="-302441" lvl="1" marL="914400" rtl="0" algn="l">
              <a:spcBef>
                <a:spcPts val="0"/>
              </a:spcBef>
              <a:spcAft>
                <a:spcPts val="0"/>
              </a:spcAft>
              <a:buSzPct val="100000"/>
              <a:buChar char="○"/>
            </a:pPr>
            <a:r>
              <a:rPr lang="en" sz="1257"/>
              <a:t>Upload code</a:t>
            </a:r>
            <a:endParaRPr sz="1257"/>
          </a:p>
          <a:p>
            <a:pPr indent="-302441" lvl="1" marL="914400" rtl="0" algn="l">
              <a:spcBef>
                <a:spcPts val="0"/>
              </a:spcBef>
              <a:spcAft>
                <a:spcPts val="0"/>
              </a:spcAft>
              <a:buSzPct val="100000"/>
              <a:buChar char="○"/>
            </a:pPr>
            <a:r>
              <a:rPr lang="en" sz="1257"/>
              <a:t>Define CI/CD Pipeline in .gitlab-ci.yml file</a:t>
            </a:r>
            <a:endParaRPr sz="1257"/>
          </a:p>
          <a:p>
            <a:pPr indent="-302441" lvl="1" marL="914400" rtl="0" algn="l">
              <a:spcBef>
                <a:spcPts val="0"/>
              </a:spcBef>
              <a:spcAft>
                <a:spcPts val="0"/>
              </a:spcAft>
              <a:buSzPct val="100000"/>
              <a:buChar char="○"/>
            </a:pPr>
            <a:r>
              <a:rPr lang="en" sz="1257" u="sng">
                <a:solidFill>
                  <a:schemeClr val="hlink"/>
                </a:solidFill>
                <a:hlinkClick r:id="rId5"/>
              </a:rPr>
              <a:t>Reference GitLab project</a:t>
            </a:r>
            <a:endParaRPr sz="1257"/>
          </a:p>
          <a:p>
            <a:pPr indent="0" lvl="0" marL="0" rtl="0" algn="l">
              <a:spcBef>
                <a:spcPts val="1200"/>
              </a:spcBef>
              <a:spcAft>
                <a:spcPts val="1200"/>
              </a:spcAft>
              <a:buNone/>
            </a:pPr>
            <a:r>
              <a:t/>
            </a:r>
            <a:endParaRPr/>
          </a:p>
        </p:txBody>
      </p:sp>
      <p:pic>
        <p:nvPicPr>
          <p:cNvPr id="136" name="Google Shape;136;p24"/>
          <p:cNvPicPr preferRelativeResize="0"/>
          <p:nvPr/>
        </p:nvPicPr>
        <p:blipFill>
          <a:blip r:embed="rId6">
            <a:alphaModFix/>
          </a:blip>
          <a:stretch>
            <a:fillRect/>
          </a:stretch>
        </p:blipFill>
        <p:spPr>
          <a:xfrm>
            <a:off x="6056125" y="3039400"/>
            <a:ext cx="2976751" cy="2027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Distributing Notebooks</a:t>
            </a:r>
            <a:endParaRPr/>
          </a:p>
        </p:txBody>
      </p:sp>
      <p:sp>
        <p:nvSpPr>
          <p:cNvPr id="142" name="Google Shape;142;p25"/>
          <p:cNvSpPr txBox="1"/>
          <p:nvPr>
            <p:ph idx="1" type="body"/>
          </p:nvPr>
        </p:nvSpPr>
        <p:spPr>
          <a:xfrm>
            <a:off x="278825" y="1152475"/>
            <a:ext cx="8520600" cy="3416400"/>
          </a:xfrm>
          <a:prstGeom prst="rect">
            <a:avLst/>
          </a:prstGeom>
        </p:spPr>
        <p:txBody>
          <a:bodyPr anchorCtr="0" anchor="t" bIns="91425" lIns="91425" spcFirstLastPara="1" rIns="91425" wrap="square" tIns="91425">
            <a:normAutofit fontScale="92500" lnSpcReduction="10000"/>
          </a:bodyPr>
          <a:lstStyle/>
          <a:p>
            <a:pPr indent="-334327" lvl="0" marL="457200" rtl="0" algn="l">
              <a:spcBef>
                <a:spcPts val="0"/>
              </a:spcBef>
              <a:spcAft>
                <a:spcPts val="0"/>
              </a:spcAft>
              <a:buSzPct val="100000"/>
              <a:buChar char="●"/>
            </a:pPr>
            <a:r>
              <a:rPr lang="en"/>
              <a:t>All of the official Jupyter notebook containers come with git pre-installed</a:t>
            </a:r>
            <a:endParaRPr/>
          </a:p>
          <a:p>
            <a:pPr indent="-334327" lvl="0" marL="457200" rtl="0" algn="l">
              <a:spcBef>
                <a:spcPts val="0"/>
              </a:spcBef>
              <a:spcAft>
                <a:spcPts val="0"/>
              </a:spcAft>
              <a:buSzPct val="100000"/>
              <a:buChar char="●"/>
            </a:pPr>
            <a:r>
              <a:rPr lang="en"/>
              <a:t>GitHub </a:t>
            </a:r>
            <a:endParaRPr/>
          </a:p>
          <a:p>
            <a:pPr indent="-310832" lvl="1" marL="914400" rtl="0" algn="l">
              <a:spcBef>
                <a:spcPts val="0"/>
              </a:spcBef>
              <a:spcAft>
                <a:spcPts val="0"/>
              </a:spcAft>
              <a:buSzPct val="100000"/>
              <a:buChar char="○"/>
            </a:pPr>
            <a:r>
              <a:rPr lang="en"/>
              <a:t>Straightforward and does not require students to have an account for cloning/downloading notebooks</a:t>
            </a:r>
            <a:endParaRPr/>
          </a:p>
          <a:p>
            <a:pPr indent="-310832" lvl="1" marL="914400" rtl="0" algn="l">
              <a:spcBef>
                <a:spcPts val="0"/>
              </a:spcBef>
              <a:spcAft>
                <a:spcPts val="0"/>
              </a:spcAft>
              <a:buSzPct val="100000"/>
              <a:buChar char="○"/>
            </a:pPr>
            <a:r>
              <a:rPr lang="en"/>
              <a:t>Does require students to make an account for submitting work</a:t>
            </a:r>
            <a:endParaRPr/>
          </a:p>
          <a:p>
            <a:pPr indent="-334327" lvl="0" marL="457200" rtl="0" algn="l">
              <a:spcBef>
                <a:spcPts val="0"/>
              </a:spcBef>
              <a:spcAft>
                <a:spcPts val="0"/>
              </a:spcAft>
              <a:buSzPct val="100000"/>
              <a:buChar char="●"/>
            </a:pPr>
            <a:r>
              <a:rPr lang="en"/>
              <a:t>GitHub Classroom</a:t>
            </a:r>
            <a:endParaRPr/>
          </a:p>
          <a:p>
            <a:pPr indent="-310832" lvl="1" marL="914400" rtl="0" algn="l">
              <a:spcBef>
                <a:spcPts val="0"/>
              </a:spcBef>
              <a:spcAft>
                <a:spcPts val="0"/>
              </a:spcAft>
              <a:buSzPct val="100000"/>
              <a:buChar char="○"/>
            </a:pPr>
            <a:r>
              <a:rPr lang="en"/>
              <a:t>Free service from GitHub tailored to teaching</a:t>
            </a:r>
            <a:endParaRPr/>
          </a:p>
          <a:p>
            <a:pPr indent="-310832" lvl="2" marL="1371600" rtl="0" algn="l">
              <a:spcBef>
                <a:spcPts val="0"/>
              </a:spcBef>
              <a:spcAft>
                <a:spcPts val="0"/>
              </a:spcAft>
              <a:buSzPct val="100000"/>
              <a:buChar char="■"/>
            </a:pPr>
            <a:r>
              <a:rPr lang="en"/>
              <a:t>Individual and group assignments, submission deadlines, and automatic grading</a:t>
            </a:r>
            <a:endParaRPr/>
          </a:p>
          <a:p>
            <a:pPr indent="-310832" lvl="2" marL="1371600" rtl="0" algn="l">
              <a:spcBef>
                <a:spcPts val="0"/>
              </a:spcBef>
              <a:spcAft>
                <a:spcPts val="0"/>
              </a:spcAft>
              <a:buSzPct val="100000"/>
              <a:buChar char="■"/>
            </a:pPr>
            <a:r>
              <a:rPr lang="en"/>
              <a:t>Optional roster integration with several LMS (Canvas, Google Classroom, LTI-compatible)</a:t>
            </a:r>
            <a:endParaRPr/>
          </a:p>
          <a:p>
            <a:pPr indent="-310832" lvl="2" marL="1371600" rtl="0" algn="l">
              <a:spcBef>
                <a:spcPts val="0"/>
              </a:spcBef>
              <a:spcAft>
                <a:spcPts val="0"/>
              </a:spcAft>
              <a:buSzPct val="100000"/>
              <a:buChar char="■"/>
            </a:pPr>
            <a:r>
              <a:rPr lang="en"/>
              <a:t>Assignments can be reused across classrooms</a:t>
            </a:r>
            <a:endParaRPr/>
          </a:p>
          <a:p>
            <a:pPr indent="-310832" lvl="1" marL="914400" rtl="0" algn="l">
              <a:spcBef>
                <a:spcPts val="0"/>
              </a:spcBef>
              <a:spcAft>
                <a:spcPts val="0"/>
              </a:spcAft>
              <a:buSzPct val="100000"/>
              <a:buChar char="○"/>
            </a:pPr>
            <a:r>
              <a:rPr lang="en"/>
              <a:t>Requires </a:t>
            </a:r>
            <a:r>
              <a:rPr lang="en"/>
              <a:t>faculty</a:t>
            </a:r>
            <a:r>
              <a:rPr lang="en"/>
              <a:t> to create an organization</a:t>
            </a:r>
            <a:endParaRPr/>
          </a:p>
          <a:p>
            <a:pPr indent="-310832" lvl="1" marL="914400" rtl="0" algn="l">
              <a:spcBef>
                <a:spcPts val="0"/>
              </a:spcBef>
              <a:spcAft>
                <a:spcPts val="0"/>
              </a:spcAft>
              <a:buSzPct val="100000"/>
              <a:buChar char="○"/>
            </a:pPr>
            <a:r>
              <a:rPr lang="en"/>
              <a:t>Requires students to create an account</a:t>
            </a:r>
            <a:endParaRPr/>
          </a:p>
          <a:p>
            <a:pPr indent="-310832" lvl="1" marL="914400" rtl="0" algn="l">
              <a:spcBef>
                <a:spcPts val="0"/>
              </a:spcBef>
              <a:spcAft>
                <a:spcPts val="0"/>
              </a:spcAft>
              <a:buSzPct val="103703"/>
              <a:buChar char="○"/>
            </a:pPr>
            <a:r>
              <a:rPr lang="en"/>
              <a:t>More info: </a:t>
            </a:r>
            <a:r>
              <a:rPr lang="en" sz="1350" u="sng">
                <a:solidFill>
                  <a:schemeClr val="hlink"/>
                </a:solidFill>
                <a:hlinkClick r:id="rId3"/>
              </a:rPr>
              <a:t>GitHub Classroom</a:t>
            </a:r>
            <a:endParaRPr sz="1350"/>
          </a:p>
          <a:p>
            <a:pPr indent="0" lvl="0" marL="0" rtl="0" algn="l">
              <a:spcBef>
                <a:spcPts val="1200"/>
              </a:spcBef>
              <a:spcAft>
                <a:spcPts val="12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Distributing Notebooks: GitHub Classroom</a:t>
            </a:r>
            <a:endParaRPr/>
          </a:p>
        </p:txBody>
      </p:sp>
      <p:pic>
        <p:nvPicPr>
          <p:cNvPr id="148" name="Google Shape;148;p26"/>
          <p:cNvPicPr preferRelativeResize="0"/>
          <p:nvPr/>
        </p:nvPicPr>
        <p:blipFill>
          <a:blip r:embed="rId3">
            <a:alphaModFix/>
          </a:blip>
          <a:stretch>
            <a:fillRect/>
          </a:stretch>
        </p:blipFill>
        <p:spPr>
          <a:xfrm>
            <a:off x="1591100" y="1184575"/>
            <a:ext cx="5961805" cy="3820975"/>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Distributing Notebooks: GitHub Classroom</a:t>
            </a:r>
            <a:endParaRPr/>
          </a:p>
        </p:txBody>
      </p:sp>
      <p:pic>
        <p:nvPicPr>
          <p:cNvPr id="154" name="Google Shape;154;p27"/>
          <p:cNvPicPr preferRelativeResize="0"/>
          <p:nvPr/>
        </p:nvPicPr>
        <p:blipFill>
          <a:blip r:embed="rId3">
            <a:alphaModFix/>
          </a:blip>
          <a:stretch>
            <a:fillRect/>
          </a:stretch>
        </p:blipFill>
        <p:spPr>
          <a:xfrm>
            <a:off x="1800313" y="1117200"/>
            <a:ext cx="5543384" cy="3820975"/>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Distributing Notebooks: GitHub Classroom</a:t>
            </a:r>
            <a:endParaRPr/>
          </a:p>
        </p:txBody>
      </p:sp>
      <p:pic>
        <p:nvPicPr>
          <p:cNvPr id="160" name="Google Shape;160;p28"/>
          <p:cNvPicPr preferRelativeResize="0"/>
          <p:nvPr/>
        </p:nvPicPr>
        <p:blipFill>
          <a:blip r:embed="rId3">
            <a:alphaModFix/>
          </a:blip>
          <a:stretch>
            <a:fillRect/>
          </a:stretch>
        </p:blipFill>
        <p:spPr>
          <a:xfrm>
            <a:off x="721301" y="1198975"/>
            <a:ext cx="7701398" cy="3416825"/>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Distributing Notebooks: JupyterLab Git Extension</a:t>
            </a:r>
            <a:endParaRPr/>
          </a:p>
        </p:txBody>
      </p:sp>
      <p:pic>
        <p:nvPicPr>
          <p:cNvPr id="166" name="Google Shape;166;p29"/>
          <p:cNvPicPr preferRelativeResize="0"/>
          <p:nvPr/>
        </p:nvPicPr>
        <p:blipFill>
          <a:blip r:embed="rId3">
            <a:alphaModFix/>
          </a:blip>
          <a:stretch>
            <a:fillRect/>
          </a:stretch>
        </p:blipFill>
        <p:spPr>
          <a:xfrm>
            <a:off x="1933838" y="1097950"/>
            <a:ext cx="5276331" cy="3820974"/>
          </a:xfrm>
          <a:prstGeom prst="rect">
            <a:avLst/>
          </a:prstGeom>
          <a:noFill/>
          <a:ln>
            <a:noFill/>
          </a:ln>
        </p:spPr>
      </p:pic>
      <p:sp>
        <p:nvSpPr>
          <p:cNvPr id="167" name="Google Shape;167;p29"/>
          <p:cNvSpPr txBox="1"/>
          <p:nvPr/>
        </p:nvSpPr>
        <p:spPr>
          <a:xfrm>
            <a:off x="7368600" y="4291800"/>
            <a:ext cx="1775400" cy="85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2"/>
                </a:solidFill>
              </a:rPr>
              <a:t>Image credit: </a:t>
            </a:r>
            <a:r>
              <a:rPr lang="en" sz="1000" u="sng">
                <a:solidFill>
                  <a:schemeClr val="hlink"/>
                </a:solidFill>
                <a:hlinkClick r:id="rId4"/>
              </a:rPr>
              <a:t>jupyterlab/jupyterlab-git: A Git extension for JupyterLab</a:t>
            </a:r>
            <a:endParaRPr sz="1000">
              <a:solidFill>
                <a:schemeClr val="dk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Data Sharing: JupyterLab UI</a:t>
            </a:r>
            <a:endParaRPr/>
          </a:p>
        </p:txBody>
      </p:sp>
      <p:sp>
        <p:nvSpPr>
          <p:cNvPr id="173" name="Google Shape;173;p30"/>
          <p:cNvSpPr txBox="1"/>
          <p:nvPr>
            <p:ph idx="1" type="body"/>
          </p:nvPr>
        </p:nvSpPr>
        <p:spPr>
          <a:xfrm>
            <a:off x="220275" y="1114000"/>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JupyterLab has drag-and-drop and file selection upload options</a:t>
            </a:r>
            <a:endParaRPr/>
          </a:p>
          <a:p>
            <a:pPr indent="-317500" lvl="1" marL="914400" rtl="0" algn="l">
              <a:spcBef>
                <a:spcPts val="0"/>
              </a:spcBef>
              <a:spcAft>
                <a:spcPts val="0"/>
              </a:spcAft>
              <a:buSzPts val="1400"/>
              <a:buChar char="○"/>
            </a:pPr>
            <a:r>
              <a:rPr lang="en"/>
              <a:t>Good for small datasets of &lt; 50MB</a:t>
            </a:r>
            <a:endParaRPr/>
          </a:p>
          <a:p>
            <a:pPr indent="-317500" lvl="1" marL="914400" rtl="0" algn="l">
              <a:spcBef>
                <a:spcPts val="0"/>
              </a:spcBef>
              <a:spcAft>
                <a:spcPts val="0"/>
              </a:spcAft>
              <a:buSzPts val="1400"/>
              <a:buChar char="○"/>
            </a:pPr>
            <a:r>
              <a:rPr lang="en"/>
              <a:t>Can provide files in your institution’s learning management system (LMS)</a:t>
            </a:r>
            <a:endParaRPr/>
          </a:p>
          <a:p>
            <a:pPr indent="-317500" lvl="1" marL="914400" rtl="0" algn="l">
              <a:spcBef>
                <a:spcPts val="0"/>
              </a:spcBef>
              <a:spcAft>
                <a:spcPts val="0"/>
              </a:spcAft>
              <a:buSzPts val="1400"/>
              <a:buChar char="○"/>
            </a:pPr>
            <a:r>
              <a:rPr lang="en"/>
              <a:t>Students can download and then upload files</a:t>
            </a:r>
            <a:endParaRPr/>
          </a:p>
        </p:txBody>
      </p:sp>
      <p:pic>
        <p:nvPicPr>
          <p:cNvPr id="174" name="Google Shape;174;p30"/>
          <p:cNvPicPr preferRelativeResize="0"/>
          <p:nvPr/>
        </p:nvPicPr>
        <p:blipFill>
          <a:blip r:embed="rId3">
            <a:alphaModFix/>
          </a:blip>
          <a:stretch>
            <a:fillRect/>
          </a:stretch>
        </p:blipFill>
        <p:spPr>
          <a:xfrm>
            <a:off x="311700" y="2611675"/>
            <a:ext cx="3842874" cy="2170951"/>
          </a:xfrm>
          <a:prstGeom prst="rect">
            <a:avLst/>
          </a:prstGeom>
          <a:noFill/>
          <a:ln>
            <a:noFill/>
          </a:ln>
        </p:spPr>
      </p:pic>
      <p:pic>
        <p:nvPicPr>
          <p:cNvPr id="175" name="Google Shape;175;p30"/>
          <p:cNvPicPr preferRelativeResize="0"/>
          <p:nvPr/>
        </p:nvPicPr>
        <p:blipFill>
          <a:blip r:embed="rId4">
            <a:alphaModFix/>
          </a:blip>
          <a:stretch>
            <a:fillRect/>
          </a:stretch>
        </p:blipFill>
        <p:spPr>
          <a:xfrm>
            <a:off x="4546925" y="2611675"/>
            <a:ext cx="4082962" cy="21709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Data Sharing: Mounting Shared </a:t>
            </a:r>
            <a:r>
              <a:rPr lang="en"/>
              <a:t>Storage</a:t>
            </a:r>
            <a:endParaRPr/>
          </a:p>
        </p:txBody>
      </p:sp>
      <p:sp>
        <p:nvSpPr>
          <p:cNvPr id="181" name="Google Shape;181;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
              <a:t>File Storage </a:t>
            </a:r>
            <a:endParaRPr/>
          </a:p>
          <a:p>
            <a:pPr indent="-317500" lvl="1" marL="914400" rtl="0" algn="l">
              <a:spcBef>
                <a:spcPts val="0"/>
              </a:spcBef>
              <a:spcAft>
                <a:spcPts val="0"/>
              </a:spcAft>
              <a:buSzPts val="1400"/>
              <a:buChar char="○"/>
            </a:pPr>
            <a:r>
              <a:rPr lang="en"/>
              <a:t>Allows multiple users access to the same data at the same time</a:t>
            </a:r>
            <a:endParaRPr/>
          </a:p>
          <a:p>
            <a:pPr indent="-342900" lvl="0" marL="457200" rtl="0" algn="l">
              <a:spcBef>
                <a:spcPts val="0"/>
              </a:spcBef>
              <a:spcAft>
                <a:spcPts val="0"/>
              </a:spcAft>
              <a:buSzPts val="1800"/>
              <a:buChar char="●"/>
            </a:pPr>
            <a:r>
              <a:rPr lang="en"/>
              <a:t>Create a PersistentVolumeClaim (PVC) with support for ReadWriteMany (RWX) in your namespace</a:t>
            </a:r>
            <a:endParaRPr/>
          </a:p>
          <a:p>
            <a:pPr indent="-317500" lvl="1" marL="914400" rtl="0" algn="l">
              <a:spcBef>
                <a:spcPts val="0"/>
              </a:spcBef>
              <a:spcAft>
                <a:spcPts val="0"/>
              </a:spcAft>
              <a:buSzPts val="1400"/>
              <a:buChar char="○"/>
            </a:pPr>
            <a:r>
              <a:rPr lang="en"/>
              <a:t>Choose a </a:t>
            </a:r>
            <a:r>
              <a:rPr lang="en" u="sng">
                <a:solidFill>
                  <a:schemeClr val="hlink"/>
                </a:solidFill>
                <a:hlinkClick r:id="rId3"/>
              </a:rPr>
              <a:t>CephFS storage pool</a:t>
            </a:r>
            <a:r>
              <a:rPr lang="en"/>
              <a:t> close to the physical location/region of the nodes you want to run on</a:t>
            </a:r>
            <a:endParaRPr/>
          </a:p>
          <a:p>
            <a:pPr indent="-317500" lvl="1" marL="914400" rtl="0" algn="l">
              <a:spcBef>
                <a:spcPts val="0"/>
              </a:spcBef>
              <a:spcAft>
                <a:spcPts val="0"/>
              </a:spcAft>
              <a:buSzPts val="1400"/>
              <a:buChar char="○"/>
            </a:pPr>
            <a:r>
              <a:rPr lang="en"/>
              <a:t>Modify “</a:t>
            </a:r>
            <a:r>
              <a:rPr lang="en" sz="1050">
                <a:latin typeface="Courier New"/>
                <a:ea typeface="Courier New"/>
                <a:cs typeface="Courier New"/>
                <a:sym typeface="Courier New"/>
              </a:rPr>
              <a:t>storageClassName</a:t>
            </a:r>
            <a:r>
              <a:rPr lang="en"/>
              <a:t>” value in the next slide as appropriate</a:t>
            </a:r>
            <a:endParaRPr/>
          </a:p>
          <a:p>
            <a:pPr indent="-317500" lvl="1" marL="914400" rtl="0" algn="l">
              <a:spcBef>
                <a:spcPts val="0"/>
              </a:spcBef>
              <a:spcAft>
                <a:spcPts val="0"/>
              </a:spcAft>
              <a:buSzPts val="1400"/>
              <a:buChar char="○"/>
            </a:pPr>
            <a:r>
              <a:rPr lang="en"/>
              <a:t>Modify “</a:t>
            </a:r>
            <a:r>
              <a:rPr lang="en" sz="1050">
                <a:latin typeface="Courier New"/>
                <a:ea typeface="Courier New"/>
                <a:cs typeface="Courier New"/>
                <a:sym typeface="Courier New"/>
              </a:rPr>
              <a:t>storage</a:t>
            </a:r>
            <a:r>
              <a:rPr lang="en"/>
              <a:t>” value in next slide as appropriate for data size</a:t>
            </a:r>
            <a:endParaRPr/>
          </a:p>
          <a:p>
            <a:pPr indent="-342900" lvl="0" marL="457200" rtl="0" algn="l">
              <a:spcBef>
                <a:spcPts val="0"/>
              </a:spcBef>
              <a:spcAft>
                <a:spcPts val="0"/>
              </a:spcAft>
              <a:buSzPts val="1800"/>
              <a:buChar char="●"/>
            </a:pPr>
            <a:r>
              <a:rPr lang="en"/>
              <a:t>You may schedule a pod in the same namespace to transfer files</a:t>
            </a:r>
            <a:endParaRPr/>
          </a:p>
          <a:p>
            <a:pPr indent="-317500" lvl="1" marL="914400" rtl="0" algn="l">
              <a:spcBef>
                <a:spcPts val="0"/>
              </a:spcBef>
              <a:spcAft>
                <a:spcPts val="0"/>
              </a:spcAft>
              <a:buSzPts val="1400"/>
              <a:buChar char="○"/>
            </a:pPr>
            <a:r>
              <a:rPr lang="en"/>
              <a:t>After files are transferred, recommend running “chown -R 1000:100 /path/to/pvc”</a:t>
            </a:r>
            <a:endParaRPr/>
          </a:p>
          <a:p>
            <a:pPr indent="-342900" lvl="0" marL="457200" rtl="0" algn="l">
              <a:spcBef>
                <a:spcPts val="0"/>
              </a:spcBef>
              <a:spcAft>
                <a:spcPts val="0"/>
              </a:spcAft>
              <a:buSzPts val="1800"/>
              <a:buChar char="●"/>
            </a:pPr>
            <a:r>
              <a:rPr lang="en"/>
              <a:t>Add the PVC to the singleuser spec in your helm-values.yaml</a:t>
            </a:r>
            <a:endParaRPr/>
          </a:p>
          <a:p>
            <a:pPr indent="-317500" lvl="1" marL="914400" rtl="0" algn="l">
              <a:spcBef>
                <a:spcPts val="0"/>
              </a:spcBef>
              <a:spcAft>
                <a:spcPts val="0"/>
              </a:spcAft>
              <a:buSzPts val="1400"/>
              <a:buChar char="○"/>
            </a:pPr>
            <a:r>
              <a:rPr lang="en"/>
              <a:t>Recommend mounting it as read-only so that students do not overwrite the data</a:t>
            </a:r>
            <a:endParaRPr/>
          </a:p>
          <a:p>
            <a:pPr indent="-317500" lvl="1" marL="914400" rtl="0" algn="l">
              <a:spcBef>
                <a:spcPts val="0"/>
              </a:spcBef>
              <a:spcAft>
                <a:spcPts val="0"/>
              </a:spcAft>
              <a:buSzPts val="1400"/>
              <a:buChar char="○"/>
            </a:pPr>
            <a:r>
              <a:rPr lang="en"/>
              <a:t>Recommend mountPath of “/home/jovyan/shared”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3500"/>
              <a:t>(Review Poll Results)</a:t>
            </a:r>
            <a:endParaRPr sz="35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Data Sharing: Mounting Shared </a:t>
            </a:r>
            <a:r>
              <a:rPr lang="en"/>
              <a:t>Storage</a:t>
            </a:r>
            <a:r>
              <a:rPr lang="en"/>
              <a:t> - Make RWX PVC</a:t>
            </a:r>
            <a:endParaRPr/>
          </a:p>
        </p:txBody>
      </p:sp>
      <p:sp>
        <p:nvSpPr>
          <p:cNvPr id="187" name="Google Shape;187;p32"/>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0" lvl="0" marL="0" rtl="0" algn="l">
              <a:lnSpc>
                <a:spcPct val="135714"/>
              </a:lnSpc>
              <a:spcBef>
                <a:spcPts val="0"/>
              </a:spcBef>
              <a:spcAft>
                <a:spcPts val="0"/>
              </a:spcAft>
              <a:buClr>
                <a:schemeClr val="dk1"/>
              </a:buClr>
              <a:buSzPts val="1100"/>
              <a:buFont typeface="Arial"/>
              <a:buNone/>
            </a:pPr>
            <a:r>
              <a:rPr lang="en" sz="1050">
                <a:latin typeface="Courier New"/>
                <a:ea typeface="Courier New"/>
                <a:cs typeface="Courier New"/>
                <a:sym typeface="Courier New"/>
              </a:rPr>
              <a:t>apiVersion: v1</a:t>
            </a:r>
            <a:endParaRPr sz="1050">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lang="en" sz="1050">
                <a:latin typeface="Courier New"/>
                <a:ea typeface="Courier New"/>
                <a:cs typeface="Courier New"/>
                <a:sym typeface="Courier New"/>
              </a:rPr>
              <a:t>kind: PersistentVolumeClaim</a:t>
            </a:r>
            <a:endParaRPr sz="1050">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lang="en" sz="1050">
                <a:latin typeface="Courier New"/>
                <a:ea typeface="Courier New"/>
                <a:cs typeface="Courier New"/>
                <a:sym typeface="Courier New"/>
              </a:rPr>
              <a:t>metadata:</a:t>
            </a:r>
            <a:endParaRPr sz="1050">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lang="en" sz="1050">
                <a:latin typeface="Courier New"/>
                <a:ea typeface="Courier New"/>
                <a:cs typeface="Courier New"/>
                <a:sym typeface="Courier New"/>
              </a:rPr>
              <a:t>  name: shared</a:t>
            </a:r>
            <a:endParaRPr sz="1050">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lang="en" sz="1050">
                <a:latin typeface="Courier New"/>
                <a:ea typeface="Courier New"/>
                <a:cs typeface="Courier New"/>
                <a:sym typeface="Courier New"/>
              </a:rPr>
              <a:t>spec:</a:t>
            </a:r>
            <a:endParaRPr sz="1050">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lang="en" sz="1050">
                <a:latin typeface="Courier New"/>
                <a:ea typeface="Courier New"/>
                <a:cs typeface="Courier New"/>
                <a:sym typeface="Courier New"/>
              </a:rPr>
              <a:t>  accessModes:</a:t>
            </a:r>
            <a:endParaRPr sz="1050">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lang="en" sz="1050">
                <a:latin typeface="Courier New"/>
                <a:ea typeface="Courier New"/>
                <a:cs typeface="Courier New"/>
                <a:sym typeface="Courier New"/>
              </a:rPr>
              <a:t>  - ReadWriteMany</a:t>
            </a:r>
            <a:endParaRPr sz="1050">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lang="en" sz="1050">
                <a:latin typeface="Courier New"/>
                <a:ea typeface="Courier New"/>
                <a:cs typeface="Courier New"/>
                <a:sym typeface="Courier New"/>
              </a:rPr>
              <a:t>  resources:</a:t>
            </a:r>
            <a:endParaRPr sz="1050">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lang="en" sz="1050">
                <a:latin typeface="Courier New"/>
                <a:ea typeface="Courier New"/>
                <a:cs typeface="Courier New"/>
                <a:sym typeface="Courier New"/>
              </a:rPr>
              <a:t>    requests:</a:t>
            </a:r>
            <a:endParaRPr sz="1050">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lang="en" sz="1050">
                <a:latin typeface="Courier New"/>
                <a:ea typeface="Courier New"/>
                <a:cs typeface="Courier New"/>
                <a:sym typeface="Courier New"/>
              </a:rPr>
              <a:t>      storage: 5Gi</a:t>
            </a:r>
            <a:endParaRPr sz="1050">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lang="en" sz="1050">
                <a:latin typeface="Courier New"/>
                <a:ea typeface="Courier New"/>
                <a:cs typeface="Courier New"/>
                <a:sym typeface="Courier New"/>
              </a:rPr>
              <a:t>  storageClassName: rook-cephfs</a:t>
            </a:r>
            <a:endParaRPr sz="1050">
              <a:latin typeface="Courier New"/>
              <a:ea typeface="Courier New"/>
              <a:cs typeface="Courier New"/>
              <a:sym typeface="Courier New"/>
            </a:endParaRPr>
          </a:p>
          <a:p>
            <a:pPr indent="0" lvl="0" marL="0" rtl="0" algn="l">
              <a:spcBef>
                <a:spcPts val="0"/>
              </a:spcBef>
              <a:spcAft>
                <a:spcPts val="1200"/>
              </a:spcAft>
              <a:buNone/>
            </a:pPr>
            <a:r>
              <a:t/>
            </a:r>
            <a:endParaRPr/>
          </a:p>
        </p:txBody>
      </p:sp>
      <p:sp>
        <p:nvSpPr>
          <p:cNvPr id="188" name="Google Shape;188;p32"/>
          <p:cNvSpPr txBox="1"/>
          <p:nvPr>
            <p:ph idx="1" type="body"/>
          </p:nvPr>
        </p:nvSpPr>
        <p:spPr>
          <a:xfrm>
            <a:off x="4734225" y="1304875"/>
            <a:ext cx="4260300" cy="3416400"/>
          </a:xfrm>
          <a:prstGeom prst="rect">
            <a:avLst/>
          </a:prstGeom>
        </p:spPr>
        <p:txBody>
          <a:bodyPr anchorCtr="0" anchor="t" bIns="91425" lIns="91425" spcFirstLastPara="1" rIns="91425" wrap="square" tIns="91425">
            <a:normAutofit/>
          </a:bodyPr>
          <a:lstStyle/>
          <a:p>
            <a:pPr indent="-342900" lvl="0" marL="457200" rtl="0" algn="l">
              <a:lnSpc>
                <a:spcPct val="135714"/>
              </a:lnSpc>
              <a:spcBef>
                <a:spcPts val="0"/>
              </a:spcBef>
              <a:spcAft>
                <a:spcPts val="0"/>
              </a:spcAft>
              <a:buSzPts val="1800"/>
              <a:buChar char="●"/>
            </a:pPr>
            <a:r>
              <a:rPr lang="en"/>
              <a:t>Save contents to the left in file “shared-pvc.yaml”</a:t>
            </a:r>
            <a:endParaRPr/>
          </a:p>
          <a:p>
            <a:pPr indent="-342900" lvl="0" marL="457200" rtl="0" algn="l">
              <a:lnSpc>
                <a:spcPct val="135714"/>
              </a:lnSpc>
              <a:spcBef>
                <a:spcPts val="0"/>
              </a:spcBef>
              <a:spcAft>
                <a:spcPts val="0"/>
              </a:spcAft>
              <a:buSzPts val="1800"/>
              <a:buChar char="●"/>
            </a:pPr>
            <a:r>
              <a:rPr lang="en"/>
              <a:t>Run the commands below:</a:t>
            </a:r>
            <a:endParaRPr/>
          </a:p>
          <a:p>
            <a:pPr indent="0" lvl="0" marL="0" rtl="0" algn="l">
              <a:lnSpc>
                <a:spcPct val="135714"/>
              </a:lnSpc>
              <a:spcBef>
                <a:spcPts val="0"/>
              </a:spcBef>
              <a:spcAft>
                <a:spcPts val="0"/>
              </a:spcAft>
              <a:buNone/>
            </a:pPr>
            <a:r>
              <a:t/>
            </a:r>
            <a:endParaRPr sz="1050">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latin typeface="Courier New"/>
                <a:ea typeface="Courier New"/>
                <a:cs typeface="Courier New"/>
                <a:sym typeface="Courier New"/>
              </a:rPr>
              <a:t>kubectl apply -f shared-pvc.yaml</a:t>
            </a:r>
            <a:endParaRPr sz="1050">
              <a:latin typeface="Courier New"/>
              <a:ea typeface="Courier New"/>
              <a:cs typeface="Courier New"/>
              <a:sym typeface="Courier New"/>
            </a:endParaRPr>
          </a:p>
          <a:p>
            <a:pPr indent="0" lvl="0" marL="0" rtl="0" algn="l">
              <a:lnSpc>
                <a:spcPct val="135714"/>
              </a:lnSpc>
              <a:spcBef>
                <a:spcPts val="0"/>
              </a:spcBef>
              <a:spcAft>
                <a:spcPts val="0"/>
              </a:spcAft>
              <a:buNone/>
            </a:pPr>
            <a:r>
              <a:t/>
            </a:r>
            <a:endParaRPr sz="1050">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latin typeface="Courier New"/>
                <a:ea typeface="Courier New"/>
                <a:cs typeface="Courier New"/>
                <a:sym typeface="Courier New"/>
              </a:rPr>
              <a:t>k</a:t>
            </a:r>
            <a:r>
              <a:rPr lang="en" sz="1050">
                <a:latin typeface="Courier New"/>
                <a:ea typeface="Courier New"/>
                <a:cs typeface="Courier New"/>
                <a:sym typeface="Courier New"/>
              </a:rPr>
              <a:t>ubectl get pvc | grep shared</a:t>
            </a:r>
            <a:endParaRPr sz="1050">
              <a:latin typeface="Courier New"/>
              <a:ea typeface="Courier New"/>
              <a:cs typeface="Courier New"/>
              <a:sym typeface="Courier New"/>
            </a:endParaRPr>
          </a:p>
          <a:p>
            <a:pPr indent="0" lvl="0" marL="0" rtl="0" algn="l">
              <a:lnSpc>
                <a:spcPct val="135714"/>
              </a:lnSpc>
              <a:spcBef>
                <a:spcPts val="0"/>
              </a:spcBef>
              <a:spcAft>
                <a:spcPts val="0"/>
              </a:spcAft>
              <a:buNone/>
            </a:pPr>
            <a:r>
              <a:t/>
            </a:r>
            <a:endParaRPr sz="1050">
              <a:latin typeface="Courier New"/>
              <a:ea typeface="Courier New"/>
              <a:cs typeface="Courier New"/>
              <a:sym typeface="Courier New"/>
            </a:endParaRPr>
          </a:p>
          <a:p>
            <a:pPr indent="-342900" lvl="0" marL="457200" rtl="0" algn="l">
              <a:lnSpc>
                <a:spcPct val="135714"/>
              </a:lnSpc>
              <a:spcBef>
                <a:spcPts val="0"/>
              </a:spcBef>
              <a:spcAft>
                <a:spcPts val="0"/>
              </a:spcAft>
              <a:buSzPts val="1800"/>
              <a:buChar char="●"/>
            </a:pPr>
            <a:r>
              <a:rPr lang="en"/>
              <a:t>Verify your new PVC was created and is the desired size</a:t>
            </a:r>
            <a:endParaRPr sz="1050">
              <a:latin typeface="Courier New"/>
              <a:ea typeface="Courier New"/>
              <a:cs typeface="Courier New"/>
              <a:sym typeface="Courier New"/>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Data Sharing: Mounting Shared </a:t>
            </a:r>
            <a:r>
              <a:rPr lang="en"/>
              <a:t>Storage</a:t>
            </a:r>
            <a:r>
              <a:rPr lang="en"/>
              <a:t> - Data Transfer</a:t>
            </a:r>
            <a:endParaRPr/>
          </a:p>
        </p:txBody>
      </p:sp>
      <p:sp>
        <p:nvSpPr>
          <p:cNvPr id="194" name="Google Shape;194;p33"/>
          <p:cNvSpPr txBox="1"/>
          <p:nvPr>
            <p:ph idx="1" type="body"/>
          </p:nvPr>
        </p:nvSpPr>
        <p:spPr>
          <a:xfrm>
            <a:off x="311700" y="1152475"/>
            <a:ext cx="4260300" cy="3416400"/>
          </a:xfrm>
          <a:prstGeom prst="rect">
            <a:avLst/>
          </a:prstGeom>
        </p:spPr>
        <p:txBody>
          <a:bodyPr anchorCtr="0" anchor="t" bIns="91425" lIns="91425" spcFirstLastPara="1" rIns="91425" wrap="square" tIns="91425">
            <a:normAutofit fontScale="62500" lnSpcReduction="20000"/>
          </a:bodyPr>
          <a:lstStyle/>
          <a:p>
            <a:pPr indent="0" lvl="0" marL="0" rtl="0" algn="l">
              <a:lnSpc>
                <a:spcPct val="135714"/>
              </a:lnSpc>
              <a:spcBef>
                <a:spcPts val="0"/>
              </a:spcBef>
              <a:spcAft>
                <a:spcPts val="0"/>
              </a:spcAft>
              <a:buClr>
                <a:schemeClr val="dk1"/>
              </a:buClr>
              <a:buSzPct val="104761"/>
              <a:buFont typeface="Arial"/>
              <a:buNone/>
            </a:pPr>
            <a:r>
              <a:rPr lang="en" sz="1050">
                <a:latin typeface="Courier New"/>
                <a:ea typeface="Courier New"/>
                <a:cs typeface="Courier New"/>
                <a:sym typeface="Courier New"/>
              </a:rPr>
              <a:t>apiVersion: v1</a:t>
            </a:r>
            <a:endParaRPr sz="1050">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ct val="104761"/>
              <a:buFont typeface="Arial"/>
              <a:buNone/>
            </a:pPr>
            <a:r>
              <a:rPr lang="en" sz="1050">
                <a:latin typeface="Courier New"/>
                <a:ea typeface="Courier New"/>
                <a:cs typeface="Courier New"/>
                <a:sym typeface="Courier New"/>
              </a:rPr>
              <a:t>kind: Pod</a:t>
            </a:r>
            <a:endParaRPr sz="1050">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ct val="104761"/>
              <a:buFont typeface="Arial"/>
              <a:buNone/>
            </a:pPr>
            <a:r>
              <a:rPr lang="en" sz="1050">
                <a:latin typeface="Courier New"/>
                <a:ea typeface="Courier New"/>
                <a:cs typeface="Courier New"/>
                <a:sym typeface="Courier New"/>
              </a:rPr>
              <a:t>metadata:</a:t>
            </a:r>
            <a:endParaRPr sz="1050">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ct val="104761"/>
              <a:buFont typeface="Arial"/>
              <a:buNone/>
            </a:pPr>
            <a:r>
              <a:rPr lang="en" sz="1050">
                <a:latin typeface="Courier New"/>
                <a:ea typeface="Courier New"/>
                <a:cs typeface="Courier New"/>
                <a:sym typeface="Courier New"/>
              </a:rPr>
              <a:t>  name: shared-data-pod</a:t>
            </a:r>
            <a:endParaRPr sz="1050">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ct val="104761"/>
              <a:buFont typeface="Arial"/>
              <a:buNone/>
            </a:pPr>
            <a:r>
              <a:rPr lang="en" sz="1050">
                <a:latin typeface="Courier New"/>
                <a:ea typeface="Courier New"/>
                <a:cs typeface="Courier New"/>
                <a:sym typeface="Courier New"/>
              </a:rPr>
              <a:t>spec:</a:t>
            </a:r>
            <a:endParaRPr sz="1050">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ct val="104761"/>
              <a:buFont typeface="Arial"/>
              <a:buNone/>
            </a:pPr>
            <a:r>
              <a:rPr lang="en" sz="1050">
                <a:latin typeface="Courier New"/>
                <a:ea typeface="Courier New"/>
                <a:cs typeface="Courier New"/>
                <a:sym typeface="Courier New"/>
              </a:rPr>
              <a:t>  restartPolicy: Never</a:t>
            </a:r>
            <a:endParaRPr sz="1050">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ct val="104761"/>
              <a:buFont typeface="Arial"/>
              <a:buNone/>
            </a:pPr>
            <a:r>
              <a:rPr lang="en" sz="1050">
                <a:latin typeface="Courier New"/>
                <a:ea typeface="Courier New"/>
                <a:cs typeface="Courier New"/>
                <a:sym typeface="Courier New"/>
              </a:rPr>
              <a:t>  containers:</a:t>
            </a:r>
            <a:endParaRPr sz="1050">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ct val="104761"/>
              <a:buFont typeface="Arial"/>
              <a:buNone/>
            </a:pPr>
            <a:r>
              <a:rPr lang="en" sz="1050">
                <a:latin typeface="Courier New"/>
                <a:ea typeface="Courier New"/>
                <a:cs typeface="Courier New"/>
                <a:sym typeface="Courier New"/>
              </a:rPr>
              <a:t>  - name: shared-data</a:t>
            </a:r>
            <a:endParaRPr sz="1050">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ct val="104761"/>
              <a:buFont typeface="Arial"/>
              <a:buNone/>
            </a:pPr>
            <a:r>
              <a:rPr lang="en" sz="1050">
                <a:latin typeface="Courier New"/>
                <a:ea typeface="Courier New"/>
                <a:cs typeface="Courier New"/>
                <a:sym typeface="Courier New"/>
              </a:rPr>
              <a:t>    image: ubuntu:latest</a:t>
            </a:r>
            <a:endParaRPr sz="1050">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ct val="104761"/>
              <a:buFont typeface="Arial"/>
              <a:buNone/>
            </a:pPr>
            <a:r>
              <a:rPr lang="en" sz="1050">
                <a:latin typeface="Courier New"/>
                <a:ea typeface="Courier New"/>
                <a:cs typeface="Courier New"/>
                <a:sym typeface="Courier New"/>
              </a:rPr>
              <a:t>    resources:</a:t>
            </a:r>
            <a:endParaRPr sz="1050">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ct val="104761"/>
              <a:buFont typeface="Arial"/>
              <a:buNone/>
            </a:pPr>
            <a:r>
              <a:rPr lang="en" sz="1050">
                <a:latin typeface="Courier New"/>
                <a:ea typeface="Courier New"/>
                <a:cs typeface="Courier New"/>
                <a:sym typeface="Courier New"/>
              </a:rPr>
              <a:t>      limits:</a:t>
            </a:r>
            <a:endParaRPr sz="1050">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ct val="104761"/>
              <a:buFont typeface="Arial"/>
              <a:buNone/>
            </a:pPr>
            <a:r>
              <a:rPr lang="en" sz="1050">
                <a:latin typeface="Courier New"/>
                <a:ea typeface="Courier New"/>
                <a:cs typeface="Courier New"/>
                <a:sym typeface="Courier New"/>
              </a:rPr>
              <a:t>        memory: 2Gi</a:t>
            </a:r>
            <a:endParaRPr sz="1050">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ct val="104761"/>
              <a:buFont typeface="Arial"/>
              <a:buNone/>
            </a:pPr>
            <a:r>
              <a:rPr lang="en" sz="1050">
                <a:latin typeface="Courier New"/>
                <a:ea typeface="Courier New"/>
                <a:cs typeface="Courier New"/>
                <a:sym typeface="Courier New"/>
              </a:rPr>
              <a:t>        cpu: 1</a:t>
            </a:r>
            <a:endParaRPr sz="1050">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ct val="104761"/>
              <a:buFont typeface="Arial"/>
              <a:buNone/>
            </a:pPr>
            <a:r>
              <a:rPr lang="en" sz="1050">
                <a:latin typeface="Courier New"/>
                <a:ea typeface="Courier New"/>
                <a:cs typeface="Courier New"/>
                <a:sym typeface="Courier New"/>
              </a:rPr>
              <a:t>      requests:</a:t>
            </a:r>
            <a:endParaRPr sz="1050">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ct val="104761"/>
              <a:buFont typeface="Arial"/>
              <a:buNone/>
            </a:pPr>
            <a:r>
              <a:rPr lang="en" sz="1050">
                <a:latin typeface="Courier New"/>
                <a:ea typeface="Courier New"/>
                <a:cs typeface="Courier New"/>
                <a:sym typeface="Courier New"/>
              </a:rPr>
              <a:t>        memory: 2Gi</a:t>
            </a:r>
            <a:endParaRPr sz="1050">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ct val="104761"/>
              <a:buFont typeface="Arial"/>
              <a:buNone/>
            </a:pPr>
            <a:r>
              <a:rPr lang="en" sz="1050">
                <a:latin typeface="Courier New"/>
                <a:ea typeface="Courier New"/>
                <a:cs typeface="Courier New"/>
                <a:sym typeface="Courier New"/>
              </a:rPr>
              <a:t>        cpu: 1</a:t>
            </a:r>
            <a:endParaRPr sz="1050">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ct val="104761"/>
              <a:buFont typeface="Arial"/>
              <a:buNone/>
            </a:pPr>
            <a:r>
              <a:rPr lang="en" sz="1050">
                <a:latin typeface="Courier New"/>
                <a:ea typeface="Courier New"/>
                <a:cs typeface="Courier New"/>
                <a:sym typeface="Courier New"/>
              </a:rPr>
              <a:t>    command: ["sleep", "infinity"]</a:t>
            </a:r>
            <a:endParaRPr sz="1050">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ct val="104761"/>
              <a:buFont typeface="Arial"/>
              <a:buNone/>
            </a:pPr>
            <a:r>
              <a:rPr lang="en" sz="1050">
                <a:latin typeface="Courier New"/>
                <a:ea typeface="Courier New"/>
                <a:cs typeface="Courier New"/>
                <a:sym typeface="Courier New"/>
              </a:rPr>
              <a:t>    volumeMounts:</a:t>
            </a:r>
            <a:endParaRPr sz="1050">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ct val="104761"/>
              <a:buFont typeface="Arial"/>
              <a:buNone/>
            </a:pPr>
            <a:r>
              <a:rPr lang="en" sz="1050">
                <a:latin typeface="Courier New"/>
                <a:ea typeface="Courier New"/>
                <a:cs typeface="Courier New"/>
                <a:sym typeface="Courier New"/>
              </a:rPr>
              <a:t>    - name: shared-data-volume</a:t>
            </a:r>
            <a:endParaRPr sz="1050">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ct val="104761"/>
              <a:buFont typeface="Arial"/>
              <a:buNone/>
            </a:pPr>
            <a:r>
              <a:rPr lang="en" sz="1050">
                <a:latin typeface="Courier New"/>
                <a:ea typeface="Courier New"/>
                <a:cs typeface="Courier New"/>
                <a:sym typeface="Courier New"/>
              </a:rPr>
              <a:t>      mountPath: /data</a:t>
            </a:r>
            <a:endParaRPr sz="1050">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ct val="104761"/>
              <a:buFont typeface="Arial"/>
              <a:buNone/>
            </a:pPr>
            <a:r>
              <a:rPr lang="en" sz="1050">
                <a:latin typeface="Courier New"/>
                <a:ea typeface="Courier New"/>
                <a:cs typeface="Courier New"/>
                <a:sym typeface="Courier New"/>
              </a:rPr>
              <a:t>  volumes:</a:t>
            </a:r>
            <a:endParaRPr sz="1050">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ct val="104761"/>
              <a:buFont typeface="Arial"/>
              <a:buNone/>
            </a:pPr>
            <a:r>
              <a:rPr lang="en" sz="1050">
                <a:latin typeface="Courier New"/>
                <a:ea typeface="Courier New"/>
                <a:cs typeface="Courier New"/>
                <a:sym typeface="Courier New"/>
              </a:rPr>
              <a:t>  - name: shared-data-volume</a:t>
            </a:r>
            <a:endParaRPr sz="1050">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ct val="104761"/>
              <a:buFont typeface="Arial"/>
              <a:buNone/>
            </a:pPr>
            <a:r>
              <a:rPr lang="en" sz="1050">
                <a:latin typeface="Courier New"/>
                <a:ea typeface="Courier New"/>
                <a:cs typeface="Courier New"/>
                <a:sym typeface="Courier New"/>
              </a:rPr>
              <a:t>    persistentVolumeClaim:</a:t>
            </a:r>
            <a:endParaRPr sz="1050">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ct val="104761"/>
              <a:buFont typeface="Arial"/>
              <a:buNone/>
            </a:pPr>
            <a:r>
              <a:rPr lang="en" sz="1050">
                <a:latin typeface="Courier New"/>
                <a:ea typeface="Courier New"/>
                <a:cs typeface="Courier New"/>
                <a:sym typeface="Courier New"/>
              </a:rPr>
              <a:t>      claimName: shared</a:t>
            </a:r>
            <a:endParaRPr sz="1050">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ct val="104761"/>
              <a:buFont typeface="Arial"/>
              <a:buNone/>
            </a:pPr>
            <a:r>
              <a:t/>
            </a:r>
            <a:endParaRPr sz="1050">
              <a:solidFill>
                <a:srgbClr val="D4D4D4"/>
              </a:solidFill>
              <a:highlight>
                <a:srgbClr val="1E1E1E"/>
              </a:highlight>
              <a:latin typeface="Courier New"/>
              <a:ea typeface="Courier New"/>
              <a:cs typeface="Courier New"/>
              <a:sym typeface="Courier New"/>
            </a:endParaRPr>
          </a:p>
          <a:p>
            <a:pPr indent="0" lvl="0" marL="0" rtl="0" algn="l">
              <a:spcBef>
                <a:spcPts val="0"/>
              </a:spcBef>
              <a:spcAft>
                <a:spcPts val="1200"/>
              </a:spcAft>
              <a:buNone/>
            </a:pPr>
            <a:r>
              <a:t/>
            </a:r>
            <a:endParaRPr/>
          </a:p>
        </p:txBody>
      </p:sp>
      <p:sp>
        <p:nvSpPr>
          <p:cNvPr id="195" name="Google Shape;195;p33"/>
          <p:cNvSpPr txBox="1"/>
          <p:nvPr>
            <p:ph idx="1" type="body"/>
          </p:nvPr>
        </p:nvSpPr>
        <p:spPr>
          <a:xfrm>
            <a:off x="4591300" y="1152475"/>
            <a:ext cx="4260300" cy="3416400"/>
          </a:xfrm>
          <a:prstGeom prst="rect">
            <a:avLst/>
          </a:prstGeom>
        </p:spPr>
        <p:txBody>
          <a:bodyPr anchorCtr="0" anchor="t" bIns="91425" lIns="91425" spcFirstLastPara="1" rIns="91425" wrap="square" tIns="91425">
            <a:normAutofit fontScale="77500" lnSpcReduction="10000"/>
          </a:bodyPr>
          <a:lstStyle/>
          <a:p>
            <a:pPr indent="-317182" lvl="0" marL="457200" rtl="0" algn="l">
              <a:lnSpc>
                <a:spcPct val="135714"/>
              </a:lnSpc>
              <a:spcBef>
                <a:spcPts val="0"/>
              </a:spcBef>
              <a:spcAft>
                <a:spcPts val="0"/>
              </a:spcAft>
              <a:buSzPct val="100000"/>
              <a:buChar char="●"/>
            </a:pPr>
            <a:r>
              <a:rPr lang="en"/>
              <a:t>Save contents to the left in file “shared-data-pod.yaml”</a:t>
            </a:r>
            <a:endParaRPr/>
          </a:p>
          <a:p>
            <a:pPr indent="-317182" lvl="0" marL="457200" rtl="0" algn="l">
              <a:lnSpc>
                <a:spcPct val="135714"/>
              </a:lnSpc>
              <a:spcBef>
                <a:spcPts val="0"/>
              </a:spcBef>
              <a:spcAft>
                <a:spcPts val="0"/>
              </a:spcAft>
              <a:buSzPct val="171428"/>
              <a:buChar char="●"/>
            </a:pPr>
            <a:r>
              <a:rPr lang="en"/>
              <a:t>Run the commands below:</a:t>
            </a:r>
            <a:endParaRPr sz="1050">
              <a:latin typeface="Courier New"/>
              <a:ea typeface="Courier New"/>
              <a:cs typeface="Courier New"/>
              <a:sym typeface="Courier New"/>
            </a:endParaRPr>
          </a:p>
          <a:p>
            <a:pPr indent="0" lvl="0" marL="0" rtl="0" algn="l">
              <a:lnSpc>
                <a:spcPct val="135714"/>
              </a:lnSpc>
              <a:spcBef>
                <a:spcPts val="0"/>
              </a:spcBef>
              <a:spcAft>
                <a:spcPts val="0"/>
              </a:spcAft>
              <a:buNone/>
            </a:pPr>
            <a:r>
              <a:t/>
            </a:r>
            <a:endParaRPr sz="1050">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latin typeface="Courier New"/>
                <a:ea typeface="Courier New"/>
                <a:cs typeface="Courier New"/>
                <a:sym typeface="Courier New"/>
              </a:rPr>
              <a:t>kubectl apply -f shared-data-pod.yaml</a:t>
            </a:r>
            <a:endParaRPr sz="1050">
              <a:solidFill>
                <a:srgbClr val="D4D4D4"/>
              </a:solidFill>
              <a:highlight>
                <a:srgbClr val="1E1E1E"/>
              </a:highlight>
              <a:latin typeface="Courier New"/>
              <a:ea typeface="Courier New"/>
              <a:cs typeface="Courier New"/>
              <a:sym typeface="Courier New"/>
            </a:endParaRPr>
          </a:p>
          <a:p>
            <a:pPr indent="0" lvl="0" marL="0" rtl="0" algn="l">
              <a:lnSpc>
                <a:spcPct val="135714"/>
              </a:lnSpc>
              <a:spcBef>
                <a:spcPts val="0"/>
              </a:spcBef>
              <a:spcAft>
                <a:spcPts val="0"/>
              </a:spcAft>
              <a:buNone/>
            </a:pPr>
            <a:r>
              <a:t/>
            </a:r>
            <a:endParaRPr sz="1050">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latin typeface="Courier New"/>
                <a:ea typeface="Courier New"/>
                <a:cs typeface="Courier New"/>
                <a:sym typeface="Courier New"/>
              </a:rPr>
              <a:t>kubectl exec -it </a:t>
            </a:r>
            <a:r>
              <a:rPr lang="en" sz="1050">
                <a:latin typeface="Courier New"/>
                <a:ea typeface="Courier New"/>
                <a:cs typeface="Courier New"/>
                <a:sym typeface="Courier New"/>
              </a:rPr>
              <a:t>shared-data-pod -- bash</a:t>
            </a:r>
            <a:endParaRPr sz="1050">
              <a:latin typeface="Courier New"/>
              <a:ea typeface="Courier New"/>
              <a:cs typeface="Courier New"/>
              <a:sym typeface="Courier New"/>
            </a:endParaRPr>
          </a:p>
          <a:p>
            <a:pPr indent="0" lvl="0" marL="0" rtl="0" algn="l">
              <a:lnSpc>
                <a:spcPct val="135714"/>
              </a:lnSpc>
              <a:spcBef>
                <a:spcPts val="0"/>
              </a:spcBef>
              <a:spcAft>
                <a:spcPts val="0"/>
              </a:spcAft>
              <a:buNone/>
            </a:pPr>
            <a:r>
              <a:t/>
            </a:r>
            <a:endParaRPr sz="1050">
              <a:latin typeface="Courier New"/>
              <a:ea typeface="Courier New"/>
              <a:cs typeface="Courier New"/>
              <a:sym typeface="Courier New"/>
            </a:endParaRPr>
          </a:p>
          <a:p>
            <a:pPr indent="-317182" lvl="0" marL="457200" rtl="0" algn="l">
              <a:lnSpc>
                <a:spcPct val="135714"/>
              </a:lnSpc>
              <a:spcBef>
                <a:spcPts val="0"/>
              </a:spcBef>
              <a:spcAft>
                <a:spcPts val="0"/>
              </a:spcAft>
              <a:buSzPct val="100000"/>
              <a:buChar char="●"/>
            </a:pPr>
            <a:r>
              <a:rPr lang="en"/>
              <a:t>Transfer files via preferred method</a:t>
            </a:r>
            <a:endParaRPr/>
          </a:p>
          <a:p>
            <a:pPr indent="-297497" lvl="1" marL="914400" rtl="0" algn="l">
              <a:lnSpc>
                <a:spcPct val="135714"/>
              </a:lnSpc>
              <a:spcBef>
                <a:spcPts val="0"/>
              </a:spcBef>
              <a:spcAft>
                <a:spcPts val="0"/>
              </a:spcAft>
              <a:buSzPct val="100000"/>
              <a:buChar char="○"/>
            </a:pPr>
            <a:r>
              <a:rPr lang="en"/>
              <a:t>wget, curl, script, rclone etc.</a:t>
            </a:r>
            <a:endParaRPr/>
          </a:p>
          <a:p>
            <a:pPr indent="-317182" lvl="0" marL="457200" rtl="0" algn="l">
              <a:lnSpc>
                <a:spcPct val="135714"/>
              </a:lnSpc>
              <a:spcBef>
                <a:spcPts val="0"/>
              </a:spcBef>
              <a:spcAft>
                <a:spcPts val="0"/>
              </a:spcAft>
              <a:buSzPct val="100000"/>
              <a:buChar char="●"/>
            </a:pPr>
            <a:r>
              <a:rPr lang="en"/>
              <a:t>When done, run the commands below</a:t>
            </a:r>
            <a:endParaRPr/>
          </a:p>
          <a:p>
            <a:pPr indent="0" lvl="0" marL="0" rtl="0" algn="l">
              <a:lnSpc>
                <a:spcPct val="135714"/>
              </a:lnSpc>
              <a:spcBef>
                <a:spcPts val="0"/>
              </a:spcBef>
              <a:spcAft>
                <a:spcPts val="0"/>
              </a:spcAft>
              <a:buNone/>
            </a:pPr>
            <a:r>
              <a:t/>
            </a:r>
            <a:endParaRPr sz="1050">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latin typeface="Courier New"/>
                <a:ea typeface="Courier New"/>
                <a:cs typeface="Courier New"/>
                <a:sym typeface="Courier New"/>
              </a:rPr>
              <a:t>chown -R 1000:100 /data</a:t>
            </a:r>
            <a:endParaRPr sz="1050">
              <a:latin typeface="Courier New"/>
              <a:ea typeface="Courier New"/>
              <a:cs typeface="Courier New"/>
              <a:sym typeface="Courier New"/>
            </a:endParaRPr>
          </a:p>
          <a:p>
            <a:pPr indent="0" lvl="0" marL="0" rtl="0" algn="l">
              <a:lnSpc>
                <a:spcPct val="135714"/>
              </a:lnSpc>
              <a:spcBef>
                <a:spcPts val="0"/>
              </a:spcBef>
              <a:spcAft>
                <a:spcPts val="0"/>
              </a:spcAft>
              <a:buNone/>
            </a:pPr>
            <a:r>
              <a:t/>
            </a:r>
            <a:endParaRPr sz="1050">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latin typeface="Courier New"/>
                <a:ea typeface="Courier New"/>
                <a:cs typeface="Courier New"/>
                <a:sym typeface="Courier New"/>
              </a:rPr>
              <a:t>exit</a:t>
            </a:r>
            <a:endParaRPr sz="1050">
              <a:latin typeface="Courier New"/>
              <a:ea typeface="Courier New"/>
              <a:cs typeface="Courier New"/>
              <a:sym typeface="Courier New"/>
            </a:endParaRPr>
          </a:p>
          <a:p>
            <a:pPr indent="0" lvl="0" marL="0" rtl="0" algn="l">
              <a:lnSpc>
                <a:spcPct val="135714"/>
              </a:lnSpc>
              <a:spcBef>
                <a:spcPts val="0"/>
              </a:spcBef>
              <a:spcAft>
                <a:spcPts val="0"/>
              </a:spcAft>
              <a:buNone/>
            </a:pPr>
            <a:r>
              <a:t/>
            </a:r>
            <a:endParaRPr sz="1050">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ct val="104761"/>
              <a:buFont typeface="Arial"/>
              <a:buNone/>
            </a:pPr>
            <a:r>
              <a:rPr lang="en" sz="1050">
                <a:latin typeface="Courier New"/>
                <a:ea typeface="Courier New"/>
                <a:cs typeface="Courier New"/>
                <a:sym typeface="Courier New"/>
              </a:rPr>
              <a:t>kubectl delete -f shared-data-pod.yaml</a:t>
            </a:r>
            <a:endParaRPr sz="1050">
              <a:latin typeface="Courier New"/>
              <a:ea typeface="Courier New"/>
              <a:cs typeface="Courier New"/>
              <a:sym typeface="Courier New"/>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Data Sharing: Mounting Shared </a:t>
            </a:r>
            <a:r>
              <a:rPr lang="en"/>
              <a:t>Storage</a:t>
            </a:r>
            <a:r>
              <a:rPr lang="en"/>
              <a:t> in Notebooks</a:t>
            </a:r>
            <a:endParaRPr/>
          </a:p>
        </p:txBody>
      </p:sp>
      <p:sp>
        <p:nvSpPr>
          <p:cNvPr id="201" name="Google Shape;201;p34"/>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0" lvl="0" marL="0" rtl="0" algn="l">
              <a:lnSpc>
                <a:spcPct val="135714"/>
              </a:lnSpc>
              <a:spcBef>
                <a:spcPts val="0"/>
              </a:spcBef>
              <a:spcAft>
                <a:spcPts val="0"/>
              </a:spcAft>
              <a:buClr>
                <a:schemeClr val="dk1"/>
              </a:buClr>
              <a:buSzPts val="1100"/>
              <a:buFont typeface="Arial"/>
              <a:buNone/>
            </a:pPr>
            <a:r>
              <a:rPr lang="en" sz="1050">
                <a:latin typeface="Courier New"/>
                <a:ea typeface="Courier New"/>
                <a:cs typeface="Courier New"/>
                <a:sym typeface="Courier New"/>
              </a:rPr>
              <a:t>singleuser:</a:t>
            </a:r>
            <a:endParaRPr sz="1050">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lang="en" sz="1050">
                <a:latin typeface="Courier New"/>
                <a:ea typeface="Courier New"/>
                <a:cs typeface="Courier New"/>
                <a:sym typeface="Courier New"/>
              </a:rPr>
              <a:t>  storage:</a:t>
            </a:r>
            <a:endParaRPr sz="1050">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lang="en" sz="1050">
                <a:latin typeface="Courier New"/>
                <a:ea typeface="Courier New"/>
                <a:cs typeface="Courier New"/>
                <a:sym typeface="Courier New"/>
              </a:rPr>
              <a:t>    extraVolumes:</a:t>
            </a:r>
            <a:endParaRPr sz="1050">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lang="en" sz="1050">
                <a:latin typeface="Courier New"/>
                <a:ea typeface="Courier New"/>
                <a:cs typeface="Courier New"/>
                <a:sym typeface="Courier New"/>
              </a:rPr>
              <a:t>    - name: shared-data-volume</a:t>
            </a:r>
            <a:endParaRPr sz="1050">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lang="en" sz="1050">
                <a:latin typeface="Courier New"/>
                <a:ea typeface="Courier New"/>
                <a:cs typeface="Courier New"/>
                <a:sym typeface="Courier New"/>
              </a:rPr>
              <a:t>      persistentVolumeClaim:</a:t>
            </a:r>
            <a:endParaRPr sz="1050">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lang="en" sz="1050">
                <a:latin typeface="Courier New"/>
                <a:ea typeface="Courier New"/>
                <a:cs typeface="Courier New"/>
                <a:sym typeface="Courier New"/>
              </a:rPr>
              <a:t>        claimName: shared</a:t>
            </a:r>
            <a:endParaRPr sz="1050">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lang="en" sz="1050">
                <a:latin typeface="Courier New"/>
                <a:ea typeface="Courier New"/>
                <a:cs typeface="Courier New"/>
                <a:sym typeface="Courier New"/>
              </a:rPr>
              <a:t>    extraVolumeMounts:</a:t>
            </a:r>
            <a:endParaRPr sz="1050">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lang="en" sz="1050">
                <a:latin typeface="Courier New"/>
                <a:ea typeface="Courier New"/>
                <a:cs typeface="Courier New"/>
                <a:sym typeface="Courier New"/>
              </a:rPr>
              <a:t>    - name: shared-data-volume</a:t>
            </a:r>
            <a:endParaRPr sz="1050">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lang="en" sz="1050">
                <a:latin typeface="Courier New"/>
                <a:ea typeface="Courier New"/>
                <a:cs typeface="Courier New"/>
                <a:sym typeface="Courier New"/>
              </a:rPr>
              <a:t>      mountPath: /home/jovyan/shared</a:t>
            </a:r>
            <a:endParaRPr sz="1050">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lang="en" sz="1050">
                <a:latin typeface="Courier New"/>
                <a:ea typeface="Courier New"/>
                <a:cs typeface="Courier New"/>
                <a:sym typeface="Courier New"/>
              </a:rPr>
              <a:t>      readOnly: true</a:t>
            </a:r>
            <a:endParaRPr sz="1050">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t/>
            </a:r>
            <a:endParaRPr sz="1050">
              <a:latin typeface="Courier New"/>
              <a:ea typeface="Courier New"/>
              <a:cs typeface="Courier New"/>
              <a:sym typeface="Courier New"/>
            </a:endParaRPr>
          </a:p>
          <a:p>
            <a:pPr indent="0" lvl="0" marL="0" rtl="0" algn="l">
              <a:spcBef>
                <a:spcPts val="0"/>
              </a:spcBef>
              <a:spcAft>
                <a:spcPts val="1200"/>
              </a:spcAft>
              <a:buNone/>
            </a:pPr>
            <a:r>
              <a:t/>
            </a:r>
            <a:endParaRPr/>
          </a:p>
        </p:txBody>
      </p:sp>
      <p:sp>
        <p:nvSpPr>
          <p:cNvPr id="202" name="Google Shape;202;p34"/>
          <p:cNvSpPr txBox="1"/>
          <p:nvPr>
            <p:ph idx="1" type="body"/>
          </p:nvPr>
        </p:nvSpPr>
        <p:spPr>
          <a:xfrm>
            <a:off x="4725450" y="1314525"/>
            <a:ext cx="42603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
              <a:t>Modify your helm-values.yaml file to include the extraVolumes and extraVolumeMounts logic under your singleuser &gt; storage section</a:t>
            </a:r>
            <a:endParaRPr/>
          </a:p>
          <a:p>
            <a:pPr indent="-342900" lvl="0" marL="457200" rtl="0" algn="l">
              <a:spcBef>
                <a:spcPts val="0"/>
              </a:spcBef>
              <a:spcAft>
                <a:spcPts val="0"/>
              </a:spcAft>
              <a:buSzPts val="1800"/>
              <a:buChar char="●"/>
            </a:pPr>
            <a:r>
              <a:rPr lang="en"/>
              <a:t>Deploy these changes to your hub</a:t>
            </a:r>
            <a:endParaRPr/>
          </a:p>
          <a:p>
            <a:pPr indent="-317500" lvl="1" marL="914400" rtl="0" algn="l">
              <a:spcBef>
                <a:spcPts val="0"/>
              </a:spcBef>
              <a:spcAft>
                <a:spcPts val="0"/>
              </a:spcAft>
              <a:buSzPts val="1400"/>
              <a:buChar char="○"/>
            </a:pPr>
            <a:r>
              <a:rPr lang="en"/>
              <a:t>This may be manual or via CI/CD depending on how you configured it</a:t>
            </a:r>
            <a:endParaRPr/>
          </a:p>
          <a:p>
            <a:pPr indent="-342900" lvl="0" marL="457200" rtl="0" algn="l">
              <a:spcBef>
                <a:spcPts val="0"/>
              </a:spcBef>
              <a:spcAft>
                <a:spcPts val="0"/>
              </a:spcAft>
              <a:buSzPts val="1800"/>
              <a:buChar char="●"/>
            </a:pPr>
            <a:r>
              <a:rPr lang="en"/>
              <a:t>Start a notebook via your hub and verify that you see the files you expect at the path /home/jovyan/shared</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Data Sharing: Linux scripting</a:t>
            </a:r>
            <a:endParaRPr/>
          </a:p>
        </p:txBody>
      </p:sp>
      <p:sp>
        <p:nvSpPr>
          <p:cNvPr id="208" name="Google Shape;208;p35"/>
          <p:cNvSpPr txBox="1"/>
          <p:nvPr>
            <p:ph idx="1" type="body"/>
          </p:nvPr>
        </p:nvSpPr>
        <p:spPr>
          <a:xfrm>
            <a:off x="311700" y="11428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Official Jupyter notebook images come with curl and wget</a:t>
            </a:r>
            <a:endParaRPr/>
          </a:p>
          <a:p>
            <a:pPr indent="-317500" lvl="1" marL="914400" rtl="0" algn="l">
              <a:spcBef>
                <a:spcPts val="0"/>
              </a:spcBef>
              <a:spcAft>
                <a:spcPts val="0"/>
              </a:spcAft>
              <a:buSzPts val="1400"/>
              <a:buChar char="○"/>
            </a:pPr>
            <a:r>
              <a:rPr lang="en"/>
              <a:t>Can add commands to notebooks to download publicly available datasets</a:t>
            </a:r>
            <a:endParaRPr/>
          </a:p>
          <a:p>
            <a:pPr indent="-317500" lvl="1" marL="914400" rtl="0" algn="l">
              <a:spcBef>
                <a:spcPts val="0"/>
              </a:spcBef>
              <a:spcAft>
                <a:spcPts val="0"/>
              </a:spcAft>
              <a:buSzPts val="1400"/>
              <a:buChar char="○"/>
            </a:pPr>
            <a:r>
              <a:rPr lang="en"/>
              <a:t>Can distribute shell scripts to execute in JupyterLab’s linux terminal</a:t>
            </a:r>
            <a:endParaRPr/>
          </a:p>
        </p:txBody>
      </p:sp>
      <p:pic>
        <p:nvPicPr>
          <p:cNvPr id="209" name="Google Shape;209;p35"/>
          <p:cNvPicPr preferRelativeResize="0"/>
          <p:nvPr/>
        </p:nvPicPr>
        <p:blipFill>
          <a:blip r:embed="rId3">
            <a:alphaModFix/>
          </a:blip>
          <a:stretch>
            <a:fillRect/>
          </a:stretch>
        </p:blipFill>
        <p:spPr>
          <a:xfrm>
            <a:off x="1092212" y="2419348"/>
            <a:ext cx="6959574" cy="17461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Data Sharing: </a:t>
            </a:r>
            <a:r>
              <a:rPr lang="en"/>
              <a:t>Example data transfer script</a:t>
            </a:r>
            <a:endParaRPr/>
          </a:p>
        </p:txBody>
      </p:sp>
      <p:pic>
        <p:nvPicPr>
          <p:cNvPr id="215" name="Google Shape;215;p36"/>
          <p:cNvPicPr preferRelativeResize="0"/>
          <p:nvPr/>
        </p:nvPicPr>
        <p:blipFill>
          <a:blip r:embed="rId3">
            <a:alphaModFix/>
          </a:blip>
          <a:stretch>
            <a:fillRect/>
          </a:stretch>
        </p:blipFill>
        <p:spPr>
          <a:xfrm>
            <a:off x="1706800" y="1069100"/>
            <a:ext cx="5730401" cy="2720776"/>
          </a:xfrm>
          <a:prstGeom prst="rect">
            <a:avLst/>
          </a:prstGeom>
          <a:noFill/>
          <a:ln>
            <a:noFill/>
          </a:ln>
        </p:spPr>
      </p:pic>
      <p:pic>
        <p:nvPicPr>
          <p:cNvPr id="216" name="Google Shape;216;p36"/>
          <p:cNvPicPr preferRelativeResize="0"/>
          <p:nvPr/>
        </p:nvPicPr>
        <p:blipFill>
          <a:blip r:embed="rId4">
            <a:alphaModFix/>
          </a:blip>
          <a:stretch>
            <a:fillRect/>
          </a:stretch>
        </p:blipFill>
        <p:spPr>
          <a:xfrm>
            <a:off x="1603012" y="3947854"/>
            <a:ext cx="5937976" cy="9228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Data Sharing: NRP S3-compatible object storage</a:t>
            </a:r>
            <a:endParaRPr/>
          </a:p>
        </p:txBody>
      </p:sp>
      <p:sp>
        <p:nvSpPr>
          <p:cNvPr id="222" name="Google Shape;222;p37"/>
          <p:cNvSpPr txBox="1"/>
          <p:nvPr>
            <p:ph idx="1" type="body"/>
          </p:nvPr>
        </p:nvSpPr>
        <p:spPr>
          <a:xfrm>
            <a:off x="311700" y="1147650"/>
            <a:ext cx="8520600" cy="34164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lang="en"/>
              <a:t>Can use NRP </a:t>
            </a:r>
            <a:r>
              <a:rPr lang="en" u="sng">
                <a:solidFill>
                  <a:schemeClr val="accent5"/>
                </a:solidFill>
                <a:hlinkClick r:id="rId3">
                  <a:extLst>
                    <a:ext uri="{A12FA001-AC4F-418D-AE19-62706E023703}">
                      <ahyp:hlinkClr val="tx"/>
                    </a:ext>
                  </a:extLst>
                </a:hlinkClick>
              </a:rPr>
              <a:t>S3-compatible object storage</a:t>
            </a:r>
            <a:endParaRPr/>
          </a:p>
          <a:p>
            <a:pPr indent="-317500" lvl="1" marL="914400" rtl="0" algn="l">
              <a:spcBef>
                <a:spcPts val="0"/>
              </a:spcBef>
              <a:spcAft>
                <a:spcPts val="0"/>
              </a:spcAft>
              <a:buSzPts val="1400"/>
              <a:buChar char="○"/>
            </a:pPr>
            <a:r>
              <a:rPr lang="en"/>
              <a:t>Best for large datasets I.E. &gt; 1GB</a:t>
            </a:r>
            <a:endParaRPr/>
          </a:p>
          <a:p>
            <a:pPr indent="-317500" lvl="1" marL="914400" rtl="0" algn="l">
              <a:spcBef>
                <a:spcPts val="0"/>
              </a:spcBef>
              <a:spcAft>
                <a:spcPts val="0"/>
              </a:spcAft>
              <a:buSzPts val="1400"/>
              <a:buChar char="○"/>
            </a:pPr>
            <a:r>
              <a:rPr lang="en"/>
              <a:t>Recommend using </a:t>
            </a:r>
            <a:r>
              <a:rPr lang="en" u="sng">
                <a:solidFill>
                  <a:schemeClr val="hlink"/>
                </a:solidFill>
                <a:hlinkClick r:id="rId4"/>
              </a:rPr>
              <a:t>rclone</a:t>
            </a:r>
            <a:endParaRPr/>
          </a:p>
          <a:p>
            <a:pPr indent="-317500" lvl="2" marL="1371600" rtl="0" algn="l">
              <a:spcBef>
                <a:spcPts val="0"/>
              </a:spcBef>
              <a:spcAft>
                <a:spcPts val="0"/>
              </a:spcAft>
              <a:buSzPts val="1400"/>
              <a:buChar char="■"/>
            </a:pPr>
            <a:r>
              <a:rPr lang="en"/>
              <a:t>Most likely will need to install this</a:t>
            </a:r>
            <a:endParaRPr/>
          </a:p>
          <a:p>
            <a:pPr indent="-317500" lvl="2" marL="1371600" marR="101600" rtl="0" algn="l">
              <a:lnSpc>
                <a:spcPct val="142857"/>
              </a:lnSpc>
              <a:spcBef>
                <a:spcPts val="0"/>
              </a:spcBef>
              <a:spcAft>
                <a:spcPts val="0"/>
              </a:spcAft>
              <a:buSzPts val="1400"/>
              <a:buChar char="■"/>
            </a:pPr>
            <a:r>
              <a:rPr lang="en" sz="1050">
                <a:solidFill>
                  <a:srgbClr val="333333"/>
                </a:solidFill>
                <a:highlight>
                  <a:srgbClr val="F5F5F5"/>
                </a:highlight>
                <a:latin typeface="Courier New"/>
                <a:ea typeface="Courier New"/>
                <a:cs typeface="Courier New"/>
                <a:sym typeface="Courier New"/>
              </a:rPr>
              <a:t>sudo -v ; curl https://rclone.org/install.sh | sudo bash</a:t>
            </a:r>
            <a:endParaRPr sz="1050">
              <a:solidFill>
                <a:srgbClr val="333333"/>
              </a:solidFill>
              <a:highlight>
                <a:srgbClr val="F5F5F5"/>
              </a:highlight>
              <a:latin typeface="Courier New"/>
              <a:ea typeface="Courier New"/>
              <a:cs typeface="Courier New"/>
              <a:sym typeface="Courier New"/>
            </a:endParaRPr>
          </a:p>
          <a:p>
            <a:pPr indent="-317500" lvl="2" marL="1371600" rtl="0" algn="l">
              <a:spcBef>
                <a:spcPts val="0"/>
              </a:spcBef>
              <a:spcAft>
                <a:spcPts val="0"/>
              </a:spcAft>
              <a:buSzPts val="1400"/>
              <a:buChar char="■"/>
            </a:pPr>
            <a:r>
              <a:rPr lang="en"/>
              <a:t>If building your own containers, recommend baking this utility in</a:t>
            </a:r>
            <a:endParaRPr/>
          </a:p>
          <a:p>
            <a:pPr indent="-317500" lvl="1" marL="914400" rtl="0" algn="l">
              <a:spcBef>
                <a:spcPts val="0"/>
              </a:spcBef>
              <a:spcAft>
                <a:spcPts val="0"/>
              </a:spcAft>
              <a:buSzPts val="1400"/>
              <a:buChar char="○"/>
            </a:pPr>
            <a:r>
              <a:rPr lang="en"/>
              <a:t>Can distribute shared credentials to bucket</a:t>
            </a:r>
            <a:endParaRPr/>
          </a:p>
          <a:p>
            <a:pPr indent="-317500" lvl="2" marL="1371600" rtl="0" algn="l">
              <a:spcBef>
                <a:spcPts val="0"/>
              </a:spcBef>
              <a:spcAft>
                <a:spcPts val="0"/>
              </a:spcAft>
              <a:buSzPts val="1400"/>
              <a:buChar char="■"/>
            </a:pPr>
            <a:r>
              <a:rPr lang="en"/>
              <a:t>Recommend read-only credentials</a:t>
            </a:r>
            <a:endParaRPr/>
          </a:p>
          <a:p>
            <a:pPr indent="-317500" lvl="2" marL="1371600" rtl="0" algn="l">
              <a:spcBef>
                <a:spcPts val="0"/>
              </a:spcBef>
              <a:spcAft>
                <a:spcPts val="0"/>
              </a:spcAft>
              <a:buSzPts val="1400"/>
              <a:buChar char="■"/>
            </a:pPr>
            <a:r>
              <a:rPr lang="en"/>
              <a:t>Can distribute credentials as a file “rclone.conf”</a:t>
            </a:r>
            <a:endParaRPr/>
          </a:p>
          <a:p>
            <a:pPr indent="-317500" lvl="2" marL="1371600" rtl="0" algn="l">
              <a:spcBef>
                <a:spcPts val="0"/>
              </a:spcBef>
              <a:spcAft>
                <a:spcPts val="0"/>
              </a:spcAft>
              <a:buSzPts val="1400"/>
              <a:buChar char="■"/>
            </a:pPr>
            <a:r>
              <a:rPr lang="en"/>
              <a:t>Students can then copy the file where it belongs</a:t>
            </a:r>
            <a:endParaRPr/>
          </a:p>
          <a:p>
            <a:pPr indent="-317500" lvl="3" marL="1828800" rtl="0" algn="l">
              <a:spcBef>
                <a:spcPts val="0"/>
              </a:spcBef>
              <a:spcAft>
                <a:spcPts val="0"/>
              </a:spcAft>
              <a:buSzPts val="1400"/>
              <a:buChar char="●"/>
            </a:pPr>
            <a:r>
              <a:rPr lang="en"/>
              <a:t>mkdir ~/.config/rclone</a:t>
            </a:r>
            <a:endParaRPr/>
          </a:p>
          <a:p>
            <a:pPr indent="-317500" lvl="3" marL="1828800" rtl="0" algn="l">
              <a:spcBef>
                <a:spcPts val="0"/>
              </a:spcBef>
              <a:spcAft>
                <a:spcPts val="0"/>
              </a:spcAft>
              <a:buSzPts val="1400"/>
              <a:buChar char="●"/>
            </a:pPr>
            <a:r>
              <a:rPr lang="en"/>
              <a:t>cp ~/rclone.conf ~/.config/rclone/rclone.conf</a:t>
            </a:r>
            <a:endParaRPr/>
          </a:p>
          <a:p>
            <a:pPr indent="0" lvl="0" marL="0" rtl="0" algn="l">
              <a:spcBef>
                <a:spcPts val="1200"/>
              </a:spcBef>
              <a:spcAft>
                <a:spcPts val="120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Data Sharing: Rclone for S3-compatible object storage</a:t>
            </a:r>
            <a:endParaRPr/>
          </a:p>
          <a:p>
            <a:pPr indent="0" lvl="0" marL="0" rtl="0" algn="l">
              <a:spcBef>
                <a:spcPts val="0"/>
              </a:spcBef>
              <a:spcAft>
                <a:spcPts val="0"/>
              </a:spcAft>
              <a:buNone/>
            </a:pPr>
            <a:r>
              <a:t/>
            </a:r>
            <a:endParaRPr/>
          </a:p>
        </p:txBody>
      </p:sp>
      <p:pic>
        <p:nvPicPr>
          <p:cNvPr id="228" name="Google Shape;228;p38"/>
          <p:cNvPicPr preferRelativeResize="0"/>
          <p:nvPr/>
        </p:nvPicPr>
        <p:blipFill>
          <a:blip r:embed="rId3">
            <a:alphaModFix/>
          </a:blip>
          <a:stretch>
            <a:fillRect/>
          </a:stretch>
        </p:blipFill>
        <p:spPr>
          <a:xfrm>
            <a:off x="3704425" y="2162845"/>
            <a:ext cx="5127874" cy="1410450"/>
          </a:xfrm>
          <a:prstGeom prst="rect">
            <a:avLst/>
          </a:prstGeom>
          <a:noFill/>
          <a:ln>
            <a:noFill/>
          </a:ln>
        </p:spPr>
      </p:pic>
      <p:pic>
        <p:nvPicPr>
          <p:cNvPr id="229" name="Google Shape;229;p38"/>
          <p:cNvPicPr preferRelativeResize="0"/>
          <p:nvPr/>
        </p:nvPicPr>
        <p:blipFill>
          <a:blip r:embed="rId4">
            <a:alphaModFix/>
          </a:blip>
          <a:stretch>
            <a:fillRect/>
          </a:stretch>
        </p:blipFill>
        <p:spPr>
          <a:xfrm>
            <a:off x="3704425" y="4185826"/>
            <a:ext cx="5127876" cy="383046"/>
          </a:xfrm>
          <a:prstGeom prst="rect">
            <a:avLst/>
          </a:prstGeom>
          <a:noFill/>
          <a:ln>
            <a:noFill/>
          </a:ln>
        </p:spPr>
      </p:pic>
      <p:pic>
        <p:nvPicPr>
          <p:cNvPr id="230" name="Google Shape;230;p38"/>
          <p:cNvPicPr preferRelativeResize="0"/>
          <p:nvPr/>
        </p:nvPicPr>
        <p:blipFill>
          <a:blip r:embed="rId5">
            <a:alphaModFix/>
          </a:blip>
          <a:stretch>
            <a:fillRect/>
          </a:stretch>
        </p:blipFill>
        <p:spPr>
          <a:xfrm>
            <a:off x="3704425" y="1152475"/>
            <a:ext cx="5127875" cy="397851"/>
          </a:xfrm>
          <a:prstGeom prst="rect">
            <a:avLst/>
          </a:prstGeom>
          <a:noFill/>
          <a:ln>
            <a:noFill/>
          </a:ln>
        </p:spPr>
      </p:pic>
      <p:pic>
        <p:nvPicPr>
          <p:cNvPr id="231" name="Google Shape;231;p38"/>
          <p:cNvPicPr preferRelativeResize="0"/>
          <p:nvPr/>
        </p:nvPicPr>
        <p:blipFill>
          <a:blip r:embed="rId6">
            <a:alphaModFix/>
          </a:blip>
          <a:stretch>
            <a:fillRect/>
          </a:stretch>
        </p:blipFill>
        <p:spPr>
          <a:xfrm>
            <a:off x="311702" y="1152477"/>
            <a:ext cx="3232125" cy="1301400"/>
          </a:xfrm>
          <a:prstGeom prst="rect">
            <a:avLst/>
          </a:prstGeom>
          <a:noFill/>
          <a:ln>
            <a:noFill/>
          </a:ln>
        </p:spPr>
      </p:pic>
      <p:pic>
        <p:nvPicPr>
          <p:cNvPr id="232" name="Google Shape;232;p38"/>
          <p:cNvPicPr preferRelativeResize="0"/>
          <p:nvPr/>
        </p:nvPicPr>
        <p:blipFill>
          <a:blip r:embed="rId7">
            <a:alphaModFix/>
          </a:blip>
          <a:stretch>
            <a:fillRect/>
          </a:stretch>
        </p:blipFill>
        <p:spPr>
          <a:xfrm>
            <a:off x="311700" y="2624223"/>
            <a:ext cx="3232125" cy="194465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Building your own containers</a:t>
            </a:r>
            <a:endParaRPr/>
          </a:p>
        </p:txBody>
      </p:sp>
      <p:sp>
        <p:nvSpPr>
          <p:cNvPr id="238" name="Google Shape;238;p3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Why build your own containers?</a:t>
            </a:r>
            <a:endParaRPr/>
          </a:p>
          <a:p>
            <a:pPr indent="-317500" lvl="1" marL="914400" rtl="0" algn="l">
              <a:spcBef>
                <a:spcPts val="0"/>
              </a:spcBef>
              <a:spcAft>
                <a:spcPts val="0"/>
              </a:spcAft>
              <a:buSzPts val="1400"/>
              <a:buChar char="○"/>
            </a:pPr>
            <a:r>
              <a:rPr lang="en"/>
              <a:t>Need specialized software i.e. linux binaries</a:t>
            </a:r>
            <a:endParaRPr/>
          </a:p>
          <a:p>
            <a:pPr indent="-317500" lvl="1" marL="914400" rtl="0" algn="l">
              <a:spcBef>
                <a:spcPts val="0"/>
              </a:spcBef>
              <a:spcAft>
                <a:spcPts val="0"/>
              </a:spcAft>
              <a:buSzPts val="1400"/>
              <a:buChar char="○"/>
            </a:pPr>
            <a:r>
              <a:rPr lang="en"/>
              <a:t>Need a lot of packages or an entire pip/conda environment</a:t>
            </a:r>
            <a:endParaRPr/>
          </a:p>
          <a:p>
            <a:pPr indent="-317500" lvl="1" marL="914400" rtl="0" algn="l">
              <a:spcBef>
                <a:spcPts val="0"/>
              </a:spcBef>
              <a:spcAft>
                <a:spcPts val="0"/>
              </a:spcAft>
              <a:buSzPts val="1400"/>
              <a:buChar char="○"/>
            </a:pPr>
            <a:r>
              <a:rPr lang="en"/>
              <a:t>Don’t want to install a package every time after startup anymore</a:t>
            </a:r>
            <a:endParaRPr/>
          </a:p>
          <a:p>
            <a:pPr indent="-342900" lvl="0" marL="457200" rtl="0" algn="l">
              <a:spcBef>
                <a:spcPts val="0"/>
              </a:spcBef>
              <a:spcAft>
                <a:spcPts val="0"/>
              </a:spcAft>
              <a:buSzPts val="1800"/>
              <a:buChar char="●"/>
            </a:pPr>
            <a:r>
              <a:rPr lang="en"/>
              <a:t>Start with NRP </a:t>
            </a:r>
            <a:r>
              <a:rPr lang="en" u="sng">
                <a:solidFill>
                  <a:schemeClr val="accent5"/>
                </a:solidFill>
                <a:hlinkClick r:id="rId3">
                  <a:extLst>
                    <a:ext uri="{A12FA001-AC4F-418D-AE19-62706E023703}">
                      <ahyp:hlinkClr val="tx"/>
                    </a:ext>
                  </a:extLst>
                </a:hlinkClick>
              </a:rPr>
              <a:t>docker tutorial</a:t>
            </a:r>
            <a:endParaRPr/>
          </a:p>
          <a:p>
            <a:pPr indent="-317500" lvl="1" marL="914400" rtl="0" algn="l">
              <a:spcBef>
                <a:spcPts val="0"/>
              </a:spcBef>
              <a:spcAft>
                <a:spcPts val="0"/>
              </a:spcAft>
              <a:buSzPts val="1400"/>
              <a:buChar char="○"/>
            </a:pPr>
            <a:r>
              <a:rPr lang="en"/>
              <a:t>Install </a:t>
            </a:r>
            <a:r>
              <a:rPr lang="en" u="sng">
                <a:solidFill>
                  <a:schemeClr val="hlink"/>
                </a:solidFill>
                <a:hlinkClick r:id="rId4"/>
              </a:rPr>
              <a:t>Docker</a:t>
            </a:r>
            <a:endParaRPr/>
          </a:p>
          <a:p>
            <a:pPr indent="-317500" lvl="1" marL="914400" rtl="0" algn="l">
              <a:spcBef>
                <a:spcPts val="0"/>
              </a:spcBef>
              <a:spcAft>
                <a:spcPts val="0"/>
              </a:spcAft>
              <a:buSzPts val="1400"/>
              <a:buChar char="○"/>
            </a:pPr>
            <a:r>
              <a:rPr lang="en"/>
              <a:t>Find good base images</a:t>
            </a:r>
            <a:endParaRPr/>
          </a:p>
          <a:p>
            <a:pPr indent="-317500" lvl="2" marL="1371600" rtl="0" algn="l">
              <a:spcBef>
                <a:spcPts val="0"/>
              </a:spcBef>
              <a:spcAft>
                <a:spcPts val="0"/>
              </a:spcAft>
              <a:buSzPts val="1400"/>
              <a:buChar char="■"/>
            </a:pPr>
            <a:r>
              <a:rPr lang="en" u="sng">
                <a:solidFill>
                  <a:schemeClr val="hlink"/>
                </a:solidFill>
                <a:hlinkClick r:id="rId5"/>
              </a:rPr>
              <a:t>Jupyter official images</a:t>
            </a:r>
            <a:r>
              <a:rPr lang="en"/>
              <a:t> are a great place to start</a:t>
            </a:r>
            <a:endParaRPr/>
          </a:p>
          <a:p>
            <a:pPr indent="-317500" lvl="1" marL="914400" rtl="0" algn="l">
              <a:spcBef>
                <a:spcPts val="0"/>
              </a:spcBef>
              <a:spcAft>
                <a:spcPts val="0"/>
              </a:spcAft>
              <a:buSzPts val="1400"/>
              <a:buChar char="○"/>
            </a:pPr>
            <a:r>
              <a:rPr lang="en"/>
              <a:t>Upload to </a:t>
            </a:r>
            <a:r>
              <a:rPr lang="en" u="sng">
                <a:solidFill>
                  <a:schemeClr val="hlink"/>
                </a:solidFill>
                <a:hlinkClick r:id="rId6"/>
              </a:rPr>
              <a:t>Docker Hub</a:t>
            </a:r>
            <a:r>
              <a:rPr lang="en"/>
              <a:t> or </a:t>
            </a:r>
            <a:r>
              <a:rPr lang="en" u="sng">
                <a:solidFill>
                  <a:schemeClr val="hlink"/>
                </a:solidFill>
                <a:hlinkClick r:id="rId7"/>
              </a:rPr>
              <a:t>NRP GitLab</a:t>
            </a:r>
            <a:endParaRPr/>
          </a:p>
          <a:p>
            <a:pPr indent="-317500" lvl="1" marL="914400" rtl="0" algn="l">
              <a:spcBef>
                <a:spcPts val="0"/>
              </a:spcBef>
              <a:spcAft>
                <a:spcPts val="0"/>
              </a:spcAft>
              <a:buSzPts val="1400"/>
              <a:buChar char="○"/>
            </a:pPr>
            <a:r>
              <a:rPr lang="en"/>
              <a:t>Add to your JupyterHub Helm values and re-deploy your hub</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Building your own containers: Example “LLM Notebook”</a:t>
            </a:r>
            <a:endParaRPr/>
          </a:p>
        </p:txBody>
      </p:sp>
      <p:pic>
        <p:nvPicPr>
          <p:cNvPr id="244" name="Google Shape;244;p40"/>
          <p:cNvPicPr preferRelativeResize="0"/>
          <p:nvPr/>
        </p:nvPicPr>
        <p:blipFill>
          <a:blip r:embed="rId3">
            <a:alphaModFix/>
          </a:blip>
          <a:stretch>
            <a:fillRect/>
          </a:stretch>
        </p:blipFill>
        <p:spPr>
          <a:xfrm>
            <a:off x="430500" y="1118775"/>
            <a:ext cx="3711000" cy="3793750"/>
          </a:xfrm>
          <a:prstGeom prst="rect">
            <a:avLst/>
          </a:prstGeom>
          <a:noFill/>
          <a:ln>
            <a:noFill/>
          </a:ln>
        </p:spPr>
      </p:pic>
      <p:pic>
        <p:nvPicPr>
          <p:cNvPr id="245" name="Google Shape;245;p40"/>
          <p:cNvPicPr preferRelativeResize="0"/>
          <p:nvPr/>
        </p:nvPicPr>
        <p:blipFill>
          <a:blip r:embed="rId4">
            <a:alphaModFix/>
          </a:blip>
          <a:stretch>
            <a:fillRect/>
          </a:stretch>
        </p:blipFill>
        <p:spPr>
          <a:xfrm>
            <a:off x="4260299" y="1118772"/>
            <a:ext cx="4572001" cy="1013750"/>
          </a:xfrm>
          <a:prstGeom prst="rect">
            <a:avLst/>
          </a:prstGeom>
          <a:noFill/>
          <a:ln>
            <a:noFill/>
          </a:ln>
        </p:spPr>
      </p:pic>
      <p:pic>
        <p:nvPicPr>
          <p:cNvPr id="246" name="Google Shape;246;p40"/>
          <p:cNvPicPr preferRelativeResize="0"/>
          <p:nvPr/>
        </p:nvPicPr>
        <p:blipFill>
          <a:blip r:embed="rId5">
            <a:alphaModFix/>
          </a:blip>
          <a:stretch>
            <a:fillRect/>
          </a:stretch>
        </p:blipFill>
        <p:spPr>
          <a:xfrm>
            <a:off x="4260300" y="2206347"/>
            <a:ext cx="3610221" cy="270617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Supporting your JupyterHub: Documentation</a:t>
            </a:r>
            <a:endParaRPr/>
          </a:p>
        </p:txBody>
      </p:sp>
      <p:sp>
        <p:nvSpPr>
          <p:cNvPr id="252" name="Google Shape;252;p41"/>
          <p:cNvSpPr txBox="1"/>
          <p:nvPr>
            <p:ph idx="1" type="body"/>
          </p:nvPr>
        </p:nvSpPr>
        <p:spPr>
          <a:xfrm>
            <a:off x="288425" y="11476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Questions to answer in your documentation</a:t>
            </a:r>
            <a:endParaRPr/>
          </a:p>
          <a:p>
            <a:pPr indent="-317500" lvl="1" marL="914400" rtl="0" algn="l">
              <a:spcBef>
                <a:spcPts val="0"/>
              </a:spcBef>
              <a:spcAft>
                <a:spcPts val="0"/>
              </a:spcAft>
              <a:buSzPts val="1400"/>
              <a:buChar char="○"/>
            </a:pPr>
            <a:r>
              <a:rPr lang="en"/>
              <a:t>How to request access?</a:t>
            </a:r>
            <a:endParaRPr/>
          </a:p>
          <a:p>
            <a:pPr indent="-317500" lvl="1" marL="914400" rtl="0" algn="l">
              <a:spcBef>
                <a:spcPts val="0"/>
              </a:spcBef>
              <a:spcAft>
                <a:spcPts val="0"/>
              </a:spcAft>
              <a:buSzPts val="1400"/>
              <a:buChar char="○"/>
            </a:pPr>
            <a:r>
              <a:rPr lang="en"/>
              <a:t>What resources are available?</a:t>
            </a:r>
            <a:endParaRPr/>
          </a:p>
          <a:p>
            <a:pPr indent="-317500" lvl="1" marL="914400" rtl="0" algn="l">
              <a:spcBef>
                <a:spcPts val="0"/>
              </a:spcBef>
              <a:spcAft>
                <a:spcPts val="0"/>
              </a:spcAft>
              <a:buSzPts val="1400"/>
              <a:buChar char="○"/>
            </a:pPr>
            <a:r>
              <a:rPr lang="en"/>
              <a:t>How much storage capacity is available?</a:t>
            </a:r>
            <a:endParaRPr/>
          </a:p>
          <a:p>
            <a:pPr indent="-317500" lvl="1" marL="914400" rtl="0" algn="l">
              <a:spcBef>
                <a:spcPts val="0"/>
              </a:spcBef>
              <a:spcAft>
                <a:spcPts val="0"/>
              </a:spcAft>
              <a:buSzPts val="1400"/>
              <a:buChar char="○"/>
            </a:pPr>
            <a:r>
              <a:rPr lang="en"/>
              <a:t>What is the data retention policy?</a:t>
            </a:r>
            <a:endParaRPr/>
          </a:p>
          <a:p>
            <a:pPr indent="-317500" lvl="1" marL="914400" rtl="0" algn="l">
              <a:spcBef>
                <a:spcPts val="0"/>
              </a:spcBef>
              <a:spcAft>
                <a:spcPts val="0"/>
              </a:spcAft>
              <a:buSzPts val="1400"/>
              <a:buChar char="○"/>
            </a:pPr>
            <a:r>
              <a:rPr lang="en"/>
              <a:t>What software is available?</a:t>
            </a:r>
            <a:endParaRPr/>
          </a:p>
          <a:p>
            <a:pPr indent="-342900" lvl="0" marL="457200" rtl="0" algn="l">
              <a:spcBef>
                <a:spcPts val="0"/>
              </a:spcBef>
              <a:spcAft>
                <a:spcPts val="0"/>
              </a:spcAft>
              <a:buSzPts val="1800"/>
              <a:buChar char="●"/>
            </a:pPr>
            <a:r>
              <a:rPr lang="en"/>
              <a:t>GitHub pages hosts static sites for free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ctrTitle"/>
          </p:nvPr>
        </p:nvSpPr>
        <p:spPr>
          <a:xfrm>
            <a:off x="311700" y="744575"/>
            <a:ext cx="8520600" cy="24822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sz="2100"/>
              <a:t>Tutorial: Expanding AI/ML Coursework on Your Campus Using</a:t>
            </a:r>
            <a:endParaRPr b="1" sz="2100"/>
          </a:p>
          <a:p>
            <a:pPr indent="0" lvl="0" marL="0" rtl="0" algn="ctr">
              <a:spcBef>
                <a:spcPts val="0"/>
              </a:spcBef>
              <a:spcAft>
                <a:spcPts val="0"/>
              </a:spcAft>
              <a:buNone/>
            </a:pPr>
            <a:r>
              <a:rPr b="1" lang="en" sz="2100"/>
              <a:t>Jupyter Notebooks powered by NRP</a:t>
            </a:r>
            <a:endParaRPr b="1" sz="2100"/>
          </a:p>
          <a:p>
            <a:pPr indent="0" lvl="0" marL="0" rtl="0" algn="ctr">
              <a:spcBef>
                <a:spcPts val="0"/>
              </a:spcBef>
              <a:spcAft>
                <a:spcPts val="0"/>
              </a:spcAft>
              <a:buNone/>
            </a:pPr>
            <a:r>
              <a:t/>
            </a:r>
            <a:endParaRPr sz="1800"/>
          </a:p>
          <a:p>
            <a:pPr indent="0" lvl="0" marL="0" rtl="0" algn="ctr">
              <a:spcBef>
                <a:spcPts val="0"/>
              </a:spcBef>
              <a:spcAft>
                <a:spcPts val="0"/>
              </a:spcAft>
              <a:buNone/>
            </a:pPr>
            <a:r>
              <a:t/>
            </a:r>
            <a:endParaRPr sz="1800"/>
          </a:p>
          <a:p>
            <a:pPr indent="0" lvl="0" marL="0" rtl="0" algn="ctr">
              <a:spcBef>
                <a:spcPts val="0"/>
              </a:spcBef>
              <a:spcAft>
                <a:spcPts val="0"/>
              </a:spcAft>
              <a:buNone/>
            </a:pPr>
            <a:r>
              <a:rPr lang="en" sz="1800"/>
              <a:t>Tuesday, January 28 10am-12pm</a:t>
            </a:r>
            <a:endParaRPr sz="1800"/>
          </a:p>
          <a:p>
            <a:pPr indent="0" lvl="0" marL="0" rtl="0" algn="l">
              <a:spcBef>
                <a:spcPts val="0"/>
              </a:spcBef>
              <a:spcAft>
                <a:spcPts val="0"/>
              </a:spcAft>
              <a:buNone/>
            </a:pPr>
            <a:r>
              <a:t/>
            </a:r>
            <a:endParaRPr sz="1800"/>
          </a:p>
        </p:txBody>
      </p:sp>
      <p:sp>
        <p:nvSpPr>
          <p:cNvPr id="67" name="Google Shape;67;p15"/>
          <p:cNvSpPr txBox="1"/>
          <p:nvPr/>
        </p:nvSpPr>
        <p:spPr>
          <a:xfrm>
            <a:off x="1043150" y="3941238"/>
            <a:ext cx="6672000" cy="47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Access this presentation: </a:t>
            </a:r>
            <a:endParaRPr/>
          </a:p>
          <a:p>
            <a:pPr indent="0" lvl="0" marL="0" rtl="0" algn="l">
              <a:spcBef>
                <a:spcPts val="0"/>
              </a:spcBef>
              <a:spcAft>
                <a:spcPts val="0"/>
              </a:spcAft>
              <a:buNone/>
            </a:pPr>
            <a:r>
              <a:rPr lang="en" sz="1300" u="sng">
                <a:solidFill>
                  <a:schemeClr val="hlink"/>
                </a:solidFill>
                <a:hlinkClick r:id="rId3"/>
              </a:rPr>
              <a:t>https://docs.google.com/presentation/d/1QM7Ta1RFxmVtXftyqIlQDrcJwmXTFFb12cQytLhhU7Y/edit?usp=sharing</a:t>
            </a:r>
            <a:endParaRPr sz="1300">
              <a:solidFill>
                <a:schemeClr val="dk2"/>
              </a:solidFill>
            </a:endParaRPr>
          </a:p>
          <a:p>
            <a:pPr indent="0" lvl="0" marL="0" rtl="0" algn="l">
              <a:spcBef>
                <a:spcPts val="0"/>
              </a:spcBef>
              <a:spcAft>
                <a:spcPts val="0"/>
              </a:spcAft>
              <a:buNone/>
            </a:pPr>
            <a:r>
              <a:t/>
            </a:r>
            <a:endParaRPr sz="1300">
              <a:solidFill>
                <a:schemeClr val="dk2"/>
              </a:solidFill>
            </a:endParaRPr>
          </a:p>
        </p:txBody>
      </p:sp>
      <p:pic>
        <p:nvPicPr>
          <p:cNvPr id="68" name="Google Shape;68;p15"/>
          <p:cNvPicPr preferRelativeResize="0"/>
          <p:nvPr/>
        </p:nvPicPr>
        <p:blipFill>
          <a:blip r:embed="rId4">
            <a:alphaModFix/>
          </a:blip>
          <a:stretch>
            <a:fillRect/>
          </a:stretch>
        </p:blipFill>
        <p:spPr>
          <a:xfrm>
            <a:off x="7715150" y="3701538"/>
            <a:ext cx="1292224" cy="129222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pic>
        <p:nvPicPr>
          <p:cNvPr id="257" name="Google Shape;257;p42"/>
          <p:cNvPicPr preferRelativeResize="0"/>
          <p:nvPr/>
        </p:nvPicPr>
        <p:blipFill>
          <a:blip r:embed="rId3">
            <a:alphaModFix/>
          </a:blip>
          <a:stretch>
            <a:fillRect/>
          </a:stretch>
        </p:blipFill>
        <p:spPr>
          <a:xfrm>
            <a:off x="2089925" y="1017725"/>
            <a:ext cx="4964151" cy="3663601"/>
          </a:xfrm>
          <a:prstGeom prst="rect">
            <a:avLst/>
          </a:prstGeom>
          <a:noFill/>
          <a:ln cap="flat" cmpd="sng" w="9525">
            <a:solidFill>
              <a:schemeClr val="dk2"/>
            </a:solidFill>
            <a:prstDash val="solid"/>
            <a:round/>
            <a:headEnd len="sm" w="sm" type="none"/>
            <a:tailEnd len="sm" w="sm" type="none"/>
          </a:ln>
        </p:spPr>
      </p:pic>
      <p:sp>
        <p:nvSpPr>
          <p:cNvPr id="258" name="Google Shape;258;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Supporting your JupyterHub: Documentation example</a:t>
            </a:r>
            <a:endParaRPr/>
          </a:p>
        </p:txBody>
      </p:sp>
      <p:sp>
        <p:nvSpPr>
          <p:cNvPr id="259" name="Google Shape;259;p42"/>
          <p:cNvSpPr txBox="1"/>
          <p:nvPr/>
        </p:nvSpPr>
        <p:spPr>
          <a:xfrm>
            <a:off x="1809750" y="4654450"/>
            <a:ext cx="5524500" cy="40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4"/>
              </a:rPr>
              <a:t>https://sdsu-research-ci.github.io/instructionalcluster</a:t>
            </a:r>
            <a:endParaRPr>
              <a:solidFill>
                <a:schemeClr val="dk2"/>
              </a:solidFill>
            </a:endParaRPr>
          </a:p>
          <a:p>
            <a:pPr indent="0" lvl="0" marL="0" rtl="0" algn="ctr">
              <a:spcBef>
                <a:spcPts val="0"/>
              </a:spcBef>
              <a:spcAft>
                <a:spcPts val="0"/>
              </a:spcAft>
              <a:buNone/>
            </a:pPr>
            <a:r>
              <a:t/>
            </a:r>
            <a:endParaRPr>
              <a:solidFill>
                <a:schemeClr val="dk2"/>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Supporting your JupyterHub: Reporting Issues</a:t>
            </a:r>
            <a:endParaRPr/>
          </a:p>
        </p:txBody>
      </p:sp>
      <p:sp>
        <p:nvSpPr>
          <p:cNvPr id="265" name="Google Shape;265;p4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Provide instructions for how faculty and/or students can get support</a:t>
            </a:r>
            <a:endParaRPr/>
          </a:p>
          <a:p>
            <a:pPr indent="-317500" lvl="1" marL="914400" rtl="0" algn="l">
              <a:spcBef>
                <a:spcPts val="0"/>
              </a:spcBef>
              <a:spcAft>
                <a:spcPts val="0"/>
              </a:spcAft>
              <a:buSzPts val="1400"/>
              <a:buChar char="○"/>
            </a:pPr>
            <a:r>
              <a:rPr lang="en"/>
              <a:t>How to request access</a:t>
            </a:r>
            <a:endParaRPr/>
          </a:p>
          <a:p>
            <a:pPr indent="-317500" lvl="1" marL="914400" rtl="0" algn="l">
              <a:spcBef>
                <a:spcPts val="0"/>
              </a:spcBef>
              <a:spcAft>
                <a:spcPts val="0"/>
              </a:spcAft>
              <a:buSzPts val="1400"/>
              <a:buChar char="○"/>
            </a:pPr>
            <a:r>
              <a:rPr lang="en"/>
              <a:t>Instructions for reporting issues </a:t>
            </a:r>
            <a:endParaRPr/>
          </a:p>
          <a:p>
            <a:pPr indent="-317500" lvl="2" marL="1371600" rtl="0" algn="l">
              <a:spcBef>
                <a:spcPts val="0"/>
              </a:spcBef>
              <a:spcAft>
                <a:spcPts val="0"/>
              </a:spcAft>
              <a:buSzPts val="1400"/>
              <a:buChar char="■"/>
            </a:pPr>
            <a:r>
              <a:rPr lang="en"/>
              <a:t>what information they should report</a:t>
            </a:r>
            <a:endParaRPr/>
          </a:p>
          <a:p>
            <a:pPr indent="-317500" lvl="2" marL="1371600" rtl="0" algn="l">
              <a:spcBef>
                <a:spcPts val="0"/>
              </a:spcBef>
              <a:spcAft>
                <a:spcPts val="0"/>
              </a:spcAft>
              <a:buSzPts val="1400"/>
              <a:buChar char="■"/>
            </a:pPr>
            <a:r>
              <a:rPr lang="en"/>
              <a:t>I.E. Recommend including screenshot of the start up logs</a:t>
            </a:r>
            <a:endParaRPr/>
          </a:p>
          <a:p>
            <a:pPr indent="0" lvl="0" marL="0" rtl="0" algn="l">
              <a:spcBef>
                <a:spcPts val="1200"/>
              </a:spcBef>
              <a:spcAft>
                <a:spcPts val="1200"/>
              </a:spcAft>
              <a:buNone/>
            </a:pPr>
            <a:r>
              <a:t/>
            </a:r>
            <a:endParaRPr/>
          </a:p>
        </p:txBody>
      </p:sp>
      <p:pic>
        <p:nvPicPr>
          <p:cNvPr id="266" name="Google Shape;266;p43"/>
          <p:cNvPicPr preferRelativeResize="0"/>
          <p:nvPr/>
        </p:nvPicPr>
        <p:blipFill>
          <a:blip r:embed="rId3">
            <a:alphaModFix/>
          </a:blip>
          <a:stretch>
            <a:fillRect/>
          </a:stretch>
        </p:blipFill>
        <p:spPr>
          <a:xfrm>
            <a:off x="1537275" y="2668301"/>
            <a:ext cx="6069449" cy="2352375"/>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JupyterHub Cookbook</a:t>
            </a:r>
            <a:endParaRPr/>
          </a:p>
        </p:txBody>
      </p:sp>
      <p:graphicFrame>
        <p:nvGraphicFramePr>
          <p:cNvPr id="272" name="Google Shape;272;p44"/>
          <p:cNvGraphicFramePr/>
          <p:nvPr/>
        </p:nvGraphicFramePr>
        <p:xfrm>
          <a:off x="311700" y="1152475"/>
          <a:ext cx="3000000" cy="3000000"/>
        </p:xfrm>
        <a:graphic>
          <a:graphicData uri="http://schemas.openxmlformats.org/drawingml/2006/table">
            <a:tbl>
              <a:tblPr>
                <a:noFill/>
                <a:tableStyleId>{19F5D101-0FE6-4A2F-B1E2-3E128DF96DD5}</a:tableStyleId>
              </a:tblPr>
              <a:tblGrid>
                <a:gridCol w="4260300"/>
                <a:gridCol w="4260300"/>
              </a:tblGrid>
              <a:tr h="726875">
                <a:tc>
                  <a:txBody>
                    <a:bodyPr/>
                    <a:lstStyle/>
                    <a:p>
                      <a:pPr indent="0" lvl="0" marL="0" rtl="0" algn="l">
                        <a:spcBef>
                          <a:spcPts val="0"/>
                        </a:spcBef>
                        <a:spcAft>
                          <a:spcPts val="0"/>
                        </a:spcAft>
                        <a:buNone/>
                      </a:pPr>
                      <a:r>
                        <a:rPr lang="en"/>
                        <a:t>1. Try out NRP JupyterHub</a:t>
                      </a:r>
                      <a:endParaRPr/>
                    </a:p>
                  </a:txBody>
                  <a:tcPr marT="91425" marB="91425" marR="91425" marL="91425"/>
                </a:tc>
                <a:tc>
                  <a:txBody>
                    <a:bodyPr/>
                    <a:lstStyle/>
                    <a:p>
                      <a:pPr indent="0" lvl="0" marL="0" rtl="0" algn="l">
                        <a:spcBef>
                          <a:spcPts val="0"/>
                        </a:spcBef>
                        <a:spcAft>
                          <a:spcPts val="0"/>
                        </a:spcAft>
                        <a:buNone/>
                      </a:pPr>
                      <a:r>
                        <a:rPr lang="en" u="sng">
                          <a:solidFill>
                            <a:schemeClr val="hlink"/>
                          </a:solidFill>
                          <a:hlinkClick r:id="rId3"/>
                        </a:rPr>
                        <a:t>https://docs.nationalresearchplatform.org/userdocs/jupyter/jupyterhub-service/</a:t>
                      </a:r>
                      <a:endParaRPr/>
                    </a:p>
                  </a:txBody>
                  <a:tcPr marT="91425" marB="91425" marR="91425" marL="91425"/>
                </a:tc>
              </a:tr>
              <a:tr h="1490175">
                <a:tc>
                  <a:txBody>
                    <a:bodyPr/>
                    <a:lstStyle/>
                    <a:p>
                      <a:pPr indent="0" lvl="0" marL="0" rtl="0" algn="l">
                        <a:spcBef>
                          <a:spcPts val="0"/>
                        </a:spcBef>
                        <a:spcAft>
                          <a:spcPts val="0"/>
                        </a:spcAft>
                        <a:buNone/>
                      </a:pPr>
                      <a:r>
                        <a:rPr lang="en"/>
                        <a:t>2. </a:t>
                      </a:r>
                      <a:r>
                        <a:rPr lang="en">
                          <a:solidFill>
                            <a:schemeClr val="dk1"/>
                          </a:solidFill>
                        </a:rPr>
                        <a:t>Deploy your own JupyterHub</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Create namespace</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Register CILogon</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Configure custom helm chart</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Deploy JupyterHub helm chart</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u="sng">
                          <a:solidFill>
                            <a:schemeClr val="hlink"/>
                          </a:solidFill>
                          <a:hlinkClick r:id="rId4"/>
                        </a:rPr>
                        <a:t>https://docs.nationalresearchplatform.org/userdocs/jupyter/jupyterhub/</a:t>
                      </a:r>
                      <a:endParaRPr/>
                    </a:p>
                  </a:txBody>
                  <a:tcPr marT="91425" marB="91425" marR="91425" marL="91425"/>
                </a:tc>
              </a:tr>
              <a:tr h="726875">
                <a:tc>
                  <a:txBody>
                    <a:bodyPr/>
                    <a:lstStyle/>
                    <a:p>
                      <a:pPr indent="0" lvl="0" marL="0" rtl="0" algn="l">
                        <a:spcBef>
                          <a:spcPts val="0"/>
                        </a:spcBef>
                        <a:spcAft>
                          <a:spcPts val="0"/>
                        </a:spcAft>
                        <a:buNone/>
                      </a:pPr>
                      <a:r>
                        <a:rPr lang="en"/>
                        <a:t>3. Automate your JupyterHub Deployment</a:t>
                      </a:r>
                      <a:endParaRPr/>
                    </a:p>
                  </a:txBody>
                  <a:tcPr marT="91425" marB="91425" marR="91425" marL="91425"/>
                </a:tc>
                <a:tc>
                  <a:txBody>
                    <a:bodyPr/>
                    <a:lstStyle/>
                    <a:p>
                      <a:pPr indent="0" lvl="0" marL="0" rtl="0" algn="l">
                        <a:spcBef>
                          <a:spcPts val="0"/>
                        </a:spcBef>
                        <a:spcAft>
                          <a:spcPts val="0"/>
                        </a:spcAft>
                        <a:buNone/>
                      </a:pPr>
                      <a:r>
                        <a:rPr lang="en" u="sng">
                          <a:solidFill>
                            <a:schemeClr val="hlink"/>
                          </a:solidFill>
                          <a:hlinkClick r:id="rId5"/>
                        </a:rPr>
                        <a:t>https://docs.nationalresearchplatform.org/userdocs/development/k8s-integration/</a:t>
                      </a:r>
                      <a:endParaRPr/>
                    </a:p>
                  </a:txBody>
                  <a:tcPr marT="91425" marB="91425" marR="91425" marL="91425"/>
                </a:tc>
              </a:tr>
              <a:tr h="472475">
                <a:tc>
                  <a:txBody>
                    <a:bodyPr/>
                    <a:lstStyle/>
                    <a:p>
                      <a:pPr indent="0" lvl="0" marL="0" rtl="0" algn="l">
                        <a:spcBef>
                          <a:spcPts val="0"/>
                        </a:spcBef>
                        <a:spcAft>
                          <a:spcPts val="0"/>
                        </a:spcAft>
                        <a:buNone/>
                      </a:pPr>
                      <a:r>
                        <a:rPr lang="en"/>
                        <a:t>4. Build and publish your own containers</a:t>
                      </a:r>
                      <a:endParaRPr/>
                    </a:p>
                  </a:txBody>
                  <a:tcPr marT="91425" marB="91425" marR="91425" marL="91425"/>
                </a:tc>
                <a:tc>
                  <a:txBody>
                    <a:bodyPr/>
                    <a:lstStyle/>
                    <a:p>
                      <a:pPr indent="0" lvl="0" marL="0" rtl="0" algn="l">
                        <a:spcBef>
                          <a:spcPts val="0"/>
                        </a:spcBef>
                        <a:spcAft>
                          <a:spcPts val="0"/>
                        </a:spcAft>
                        <a:buNone/>
                      </a:pPr>
                      <a:r>
                        <a:rPr lang="en" u="sng">
                          <a:solidFill>
                            <a:schemeClr val="hlink"/>
                          </a:solidFill>
                          <a:hlinkClick r:id="rId6"/>
                        </a:rPr>
                        <a:t>https://docs.nationalresearchplatform.org/userdocs/tutorial/docker/</a:t>
                      </a:r>
                      <a:endParaRPr/>
                    </a:p>
                  </a:txBody>
                  <a:tcPr marT="91425" marB="91425" marR="91425" marL="91425"/>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Today at a Glance</a:t>
            </a:r>
            <a:endParaRPr/>
          </a:p>
        </p:txBody>
      </p:sp>
      <p:graphicFrame>
        <p:nvGraphicFramePr>
          <p:cNvPr id="74" name="Google Shape;74;p16"/>
          <p:cNvGraphicFramePr/>
          <p:nvPr/>
        </p:nvGraphicFramePr>
        <p:xfrm>
          <a:off x="952500" y="1352550"/>
          <a:ext cx="3000000" cy="3000000"/>
        </p:xfrm>
        <a:graphic>
          <a:graphicData uri="http://schemas.openxmlformats.org/drawingml/2006/table">
            <a:tbl>
              <a:tblPr>
                <a:noFill/>
                <a:tableStyleId>{19F5D101-0FE6-4A2F-B1E2-3E128DF96DD5}</a:tableStyleId>
              </a:tblPr>
              <a:tblGrid>
                <a:gridCol w="2413000"/>
                <a:gridCol w="2413000"/>
                <a:gridCol w="2413000"/>
              </a:tblGrid>
              <a:tr h="381000">
                <a:tc>
                  <a:txBody>
                    <a:bodyPr/>
                    <a:lstStyle/>
                    <a:p>
                      <a:pPr indent="0" lvl="0" marL="0" rtl="0" algn="l">
                        <a:spcBef>
                          <a:spcPts val="0"/>
                        </a:spcBef>
                        <a:spcAft>
                          <a:spcPts val="0"/>
                        </a:spcAft>
                        <a:buNone/>
                      </a:pPr>
                      <a:r>
                        <a:rPr b="1" lang="en"/>
                        <a:t>Time</a:t>
                      </a:r>
                      <a:endParaRPr b="1"/>
                    </a:p>
                  </a:txBody>
                  <a:tcPr marT="91425" marB="91425" marR="91425" marL="91425">
                    <a:solidFill>
                      <a:srgbClr val="D9D9D9"/>
                    </a:solidFill>
                  </a:tcPr>
                </a:tc>
                <a:tc>
                  <a:txBody>
                    <a:bodyPr/>
                    <a:lstStyle/>
                    <a:p>
                      <a:pPr indent="0" lvl="0" marL="0" rtl="0" algn="l">
                        <a:spcBef>
                          <a:spcPts val="0"/>
                        </a:spcBef>
                        <a:spcAft>
                          <a:spcPts val="0"/>
                        </a:spcAft>
                        <a:buNone/>
                      </a:pPr>
                      <a:r>
                        <a:rPr b="1" lang="en"/>
                        <a:t>Topic</a:t>
                      </a:r>
                      <a:endParaRPr b="1"/>
                    </a:p>
                  </a:txBody>
                  <a:tcPr marT="91425" marB="91425" marR="91425" marL="91425">
                    <a:solidFill>
                      <a:srgbClr val="D9D9D9"/>
                    </a:solidFill>
                  </a:tcPr>
                </a:tc>
                <a:tc>
                  <a:txBody>
                    <a:bodyPr/>
                    <a:lstStyle/>
                    <a:p>
                      <a:pPr indent="0" lvl="0" marL="0" rtl="0" algn="l">
                        <a:spcBef>
                          <a:spcPts val="0"/>
                        </a:spcBef>
                        <a:spcAft>
                          <a:spcPts val="0"/>
                        </a:spcAft>
                        <a:buNone/>
                      </a:pPr>
                      <a:r>
                        <a:rPr b="1" lang="en"/>
                        <a:t>Who</a:t>
                      </a:r>
                      <a:endParaRPr b="1"/>
                    </a:p>
                  </a:txBody>
                  <a:tcPr marT="91425" marB="91425" marR="91425" marL="91425">
                    <a:solidFill>
                      <a:srgbClr val="D9D9D9"/>
                    </a:solidFill>
                  </a:tcPr>
                </a:tc>
              </a:tr>
              <a:tr h="381000">
                <a:tc>
                  <a:txBody>
                    <a:bodyPr/>
                    <a:lstStyle/>
                    <a:p>
                      <a:pPr indent="0" lvl="0" marL="0" rtl="0" algn="l">
                        <a:spcBef>
                          <a:spcPts val="0"/>
                        </a:spcBef>
                        <a:spcAft>
                          <a:spcPts val="0"/>
                        </a:spcAft>
                        <a:buNone/>
                      </a:pPr>
                      <a:r>
                        <a:rPr lang="en"/>
                        <a:t>10:00 am - 10:05 am</a:t>
                      </a:r>
                      <a:endParaRPr/>
                    </a:p>
                  </a:txBody>
                  <a:tcPr marT="91425" marB="91425" marR="91425" marL="91425"/>
                </a:tc>
                <a:tc>
                  <a:txBody>
                    <a:bodyPr/>
                    <a:lstStyle/>
                    <a:p>
                      <a:pPr indent="0" lvl="0" marL="0" rtl="0" algn="l">
                        <a:spcBef>
                          <a:spcPts val="0"/>
                        </a:spcBef>
                        <a:spcAft>
                          <a:spcPts val="0"/>
                        </a:spcAft>
                        <a:buNone/>
                      </a:pPr>
                      <a:r>
                        <a:rPr lang="en"/>
                        <a:t>Introduction</a:t>
                      </a:r>
                      <a:endParaRPr/>
                    </a:p>
                  </a:txBody>
                  <a:tcPr marT="91425" marB="91425" marR="91425" marL="91425"/>
                </a:tc>
                <a:tc>
                  <a:txBody>
                    <a:bodyPr/>
                    <a:lstStyle/>
                    <a:p>
                      <a:pPr indent="0" lvl="0" marL="0" rtl="0" algn="l">
                        <a:spcBef>
                          <a:spcPts val="0"/>
                        </a:spcBef>
                        <a:spcAft>
                          <a:spcPts val="0"/>
                        </a:spcAft>
                        <a:buNone/>
                      </a:pPr>
                      <a:r>
                        <a:rPr lang="en"/>
                        <a:t>Mike Farley</a:t>
                      </a:r>
                      <a:endParaRPr/>
                    </a:p>
                  </a:txBody>
                  <a:tcPr marT="91425" marB="91425" marR="91425" marL="91425"/>
                </a:tc>
              </a:tr>
              <a:tr h="381000">
                <a:tc>
                  <a:txBody>
                    <a:bodyPr/>
                    <a:lstStyle/>
                    <a:p>
                      <a:pPr indent="0" lvl="0" marL="0" rtl="0" algn="l">
                        <a:spcBef>
                          <a:spcPts val="0"/>
                        </a:spcBef>
                        <a:spcAft>
                          <a:spcPts val="0"/>
                        </a:spcAft>
                        <a:buNone/>
                      </a:pPr>
                      <a:r>
                        <a:rPr lang="en"/>
                        <a:t>10:05 am - 10:45 am</a:t>
                      </a:r>
                      <a:endParaRPr/>
                    </a:p>
                  </a:txBody>
                  <a:tcPr marT="91425" marB="91425" marR="91425" marL="91425"/>
                </a:tc>
                <a:tc>
                  <a:txBody>
                    <a:bodyPr/>
                    <a:lstStyle/>
                    <a:p>
                      <a:pPr indent="0" lvl="0" marL="0" rtl="0" algn="l">
                        <a:spcBef>
                          <a:spcPts val="0"/>
                        </a:spcBef>
                        <a:spcAft>
                          <a:spcPts val="0"/>
                        </a:spcAft>
                        <a:buNone/>
                      </a:pPr>
                      <a:r>
                        <a:rPr lang="en"/>
                        <a:t>U</a:t>
                      </a:r>
                      <a:r>
                        <a:rPr lang="en"/>
                        <a:t>sing JupyterHub for Teaching and Learning</a:t>
                      </a:r>
                      <a:endParaRPr/>
                    </a:p>
                  </a:txBody>
                  <a:tcPr marT="91425" marB="91425" marR="91425" marL="91425"/>
                </a:tc>
                <a:tc>
                  <a:txBody>
                    <a:bodyPr/>
                    <a:lstStyle/>
                    <a:p>
                      <a:pPr indent="0" lvl="0" marL="0" rtl="0" algn="l">
                        <a:spcBef>
                          <a:spcPts val="0"/>
                        </a:spcBef>
                        <a:spcAft>
                          <a:spcPts val="0"/>
                        </a:spcAft>
                        <a:buNone/>
                      </a:pPr>
                      <a:r>
                        <a:rPr lang="en"/>
                        <a:t>Kyle Krick</a:t>
                      </a:r>
                      <a:endParaRPr/>
                    </a:p>
                  </a:txBody>
                  <a:tcPr marT="91425" marB="91425" marR="91425" marL="91425"/>
                </a:tc>
              </a:tr>
              <a:tr h="381000">
                <a:tc>
                  <a:txBody>
                    <a:bodyPr/>
                    <a:lstStyle/>
                    <a:p>
                      <a:pPr indent="0" lvl="0" marL="0" rtl="0" algn="l">
                        <a:spcBef>
                          <a:spcPts val="0"/>
                        </a:spcBef>
                        <a:spcAft>
                          <a:spcPts val="0"/>
                        </a:spcAft>
                        <a:buNone/>
                      </a:pPr>
                      <a:r>
                        <a:rPr lang="en"/>
                        <a:t>10:45 am - 11:05 am</a:t>
                      </a:r>
                      <a:endParaRPr/>
                    </a:p>
                  </a:txBody>
                  <a:tcPr marT="91425" marB="91425" marR="91425" marL="91425"/>
                </a:tc>
                <a:tc>
                  <a:txBody>
                    <a:bodyPr/>
                    <a:lstStyle/>
                    <a:p>
                      <a:pPr indent="0" lvl="0" marL="0" rtl="0" algn="l">
                        <a:spcBef>
                          <a:spcPts val="0"/>
                        </a:spcBef>
                        <a:spcAft>
                          <a:spcPts val="0"/>
                        </a:spcAft>
                        <a:buNone/>
                      </a:pPr>
                      <a:r>
                        <a:rPr lang="en"/>
                        <a:t>Building a Lesson Plan for AI/ML Coursework Example</a:t>
                      </a:r>
                      <a:endParaRPr/>
                    </a:p>
                  </a:txBody>
                  <a:tcPr marT="91425" marB="91425" marR="91425" marL="91425"/>
                </a:tc>
                <a:tc>
                  <a:txBody>
                    <a:bodyPr/>
                    <a:lstStyle/>
                    <a:p>
                      <a:pPr indent="0" lvl="0" marL="0" rtl="0" algn="l">
                        <a:spcBef>
                          <a:spcPts val="0"/>
                        </a:spcBef>
                        <a:spcAft>
                          <a:spcPts val="0"/>
                        </a:spcAft>
                        <a:buNone/>
                      </a:pPr>
                      <a:r>
                        <a:rPr lang="en"/>
                        <a:t>Alex Hurt</a:t>
                      </a:r>
                      <a:endParaRPr/>
                    </a:p>
                  </a:txBody>
                  <a:tcPr marT="91425" marB="91425" marR="91425" marL="91425"/>
                </a:tc>
              </a:tr>
              <a:tr h="381000">
                <a:tc>
                  <a:txBody>
                    <a:bodyPr/>
                    <a:lstStyle/>
                    <a:p>
                      <a:pPr indent="0" lvl="0" marL="0" rtl="0" algn="l">
                        <a:spcBef>
                          <a:spcPts val="0"/>
                        </a:spcBef>
                        <a:spcAft>
                          <a:spcPts val="0"/>
                        </a:spcAft>
                        <a:buNone/>
                      </a:pPr>
                      <a:r>
                        <a:rPr lang="en"/>
                        <a:t>11:05 am - 11:15 am</a:t>
                      </a:r>
                      <a:endParaRPr/>
                    </a:p>
                  </a:txBody>
                  <a:tcPr marT="91425" marB="91425" marR="91425" marL="91425"/>
                </a:tc>
                <a:tc>
                  <a:txBody>
                    <a:bodyPr/>
                    <a:lstStyle/>
                    <a:p>
                      <a:pPr indent="0" lvl="0" marL="0" rtl="0" algn="l">
                        <a:spcBef>
                          <a:spcPts val="0"/>
                        </a:spcBef>
                        <a:spcAft>
                          <a:spcPts val="0"/>
                        </a:spcAft>
                        <a:buNone/>
                      </a:pPr>
                      <a:r>
                        <a:rPr lang="en"/>
                        <a:t>Break</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lang="en"/>
                        <a:t>11:15 am - 11:45 am</a:t>
                      </a:r>
                      <a:endParaRPr/>
                    </a:p>
                  </a:txBody>
                  <a:tcPr marT="91425" marB="91425" marR="91425" marL="91425"/>
                </a:tc>
                <a:tc>
                  <a:txBody>
                    <a:bodyPr/>
                    <a:lstStyle/>
                    <a:p>
                      <a:pPr indent="0" lvl="0" marL="0" rtl="0" algn="l">
                        <a:spcBef>
                          <a:spcPts val="0"/>
                        </a:spcBef>
                        <a:spcAft>
                          <a:spcPts val="0"/>
                        </a:spcAft>
                        <a:buNone/>
                      </a:pPr>
                      <a:r>
                        <a:rPr lang="en"/>
                        <a:t>Building Hands-on Lessons</a:t>
                      </a:r>
                      <a:endParaRPr/>
                    </a:p>
                  </a:txBody>
                  <a:tcPr marT="91425" marB="91425" marR="91425" marL="91425"/>
                </a:tc>
                <a:tc>
                  <a:txBody>
                    <a:bodyPr/>
                    <a:lstStyle/>
                    <a:p>
                      <a:pPr indent="0" lvl="0" marL="0" rtl="0" algn="l">
                        <a:spcBef>
                          <a:spcPts val="0"/>
                        </a:spcBef>
                        <a:spcAft>
                          <a:spcPts val="0"/>
                        </a:spcAft>
                        <a:buNone/>
                      </a:pPr>
                      <a:r>
                        <a:rPr lang="en"/>
                        <a:t>Alex Hurt</a:t>
                      </a:r>
                      <a:endParaRPr/>
                    </a:p>
                  </a:txBody>
                  <a:tcPr marT="91425" marB="91425" marR="91425" marL="91425"/>
                </a:tc>
              </a:tr>
              <a:tr h="381000">
                <a:tc>
                  <a:txBody>
                    <a:bodyPr/>
                    <a:lstStyle/>
                    <a:p>
                      <a:pPr indent="0" lvl="0" marL="0" rtl="0" algn="l">
                        <a:spcBef>
                          <a:spcPts val="0"/>
                        </a:spcBef>
                        <a:spcAft>
                          <a:spcPts val="0"/>
                        </a:spcAft>
                        <a:buNone/>
                      </a:pPr>
                      <a:r>
                        <a:rPr lang="en"/>
                        <a:t>11:45 am - noon</a:t>
                      </a:r>
                      <a:endParaRPr/>
                    </a:p>
                  </a:txBody>
                  <a:tcPr marT="91425" marB="91425" marR="91425" marL="91425"/>
                </a:tc>
                <a:tc>
                  <a:txBody>
                    <a:bodyPr/>
                    <a:lstStyle/>
                    <a:p>
                      <a:pPr indent="0" lvl="0" marL="0" rtl="0" algn="l">
                        <a:spcBef>
                          <a:spcPts val="0"/>
                        </a:spcBef>
                        <a:spcAft>
                          <a:spcPts val="0"/>
                        </a:spcAft>
                        <a:buNone/>
                      </a:pPr>
                      <a:r>
                        <a:rPr lang="en"/>
                        <a:t>Q&amp;A</a:t>
                      </a:r>
                      <a:endParaRPr/>
                    </a:p>
                  </a:txBody>
                  <a:tcPr marT="91425" marB="91425" marR="91425" marL="91425"/>
                </a:tc>
                <a:tc>
                  <a:txBody>
                    <a:bodyPr/>
                    <a:lstStyle/>
                    <a:p>
                      <a:pPr indent="0" lvl="0" marL="0" rtl="0" algn="l">
                        <a:spcBef>
                          <a:spcPts val="0"/>
                        </a:spcBef>
                        <a:spcAft>
                          <a:spcPts val="0"/>
                        </a:spcAft>
                        <a:buNone/>
                      </a:pPr>
                      <a:r>
                        <a:rPr lang="en"/>
                        <a:t>Matt Hughes </a:t>
                      </a:r>
                      <a:endParaRPr/>
                    </a:p>
                  </a:txBody>
                  <a:tcPr marT="91425" marB="91425" marR="91425" marL="91425"/>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Today’s </a:t>
            </a:r>
            <a:r>
              <a:rPr lang="en"/>
              <a:t>Presenters</a:t>
            </a:r>
            <a:r>
              <a:rPr lang="en"/>
              <a:t> </a:t>
            </a:r>
            <a:endParaRPr/>
          </a:p>
        </p:txBody>
      </p:sp>
      <p:sp>
        <p:nvSpPr>
          <p:cNvPr id="80" name="Google Shape;80;p17"/>
          <p:cNvSpPr txBox="1"/>
          <p:nvPr/>
        </p:nvSpPr>
        <p:spPr>
          <a:xfrm>
            <a:off x="-109750" y="2942450"/>
            <a:ext cx="3032700" cy="82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2"/>
                </a:solidFill>
              </a:rPr>
              <a:t>Mike Farley</a:t>
            </a:r>
            <a:endParaRPr>
              <a:solidFill>
                <a:schemeClr val="dk2"/>
              </a:solidFill>
            </a:endParaRPr>
          </a:p>
          <a:p>
            <a:pPr indent="0" lvl="0" marL="0" rtl="0" algn="ctr">
              <a:spcBef>
                <a:spcPts val="0"/>
              </a:spcBef>
              <a:spcAft>
                <a:spcPts val="0"/>
              </a:spcAft>
              <a:buNone/>
            </a:pPr>
            <a:r>
              <a:rPr lang="en">
                <a:solidFill>
                  <a:schemeClr val="dk2"/>
                </a:solidFill>
              </a:rPr>
              <a:t>San Diego State</a:t>
            </a:r>
            <a:endParaRPr>
              <a:solidFill>
                <a:schemeClr val="dk2"/>
              </a:solidFill>
            </a:endParaRPr>
          </a:p>
          <a:p>
            <a:pPr indent="0" lvl="0" marL="0" rtl="0" algn="ctr">
              <a:spcBef>
                <a:spcPts val="0"/>
              </a:spcBef>
              <a:spcAft>
                <a:spcPts val="0"/>
              </a:spcAft>
              <a:buNone/>
            </a:pPr>
            <a:r>
              <a:rPr lang="en" u="sng">
                <a:solidFill>
                  <a:schemeClr val="hlink"/>
                </a:solidFill>
                <a:hlinkClick r:id="rId3"/>
              </a:rPr>
              <a:t>mfarley@sdsu.edu</a:t>
            </a:r>
            <a:endParaRPr>
              <a:solidFill>
                <a:schemeClr val="dk2"/>
              </a:solidFill>
            </a:endParaRPr>
          </a:p>
        </p:txBody>
      </p:sp>
      <p:sp>
        <p:nvSpPr>
          <p:cNvPr id="81" name="Google Shape;81;p17"/>
          <p:cNvSpPr txBox="1"/>
          <p:nvPr/>
        </p:nvSpPr>
        <p:spPr>
          <a:xfrm>
            <a:off x="2056025" y="2942450"/>
            <a:ext cx="3032700" cy="82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2"/>
                </a:solidFill>
              </a:rPr>
              <a:t>Kyle Krick</a:t>
            </a:r>
            <a:endParaRPr>
              <a:solidFill>
                <a:schemeClr val="dk2"/>
              </a:solidFill>
            </a:endParaRPr>
          </a:p>
          <a:p>
            <a:pPr indent="0" lvl="0" marL="0" rtl="0" algn="ctr">
              <a:spcBef>
                <a:spcPts val="0"/>
              </a:spcBef>
              <a:spcAft>
                <a:spcPts val="0"/>
              </a:spcAft>
              <a:buNone/>
            </a:pPr>
            <a:r>
              <a:rPr lang="en">
                <a:solidFill>
                  <a:schemeClr val="dk2"/>
                </a:solidFill>
              </a:rPr>
              <a:t>San Diego State</a:t>
            </a:r>
            <a:endParaRPr>
              <a:solidFill>
                <a:schemeClr val="dk2"/>
              </a:solidFill>
            </a:endParaRPr>
          </a:p>
          <a:p>
            <a:pPr indent="0" lvl="0" marL="0" rtl="0" algn="ctr">
              <a:spcBef>
                <a:spcPts val="0"/>
              </a:spcBef>
              <a:spcAft>
                <a:spcPts val="0"/>
              </a:spcAft>
              <a:buNone/>
            </a:pPr>
            <a:r>
              <a:rPr lang="en" u="sng">
                <a:solidFill>
                  <a:schemeClr val="hlink"/>
                </a:solidFill>
                <a:hlinkClick r:id="rId4"/>
              </a:rPr>
              <a:t>kkrick@sdsu.edu</a:t>
            </a:r>
            <a:endParaRPr>
              <a:solidFill>
                <a:schemeClr val="dk2"/>
              </a:solidFill>
            </a:endParaRPr>
          </a:p>
        </p:txBody>
      </p:sp>
      <p:pic>
        <p:nvPicPr>
          <p:cNvPr id="82" name="Google Shape;82;p17"/>
          <p:cNvPicPr preferRelativeResize="0"/>
          <p:nvPr/>
        </p:nvPicPr>
        <p:blipFill>
          <a:blip r:embed="rId5">
            <a:alphaModFix/>
          </a:blip>
          <a:stretch>
            <a:fillRect/>
          </a:stretch>
        </p:blipFill>
        <p:spPr>
          <a:xfrm>
            <a:off x="2819438" y="1436575"/>
            <a:ext cx="1505875" cy="1505875"/>
          </a:xfrm>
          <a:prstGeom prst="rect">
            <a:avLst/>
          </a:prstGeom>
          <a:noFill/>
          <a:ln>
            <a:noFill/>
          </a:ln>
        </p:spPr>
      </p:pic>
      <p:sp>
        <p:nvSpPr>
          <p:cNvPr id="83" name="Google Shape;83;p17"/>
          <p:cNvSpPr txBox="1"/>
          <p:nvPr/>
        </p:nvSpPr>
        <p:spPr>
          <a:xfrm>
            <a:off x="4146125" y="2898850"/>
            <a:ext cx="3032700" cy="82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2"/>
                </a:solidFill>
              </a:rPr>
              <a:t>Alex Hurt</a:t>
            </a:r>
            <a:endParaRPr>
              <a:solidFill>
                <a:schemeClr val="dk2"/>
              </a:solidFill>
            </a:endParaRPr>
          </a:p>
          <a:p>
            <a:pPr indent="0" lvl="0" marL="0" rtl="0" algn="ctr">
              <a:spcBef>
                <a:spcPts val="0"/>
              </a:spcBef>
              <a:spcAft>
                <a:spcPts val="0"/>
              </a:spcAft>
              <a:buNone/>
            </a:pPr>
            <a:r>
              <a:rPr lang="en">
                <a:solidFill>
                  <a:schemeClr val="dk2"/>
                </a:solidFill>
              </a:rPr>
              <a:t>University of Missouri</a:t>
            </a:r>
            <a:endParaRPr>
              <a:solidFill>
                <a:schemeClr val="dk2"/>
              </a:solidFill>
            </a:endParaRPr>
          </a:p>
          <a:p>
            <a:pPr indent="0" lvl="0" marL="0" rtl="0" algn="ctr">
              <a:spcBef>
                <a:spcPts val="0"/>
              </a:spcBef>
              <a:spcAft>
                <a:spcPts val="0"/>
              </a:spcAft>
              <a:buNone/>
            </a:pPr>
            <a:r>
              <a:rPr lang="en" u="sng">
                <a:solidFill>
                  <a:schemeClr val="hlink"/>
                </a:solidFill>
                <a:hlinkClick r:id="rId6"/>
              </a:rPr>
              <a:t>jhurt@missouri.edu</a:t>
            </a:r>
            <a:endParaRPr>
              <a:solidFill>
                <a:schemeClr val="dk2"/>
              </a:solidFill>
            </a:endParaRPr>
          </a:p>
          <a:p>
            <a:pPr indent="0" lvl="0" marL="0" rtl="0" algn="ctr">
              <a:spcBef>
                <a:spcPts val="0"/>
              </a:spcBef>
              <a:spcAft>
                <a:spcPts val="0"/>
              </a:spcAft>
              <a:buNone/>
            </a:pPr>
            <a:r>
              <a:t/>
            </a:r>
            <a:endParaRPr>
              <a:solidFill>
                <a:schemeClr val="dk2"/>
              </a:solidFill>
            </a:endParaRPr>
          </a:p>
        </p:txBody>
      </p:sp>
      <p:sp>
        <p:nvSpPr>
          <p:cNvPr id="84" name="Google Shape;84;p17"/>
          <p:cNvSpPr txBox="1"/>
          <p:nvPr/>
        </p:nvSpPr>
        <p:spPr>
          <a:xfrm>
            <a:off x="6299550" y="2913388"/>
            <a:ext cx="3032700" cy="82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2"/>
                </a:solidFill>
              </a:rPr>
              <a:t>Matt Hughes</a:t>
            </a:r>
            <a:endParaRPr>
              <a:solidFill>
                <a:schemeClr val="dk2"/>
              </a:solidFill>
            </a:endParaRPr>
          </a:p>
          <a:p>
            <a:pPr indent="0" lvl="0" marL="0" rtl="0" algn="ctr">
              <a:spcBef>
                <a:spcPts val="0"/>
              </a:spcBef>
              <a:spcAft>
                <a:spcPts val="0"/>
              </a:spcAft>
              <a:buNone/>
            </a:pPr>
            <a:r>
              <a:rPr lang="en">
                <a:solidFill>
                  <a:schemeClr val="dk2"/>
                </a:solidFill>
              </a:rPr>
              <a:t>CSU Chancellor’s Office</a:t>
            </a:r>
            <a:endParaRPr>
              <a:solidFill>
                <a:schemeClr val="dk2"/>
              </a:solidFill>
            </a:endParaRPr>
          </a:p>
          <a:p>
            <a:pPr indent="0" lvl="0" marL="0" rtl="0" algn="ctr">
              <a:spcBef>
                <a:spcPts val="0"/>
              </a:spcBef>
              <a:spcAft>
                <a:spcPts val="0"/>
              </a:spcAft>
              <a:buNone/>
            </a:pPr>
            <a:r>
              <a:rPr lang="en" u="sng">
                <a:solidFill>
                  <a:schemeClr val="hlink"/>
                </a:solidFill>
                <a:hlinkClick r:id="rId7"/>
              </a:rPr>
              <a:t>mhughes@calstate.edu</a:t>
            </a:r>
            <a:endParaRPr>
              <a:solidFill>
                <a:schemeClr val="dk2"/>
              </a:solidFill>
            </a:endParaRPr>
          </a:p>
          <a:p>
            <a:pPr indent="0" lvl="0" marL="0" rtl="0" algn="ctr">
              <a:spcBef>
                <a:spcPts val="0"/>
              </a:spcBef>
              <a:spcAft>
                <a:spcPts val="0"/>
              </a:spcAft>
              <a:buNone/>
            </a:pPr>
            <a:r>
              <a:t/>
            </a:r>
            <a:endParaRPr>
              <a:solidFill>
                <a:schemeClr val="dk2"/>
              </a:solidFill>
            </a:endParaRPr>
          </a:p>
        </p:txBody>
      </p:sp>
      <p:pic>
        <p:nvPicPr>
          <p:cNvPr id="85" name="Google Shape;85;p17"/>
          <p:cNvPicPr preferRelativeResize="0"/>
          <p:nvPr/>
        </p:nvPicPr>
        <p:blipFill>
          <a:blip r:embed="rId8">
            <a:alphaModFix/>
          </a:blip>
          <a:stretch>
            <a:fillRect/>
          </a:stretch>
        </p:blipFill>
        <p:spPr>
          <a:xfrm>
            <a:off x="7062975" y="1407525"/>
            <a:ext cx="1505875" cy="1505875"/>
          </a:xfrm>
          <a:prstGeom prst="rect">
            <a:avLst/>
          </a:prstGeom>
          <a:noFill/>
          <a:ln>
            <a:noFill/>
          </a:ln>
        </p:spPr>
      </p:pic>
      <p:pic>
        <p:nvPicPr>
          <p:cNvPr id="86" name="Google Shape;86;p17"/>
          <p:cNvPicPr preferRelativeResize="0"/>
          <p:nvPr/>
        </p:nvPicPr>
        <p:blipFill>
          <a:blip r:embed="rId9">
            <a:alphaModFix/>
          </a:blip>
          <a:stretch>
            <a:fillRect/>
          </a:stretch>
        </p:blipFill>
        <p:spPr>
          <a:xfrm>
            <a:off x="5100213" y="1351339"/>
            <a:ext cx="1124525" cy="1547512"/>
          </a:xfrm>
          <a:prstGeom prst="rect">
            <a:avLst/>
          </a:prstGeom>
          <a:noFill/>
          <a:ln>
            <a:noFill/>
          </a:ln>
        </p:spPr>
      </p:pic>
      <p:pic>
        <p:nvPicPr>
          <p:cNvPr id="87" name="Google Shape;87;p17"/>
          <p:cNvPicPr preferRelativeResize="0"/>
          <p:nvPr/>
        </p:nvPicPr>
        <p:blipFill>
          <a:blip r:embed="rId10">
            <a:alphaModFix/>
          </a:blip>
          <a:stretch>
            <a:fillRect/>
          </a:stretch>
        </p:blipFill>
        <p:spPr>
          <a:xfrm>
            <a:off x="653663" y="1436575"/>
            <a:ext cx="1505874" cy="15058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Why we’re here</a:t>
            </a:r>
            <a:endParaRPr/>
          </a:p>
        </p:txBody>
      </p:sp>
      <p:sp>
        <p:nvSpPr>
          <p:cNvPr id="93" name="Google Shape;93;p18"/>
          <p:cNvSpPr txBox="1"/>
          <p:nvPr>
            <p:ph idx="1" type="body"/>
          </p:nvPr>
        </p:nvSpPr>
        <p:spPr>
          <a:xfrm>
            <a:off x="311700" y="1152475"/>
            <a:ext cx="57219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Clr>
                <a:schemeClr val="dk1"/>
              </a:buClr>
              <a:buSzPts val="1100"/>
              <a:buFont typeface="Arial"/>
              <a:buNone/>
            </a:pPr>
            <a:r>
              <a:rPr lang="en" sz="1300">
                <a:solidFill>
                  <a:schemeClr val="dk1"/>
                </a:solidFill>
              </a:rPr>
              <a:t>Artificial Intelligence (AI) and Machine Learning (ML) have become everyday terms, transforming industries, research, and education. The purpose of today’s focus on JupyterHub and the National Research Platform (NRP) is to explore how these tools can be leveraged in teaching and learning, particularly for AI and ML.</a:t>
            </a:r>
            <a:endParaRPr sz="1300">
              <a:solidFill>
                <a:schemeClr val="dk1"/>
              </a:solidFill>
            </a:endParaRPr>
          </a:p>
          <a:p>
            <a:pPr indent="0" lvl="0" marL="0" rtl="0" algn="l">
              <a:spcBef>
                <a:spcPts val="0"/>
              </a:spcBef>
              <a:spcAft>
                <a:spcPts val="0"/>
              </a:spcAft>
              <a:buClr>
                <a:schemeClr val="dk1"/>
              </a:buClr>
              <a:buSzPts val="1100"/>
              <a:buFont typeface="Arial"/>
              <a:buNone/>
            </a:pPr>
            <a:r>
              <a:t/>
            </a:r>
            <a:endParaRPr sz="1300">
              <a:solidFill>
                <a:schemeClr val="dk1"/>
              </a:solidFill>
            </a:endParaRPr>
          </a:p>
          <a:p>
            <a:pPr indent="0" lvl="0" marL="0" rtl="0" algn="l">
              <a:spcBef>
                <a:spcPts val="0"/>
              </a:spcBef>
              <a:spcAft>
                <a:spcPts val="0"/>
              </a:spcAft>
              <a:buClr>
                <a:schemeClr val="dk1"/>
              </a:buClr>
              <a:buSzPts val="1100"/>
              <a:buFont typeface="Arial"/>
              <a:buNone/>
            </a:pPr>
            <a:r>
              <a:rPr lang="en" sz="1300">
                <a:solidFill>
                  <a:schemeClr val="dk1"/>
                </a:solidFill>
              </a:rPr>
              <a:t>Why JupyterHub and NRP?</a:t>
            </a:r>
            <a:endParaRPr sz="1300">
              <a:solidFill>
                <a:schemeClr val="dk1"/>
              </a:solidFill>
            </a:endParaRPr>
          </a:p>
          <a:p>
            <a:pPr indent="0" lvl="0" marL="0" rtl="0" algn="l">
              <a:spcBef>
                <a:spcPts val="0"/>
              </a:spcBef>
              <a:spcAft>
                <a:spcPts val="0"/>
              </a:spcAft>
              <a:buClr>
                <a:schemeClr val="dk1"/>
              </a:buClr>
              <a:buSzPts val="1100"/>
              <a:buFont typeface="Arial"/>
              <a:buNone/>
            </a:pPr>
            <a:r>
              <a:t/>
            </a:r>
            <a:endParaRPr sz="1300">
              <a:solidFill>
                <a:schemeClr val="dk1"/>
              </a:solidFill>
            </a:endParaRPr>
          </a:p>
          <a:p>
            <a:pPr indent="-311150" lvl="0" marL="457200" rtl="0" algn="l">
              <a:spcBef>
                <a:spcPts val="0"/>
              </a:spcBef>
              <a:spcAft>
                <a:spcPts val="0"/>
              </a:spcAft>
              <a:buClr>
                <a:schemeClr val="dk1"/>
              </a:buClr>
              <a:buSzPts val="1300"/>
              <a:buAutoNum type="arabicPeriod"/>
            </a:pPr>
            <a:r>
              <a:rPr lang="en" sz="1300">
                <a:solidFill>
                  <a:schemeClr val="dk1"/>
                </a:solidFill>
              </a:rPr>
              <a:t>Accessible Computational </a:t>
            </a:r>
            <a:r>
              <a:rPr lang="en" sz="1300">
                <a:solidFill>
                  <a:schemeClr val="dk1"/>
                </a:solidFill>
              </a:rPr>
              <a:t>Environment</a:t>
            </a:r>
            <a:endParaRPr sz="1300">
              <a:solidFill>
                <a:schemeClr val="dk1"/>
              </a:solidFill>
            </a:endParaRPr>
          </a:p>
          <a:p>
            <a:pPr indent="-311150" lvl="0" marL="457200" rtl="0" algn="l">
              <a:spcBef>
                <a:spcPts val="0"/>
              </a:spcBef>
              <a:spcAft>
                <a:spcPts val="0"/>
              </a:spcAft>
              <a:buClr>
                <a:schemeClr val="dk1"/>
              </a:buClr>
              <a:buSzPts val="1300"/>
              <a:buAutoNum type="arabicPeriod"/>
            </a:pPr>
            <a:r>
              <a:rPr lang="en" sz="1300">
                <a:solidFill>
                  <a:schemeClr val="dk1"/>
                </a:solidFill>
              </a:rPr>
              <a:t>Hands-On Learning for AI/ML</a:t>
            </a:r>
            <a:endParaRPr sz="1300">
              <a:solidFill>
                <a:schemeClr val="dk1"/>
              </a:solidFill>
            </a:endParaRPr>
          </a:p>
          <a:p>
            <a:pPr indent="-311150" lvl="0" marL="457200" rtl="0" algn="l">
              <a:spcBef>
                <a:spcPts val="0"/>
              </a:spcBef>
              <a:spcAft>
                <a:spcPts val="0"/>
              </a:spcAft>
              <a:buClr>
                <a:schemeClr val="dk1"/>
              </a:buClr>
              <a:buSzPts val="1300"/>
              <a:buAutoNum type="arabicPeriod"/>
            </a:pPr>
            <a:r>
              <a:rPr lang="en" sz="1300">
                <a:solidFill>
                  <a:schemeClr val="dk1"/>
                </a:solidFill>
              </a:rPr>
              <a:t>Consistent, Reproducible Environments </a:t>
            </a:r>
            <a:endParaRPr sz="1300">
              <a:solidFill>
                <a:schemeClr val="dk1"/>
              </a:solidFill>
            </a:endParaRPr>
          </a:p>
          <a:p>
            <a:pPr indent="-311150" lvl="0" marL="457200" rtl="0" algn="l">
              <a:spcBef>
                <a:spcPts val="0"/>
              </a:spcBef>
              <a:spcAft>
                <a:spcPts val="0"/>
              </a:spcAft>
              <a:buClr>
                <a:schemeClr val="dk1"/>
              </a:buClr>
              <a:buSzPts val="1300"/>
              <a:buAutoNum type="arabicPeriod"/>
            </a:pPr>
            <a:r>
              <a:rPr lang="en" sz="1300">
                <a:solidFill>
                  <a:schemeClr val="dk1"/>
                </a:solidFill>
              </a:rPr>
              <a:t>Scalability (Many faculty start with instruction and move to research)</a:t>
            </a:r>
            <a:endParaRPr sz="1300">
              <a:solidFill>
                <a:schemeClr val="dk1"/>
              </a:solidFill>
            </a:endParaRPr>
          </a:p>
          <a:p>
            <a:pPr indent="0" lvl="0" marL="0" rtl="0" algn="l">
              <a:spcBef>
                <a:spcPts val="0"/>
              </a:spcBef>
              <a:spcAft>
                <a:spcPts val="0"/>
              </a:spcAft>
              <a:buNone/>
            </a:pPr>
            <a:r>
              <a:t/>
            </a:r>
            <a:endParaRPr sz="1300">
              <a:solidFill>
                <a:schemeClr val="dk1"/>
              </a:solidFill>
            </a:endParaRPr>
          </a:p>
          <a:p>
            <a:pPr indent="0" lvl="0" marL="0" rtl="0" algn="l">
              <a:spcBef>
                <a:spcPts val="0"/>
              </a:spcBef>
              <a:spcAft>
                <a:spcPts val="0"/>
              </a:spcAft>
              <a:buNone/>
            </a:pPr>
            <a:r>
              <a:rPr lang="en" sz="1300">
                <a:solidFill>
                  <a:schemeClr val="dk1"/>
                </a:solidFill>
              </a:rPr>
              <a:t>Takeaways: Nuts and Bolts for Leveraging JupyterHub on NRP for AI/ML Instruction</a:t>
            </a:r>
            <a:endParaRPr sz="1100">
              <a:solidFill>
                <a:schemeClr val="dk1"/>
              </a:solidFill>
            </a:endParaRPr>
          </a:p>
        </p:txBody>
      </p:sp>
      <p:sp>
        <p:nvSpPr>
          <p:cNvPr id="94" name="Google Shape;94;p18"/>
          <p:cNvSpPr txBox="1"/>
          <p:nvPr/>
        </p:nvSpPr>
        <p:spPr>
          <a:xfrm>
            <a:off x="6152572" y="1017725"/>
            <a:ext cx="2297400" cy="2177400"/>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Clr>
                <a:srgbClr val="000000"/>
              </a:buClr>
              <a:buSzPts val="4700"/>
              <a:buFont typeface="Arial"/>
              <a:buNone/>
            </a:pPr>
            <a:r>
              <a:rPr b="1" i="0" lang="en" sz="3800" u="none" cap="none" strike="noStrike">
                <a:solidFill>
                  <a:srgbClr val="D32037"/>
                </a:solidFill>
                <a:latin typeface="Inter"/>
                <a:ea typeface="Inter"/>
                <a:cs typeface="Inter"/>
                <a:sym typeface="Inter"/>
              </a:rPr>
              <a:t>71%</a:t>
            </a:r>
            <a:r>
              <a:rPr b="1" i="0" lang="en" sz="4700" u="none" cap="none" strike="noStrike">
                <a:solidFill>
                  <a:srgbClr val="C9E265"/>
                </a:solidFill>
                <a:latin typeface="Inter"/>
                <a:ea typeface="Inter"/>
                <a:cs typeface="Inter"/>
                <a:sym typeface="Inter"/>
              </a:rPr>
              <a:t> </a:t>
            </a:r>
            <a:endParaRPr b="0" i="0" sz="900" u="none" cap="none" strike="noStrike">
              <a:solidFill>
                <a:srgbClr val="000000"/>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2700"/>
              <a:buFont typeface="Arial"/>
              <a:buNone/>
            </a:pPr>
            <a:r>
              <a:rPr b="1" lang="en" sz="1700">
                <a:solidFill>
                  <a:srgbClr val="000000"/>
                </a:solidFill>
                <a:latin typeface="Inter"/>
                <a:ea typeface="Inter"/>
                <a:cs typeface="Inter"/>
                <a:sym typeface="Inter"/>
              </a:rPr>
              <a:t>Students stating that</a:t>
            </a:r>
            <a:r>
              <a:rPr b="1" i="0" lang="en" sz="1700" u="none" cap="none" strike="noStrike">
                <a:solidFill>
                  <a:srgbClr val="000000"/>
                </a:solidFill>
                <a:latin typeface="Inter"/>
                <a:ea typeface="Inter"/>
                <a:cs typeface="Inter"/>
                <a:sym typeface="Inter"/>
              </a:rPr>
              <a:t> AI will become an essential part of most professions</a:t>
            </a:r>
            <a:endParaRPr b="0" i="0" sz="100" u="none" cap="none" strike="noStrike">
              <a:solidFill>
                <a:srgbClr val="000000"/>
              </a:solidFill>
              <a:latin typeface="Arial"/>
              <a:ea typeface="Arial"/>
              <a:cs typeface="Arial"/>
              <a:sym typeface="Arial"/>
            </a:endParaRPr>
          </a:p>
        </p:txBody>
      </p:sp>
      <p:sp>
        <p:nvSpPr>
          <p:cNvPr id="95" name="Google Shape;95;p18"/>
          <p:cNvSpPr txBox="1"/>
          <p:nvPr/>
        </p:nvSpPr>
        <p:spPr>
          <a:xfrm>
            <a:off x="5801275" y="3335625"/>
            <a:ext cx="30000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rgbClr val="999999"/>
                </a:solidFill>
              </a:rPr>
              <a:t>Results from the 2024 SDSU Student AI Survey </a:t>
            </a:r>
            <a:r>
              <a:rPr lang="en" sz="1200">
                <a:solidFill>
                  <a:srgbClr val="999999"/>
                </a:solidFill>
              </a:rPr>
              <a:t>(</a:t>
            </a:r>
            <a:r>
              <a:rPr i="1" lang="en" sz="1200">
                <a:solidFill>
                  <a:srgbClr val="999999"/>
                </a:solidFill>
              </a:rPr>
              <a:t>n</a:t>
            </a:r>
            <a:r>
              <a:rPr lang="en" sz="1200">
                <a:solidFill>
                  <a:srgbClr val="999999"/>
                </a:solidFill>
              </a:rPr>
              <a:t> = 10,162)</a:t>
            </a:r>
            <a:endParaRPr sz="1200">
              <a:solidFill>
                <a:srgbClr val="999999"/>
              </a:solidFill>
            </a:endParaRPr>
          </a:p>
          <a:p>
            <a:pPr indent="0" lvl="0" marL="0" rtl="0" algn="ctr">
              <a:spcBef>
                <a:spcPts val="0"/>
              </a:spcBef>
              <a:spcAft>
                <a:spcPts val="0"/>
              </a:spcAft>
              <a:buNone/>
            </a:pPr>
            <a:r>
              <a:rPr lang="en" sz="1200" u="sng">
                <a:solidFill>
                  <a:schemeClr val="hlink"/>
                </a:solidFill>
                <a:hlinkClick r:id="rId3"/>
              </a:rPr>
              <a:t>https://aaai.sdsu.edu/</a:t>
            </a:r>
            <a:endParaRPr sz="1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Agenda</a:t>
            </a:r>
            <a:endParaRPr/>
          </a:p>
        </p:txBody>
      </p:sp>
      <p:sp>
        <p:nvSpPr>
          <p:cNvPr id="101" name="Google Shape;101;p19"/>
          <p:cNvSpPr txBox="1"/>
          <p:nvPr>
            <p:ph idx="1" type="body"/>
          </p:nvPr>
        </p:nvSpPr>
        <p:spPr>
          <a:xfrm>
            <a:off x="311700" y="1157300"/>
            <a:ext cx="8520600" cy="3416400"/>
          </a:xfrm>
          <a:prstGeom prst="rect">
            <a:avLst/>
          </a:prstGeom>
        </p:spPr>
        <p:txBody>
          <a:bodyPr anchorCtr="0" anchor="t" bIns="91425" lIns="91425" spcFirstLastPara="1" rIns="91425" wrap="square" tIns="91425">
            <a:noAutofit/>
          </a:bodyPr>
          <a:lstStyle/>
          <a:p>
            <a:pPr indent="-314960" lvl="0" marL="457200" rtl="0" algn="l">
              <a:lnSpc>
                <a:spcPct val="95000"/>
              </a:lnSpc>
              <a:spcBef>
                <a:spcPts val="0"/>
              </a:spcBef>
              <a:spcAft>
                <a:spcPts val="0"/>
              </a:spcAft>
              <a:buSzPts val="1360"/>
              <a:buChar char="●"/>
            </a:pPr>
            <a:r>
              <a:rPr lang="en" sz="1360"/>
              <a:t>What is JupyterHub</a:t>
            </a:r>
            <a:endParaRPr sz="1360"/>
          </a:p>
          <a:p>
            <a:pPr indent="-314960" lvl="0" marL="457200" rtl="0" algn="l">
              <a:lnSpc>
                <a:spcPct val="95000"/>
              </a:lnSpc>
              <a:spcBef>
                <a:spcPts val="0"/>
              </a:spcBef>
              <a:spcAft>
                <a:spcPts val="0"/>
              </a:spcAft>
              <a:buSzPts val="1360"/>
              <a:buChar char="●"/>
            </a:pPr>
            <a:r>
              <a:rPr lang="en" sz="1360"/>
              <a:t>What SDSU has done</a:t>
            </a:r>
            <a:endParaRPr sz="1360"/>
          </a:p>
          <a:p>
            <a:pPr indent="-314960" lvl="0" marL="457200" rtl="0" algn="l">
              <a:lnSpc>
                <a:spcPct val="95000"/>
              </a:lnSpc>
              <a:spcBef>
                <a:spcPts val="0"/>
              </a:spcBef>
              <a:spcAft>
                <a:spcPts val="0"/>
              </a:spcAft>
              <a:buSzPts val="1360"/>
              <a:buChar char="●"/>
            </a:pPr>
            <a:r>
              <a:rPr lang="en" sz="1360"/>
              <a:t>JupyterHub options on NRP</a:t>
            </a:r>
            <a:endParaRPr sz="1360"/>
          </a:p>
          <a:p>
            <a:pPr indent="-297180" lvl="1" marL="914400" rtl="0" algn="l">
              <a:lnSpc>
                <a:spcPct val="95000"/>
              </a:lnSpc>
              <a:spcBef>
                <a:spcPts val="0"/>
              </a:spcBef>
              <a:spcAft>
                <a:spcPts val="0"/>
              </a:spcAft>
              <a:buSzPts val="1080"/>
              <a:buChar char="○"/>
            </a:pPr>
            <a:r>
              <a:rPr lang="en" sz="1080"/>
              <a:t>NRP hosted JupyterHub</a:t>
            </a:r>
            <a:endParaRPr sz="1080"/>
          </a:p>
          <a:p>
            <a:pPr indent="-297180" lvl="1" marL="914400" rtl="0" algn="l">
              <a:lnSpc>
                <a:spcPct val="95000"/>
              </a:lnSpc>
              <a:spcBef>
                <a:spcPts val="0"/>
              </a:spcBef>
              <a:spcAft>
                <a:spcPts val="0"/>
              </a:spcAft>
              <a:buSzPts val="1080"/>
              <a:buChar char="○"/>
            </a:pPr>
            <a:r>
              <a:rPr lang="en" sz="1080"/>
              <a:t>Custom JupyterHub Deployment</a:t>
            </a:r>
            <a:endParaRPr sz="1080"/>
          </a:p>
          <a:p>
            <a:pPr indent="-297180" lvl="2" marL="1371600" rtl="0" algn="l">
              <a:lnSpc>
                <a:spcPct val="95000"/>
              </a:lnSpc>
              <a:spcBef>
                <a:spcPts val="0"/>
              </a:spcBef>
              <a:spcAft>
                <a:spcPts val="0"/>
              </a:spcAft>
              <a:buSzPts val="1080"/>
              <a:buChar char="■"/>
            </a:pPr>
            <a:r>
              <a:rPr lang="en" sz="1080"/>
              <a:t>Deployment guide</a:t>
            </a:r>
            <a:endParaRPr sz="1080"/>
          </a:p>
          <a:p>
            <a:pPr indent="-297180" lvl="2" marL="1371600" rtl="0" algn="l">
              <a:lnSpc>
                <a:spcPct val="95000"/>
              </a:lnSpc>
              <a:spcBef>
                <a:spcPts val="0"/>
              </a:spcBef>
              <a:spcAft>
                <a:spcPts val="0"/>
              </a:spcAft>
              <a:buSzPts val="1080"/>
              <a:buChar char="■"/>
            </a:pPr>
            <a:r>
              <a:rPr lang="en" sz="1080"/>
              <a:t>CI/CD for automatic deployments</a:t>
            </a:r>
            <a:endParaRPr sz="1080"/>
          </a:p>
          <a:p>
            <a:pPr indent="-314960" lvl="0" marL="457200" rtl="0" algn="l">
              <a:lnSpc>
                <a:spcPct val="95000"/>
              </a:lnSpc>
              <a:spcBef>
                <a:spcPts val="0"/>
              </a:spcBef>
              <a:spcAft>
                <a:spcPts val="0"/>
              </a:spcAft>
              <a:buSzPts val="1360"/>
              <a:buChar char="●"/>
            </a:pPr>
            <a:r>
              <a:rPr lang="en" sz="1360"/>
              <a:t>Distributing Notebooks </a:t>
            </a:r>
            <a:endParaRPr sz="1360"/>
          </a:p>
          <a:p>
            <a:pPr indent="-297180" lvl="1" marL="914400" rtl="0" algn="l">
              <a:lnSpc>
                <a:spcPct val="95000"/>
              </a:lnSpc>
              <a:spcBef>
                <a:spcPts val="0"/>
              </a:spcBef>
              <a:spcAft>
                <a:spcPts val="0"/>
              </a:spcAft>
              <a:buSzPts val="1080"/>
              <a:buChar char="○"/>
            </a:pPr>
            <a:r>
              <a:rPr lang="en" sz="1080"/>
              <a:t>GitHub</a:t>
            </a:r>
            <a:endParaRPr sz="1080"/>
          </a:p>
          <a:p>
            <a:pPr indent="-297180" lvl="1" marL="914400" rtl="0" algn="l">
              <a:lnSpc>
                <a:spcPct val="95000"/>
              </a:lnSpc>
              <a:spcBef>
                <a:spcPts val="0"/>
              </a:spcBef>
              <a:spcAft>
                <a:spcPts val="0"/>
              </a:spcAft>
              <a:buSzPts val="1080"/>
              <a:buChar char="○"/>
            </a:pPr>
            <a:r>
              <a:rPr lang="en" sz="1080"/>
              <a:t>GitHub Classroom</a:t>
            </a:r>
            <a:endParaRPr sz="1080"/>
          </a:p>
          <a:p>
            <a:pPr indent="-314960" lvl="0" marL="457200" rtl="0" algn="l">
              <a:lnSpc>
                <a:spcPct val="95000"/>
              </a:lnSpc>
              <a:spcBef>
                <a:spcPts val="0"/>
              </a:spcBef>
              <a:spcAft>
                <a:spcPts val="0"/>
              </a:spcAft>
              <a:buSzPts val="1360"/>
              <a:buChar char="●"/>
            </a:pPr>
            <a:r>
              <a:rPr lang="en" sz="1360"/>
              <a:t>Data sharing</a:t>
            </a:r>
            <a:endParaRPr sz="1360"/>
          </a:p>
          <a:p>
            <a:pPr indent="-297180" lvl="1" marL="914400" rtl="0" algn="l">
              <a:lnSpc>
                <a:spcPct val="95000"/>
              </a:lnSpc>
              <a:spcBef>
                <a:spcPts val="0"/>
              </a:spcBef>
              <a:spcAft>
                <a:spcPts val="0"/>
              </a:spcAft>
              <a:buSzPts val="1080"/>
              <a:buChar char="○"/>
            </a:pPr>
            <a:r>
              <a:rPr lang="en" sz="1080"/>
              <a:t>Drag-and-Drop through UI</a:t>
            </a:r>
            <a:endParaRPr sz="1080"/>
          </a:p>
          <a:p>
            <a:pPr indent="-297180" lvl="1" marL="914400" rtl="0" algn="l">
              <a:lnSpc>
                <a:spcPct val="95000"/>
              </a:lnSpc>
              <a:spcBef>
                <a:spcPts val="0"/>
              </a:spcBef>
              <a:spcAft>
                <a:spcPts val="0"/>
              </a:spcAft>
              <a:buSzPts val="1080"/>
              <a:buChar char="○"/>
            </a:pPr>
            <a:r>
              <a:rPr lang="en" sz="1080"/>
              <a:t>Shared storage</a:t>
            </a:r>
            <a:endParaRPr sz="1080"/>
          </a:p>
          <a:p>
            <a:pPr indent="-297180" lvl="1" marL="914400" rtl="0" algn="l">
              <a:lnSpc>
                <a:spcPct val="95000"/>
              </a:lnSpc>
              <a:spcBef>
                <a:spcPts val="0"/>
              </a:spcBef>
              <a:spcAft>
                <a:spcPts val="0"/>
              </a:spcAft>
              <a:buSzPts val="1080"/>
              <a:buChar char="○"/>
            </a:pPr>
            <a:r>
              <a:rPr lang="en" sz="1080"/>
              <a:t>Linux utilities and scripts</a:t>
            </a:r>
            <a:endParaRPr sz="1080"/>
          </a:p>
          <a:p>
            <a:pPr indent="-297180" lvl="1" marL="914400" rtl="0" algn="l">
              <a:lnSpc>
                <a:spcPct val="95000"/>
              </a:lnSpc>
              <a:spcBef>
                <a:spcPts val="0"/>
              </a:spcBef>
              <a:spcAft>
                <a:spcPts val="0"/>
              </a:spcAft>
              <a:buSzPts val="1080"/>
              <a:buChar char="○"/>
            </a:pPr>
            <a:r>
              <a:rPr lang="en" sz="1080"/>
              <a:t>S3-compatible object storage</a:t>
            </a:r>
            <a:endParaRPr sz="1080"/>
          </a:p>
          <a:p>
            <a:pPr indent="-314960" lvl="0" marL="457200" rtl="0" algn="l">
              <a:lnSpc>
                <a:spcPct val="95000"/>
              </a:lnSpc>
              <a:spcBef>
                <a:spcPts val="0"/>
              </a:spcBef>
              <a:spcAft>
                <a:spcPts val="0"/>
              </a:spcAft>
              <a:buSzPts val="1360"/>
              <a:buChar char="●"/>
            </a:pPr>
            <a:r>
              <a:rPr lang="en" sz="1360"/>
              <a:t>Building your own containers</a:t>
            </a:r>
            <a:endParaRPr sz="1360"/>
          </a:p>
          <a:p>
            <a:pPr indent="-314960" lvl="0" marL="457200" rtl="0" algn="l">
              <a:lnSpc>
                <a:spcPct val="95000"/>
              </a:lnSpc>
              <a:spcBef>
                <a:spcPts val="0"/>
              </a:spcBef>
              <a:spcAft>
                <a:spcPts val="0"/>
              </a:spcAft>
              <a:buSzPts val="1360"/>
              <a:buChar char="●"/>
            </a:pPr>
            <a:r>
              <a:rPr lang="en" sz="1360"/>
              <a:t>Supporting your JupyterHub</a:t>
            </a:r>
            <a:endParaRPr sz="1360"/>
          </a:p>
          <a:p>
            <a:pPr indent="-297180" lvl="1" marL="914400" rtl="0" algn="l">
              <a:lnSpc>
                <a:spcPct val="95000"/>
              </a:lnSpc>
              <a:spcBef>
                <a:spcPts val="0"/>
              </a:spcBef>
              <a:spcAft>
                <a:spcPts val="0"/>
              </a:spcAft>
              <a:buSzPts val="1080"/>
              <a:buChar char="○"/>
            </a:pPr>
            <a:r>
              <a:rPr lang="en" sz="1080"/>
              <a:t>Ticketing</a:t>
            </a:r>
            <a:endParaRPr sz="1080"/>
          </a:p>
          <a:p>
            <a:pPr indent="-297180" lvl="1" marL="914400" rtl="0" algn="l">
              <a:lnSpc>
                <a:spcPct val="95000"/>
              </a:lnSpc>
              <a:spcBef>
                <a:spcPts val="0"/>
              </a:spcBef>
              <a:spcAft>
                <a:spcPts val="0"/>
              </a:spcAft>
              <a:buSzPts val="1080"/>
              <a:buChar char="○"/>
            </a:pPr>
            <a:r>
              <a:rPr lang="en" sz="1080"/>
              <a:t>Documentation</a:t>
            </a:r>
            <a:endParaRPr sz="108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JupyterHub</a:t>
            </a:r>
            <a:endParaRPr/>
          </a:p>
        </p:txBody>
      </p:sp>
      <p:sp>
        <p:nvSpPr>
          <p:cNvPr id="107" name="Google Shape;107;p20"/>
          <p:cNvSpPr txBox="1"/>
          <p:nvPr>
            <p:ph idx="1" type="body"/>
          </p:nvPr>
        </p:nvSpPr>
        <p:spPr>
          <a:xfrm>
            <a:off x="311700" y="1152475"/>
            <a:ext cx="6078000" cy="3416400"/>
          </a:xfrm>
          <a:prstGeom prst="rect">
            <a:avLst/>
          </a:prstGeom>
        </p:spPr>
        <p:txBody>
          <a:bodyPr anchorCtr="0" anchor="t" bIns="91425" lIns="91425" spcFirstLastPara="1" rIns="91425" wrap="square" tIns="91425">
            <a:normAutofit/>
          </a:bodyPr>
          <a:lstStyle/>
          <a:p>
            <a:pPr indent="-314325" lvl="0" marL="457200" rtl="0" algn="l">
              <a:spcBef>
                <a:spcPts val="0"/>
              </a:spcBef>
              <a:spcAft>
                <a:spcPts val="0"/>
              </a:spcAft>
              <a:buSzPts val="1350"/>
              <a:buChar char="●"/>
            </a:pPr>
            <a:r>
              <a:rPr lang="en" sz="1350">
                <a:highlight>
                  <a:srgbClr val="FFFFFF"/>
                </a:highlight>
              </a:rPr>
              <a:t>JupyterHub is a multi-user server for Jupyter Notebooks </a:t>
            </a:r>
            <a:endParaRPr sz="1350">
              <a:highlight>
                <a:srgbClr val="FFFFFF"/>
              </a:highlight>
            </a:endParaRPr>
          </a:p>
          <a:p>
            <a:pPr indent="-314325" lvl="0" marL="457200" rtl="0" algn="l">
              <a:spcBef>
                <a:spcPts val="0"/>
              </a:spcBef>
              <a:spcAft>
                <a:spcPts val="0"/>
              </a:spcAft>
              <a:buSzPts val="1350"/>
              <a:buChar char="●"/>
            </a:pPr>
            <a:r>
              <a:rPr lang="en" sz="1350">
                <a:highlight>
                  <a:srgbClr val="FFFFFF"/>
                </a:highlight>
              </a:rPr>
              <a:t>Designed to support many users by spawning, managing, and proxying many singular Jupyter Notebook servers</a:t>
            </a:r>
            <a:endParaRPr sz="1350">
              <a:highlight>
                <a:srgbClr val="FFFFFF"/>
              </a:highlight>
            </a:endParaRPr>
          </a:p>
          <a:p>
            <a:pPr indent="-314325" lvl="0" marL="457200" rtl="0" algn="l">
              <a:spcBef>
                <a:spcPts val="0"/>
              </a:spcBef>
              <a:spcAft>
                <a:spcPts val="0"/>
              </a:spcAft>
              <a:buSzPts val="1350"/>
              <a:buChar char="●"/>
            </a:pPr>
            <a:r>
              <a:rPr lang="en" sz="1350">
                <a:highlight>
                  <a:srgbClr val="FFFFFF"/>
                </a:highlight>
              </a:rPr>
              <a:t>Enables running JupyterLab at scale</a:t>
            </a:r>
            <a:endParaRPr sz="1350">
              <a:highlight>
                <a:srgbClr val="FFFFFF"/>
              </a:highlight>
            </a:endParaRPr>
          </a:p>
          <a:p>
            <a:pPr indent="-314325" lvl="1" marL="914400" rtl="0" algn="l">
              <a:spcBef>
                <a:spcPts val="0"/>
              </a:spcBef>
              <a:spcAft>
                <a:spcPts val="0"/>
              </a:spcAft>
              <a:buSzPts val="1350"/>
              <a:buChar char="○"/>
            </a:pPr>
            <a:r>
              <a:rPr lang="en" sz="1350">
                <a:highlight>
                  <a:srgbClr val="FFFFFF"/>
                </a:highlight>
              </a:rPr>
              <a:t>Web-based interactive development environment for notebooks, code, and data</a:t>
            </a:r>
            <a:endParaRPr sz="1350">
              <a:highlight>
                <a:srgbClr val="FFFFFF"/>
              </a:highlight>
            </a:endParaRPr>
          </a:p>
          <a:p>
            <a:pPr indent="-314325" lvl="1" marL="914400" rtl="0" algn="l">
              <a:spcBef>
                <a:spcPts val="0"/>
              </a:spcBef>
              <a:spcAft>
                <a:spcPts val="0"/>
              </a:spcAft>
              <a:buSzPts val="1350"/>
              <a:buChar char="○"/>
            </a:pPr>
            <a:r>
              <a:rPr lang="en" sz="1350">
                <a:highlight>
                  <a:srgbClr val="FFFFFF"/>
                </a:highlight>
              </a:rPr>
              <a:t>Flexible interface allows users to configure and arrange workflows in data science, scientific computing, computational journalism, and machine learning</a:t>
            </a:r>
            <a:endParaRPr sz="1350">
              <a:highlight>
                <a:srgbClr val="FFFFFF"/>
              </a:highlight>
            </a:endParaRPr>
          </a:p>
          <a:p>
            <a:pPr indent="-314325" lvl="1" marL="914400" rtl="0" algn="l">
              <a:spcBef>
                <a:spcPts val="0"/>
              </a:spcBef>
              <a:spcAft>
                <a:spcPts val="0"/>
              </a:spcAft>
              <a:buSzPts val="1350"/>
              <a:buChar char="○"/>
            </a:pPr>
            <a:r>
              <a:rPr lang="en" sz="1350">
                <a:highlight>
                  <a:srgbClr val="FFFFFF"/>
                </a:highlight>
              </a:rPr>
              <a:t>Supports languages such as Python, R, and Julia along with popular libraries like Pandas, PyTorch, and TensorFlow</a:t>
            </a:r>
            <a:endParaRPr sz="1350"/>
          </a:p>
        </p:txBody>
      </p:sp>
      <p:pic>
        <p:nvPicPr>
          <p:cNvPr id="108" name="Google Shape;108;p20"/>
          <p:cNvPicPr preferRelativeResize="0"/>
          <p:nvPr/>
        </p:nvPicPr>
        <p:blipFill>
          <a:blip r:embed="rId3">
            <a:alphaModFix/>
          </a:blip>
          <a:stretch>
            <a:fillRect/>
          </a:stretch>
        </p:blipFill>
        <p:spPr>
          <a:xfrm>
            <a:off x="1328000" y="3914484"/>
            <a:ext cx="2754300" cy="654387"/>
          </a:xfrm>
          <a:prstGeom prst="rect">
            <a:avLst/>
          </a:prstGeom>
          <a:noFill/>
          <a:ln cap="flat" cmpd="sng" w="9525">
            <a:solidFill>
              <a:schemeClr val="dk2"/>
            </a:solidFill>
            <a:prstDash val="solid"/>
            <a:round/>
            <a:headEnd len="sm" w="sm" type="none"/>
            <a:tailEnd len="sm" w="sm" type="none"/>
          </a:ln>
        </p:spPr>
      </p:pic>
      <p:pic>
        <p:nvPicPr>
          <p:cNvPr id="109" name="Google Shape;109;p20"/>
          <p:cNvPicPr preferRelativeResize="0"/>
          <p:nvPr/>
        </p:nvPicPr>
        <p:blipFill>
          <a:blip r:embed="rId4">
            <a:alphaModFix/>
          </a:blip>
          <a:stretch>
            <a:fillRect/>
          </a:stretch>
        </p:blipFill>
        <p:spPr>
          <a:xfrm>
            <a:off x="6498475" y="1470663"/>
            <a:ext cx="2449501" cy="220217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SDSU has done</a:t>
            </a:r>
            <a:endParaRPr/>
          </a:p>
        </p:txBody>
      </p:sp>
      <p:sp>
        <p:nvSpPr>
          <p:cNvPr id="115" name="Google Shape;115;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
              <a:t>Followed the </a:t>
            </a:r>
            <a:r>
              <a:rPr lang="en"/>
              <a:t>Bring-Your-Own-Resource (BYOR)</a:t>
            </a:r>
            <a:r>
              <a:rPr lang="en"/>
              <a:t> model with the VERNE instructional cluster</a:t>
            </a:r>
            <a:endParaRPr/>
          </a:p>
          <a:p>
            <a:pPr indent="-342900" lvl="0" marL="457200" rtl="0" algn="l">
              <a:spcBef>
                <a:spcPts val="0"/>
              </a:spcBef>
              <a:spcAft>
                <a:spcPts val="0"/>
              </a:spcAft>
              <a:buSzPts val="1800"/>
              <a:buChar char="●"/>
            </a:pPr>
            <a:r>
              <a:rPr lang="en"/>
              <a:t>Set up a single, central JupyterHub instance for instruction</a:t>
            </a:r>
            <a:endParaRPr/>
          </a:p>
          <a:p>
            <a:pPr indent="-342900" lvl="0" marL="457200" rtl="0" algn="l">
              <a:spcBef>
                <a:spcPts val="0"/>
              </a:spcBef>
              <a:spcAft>
                <a:spcPts val="0"/>
              </a:spcAft>
              <a:buSzPts val="1800"/>
              <a:buChar char="●"/>
            </a:pPr>
            <a:r>
              <a:rPr lang="en"/>
              <a:t>Started with same containers as NRP</a:t>
            </a:r>
            <a:endParaRPr/>
          </a:p>
          <a:p>
            <a:pPr indent="-317500" lvl="1" marL="914400" rtl="0" algn="l">
              <a:spcBef>
                <a:spcPts val="0"/>
              </a:spcBef>
              <a:spcAft>
                <a:spcPts val="0"/>
              </a:spcAft>
              <a:buSzPts val="1400"/>
              <a:buChar char="○"/>
            </a:pPr>
            <a:r>
              <a:rPr lang="en"/>
              <a:t>Eventually started creating custom containers for courses</a:t>
            </a:r>
            <a:endParaRPr/>
          </a:p>
          <a:p>
            <a:pPr indent="-342900" lvl="0" marL="457200" rtl="0" algn="l">
              <a:spcBef>
                <a:spcPts val="0"/>
              </a:spcBef>
              <a:spcAft>
                <a:spcPts val="0"/>
              </a:spcAft>
              <a:buSzPts val="1800"/>
              <a:buChar char="●"/>
            </a:pPr>
            <a:r>
              <a:rPr lang="en"/>
              <a:t>Piloted with 2 courses in the Spring of 2023, up to 19 courses for Fall 2024</a:t>
            </a:r>
            <a:endParaRPr/>
          </a:p>
          <a:p>
            <a:pPr indent="-342900" lvl="0" marL="457200" rtl="0" algn="l">
              <a:spcBef>
                <a:spcPts val="0"/>
              </a:spcBef>
              <a:spcAft>
                <a:spcPts val="0"/>
              </a:spcAft>
              <a:buSzPts val="1800"/>
              <a:buChar char="●"/>
            </a:pPr>
            <a:r>
              <a:rPr lang="en"/>
              <a:t>Courses from several colleges and academic disciplines spanning graduate and undergraduate level</a:t>
            </a:r>
            <a:endParaRPr/>
          </a:p>
          <a:p>
            <a:pPr indent="-317500" lvl="1" marL="914400" rtl="0" algn="l">
              <a:spcBef>
                <a:spcPts val="0"/>
              </a:spcBef>
              <a:spcAft>
                <a:spcPts val="0"/>
              </a:spcAft>
              <a:buSzPts val="1400"/>
              <a:buChar char="○"/>
            </a:pPr>
            <a:r>
              <a:rPr lang="en"/>
              <a:t>ASTR 201 Astronomy for Science Majors</a:t>
            </a:r>
            <a:endParaRPr/>
          </a:p>
          <a:p>
            <a:pPr indent="-317500" lvl="1" marL="914400" rtl="0" algn="l">
              <a:spcBef>
                <a:spcPts val="0"/>
              </a:spcBef>
              <a:spcAft>
                <a:spcPts val="0"/>
              </a:spcAft>
              <a:buSzPts val="1400"/>
              <a:buChar char="○"/>
            </a:pPr>
            <a:r>
              <a:rPr lang="en"/>
              <a:t>LING 572 Python Scripting</a:t>
            </a:r>
            <a:endParaRPr/>
          </a:p>
          <a:p>
            <a:pPr indent="-317500" lvl="1" marL="914400" rtl="0" algn="l">
              <a:spcBef>
                <a:spcPts val="0"/>
              </a:spcBef>
              <a:spcAft>
                <a:spcPts val="0"/>
              </a:spcAft>
              <a:buSzPts val="1400"/>
              <a:buChar char="○"/>
            </a:pPr>
            <a:r>
              <a:rPr lang="en"/>
              <a:t>MIS 429 Artificial Intelligence</a:t>
            </a:r>
            <a:endParaRPr/>
          </a:p>
          <a:p>
            <a:pPr indent="-317500" lvl="1" marL="914400" rtl="0" algn="l">
              <a:spcBef>
                <a:spcPts val="0"/>
              </a:spcBef>
              <a:spcAft>
                <a:spcPts val="0"/>
              </a:spcAft>
              <a:buSzPts val="1400"/>
              <a:buChar char="○"/>
            </a:pPr>
            <a:r>
              <a:rPr lang="en"/>
              <a:t>PH 700A Principle Program Data Structures in Public Health</a:t>
            </a:r>
            <a:endParaRPr/>
          </a:p>
        </p:txBody>
      </p:sp>
      <p:pic>
        <p:nvPicPr>
          <p:cNvPr id="116" name="Google Shape;116;p21"/>
          <p:cNvPicPr preferRelativeResize="0"/>
          <p:nvPr/>
        </p:nvPicPr>
        <p:blipFill rotWithShape="1">
          <a:blip r:embed="rId3">
            <a:alphaModFix/>
          </a:blip>
          <a:srcRect b="26628" l="0" r="2123" t="25033"/>
          <a:stretch/>
        </p:blipFill>
        <p:spPr>
          <a:xfrm>
            <a:off x="5523025" y="123563"/>
            <a:ext cx="3399974" cy="9876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