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589" r:id="rId5"/>
    <p:sldId id="591" r:id="rId6"/>
    <p:sldId id="592" r:id="rId7"/>
    <p:sldId id="605" r:id="rId8"/>
    <p:sldId id="606" r:id="rId9"/>
    <p:sldId id="609" r:id="rId10"/>
    <p:sldId id="608" r:id="rId11"/>
    <p:sldId id="607" r:id="rId12"/>
    <p:sldId id="604" r:id="rId13"/>
    <p:sldId id="610" r:id="rId14"/>
    <p:sldId id="611" r:id="rId15"/>
    <p:sldId id="613" r:id="rId16"/>
    <p:sldId id="603" r:id="rId17"/>
    <p:sldId id="614" r:id="rId18"/>
    <p:sldId id="61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F194BA-D41B-1E16-FD5C-64F3E923600C}" name="Dahu, Butros (MU-Student)" initials="DB(S" userId="S::bmdchd@umsystem.edu::5b1e71ac-35d5-40f5-a564-2cb5d7f79182" providerId="AD"/>
  <p188:author id="{A1C1D2C3-0736-1AA9-B4F8-8E08DCED36A5}" name="Scott, Grant J." initials="SJ" userId="S::scottgs@umsystem.edu::14fe17c0-3b17-4775-9b9b-6584e84a94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82C"/>
    <a:srgbClr val="0000FF"/>
    <a:srgbClr val="3B49FF"/>
    <a:srgbClr val="8BA2ED"/>
    <a:srgbClr val="EFB729"/>
    <a:srgbClr val="FFFFFF"/>
    <a:srgbClr val="5019FF"/>
    <a:srgbClr val="C7920E"/>
    <a:srgbClr val="DAD4CC"/>
    <a:srgbClr val="FFE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A1C88-7BF6-AE3B-3D01-08218CE0F5A4}" v="1" dt="2025-01-16T18:47:50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ED3319-7128-8A43-A343-589DCC8803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E2D9A0-EFDF-8149-8D17-DB42269573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AFFDD-2053-C843-B5CE-24D1DBAFC1B0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B33E1-0AD9-3843-872B-0713EA43C4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0AFA1-F959-9D49-8FF1-7690C70454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2CA87-54D2-B649-AC4A-3DAC685A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016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0B799-3E5D-4A93-8C02-33F36CB0E0AC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EFE74-3A2A-4A87-B3F5-DB8754F01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375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00671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6F2268-63F0-4F4D-93C6-966EE863A51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07F8EA-A50F-8446-8445-29EFB8E4AF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936976"/>
            <a:ext cx="4778728" cy="2492023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HEADLINE GOES HERE IN ALL CAPS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BDE9C-EA52-4748-B44D-974387F919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650" y="3732818"/>
            <a:ext cx="4778728" cy="156167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 i="0">
                <a:solidFill>
                  <a:srgbClr val="7D7D7D"/>
                </a:solidFill>
                <a:latin typeface="+mn-lt"/>
                <a:ea typeface="Palatino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Add additional information about your slides.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C1A4C5B-45B6-D94D-890D-615B9871B50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solidFill>
            <a:schemeClr val="bg2"/>
          </a:solidFill>
          <a:effectLst>
            <a:outerShdw blurRad="190500" dist="63500" dir="10800000" algn="r" rotWithShape="0">
              <a:schemeClr val="tx1">
                <a:alpha val="27000"/>
              </a:schemeClr>
            </a:outerShdw>
          </a:effectLst>
        </p:spPr>
        <p:txBody>
          <a:bodyPr anchor="ctr" anchorCtr="0"/>
          <a:lstStyle>
            <a:lvl1pPr algn="ctr">
              <a:buNone/>
              <a:defRPr/>
            </a:lvl1pPr>
          </a:lstStyle>
          <a:p>
            <a:r>
              <a:rPr lang="en-US"/>
              <a:t>Add Photo Here</a:t>
            </a:r>
          </a:p>
        </p:txBody>
      </p:sp>
    </p:spTree>
    <p:extLst>
      <p:ext uri="{BB962C8B-B14F-4D97-AF65-F5344CB8AC3E}">
        <p14:creationId xmlns:p14="http://schemas.microsoft.com/office/powerpoint/2010/main" val="160524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5812-0AC9-4F72-AD0E-97F6B7948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5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818E346-8EF8-2E43-A9E1-4EF33E55AD9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C493A9-73EE-C848-97A3-C097170E3D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3294" y="2407219"/>
            <a:ext cx="4502199" cy="2043562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HEADLINE – ARIAL BLACK – 28-18 PT</a:t>
            </a:r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684375DC-1ADC-3548-8D0D-36906DC2077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93292" y="1112613"/>
            <a:ext cx="4502200" cy="338924"/>
          </a:xfrm>
        </p:spPr>
        <p:txBody>
          <a:bodyPr anchor="ctr">
            <a:noAutofit/>
          </a:bodyPr>
          <a:lstStyle>
            <a:lvl1pPr>
              <a:buNone/>
              <a:defRPr lang="en-US" sz="1800" kern="1200" spc="3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SECTION NAME. 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1C388E8F-5EF3-144D-AC88-66F57E854AD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solidFill>
            <a:schemeClr val="bg2"/>
          </a:solidFill>
          <a:effectLst>
            <a:outerShdw blurRad="190500" dist="63500" dir="10800000" algn="r" rotWithShape="0">
              <a:schemeClr val="tx1">
                <a:alpha val="27000"/>
              </a:schemeClr>
            </a:outerShdw>
          </a:effectLst>
        </p:spPr>
        <p:txBody>
          <a:bodyPr anchor="ctr" anchorCtr="0"/>
          <a:lstStyle>
            <a:lvl1pPr algn="ctr">
              <a:buNone/>
              <a:defRPr/>
            </a:lvl1pPr>
          </a:lstStyle>
          <a:p>
            <a:r>
              <a:rPr lang="en-US"/>
              <a:t>Add Photo Here</a:t>
            </a:r>
          </a:p>
        </p:txBody>
      </p:sp>
    </p:spTree>
    <p:extLst>
      <p:ext uri="{BB962C8B-B14F-4D97-AF65-F5344CB8AC3E}">
        <p14:creationId xmlns:p14="http://schemas.microsoft.com/office/powerpoint/2010/main" val="55784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1F2C-2D12-C247-A121-AAFEB4760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37" y="932248"/>
            <a:ext cx="5707507" cy="1300586"/>
          </a:xfrm>
          <a:solidFill>
            <a:schemeClr val="bg1">
              <a:alpha val="36000"/>
            </a:schemeClr>
          </a:solidFill>
          <a:ln w="19050">
            <a:noFill/>
          </a:ln>
        </p:spPr>
        <p:txBody>
          <a:bodyPr wrap="square" lIns="91440" tIns="182880" rIns="274320" bIns="91440">
            <a:noAutofit/>
          </a:bodyPr>
          <a:lstStyle>
            <a:lvl1pPr algn="l">
              <a:defRPr sz="2400"/>
            </a:lvl1pPr>
          </a:lstStyle>
          <a:p>
            <a:r>
              <a:rPr lang="en-US"/>
              <a:t>HEADLINE – ARIAL BLACK</a:t>
            </a:r>
            <a:br>
              <a:rPr lang="en-US"/>
            </a:br>
            <a:r>
              <a:rPr lang="en-US"/>
              <a:t>24-18 PT, 1 or 2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337AE-F140-5542-9056-F89DEB621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2393244"/>
            <a:ext cx="5707507" cy="3364513"/>
          </a:xfrm>
        </p:spPr>
        <p:txBody>
          <a:bodyPr l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12">
            <a:extLst>
              <a:ext uri="{FF2B5EF4-FFF2-40B4-BE49-F238E27FC236}">
                <a16:creationId xmlns:a16="http://schemas.microsoft.com/office/drawing/2014/main" id="{E2167AC0-44F7-1641-8E7D-2069A6042D3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49737" y="570746"/>
            <a:ext cx="5707506" cy="338924"/>
          </a:xfrm>
        </p:spPr>
        <p:txBody>
          <a:bodyPr anchor="ctr">
            <a:noAutofit/>
          </a:bodyPr>
          <a:lstStyle>
            <a:lvl1pPr>
              <a:buNone/>
              <a:defRPr lang="en-US" sz="1800" kern="1200" spc="3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SECTION NAME. 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8DA8C008-B32A-6647-8076-8C9B1AF1D33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940064" y="0"/>
            <a:ext cx="5251935" cy="6016978"/>
          </a:xfrm>
          <a:solidFill>
            <a:schemeClr val="bg2"/>
          </a:solidFill>
          <a:effectLst/>
        </p:spPr>
        <p:txBody>
          <a:bodyPr anchor="ctr" anchorCtr="0"/>
          <a:lstStyle>
            <a:lvl1pPr algn="ctr">
              <a:buNone/>
              <a:defRPr/>
            </a:lvl1pPr>
          </a:lstStyle>
          <a:p>
            <a:r>
              <a:rPr lang="en-US"/>
              <a:t>Add Photo Here</a:t>
            </a:r>
          </a:p>
        </p:txBody>
      </p:sp>
    </p:spTree>
    <p:extLst>
      <p:ext uri="{BB962C8B-B14F-4D97-AF65-F5344CB8AC3E}">
        <p14:creationId xmlns:p14="http://schemas.microsoft.com/office/powerpoint/2010/main" val="420431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3ED575-1A3A-2C4B-BC3F-25A2C34F8341}"/>
              </a:ext>
            </a:extLst>
          </p:cNvPr>
          <p:cNvSpPr/>
          <p:nvPr userDrawn="1"/>
        </p:nvSpPr>
        <p:spPr>
          <a:xfrm>
            <a:off x="7662546" y="4287751"/>
            <a:ext cx="4529454" cy="17405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337AE-F140-5542-9056-F89DEB621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6" y="2255412"/>
            <a:ext cx="6645115" cy="3379269"/>
          </a:xfrm>
        </p:spPr>
        <p:txBody>
          <a:bodyPr l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B5B99D5-4B65-E94A-BD73-F9E966B01F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62546" y="1"/>
            <a:ext cx="4529454" cy="4287750"/>
          </a:xfrm>
          <a:solidFill>
            <a:schemeClr val="bg2"/>
          </a:solidFill>
          <a:ln>
            <a:noFill/>
          </a:ln>
        </p:spPr>
        <p:txBody>
          <a:bodyPr anchor="ctr"/>
          <a:lstStyle>
            <a:lvl1pPr algn="ctr">
              <a:buNone/>
              <a:defRPr sz="1600"/>
            </a:lvl1pPr>
          </a:lstStyle>
          <a:p>
            <a:r>
              <a:rPr lang="en-US"/>
              <a:t>Add Photo Here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0B52A7F-9035-FF4C-BF6E-94AF2C0D6B5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47378" y="4584357"/>
            <a:ext cx="3996266" cy="1050324"/>
          </a:xfrm>
        </p:spPr>
        <p:txBody>
          <a:bodyPr anchor="ctr" anchorCtr="0">
            <a:noAutofit/>
          </a:bodyPr>
          <a:lstStyle>
            <a:lvl1pPr algn="ctr">
              <a:buNone/>
              <a:defRPr sz="1600" b="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buNone/>
              <a:defRPr sz="2000" i="1">
                <a:latin typeface="Century Schoolbook" panose="02040604050505020304" pitchFamily="18" charset="0"/>
              </a:defRPr>
            </a:lvl2pPr>
            <a:lvl3pPr algn="ctr">
              <a:buNone/>
              <a:defRPr sz="1800" i="1">
                <a:latin typeface="Century Schoolbook" panose="02040604050505020304" pitchFamily="18" charset="0"/>
              </a:defRPr>
            </a:lvl3pPr>
            <a:lvl4pPr algn="ctr">
              <a:buNone/>
              <a:defRPr sz="1600" i="1">
                <a:latin typeface="Century Schoolbook" panose="02040604050505020304" pitchFamily="18" charset="0"/>
              </a:defRPr>
            </a:lvl4pPr>
            <a:lvl5pPr algn="ctr">
              <a:buNone/>
              <a:defRPr sz="1600" i="1"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Copy, photo description</a:t>
            </a:r>
            <a:br>
              <a:rPr lang="en-US"/>
            </a:br>
            <a:r>
              <a:rPr lang="en-US"/>
              <a:t>or additional text goes here.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C90B5D5-1C5C-A54E-B879-FD9366269D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37" y="932248"/>
            <a:ext cx="6645114" cy="1300586"/>
          </a:xfrm>
          <a:solidFill>
            <a:schemeClr val="bg1">
              <a:alpha val="36000"/>
            </a:schemeClr>
          </a:solidFill>
          <a:ln w="19050">
            <a:noFill/>
          </a:ln>
        </p:spPr>
        <p:txBody>
          <a:bodyPr wrap="square" lIns="91440" tIns="182880" rIns="274320" bIns="91440">
            <a:noAutofit/>
          </a:bodyPr>
          <a:lstStyle>
            <a:lvl1pPr algn="l">
              <a:defRPr sz="2400"/>
            </a:lvl1pPr>
          </a:lstStyle>
          <a:p>
            <a:r>
              <a:rPr lang="en-US"/>
              <a:t>HEADLINE – ARIAL BLACK</a:t>
            </a:r>
            <a:br>
              <a:rPr lang="en-US"/>
            </a:br>
            <a:r>
              <a:rPr lang="en-US"/>
              <a:t>24-18 PT, 1 or 2 LINES</a:t>
            </a:r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6A077FB4-DB83-904D-AA03-E0119AEA379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49736" y="570746"/>
            <a:ext cx="6645114" cy="338924"/>
          </a:xfrm>
        </p:spPr>
        <p:txBody>
          <a:bodyPr anchor="ctr">
            <a:noAutofit/>
          </a:bodyPr>
          <a:lstStyle>
            <a:lvl1pPr>
              <a:buNone/>
              <a:defRPr lang="en-US" sz="1800" kern="1200" spc="3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SECTION NAME. </a:t>
            </a:r>
          </a:p>
        </p:txBody>
      </p:sp>
    </p:spTree>
    <p:extLst>
      <p:ext uri="{BB962C8B-B14F-4D97-AF65-F5344CB8AC3E}">
        <p14:creationId xmlns:p14="http://schemas.microsoft.com/office/powerpoint/2010/main" val="301144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7A7B35-B251-A746-9094-A0DBC03AB0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565" y="693112"/>
            <a:ext cx="10677832" cy="83592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HEADLINE – ARIAL BLACK – 24-18 PT</a:t>
            </a:r>
            <a:br>
              <a:rPr lang="en-US"/>
            </a:br>
            <a:r>
              <a:rPr lang="en-US"/>
              <a:t>1 or 2 LINES</a:t>
            </a:r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61B04B34-1D02-9A43-AB5E-B0B351EADE4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49737" y="303328"/>
            <a:ext cx="5707506" cy="338924"/>
          </a:xfrm>
        </p:spPr>
        <p:txBody>
          <a:bodyPr anchor="ctr">
            <a:noAutofit/>
          </a:bodyPr>
          <a:lstStyle>
            <a:lvl1pPr>
              <a:buNone/>
              <a:defRPr lang="en-US" sz="1800" kern="1200" spc="3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SECTION NAME. 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A3B3D8A-A4C5-F285-633A-4165AB046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908700"/>
            <a:ext cx="10677660" cy="3849058"/>
          </a:xfrm>
        </p:spPr>
        <p:txBody>
          <a:bodyPr l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52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FD774-94F9-3B41-BB91-BEE1ACFF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659" y="1812741"/>
            <a:ext cx="50209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8E34D-6966-D644-B2E6-D8BB46EAB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7659" y="2636653"/>
            <a:ext cx="5020962" cy="29980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03B69-5E2D-3B47-BB01-AFBE3BD6B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95594" y="1812741"/>
            <a:ext cx="522372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5DDA1-02B1-3341-9D80-8DF498B6B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95594" y="2636654"/>
            <a:ext cx="5223721" cy="29980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BFF6685-9E18-E742-8861-24773D334D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9737" y="934646"/>
            <a:ext cx="10869578" cy="83592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HEADLINE – ARIAL BLACK – ALL CAPS – 24 - 18 PT</a:t>
            </a:r>
            <a:br>
              <a:rPr lang="en-US"/>
            </a:br>
            <a:r>
              <a:rPr lang="en-US"/>
              <a:t>1 OR 2 LINES</a:t>
            </a: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A2E06D13-7EB9-C04B-BACD-8ED39B9BB7B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49737" y="570746"/>
            <a:ext cx="5707506" cy="338924"/>
          </a:xfrm>
        </p:spPr>
        <p:txBody>
          <a:bodyPr anchor="ctr">
            <a:noAutofit/>
          </a:bodyPr>
          <a:lstStyle>
            <a:lvl1pPr>
              <a:buNone/>
              <a:defRPr lang="en-US" sz="1800" kern="1200" spc="3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SECTION NAME. </a:t>
            </a:r>
          </a:p>
        </p:txBody>
      </p:sp>
    </p:spTree>
    <p:extLst>
      <p:ext uri="{BB962C8B-B14F-4D97-AF65-F5344CB8AC3E}">
        <p14:creationId xmlns:p14="http://schemas.microsoft.com/office/powerpoint/2010/main" val="2096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47638937-EBD2-1047-B14E-C0409FE092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9737" y="3872138"/>
            <a:ext cx="3131723" cy="1782376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6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n-US"/>
              <a:t>Body copy or descriptive text goes here. </a:t>
            </a:r>
          </a:p>
          <a:p>
            <a:pPr lvl="0"/>
            <a:r>
              <a:rPr lang="en-US"/>
              <a:t>Arial 12-18 point font.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49EBF9E6-5FE2-914E-B247-11621405AB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30139" y="3872138"/>
            <a:ext cx="3131723" cy="1782376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6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n-US"/>
              <a:t>Body copy or descriptive text goes here. </a:t>
            </a:r>
          </a:p>
          <a:p>
            <a:pPr lvl="0"/>
            <a:r>
              <a:rPr lang="en-US"/>
              <a:t>Arial 12-18 point font.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06483D2-B8E5-5C4B-9A56-A25E85D7770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50324" y="1465769"/>
            <a:ext cx="3130550" cy="2180719"/>
          </a:xfrm>
          <a:solidFill>
            <a:schemeClr val="bg2"/>
          </a:solidFill>
        </p:spPr>
        <p:txBody>
          <a:bodyPr anchor="ctr"/>
          <a:lstStyle>
            <a:lvl1pPr algn="ctr">
              <a:buNone/>
              <a:defRPr sz="1600"/>
            </a:lvl1pPr>
          </a:lstStyle>
          <a:p>
            <a:r>
              <a:rPr lang="en-US"/>
              <a:t>Add Photo Here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7D8052CF-A938-044E-9577-5E3555FC5EE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530725" y="1465769"/>
            <a:ext cx="3130550" cy="2180719"/>
          </a:xfrm>
          <a:solidFill>
            <a:schemeClr val="bg2"/>
          </a:solidFill>
        </p:spPr>
        <p:txBody>
          <a:bodyPr anchor="ctr"/>
          <a:lstStyle>
            <a:lvl1pPr algn="ctr">
              <a:buNone/>
              <a:defRPr sz="1600"/>
            </a:lvl1pPr>
          </a:lstStyle>
          <a:p>
            <a:r>
              <a:rPr lang="en-US"/>
              <a:t>Add Photo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5FD5856C-5441-F140-9678-54DD4C473BE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00629" y="3872138"/>
            <a:ext cx="3131723" cy="1782376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6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n-US"/>
              <a:t>Body copy or descriptive text goes here. </a:t>
            </a:r>
          </a:p>
          <a:p>
            <a:pPr lvl="0"/>
            <a:r>
              <a:rPr lang="en-US"/>
              <a:t>Arial 12-18 point font.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A8EC7ABC-5C1C-0D47-A9AC-A118DA67CB0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301215" y="1465769"/>
            <a:ext cx="3130550" cy="2180719"/>
          </a:xfrm>
          <a:solidFill>
            <a:schemeClr val="bg2"/>
          </a:solidFill>
        </p:spPr>
        <p:txBody>
          <a:bodyPr anchor="ctr"/>
          <a:lstStyle>
            <a:lvl1pPr algn="ctr">
              <a:buNone/>
              <a:defRPr sz="1600"/>
            </a:lvl1pPr>
          </a:lstStyle>
          <a:p>
            <a:r>
              <a:rPr lang="en-US"/>
              <a:t>Add Photo Here</a:t>
            </a:r>
          </a:p>
        </p:txBody>
      </p:sp>
      <p:sp>
        <p:nvSpPr>
          <p:cNvPr id="12" name="Content Placeholder 12">
            <a:extLst>
              <a:ext uri="{FF2B5EF4-FFF2-40B4-BE49-F238E27FC236}">
                <a16:creationId xmlns:a16="http://schemas.microsoft.com/office/drawing/2014/main" id="{86A656B5-C7A2-2C4D-A5DD-39CF2133B1D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49737" y="570746"/>
            <a:ext cx="5707506" cy="338924"/>
          </a:xfrm>
        </p:spPr>
        <p:txBody>
          <a:bodyPr anchor="ctr">
            <a:noAutofit/>
          </a:bodyPr>
          <a:lstStyle>
            <a:lvl1pPr>
              <a:buNone/>
              <a:defRPr lang="en-US" sz="1800" kern="1200" spc="3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SECTION NAME. </a:t>
            </a:r>
          </a:p>
        </p:txBody>
      </p:sp>
    </p:spTree>
    <p:extLst>
      <p:ext uri="{BB962C8B-B14F-4D97-AF65-F5344CB8AC3E}">
        <p14:creationId xmlns:p14="http://schemas.microsoft.com/office/powerpoint/2010/main" val="326183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A6134-BBCE-5244-B23B-10C563756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1511" y="715577"/>
            <a:ext cx="5644445" cy="481597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1EE51C3-E4C7-784F-8B0E-DC52E3CBE2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251935" cy="6016978"/>
          </a:xfrm>
          <a:solidFill>
            <a:schemeClr val="bg2"/>
          </a:solidFill>
          <a:effectLst/>
        </p:spPr>
        <p:txBody>
          <a:bodyPr anchor="ctr" anchorCtr="0"/>
          <a:lstStyle>
            <a:lvl1pPr algn="ctr">
              <a:buNone/>
              <a:defRPr/>
            </a:lvl1pPr>
          </a:lstStyle>
          <a:p>
            <a:r>
              <a:rPr lang="en-US"/>
              <a:t>Add Photo Here</a:t>
            </a:r>
          </a:p>
        </p:txBody>
      </p:sp>
    </p:spTree>
    <p:extLst>
      <p:ext uri="{BB962C8B-B14F-4D97-AF65-F5344CB8AC3E}">
        <p14:creationId xmlns:p14="http://schemas.microsoft.com/office/powerpoint/2010/main" val="1273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316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275FA-71D2-5241-AFB1-EF81E419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87" y="934646"/>
            <a:ext cx="10842713" cy="8359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F8093-0A15-C54A-B2FE-8E7FAEF40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9114" y="1825625"/>
            <a:ext cx="10414686" cy="3796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D2B8E4-47A5-DF4D-B858-AB30A27CE74E}"/>
              </a:ext>
            </a:extLst>
          </p:cNvPr>
          <p:cNvSpPr/>
          <p:nvPr userDrawn="1"/>
        </p:nvSpPr>
        <p:spPr>
          <a:xfrm>
            <a:off x="0" y="6016978"/>
            <a:ext cx="12192000" cy="8410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466068-EF00-B045-8131-E4C3CDE7D31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006" y="6228005"/>
            <a:ext cx="3109806" cy="4189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461A58-D940-7F3A-1B3E-29783A7C02EB}"/>
              </a:ext>
            </a:extLst>
          </p:cNvPr>
          <p:cNvSpPr txBox="1"/>
          <p:nvPr userDrawn="1"/>
        </p:nvSpPr>
        <p:spPr>
          <a:xfrm>
            <a:off x="11286310" y="6318958"/>
            <a:ext cx="5636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CDB45812-0AC9-4F72-AD0E-97F6B7948284}" type="slidenum">
              <a:rPr lang="en-US" sz="1600" b="1" smtClean="0"/>
              <a:pPr/>
              <a:t>‹#›</a:t>
            </a:fld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031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7" r:id="rId2"/>
    <p:sldLayoutId id="2147483658" r:id="rId3"/>
    <p:sldLayoutId id="2147483659" r:id="rId4"/>
    <p:sldLayoutId id="2147483652" r:id="rId5"/>
    <p:sldLayoutId id="2147483653" r:id="rId6"/>
    <p:sldLayoutId id="2147483654" r:id="rId7"/>
    <p:sldLayoutId id="2147483656" r:id="rId8"/>
    <p:sldLayoutId id="2147483661" r:id="rId9"/>
    <p:sldLayoutId id="2147483662" r:id="rId10"/>
    <p:sldLayoutId id="21474836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Gotham Book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Gotham Book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Gotham Book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Gotham Book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Gotham Book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csd-prp.gitlab.io/" TargetMode="External"/><Relationship Id="rId7" Type="http://schemas.openxmlformats.org/officeDocument/2006/relationships/hyperlink" Target="https://nationalresearchplatform.org/updates/matrix-chat-for-nautilus-users/" TargetMode="External"/><Relationship Id="rId2" Type="http://schemas.openxmlformats.org/officeDocument/2006/relationships/hyperlink" Target="https://nationalresearchplatform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ithub.com/MUAMLL/gp-engine-tutorials" TargetMode="External"/><Relationship Id="rId5" Type="http://schemas.openxmlformats.org/officeDocument/2006/relationships/hyperlink" Target="https://github.com/MUAMLL/nautilus/wiki/JupyterHub" TargetMode="External"/><Relationship Id="rId4" Type="http://schemas.openxmlformats.org/officeDocument/2006/relationships/hyperlink" Target="https://github.com/MUAMLL/nautil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0556" y="1003275"/>
            <a:ext cx="9670887" cy="1718732"/>
          </a:xfrm>
        </p:spPr>
        <p:txBody>
          <a:bodyPr>
            <a:normAutofit/>
          </a:bodyPr>
          <a:lstStyle/>
          <a:p>
            <a:pPr algn="ctr" rtl="0"/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Expanding AI/ML Coursework on Your Campus Using</a:t>
            </a:r>
            <a:br>
              <a:rPr lang="en-US" sz="1100" b="0" dirty="0">
                <a:effectLst/>
              </a:rPr>
            </a:br>
            <a:r>
              <a:rPr lang="en-US" sz="2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Jupyter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Notebooks powered by NRP</a:t>
            </a:r>
            <a:br>
              <a:rPr lang="en-US" sz="1100" b="0" dirty="0">
                <a:effectLst/>
              </a:rPr>
            </a:br>
            <a:br>
              <a:rPr lang="en-US" sz="1100" dirty="0"/>
            </a:br>
            <a:endParaRPr lang="en-US" sz="4400" i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19F0B7-3D76-E7CB-F06D-278B3F624310}"/>
              </a:ext>
            </a:extLst>
          </p:cNvPr>
          <p:cNvSpPr txBox="1"/>
          <p:nvPr/>
        </p:nvSpPr>
        <p:spPr>
          <a:xfrm>
            <a:off x="2662236" y="3033135"/>
            <a:ext cx="6867525" cy="3028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cs typeface="Arial"/>
              </a:rPr>
              <a:t>Building Hands-on Lessons </a:t>
            </a:r>
          </a:p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cs typeface="Arial"/>
              </a:rPr>
              <a:t>with </a:t>
            </a:r>
            <a:r>
              <a:rPr lang="en-US" sz="2400" b="1" dirty="0" err="1">
                <a:solidFill>
                  <a:schemeClr val="accent2"/>
                </a:solidFill>
                <a:cs typeface="Arial"/>
              </a:rPr>
              <a:t>Jupyter</a:t>
            </a:r>
            <a:r>
              <a:rPr lang="en-US" sz="2400" b="1" dirty="0">
                <a:solidFill>
                  <a:schemeClr val="accent2"/>
                </a:solidFill>
                <a:cs typeface="Arial"/>
              </a:rPr>
              <a:t> Notebooks</a:t>
            </a:r>
          </a:p>
          <a:p>
            <a:pPr algn="ctr">
              <a:lnSpc>
                <a:spcPct val="90000"/>
              </a:lnSpc>
            </a:pPr>
            <a:endParaRPr lang="en-US" sz="1800" b="1" dirty="0">
              <a:cs typeface="Arial"/>
            </a:endParaRPr>
          </a:p>
          <a:p>
            <a:pPr algn="ctr">
              <a:lnSpc>
                <a:spcPct val="90000"/>
              </a:lnSpc>
            </a:pPr>
            <a:endParaRPr lang="en-US" b="1" dirty="0">
              <a:cs typeface="Arial"/>
            </a:endParaRPr>
          </a:p>
          <a:p>
            <a:pPr algn="ctr">
              <a:lnSpc>
                <a:spcPct val="90000"/>
              </a:lnSpc>
            </a:pPr>
            <a:endParaRPr lang="en-US" b="1" dirty="0">
              <a:cs typeface="Arial"/>
            </a:endParaRPr>
          </a:p>
          <a:p>
            <a:pPr algn="ctr">
              <a:lnSpc>
                <a:spcPct val="90000"/>
              </a:lnSpc>
            </a:pPr>
            <a:endParaRPr lang="en-US" b="1" dirty="0">
              <a:cs typeface="Arial"/>
            </a:endParaRPr>
          </a:p>
          <a:p>
            <a:pPr algn="ctr">
              <a:lnSpc>
                <a:spcPct val="90000"/>
              </a:lnSpc>
            </a:pPr>
            <a:endParaRPr lang="en-US" b="1" dirty="0"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n-US" sz="1800" b="1" dirty="0">
                <a:cs typeface="Arial"/>
              </a:rPr>
              <a:t>J. Alex Hurt</a:t>
            </a:r>
          </a:p>
          <a:p>
            <a:pPr algn="ctr">
              <a:lnSpc>
                <a:spcPct val="90000"/>
              </a:lnSpc>
            </a:pPr>
            <a:r>
              <a:rPr lang="en-US" b="1" dirty="0">
                <a:cs typeface="Arial"/>
              </a:rPr>
              <a:t>University of Missouri</a:t>
            </a:r>
            <a:endParaRPr lang="en-US" sz="1800" b="1" dirty="0">
              <a:cs typeface="Arial"/>
            </a:endParaRPr>
          </a:p>
          <a:p>
            <a:pPr algn="l"/>
            <a:endParaRPr lang="en-US" sz="1800" b="1" dirty="0">
              <a:latin typeface="Söhne"/>
            </a:endParaRPr>
          </a:p>
          <a:p>
            <a:pPr algn="ctr">
              <a:lnSpc>
                <a:spcPct val="90000"/>
              </a:lnSpc>
            </a:pPr>
            <a:endParaRPr lang="en-US" sz="1800" dirty="0">
              <a:latin typeface="Arial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9E1B96-180D-4400-B688-5B9541FE7DF9}"/>
              </a:ext>
            </a:extLst>
          </p:cNvPr>
          <p:cNvSpPr/>
          <p:nvPr/>
        </p:nvSpPr>
        <p:spPr>
          <a:xfrm>
            <a:off x="11246005" y="6272561"/>
            <a:ext cx="602166" cy="362415"/>
          </a:xfrm>
          <a:prstGeom prst="rect">
            <a:avLst/>
          </a:prstGeom>
          <a:solidFill>
            <a:srgbClr val="DAD4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E894B6-196A-63D7-D29D-F4A156D71C56}"/>
              </a:ext>
            </a:extLst>
          </p:cNvPr>
          <p:cNvSpPr txBox="1"/>
          <p:nvPr/>
        </p:nvSpPr>
        <p:spPr>
          <a:xfrm>
            <a:off x="6551347" y="6283713"/>
            <a:ext cx="5107254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>
                <a:latin typeface="Century Schoolbook" panose="02040604050505020304" pitchFamily="18" charset="0"/>
                <a:cs typeface="Arial"/>
              </a:rPr>
              <a:t>Electrical Engineering and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5885695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1965CA-A8A6-56BF-CCDA-2AE9B485F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B7C7-71DC-BEEF-00CE-EAF3A62A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Types: </a:t>
            </a:r>
            <a:br>
              <a:rPr lang="en-US" dirty="0"/>
            </a:br>
            <a:r>
              <a:rPr lang="en-US" dirty="0"/>
              <a:t>Markdown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E460-5339-B926-F940-109FEF249FD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0B2D4-6C89-06AB-1B72-722893FEA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679642"/>
            <a:ext cx="5338744" cy="4078116"/>
          </a:xfrm>
        </p:spPr>
        <p:txBody>
          <a:bodyPr>
            <a:normAutofit/>
          </a:bodyPr>
          <a:lstStyle/>
          <a:p>
            <a:r>
              <a:rPr lang="en-US" sz="1600" dirty="0"/>
              <a:t>Markdown cells are the “explanatory” and textual component of </a:t>
            </a:r>
            <a:r>
              <a:rPr lang="en-US" sz="1600" dirty="0" err="1"/>
              <a:t>Jupyter</a:t>
            </a:r>
            <a:r>
              <a:rPr lang="en-US" sz="1600" dirty="0"/>
              <a:t> Notebook Lessons</a:t>
            </a:r>
          </a:p>
          <a:p>
            <a:r>
              <a:rPr lang="en-US" sz="1600" dirty="0"/>
              <a:t>We can use Markdown between and among code cells to split notebooks into sub-regions, add headers and separators, and add additional elements to build </a:t>
            </a:r>
            <a:r>
              <a:rPr lang="en-US" sz="1600" b="1" dirty="0"/>
              <a:t>standalone lessons inside of </a:t>
            </a:r>
            <a:r>
              <a:rPr lang="en-US" sz="1600" b="1" dirty="0" err="1"/>
              <a:t>Jupyter</a:t>
            </a:r>
            <a:endParaRPr lang="en-US" sz="1600" b="1" dirty="0"/>
          </a:p>
          <a:p>
            <a:r>
              <a:rPr lang="en-US" sz="1600" dirty="0"/>
              <a:t>Markdown cells have full compatibility with external Markdown renderers, such as GitHub and other documentation. Some particularly helpful features include:</a:t>
            </a:r>
          </a:p>
          <a:p>
            <a:pPr lvl="1"/>
            <a:r>
              <a:rPr lang="en-US" sz="1600" dirty="0"/>
              <a:t>Text formatting</a:t>
            </a:r>
          </a:p>
          <a:p>
            <a:pPr lvl="1"/>
            <a:r>
              <a:rPr lang="en-US" sz="1600" dirty="0"/>
              <a:t>Math via </a:t>
            </a:r>
            <a:r>
              <a:rPr lang="en-US" sz="1600" dirty="0" err="1"/>
              <a:t>LaTex</a:t>
            </a:r>
            <a:endParaRPr lang="en-US" sz="1600" dirty="0"/>
          </a:p>
          <a:p>
            <a:pPr lvl="1"/>
            <a:r>
              <a:rPr lang="en-US" sz="1600" dirty="0"/>
              <a:t>Links, both internal and external</a:t>
            </a:r>
          </a:p>
          <a:p>
            <a:pPr lvl="1"/>
            <a:r>
              <a:rPr lang="en-US" sz="1600" dirty="0"/>
              <a:t>HTML Support</a:t>
            </a:r>
          </a:p>
          <a:p>
            <a:pPr lvl="1"/>
            <a:r>
              <a:rPr lang="en-US" sz="1600" dirty="0"/>
              <a:t>Code Block Inlays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1E70FF-3C11-22C3-3894-FCCC9A985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887" y="1477182"/>
            <a:ext cx="5910226" cy="44664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0420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8F77D-13F4-EDF3-400A-7A464D66F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E0844-B741-A769-2F9D-E131CF39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Types: </a:t>
            </a:r>
            <a:br>
              <a:rPr lang="en-US" dirty="0"/>
            </a:br>
            <a:r>
              <a:rPr lang="en-US" dirty="0"/>
              <a:t>Markdown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76CF5-9DCC-65C4-B402-80F10BCFCC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80298D-3D7B-42EE-446C-11DA63866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377" y="1523753"/>
            <a:ext cx="5910226" cy="446641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3D3449-08E2-155F-28C4-4C2FCA5F2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083" y="1523753"/>
            <a:ext cx="4643397" cy="446641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A39839F-E749-BD92-5570-CB760BDF4EB3}"/>
              </a:ext>
            </a:extLst>
          </p:cNvPr>
          <p:cNvCxnSpPr>
            <a:stCxn id="6" idx="3"/>
            <a:endCxn id="9" idx="1"/>
          </p:cNvCxnSpPr>
          <p:nvPr/>
        </p:nvCxnSpPr>
        <p:spPr>
          <a:xfrm>
            <a:off x="6558603" y="3756962"/>
            <a:ext cx="806480" cy="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760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4ECFF-09A8-8A95-4FFE-BC92DFB65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FA95-F994-8BDE-10FE-A7731CDD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Types: </a:t>
            </a:r>
            <a:br>
              <a:rPr lang="en-US" dirty="0"/>
            </a:br>
            <a:r>
              <a:rPr lang="en-US" dirty="0"/>
              <a:t>Raw </a:t>
            </a:r>
            <a:r>
              <a:rPr lang="en-US" dirty="0" err="1"/>
              <a:t>NBConvert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00C4-43BF-FC5D-24DA-897B1262BC4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BE89A-9AEC-2BF5-1274-2E40C8F04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679642"/>
            <a:ext cx="5707506" cy="4078116"/>
          </a:xfrm>
        </p:spPr>
        <p:txBody>
          <a:bodyPr>
            <a:normAutofit/>
          </a:bodyPr>
          <a:lstStyle/>
          <a:p>
            <a:r>
              <a:rPr lang="en-US" sz="1800" dirty="0"/>
              <a:t>Raw </a:t>
            </a:r>
            <a:r>
              <a:rPr lang="en-US" sz="1800" dirty="0" err="1"/>
              <a:t>NBConvert</a:t>
            </a:r>
            <a:r>
              <a:rPr lang="en-US" sz="1800" dirty="0"/>
              <a:t> cells are non-formatted, non-code cells</a:t>
            </a:r>
          </a:p>
          <a:p>
            <a:r>
              <a:rPr lang="en-US" sz="1800" dirty="0"/>
              <a:t>Raw </a:t>
            </a:r>
            <a:r>
              <a:rPr lang="en-US" sz="1800" dirty="0" err="1"/>
              <a:t>NBConvert</a:t>
            </a:r>
            <a:r>
              <a:rPr lang="en-US" sz="1800" dirty="0"/>
              <a:t> are generally used as “enter your answer that is not code here”</a:t>
            </a:r>
          </a:p>
          <a:p>
            <a:pPr lvl="1"/>
            <a:r>
              <a:rPr lang="en-US" sz="1800" dirty="0"/>
              <a:t>Often used after a code cell that produces results to have students use their own words</a:t>
            </a:r>
          </a:p>
          <a:p>
            <a:r>
              <a:rPr lang="en-US" sz="1800" dirty="0"/>
              <a:t>Good questions for Raw </a:t>
            </a:r>
            <a:r>
              <a:rPr lang="en-US" sz="1800" dirty="0" err="1"/>
              <a:t>NBConvert</a:t>
            </a:r>
            <a:r>
              <a:rPr lang="en-US" sz="1800" dirty="0"/>
              <a:t> cells are hypothetical questions:</a:t>
            </a:r>
          </a:p>
          <a:p>
            <a:pPr lvl="1"/>
            <a:r>
              <a:rPr lang="en-US" sz="1800" dirty="0"/>
              <a:t>How would you go about improving performance if given additional resources?</a:t>
            </a:r>
          </a:p>
          <a:p>
            <a:pPr lvl="1"/>
            <a:r>
              <a:rPr lang="en-US" sz="1800" dirty="0"/>
              <a:t>How do you think this model would perform on out-of-distribution data? Why?</a:t>
            </a:r>
          </a:p>
          <a:p>
            <a:r>
              <a:rPr lang="en-US" sz="1800" dirty="0"/>
              <a:t>Much less used than cell or markdown cells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212708-100F-62FE-01B4-6629F1E94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802" y="427394"/>
            <a:ext cx="5023139" cy="54247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42973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78AAF16-C642-12F1-65B1-4F20720C8D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F260070-21E5-4132-BB89-432FDC8CC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3874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6CCE1FE-DEAB-2A99-7A3A-C1B5463AC1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Hands-On Example: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035C914-5B77-9B3A-3AE0-529B798BE4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/>
              <a:t>Jupyter</a:t>
            </a:r>
            <a:r>
              <a:rPr lang="en-US" b="1" dirty="0"/>
              <a:t> Instance:</a:t>
            </a:r>
            <a:r>
              <a:rPr lang="en-US" dirty="0"/>
              <a:t> gp-engine.nrp-nautilus.io </a:t>
            </a:r>
          </a:p>
          <a:p>
            <a:r>
              <a:rPr lang="en-US" b="1" dirty="0"/>
              <a:t>Code:</a:t>
            </a:r>
            <a:r>
              <a:rPr lang="en-US" dirty="0"/>
              <a:t> github.com/MUAMLL/</a:t>
            </a:r>
            <a:r>
              <a:rPr lang="en-US" dirty="0" err="1"/>
              <a:t>CourseworkTutorial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631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55514-6AB2-2D44-6B1C-4DF601B9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Resources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C1E3A-4E23-FD6F-86AD-65D02D8621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BBAEDF-D166-48A8-6445-7EF78F18D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640127"/>
            <a:ext cx="10677660" cy="41176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NRP Homepage: </a:t>
            </a:r>
            <a:r>
              <a:rPr lang="en-US" dirty="0">
                <a:ea typeface="+mn-lt"/>
                <a:cs typeface="+mn-lt"/>
                <a:hlinkClick r:id="rId2"/>
              </a:rPr>
              <a:t>https://nationalresearchplatform.org/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NRP Documentation: </a:t>
            </a:r>
            <a:r>
              <a:rPr lang="en-US" dirty="0">
                <a:ea typeface="+mn-lt"/>
                <a:cs typeface="+mn-lt"/>
                <a:hlinkClick r:id="rId3"/>
              </a:rPr>
              <a:t>https://ucsd-prp.gitlab.io/</a:t>
            </a:r>
            <a:r>
              <a:rPr lang="en-US" dirty="0">
                <a:ea typeface="+mn-lt"/>
                <a:cs typeface="+mn-lt"/>
              </a:rPr>
              <a:t> </a:t>
            </a:r>
          </a:p>
          <a:p>
            <a:r>
              <a:rPr lang="en-US" dirty="0"/>
              <a:t>MU Resources for AI/ML Researchers using NRP: </a:t>
            </a:r>
            <a:r>
              <a:rPr lang="en-US" dirty="0">
                <a:hlinkClick r:id="rId4"/>
              </a:rPr>
              <a:t>https://github.com/MUAMLL/nautilus</a:t>
            </a:r>
            <a:r>
              <a:rPr lang="en-US" dirty="0"/>
              <a:t>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Sample </a:t>
            </a:r>
            <a:r>
              <a:rPr lang="en-US" err="1"/>
              <a:t>Dockerfiles</a:t>
            </a:r>
            <a:r>
              <a:rPr lang="en-US"/>
              <a:t>, YAMLs, and Wiki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Deploying </a:t>
            </a:r>
            <a:r>
              <a:rPr lang="en-US" dirty="0" err="1"/>
              <a:t>JupyterHub</a:t>
            </a:r>
            <a:r>
              <a:rPr lang="en-US" dirty="0"/>
              <a:t> on NRP: </a:t>
            </a:r>
            <a:r>
              <a:rPr lang="en-US" dirty="0">
                <a:ea typeface="+mn-lt"/>
                <a:cs typeface="+mn-lt"/>
                <a:hlinkClick r:id="rId5"/>
              </a:rPr>
              <a:t>https://github.com/MUAMLL/nautilus/wiki/JupyterHub</a:t>
            </a:r>
            <a:r>
              <a:rPr lang="en-US" dirty="0">
                <a:ea typeface="+mn-lt"/>
                <a:cs typeface="+mn-lt"/>
              </a:rPr>
              <a:t> </a:t>
            </a:r>
            <a:endParaRPr lang="en-US" dirty="0"/>
          </a:p>
          <a:p>
            <a:r>
              <a:rPr lang="en-US"/>
              <a:t>GP-ENGINE Tutorial Resources: </a:t>
            </a:r>
            <a:r>
              <a:rPr lang="en-US" dirty="0">
                <a:hlinkClick r:id="rId6"/>
              </a:rPr>
              <a:t>https://github.com/MUAMLL/gp-engine-tutorials</a:t>
            </a:r>
            <a:r>
              <a:rPr lang="en-US" dirty="0"/>
              <a:t>   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Step-by-step for getting started using NRP including account creation, PVC setup, and basic pod and job running</a:t>
            </a:r>
          </a:p>
          <a:p>
            <a:r>
              <a:rPr lang="en-US" dirty="0"/>
              <a:t>Matrix Chat: </a:t>
            </a:r>
            <a:r>
              <a:rPr lang="en-US" dirty="0">
                <a:ea typeface="+mn-lt"/>
                <a:cs typeface="+mn-lt"/>
                <a:hlinkClick r:id="rId7"/>
              </a:rPr>
              <a:t>https://nationalresearchplatform.org/updates/matrix-chat-for-nautilus-users/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+mn-lt"/>
                <a:cs typeface="+mn-lt"/>
              </a:rPr>
              <a:t>Chat-service (similar to slack) for discussion and help using NRP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3632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A411-F238-112F-7B6A-61CA4E18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F9D94-177B-3DF1-3463-D5055FDD2A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9E87A-2B14-F224-97D2-A17B3716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579895"/>
            <a:ext cx="10677660" cy="4373229"/>
          </a:xfrm>
        </p:spPr>
        <p:txBody>
          <a:bodyPr>
            <a:normAutofit/>
          </a:bodyPr>
          <a:lstStyle/>
          <a:p>
            <a:r>
              <a:rPr lang="en-US" dirty="0"/>
              <a:t>The previous set of slides and examples went over how to go from a standard slide / homework-based Syllabus to a Lesson Plan using </a:t>
            </a:r>
            <a:r>
              <a:rPr lang="en-US" dirty="0" err="1"/>
              <a:t>Jupyter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portion of the tutorial will go more in-depth on building hands-on lessons for topics in AI/ML, including topics such as:</a:t>
            </a:r>
          </a:p>
          <a:p>
            <a:pPr lvl="1"/>
            <a:r>
              <a:rPr lang="en-US" dirty="0"/>
              <a:t>General Approach and Methodology</a:t>
            </a:r>
          </a:p>
          <a:p>
            <a:pPr lvl="1"/>
            <a:r>
              <a:rPr lang="en-US" dirty="0"/>
              <a:t>Module Layout and Setup</a:t>
            </a:r>
          </a:p>
          <a:p>
            <a:pPr lvl="1"/>
            <a:r>
              <a:rPr lang="en-US" dirty="0" err="1"/>
              <a:t>Jupyter</a:t>
            </a:r>
            <a:r>
              <a:rPr lang="en-US" dirty="0"/>
              <a:t> Cell Types and their usage for instruction</a:t>
            </a:r>
          </a:p>
          <a:p>
            <a:pPr lvl="1"/>
            <a:r>
              <a:rPr lang="en-US" dirty="0"/>
              <a:t>Hands-on Example building a </a:t>
            </a:r>
            <a:r>
              <a:rPr lang="en-US" dirty="0" err="1"/>
              <a:t>Jupyter</a:t>
            </a:r>
            <a:r>
              <a:rPr lang="en-US" dirty="0"/>
              <a:t> Notebook Lab for AI/ML</a:t>
            </a:r>
          </a:p>
        </p:txBody>
      </p:sp>
    </p:spTree>
    <p:extLst>
      <p:ext uri="{BB962C8B-B14F-4D97-AF65-F5344CB8AC3E}">
        <p14:creationId xmlns:p14="http://schemas.microsoft.com/office/powerpoint/2010/main" val="642942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103C1-F251-F791-27B2-828FD956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DA459-CC05-89E2-2B54-26DD6B5AC1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3C0F4-8892-A263-585A-4355B0280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approach to building </a:t>
            </a:r>
            <a:r>
              <a:rPr lang="en-US" dirty="0" err="1"/>
              <a:t>Jupyter</a:t>
            </a:r>
            <a:r>
              <a:rPr lang="en-US" dirty="0"/>
              <a:t> notebooks for AI/ML coursework: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i="1" dirty="0"/>
              <a:t>Each notebook is a standalone, fully independent example that leans on prior knowledge and exercises to introduce, reinforce, or assess the understanding of a concept, theory,  or application of AI/ML</a:t>
            </a:r>
          </a:p>
          <a:p>
            <a:pPr marL="0" indent="0">
              <a:buNone/>
            </a:pPr>
            <a:endParaRPr lang="en-US" sz="2400" b="1" i="1" dirty="0"/>
          </a:p>
          <a:p>
            <a:pPr marL="0" indent="0">
              <a:buNone/>
            </a:pP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498926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8CFD6-9BFB-5A35-5512-54B9A99A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Layout and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052A-70FC-A9F9-06DD-77717624E6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75889-9F86-8D16-B6D7-D3DB6235E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452665"/>
            <a:ext cx="6322323" cy="450390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Modules can be laid out a variety of ways</a:t>
            </a:r>
          </a:p>
          <a:p>
            <a:r>
              <a:rPr lang="en-US" dirty="0"/>
              <a:t>This tutorial will provide the most common one used at MU for AI/ML Coursework</a:t>
            </a:r>
          </a:p>
          <a:p>
            <a:r>
              <a:rPr lang="en-US" dirty="0"/>
              <a:t>Each module is broken down into three types of notebooks:</a:t>
            </a:r>
          </a:p>
          <a:p>
            <a:pPr lvl="1"/>
            <a:r>
              <a:rPr lang="en-US" b="1" dirty="0"/>
              <a:t>Lab</a:t>
            </a:r>
            <a:r>
              <a:rPr lang="en-US" dirty="0"/>
              <a:t> - Concept / Application Introduction</a:t>
            </a:r>
          </a:p>
          <a:p>
            <a:pPr lvl="2"/>
            <a:r>
              <a:rPr lang="en-US" dirty="0"/>
              <a:t>95% - 100% worked out examples with little to no student involvement / input</a:t>
            </a:r>
          </a:p>
          <a:p>
            <a:pPr lvl="1"/>
            <a:r>
              <a:rPr lang="en-US" b="1" dirty="0"/>
              <a:t>Practice</a:t>
            </a:r>
            <a:r>
              <a:rPr lang="en-US" dirty="0"/>
              <a:t> - Concept / Application Reinforcement</a:t>
            </a:r>
          </a:p>
          <a:p>
            <a:pPr lvl="2"/>
            <a:r>
              <a:rPr lang="en-US" dirty="0"/>
              <a:t>Alternatively, Concept Reinforcement with Concept / Application Introduction</a:t>
            </a:r>
          </a:p>
          <a:p>
            <a:pPr lvl="2"/>
            <a:r>
              <a:rPr lang="en-US" dirty="0"/>
              <a:t>50% -  80% worked out examples with some student involvement / input</a:t>
            </a:r>
          </a:p>
          <a:p>
            <a:pPr lvl="1"/>
            <a:r>
              <a:rPr lang="en-US" b="1" dirty="0"/>
              <a:t>Exercise</a:t>
            </a:r>
            <a:r>
              <a:rPr lang="en-US" dirty="0"/>
              <a:t> - Concept / Application Assessment</a:t>
            </a:r>
          </a:p>
          <a:p>
            <a:pPr lvl="2"/>
            <a:r>
              <a:rPr lang="en-US" dirty="0"/>
              <a:t>Alternatively, Concept Assessment with Concept / Application Reinforcement</a:t>
            </a:r>
          </a:p>
          <a:p>
            <a:pPr lvl="2"/>
            <a:r>
              <a:rPr lang="en-US" dirty="0"/>
              <a:t>0% - 10% worked out examples with almost entirely student input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ACABB2-91AB-7742-0F3F-80A66DD6F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060" y="901430"/>
            <a:ext cx="4964297" cy="50551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245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F84A-F907-0DE3-F7B4-82E9DFE80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Labs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CE6B9-31C5-375D-7938-C4CE73B25B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Module Layout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ADF69-1BCD-E5AD-8456-BEEA619F9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lab is a completely or nearly completely filled out example used to </a:t>
            </a:r>
            <a:r>
              <a:rPr lang="en-US" b="1" dirty="0"/>
              <a:t>introduce a concept</a:t>
            </a:r>
            <a:r>
              <a:rPr lang="en-US" dirty="0"/>
              <a:t>, in which all concepts are explained clearly using a variety of Code, Markdown, Math, and External Links</a:t>
            </a:r>
          </a:p>
          <a:p>
            <a:r>
              <a:rPr lang="en-US" dirty="0"/>
              <a:t>Labs serve to introduce a student to a concept or application</a:t>
            </a:r>
          </a:p>
          <a:p>
            <a:pPr lvl="1"/>
            <a:r>
              <a:rPr lang="en-US" dirty="0"/>
              <a:t>K-Nearest Neighbors</a:t>
            </a:r>
          </a:p>
          <a:p>
            <a:pPr lvl="1"/>
            <a:r>
              <a:rPr lang="en-US" dirty="0"/>
              <a:t>Differences Between Fully and Semi-Supervised Learning</a:t>
            </a:r>
          </a:p>
          <a:p>
            <a:pPr lvl="1"/>
            <a:r>
              <a:rPr lang="en-US" dirty="0"/>
              <a:t>Calculating Performance Metrics of Trained ML Models</a:t>
            </a:r>
          </a:p>
          <a:p>
            <a:r>
              <a:rPr lang="en-US" dirty="0"/>
              <a:t>Generally, the only student involvement (if any) is to copy and paste a previous cell and change very little:</a:t>
            </a:r>
          </a:p>
          <a:p>
            <a:pPr lvl="1"/>
            <a:r>
              <a:rPr lang="en-US" dirty="0"/>
              <a:t>Change K = 5 to K = 7 for K-Nearest Neighbors Classifier</a:t>
            </a:r>
          </a:p>
          <a:p>
            <a:pPr lvl="1"/>
            <a:r>
              <a:rPr lang="en-US" dirty="0"/>
              <a:t>Change K = 5 to K = 10 for K-Fold Cross Validation</a:t>
            </a:r>
          </a:p>
          <a:p>
            <a:r>
              <a:rPr lang="en-US" dirty="0"/>
              <a:t>The labs are the “lecture” material, i.e., they are what are walked through in class and what students use as a basis for </a:t>
            </a:r>
            <a:r>
              <a:rPr lang="en-US" b="1" dirty="0"/>
              <a:t>Practices</a:t>
            </a:r>
            <a:r>
              <a:rPr lang="en-US" dirty="0"/>
              <a:t> and </a:t>
            </a:r>
            <a:r>
              <a:rPr lang="en-US" b="1" dirty="0"/>
              <a:t>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15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16F22-F07A-B56A-C8E4-61B60F7A7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DB76-3176-9F11-E8B7-863F7A3D9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F868D-03D4-1E0B-421C-7744F2CA958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Module Layout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388B3-2289-76BF-C8A5-053715973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97" y="1452664"/>
            <a:ext cx="6956294" cy="4441598"/>
          </a:xfrm>
        </p:spPr>
        <p:txBody>
          <a:bodyPr>
            <a:normAutofit lnSpcReduction="10000"/>
          </a:bodyPr>
          <a:lstStyle/>
          <a:p>
            <a:r>
              <a:rPr lang="en-US" sz="1400" dirty="0"/>
              <a:t>Each practice is a partially filled out example used to </a:t>
            </a:r>
            <a:r>
              <a:rPr lang="en-US" sz="1400" b="1" dirty="0"/>
              <a:t>reinforce a concept</a:t>
            </a:r>
            <a:r>
              <a:rPr lang="en-US" sz="1400" dirty="0"/>
              <a:t>, in which some of the concepts are fully worked out using a variety of Code, Markdown, Math, and External Links</a:t>
            </a:r>
          </a:p>
          <a:p>
            <a:pPr lvl="1"/>
            <a:r>
              <a:rPr lang="en-US" sz="1400" dirty="0"/>
              <a:t>Students use the same model (reinforcing that model’s behavior), but a new dataset or experimental design pattern is introduced</a:t>
            </a:r>
          </a:p>
          <a:p>
            <a:pPr lvl="1"/>
            <a:r>
              <a:rPr lang="en-US" sz="1400" dirty="0"/>
              <a:t>Students must create, train, and test model but all preprocessing is fully worked out</a:t>
            </a:r>
          </a:p>
          <a:p>
            <a:r>
              <a:rPr lang="en-US" sz="1400" dirty="0"/>
              <a:t>Generally, the student involvement is derived from previous labs and practices within the current module and previous modules</a:t>
            </a:r>
          </a:p>
          <a:p>
            <a:pPr lvl="1"/>
            <a:r>
              <a:rPr lang="en-US" sz="1400" dirty="0"/>
              <a:t>Oftentimes, copying code from previous modules and then editing from there</a:t>
            </a:r>
          </a:p>
          <a:p>
            <a:r>
              <a:rPr lang="en-US" sz="1400" dirty="0"/>
              <a:t>The practices are the advanced lecture material or small homework assignments</a:t>
            </a:r>
          </a:p>
          <a:p>
            <a:pPr lvl="1"/>
            <a:r>
              <a:rPr lang="en-US" sz="1400" dirty="0"/>
              <a:t>Answers to practices are covered in lecture and distributed to students prior to Concept Assessment with </a:t>
            </a:r>
            <a:r>
              <a:rPr lang="en-US" sz="1400" b="1" dirty="0"/>
              <a:t>Exercises</a:t>
            </a:r>
          </a:p>
          <a:p>
            <a:r>
              <a:rPr lang="en-US" sz="1400" dirty="0"/>
              <a:t>I generally encourage my students to try new ideas in Practices, letting their curiosity and </a:t>
            </a:r>
            <a:r>
              <a:rPr lang="en-US" sz="1400" b="1" dirty="0"/>
              <a:t>intuition</a:t>
            </a:r>
            <a:r>
              <a:rPr lang="en-US" sz="1400" dirty="0"/>
              <a:t> grow</a:t>
            </a:r>
          </a:p>
          <a:p>
            <a:pPr lvl="1"/>
            <a:r>
              <a:rPr lang="en-US" sz="1400" dirty="0"/>
              <a:t>Intentionally vague questions that allow students to set parameters: “</a:t>
            </a:r>
            <a:r>
              <a:rPr lang="en-US" sz="1400" i="1" dirty="0"/>
              <a:t>Train a Linear ML model</a:t>
            </a:r>
            <a:r>
              <a:rPr lang="en-US" sz="1400" dirty="0"/>
              <a:t>”</a:t>
            </a:r>
          </a:p>
          <a:p>
            <a:pPr lvl="1"/>
            <a:r>
              <a:rPr lang="en-US" sz="1400" dirty="0"/>
              <a:t>Require a certain number or style of response without requiring an exact answer: “</a:t>
            </a:r>
            <a:r>
              <a:rPr lang="en-US" sz="1400" i="1" dirty="0"/>
              <a:t>Try three more permutations and state the best performer along with your analysis of why that model performed best</a:t>
            </a:r>
            <a:r>
              <a:rPr lang="en-US" sz="1400" dirty="0"/>
              <a:t>”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5862B7-C465-BDE3-AD08-14DA90624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491" y="1232170"/>
            <a:ext cx="4947313" cy="46112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0645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CCC5D-C020-AC49-3A59-46FF9F998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AC0A7-FD7C-3790-5F24-8B79C42CA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A0400-2125-1F26-0BE8-A888014479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Module Layout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CBB65-080F-22E8-3C07-8A4281428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97" y="1452664"/>
            <a:ext cx="6932444" cy="4441598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/>
              <a:t>Each exercise is a nearly empty notebook used to </a:t>
            </a:r>
            <a:r>
              <a:rPr lang="en-US" sz="1600" b="1" dirty="0"/>
              <a:t>assess student’s understanding </a:t>
            </a:r>
            <a:r>
              <a:rPr lang="en-US" sz="1600" dirty="0"/>
              <a:t>of previously introduced and reinforced concepts</a:t>
            </a:r>
          </a:p>
          <a:p>
            <a:pPr lvl="1"/>
            <a:r>
              <a:rPr lang="en-US" sz="1600" dirty="0"/>
              <a:t>Exercises serve to ensure that the concepts and applications being taught in a given module are being understood</a:t>
            </a:r>
          </a:p>
          <a:p>
            <a:r>
              <a:rPr lang="en-US" sz="1600" dirty="0"/>
              <a:t>Students are required to do nearly everything in these modules, usually with only the library imports being given to them</a:t>
            </a:r>
          </a:p>
          <a:p>
            <a:pPr lvl="1"/>
            <a:r>
              <a:rPr lang="en-US" sz="1600" dirty="0"/>
              <a:t>This ensures that students can go from nothing to fully functional ML workflows using the concepts in a given module</a:t>
            </a:r>
          </a:p>
          <a:p>
            <a:r>
              <a:rPr lang="en-US" sz="1600" dirty="0"/>
              <a:t>Difficulty generally varies, with the exercise becoming more difficult and requiring more in-depth understanding as it progresses</a:t>
            </a:r>
          </a:p>
          <a:p>
            <a:r>
              <a:rPr lang="en-US" sz="1600" dirty="0"/>
              <a:t>Exercises almost always combine multiple concepts so that previous module’s content are continually being reinforced and used</a:t>
            </a:r>
          </a:p>
          <a:p>
            <a:pPr lvl="1"/>
            <a:r>
              <a:rPr lang="en-US" sz="1600" dirty="0"/>
              <a:t>If Module 2 is feature selection, then not only will that be assessed in Module 2’s exercise, but the exercise for Module 3 or 4 will also use feature selection in combination with the new concepts for that module</a:t>
            </a:r>
          </a:p>
          <a:p>
            <a:r>
              <a:rPr lang="en-US" sz="1600" dirty="0"/>
              <a:t>The exercises are the larger homework assignments</a:t>
            </a:r>
          </a:p>
          <a:p>
            <a:pPr lvl="1"/>
            <a:r>
              <a:rPr lang="en-US" sz="1600" dirty="0"/>
              <a:t>Answers to exercises are covered in lecture following the due date to ensure students have a functional understanding of a module’s concepts before moving to the next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7F0137-A250-8B6B-E964-E306AEAB8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640" y="488926"/>
            <a:ext cx="4956126" cy="54053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7070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4B78-3728-CC87-EE37-604E2355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D093-69CE-9706-8865-4E44907573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13962-4630-6B8B-50C5-F7B09CA3D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6" y="2064343"/>
            <a:ext cx="5707507" cy="3175623"/>
          </a:xfrm>
        </p:spPr>
        <p:txBody>
          <a:bodyPr/>
          <a:lstStyle/>
          <a:p>
            <a:r>
              <a:rPr lang="en-US" dirty="0"/>
              <a:t>To build the labs, practices, and exercises needed for a given module, I generally utilize multiple types of </a:t>
            </a:r>
            <a:r>
              <a:rPr lang="en-US" dirty="0" err="1"/>
              <a:t>Jupyter</a:t>
            </a:r>
            <a:r>
              <a:rPr lang="en-US" dirty="0"/>
              <a:t> Cells:</a:t>
            </a:r>
          </a:p>
          <a:p>
            <a:pPr lvl="1"/>
            <a:r>
              <a:rPr lang="en-US" dirty="0"/>
              <a:t>Code Cells</a:t>
            </a:r>
          </a:p>
          <a:p>
            <a:pPr lvl="1"/>
            <a:r>
              <a:rPr lang="en-US" dirty="0"/>
              <a:t>Markdown Cells</a:t>
            </a:r>
          </a:p>
          <a:p>
            <a:pPr lvl="1"/>
            <a:r>
              <a:rPr lang="en-US" dirty="0"/>
              <a:t>Raw </a:t>
            </a:r>
            <a:r>
              <a:rPr lang="en-US" dirty="0" err="1"/>
              <a:t>NBConvert</a:t>
            </a:r>
            <a:r>
              <a:rPr lang="en-US" dirty="0"/>
              <a:t> Cells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Each cell has a usefulness for building instructional materials in AI/ML coursework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C2FC4D-C24F-0BF1-BA3F-743765129F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6223"/>
          <a:stretch/>
        </p:blipFill>
        <p:spPr>
          <a:xfrm>
            <a:off x="6871519" y="2528762"/>
            <a:ext cx="5143461" cy="180047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5913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6C3F1-55E4-88D6-05FA-E3362CC41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Types: </a:t>
            </a:r>
            <a:br>
              <a:rPr lang="en-US" dirty="0"/>
            </a:br>
            <a:r>
              <a:rPr lang="en-US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63CF6-E7E4-5180-30F3-2101281E553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Cell 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D2C81-9668-D0A2-FD56-016E3763F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737" y="1679642"/>
            <a:ext cx="5338744" cy="4078116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/>
              <a:t>Code cells are the bread-and-butter of </a:t>
            </a:r>
            <a:r>
              <a:rPr lang="en-US" sz="1600" dirty="0" err="1"/>
              <a:t>Jupyter</a:t>
            </a:r>
            <a:r>
              <a:rPr lang="en-US" sz="1600" dirty="0"/>
              <a:t> Notebook Lessons</a:t>
            </a:r>
          </a:p>
          <a:p>
            <a:r>
              <a:rPr lang="en-US" sz="1600" dirty="0"/>
              <a:t>They are the “hands-on” element of </a:t>
            </a:r>
            <a:r>
              <a:rPr lang="en-US" sz="1600" dirty="0" err="1"/>
              <a:t>Jupyter</a:t>
            </a:r>
            <a:r>
              <a:rPr lang="en-US" sz="1600" dirty="0"/>
              <a:t> Notebook lessons</a:t>
            </a:r>
          </a:p>
          <a:p>
            <a:pPr lvl="1"/>
            <a:r>
              <a:rPr lang="en-US" sz="1600" b="1" dirty="0"/>
              <a:t>Labs</a:t>
            </a:r>
            <a:r>
              <a:rPr lang="en-US" sz="1600" dirty="0"/>
              <a:t> use code cells for fully worked examples and to guide students through practical usage and application of concepts in Python (or other languages)</a:t>
            </a:r>
          </a:p>
          <a:p>
            <a:pPr lvl="1"/>
            <a:r>
              <a:rPr lang="en-US" sz="1600" b="1" dirty="0"/>
              <a:t>Practices</a:t>
            </a:r>
            <a:r>
              <a:rPr lang="en-US" sz="1600" dirty="0"/>
              <a:t> use code cells for the partially worked out examples and for students to fill in the missing pieces </a:t>
            </a:r>
          </a:p>
          <a:p>
            <a:pPr lvl="1"/>
            <a:r>
              <a:rPr lang="en-US" sz="1600" b="1" dirty="0"/>
              <a:t>Exercises</a:t>
            </a:r>
            <a:r>
              <a:rPr lang="en-US" sz="1600" dirty="0"/>
              <a:t> use code cells as the answer block for most of the questions</a:t>
            </a:r>
          </a:p>
          <a:p>
            <a:r>
              <a:rPr lang="en-US" sz="1600" dirty="0"/>
              <a:t>Code cells have full functionality of Python3, and some particularly helpful features for coursework include:</a:t>
            </a:r>
          </a:p>
          <a:p>
            <a:pPr lvl="1"/>
            <a:r>
              <a:rPr lang="en-US" sz="1600" dirty="0"/>
              <a:t>Code Completion</a:t>
            </a:r>
          </a:p>
          <a:p>
            <a:pPr lvl="1"/>
            <a:r>
              <a:rPr lang="en-US" sz="1600" dirty="0"/>
              <a:t>Line Numbers</a:t>
            </a:r>
          </a:p>
          <a:p>
            <a:pPr lvl="1"/>
            <a:r>
              <a:rPr lang="en-US" sz="1600" dirty="0"/>
              <a:t>Block and Line Commenting</a:t>
            </a:r>
          </a:p>
          <a:p>
            <a:pPr lvl="1"/>
            <a:r>
              <a:rPr lang="en-US" sz="1600" dirty="0" err="1"/>
              <a:t>IPython</a:t>
            </a:r>
            <a:r>
              <a:rPr lang="en-US" sz="1600" dirty="0"/>
              <a:t> Magic: Automatic Runtime, Package Management, </a:t>
            </a:r>
            <a:r>
              <a:rPr lang="en-US" sz="1600" b="1" dirty="0"/>
              <a:t>Automatic Documentation</a:t>
            </a:r>
          </a:p>
          <a:p>
            <a:pPr lvl="1"/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1E372B-3CFB-198C-0176-4FDAFFFEA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481" y="1679642"/>
            <a:ext cx="5947192" cy="39280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507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izzou 2020">
      <a:dk1>
        <a:srgbClr val="000000"/>
      </a:dk1>
      <a:lt1>
        <a:srgbClr val="FFFFFF"/>
      </a:lt1>
      <a:dk2>
        <a:srgbClr val="8F8883"/>
      </a:dk2>
      <a:lt2>
        <a:srgbClr val="DAD4CC"/>
      </a:lt2>
      <a:accent1>
        <a:srgbClr val="F0B82C"/>
      </a:accent1>
      <a:accent2>
        <a:srgbClr val="1C5E90"/>
      </a:accent2>
      <a:accent3>
        <a:srgbClr val="BD5B2B"/>
      </a:accent3>
      <a:accent4>
        <a:srgbClr val="69901D"/>
      </a:accent4>
      <a:accent5>
        <a:srgbClr val="900000"/>
      </a:accent5>
      <a:accent6>
        <a:srgbClr val="D7D7D7"/>
      </a:accent6>
      <a:hlink>
        <a:srgbClr val="900000"/>
      </a:hlink>
      <a:folHlink>
        <a:srgbClr val="1C5E9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e822213-79e0-466b-8a07-6ccb94f3e524">
      <UserInfo>
        <DisplayName/>
        <AccountId xsi:nil="true"/>
        <AccountType/>
      </UserInfo>
    </SharedWithUsers>
    <MediaLengthInSeconds xmlns="8f59010d-bfae-4690-b442-17aac1929a53" xsi:nil="true"/>
    <TaxCatchAll xmlns="4e822213-79e0-466b-8a07-6ccb94f3e524" xsi:nil="true"/>
    <lcf76f155ced4ddcb4097134ff3c332f xmlns="8f59010d-bfae-4690-b442-17aac1929a5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E19D1F250E694BAAD8C54BFD6B67B2" ma:contentTypeVersion="19" ma:contentTypeDescription="Create a new document." ma:contentTypeScope="" ma:versionID="2634eb4cecb7e408fb6e121ae075d209">
  <xsd:schema xmlns:xsd="http://www.w3.org/2001/XMLSchema" xmlns:xs="http://www.w3.org/2001/XMLSchema" xmlns:p="http://schemas.microsoft.com/office/2006/metadata/properties" xmlns:ns2="8f59010d-bfae-4690-b442-17aac1929a53" xmlns:ns3="4e822213-79e0-466b-8a07-6ccb94f3e524" targetNamespace="http://schemas.microsoft.com/office/2006/metadata/properties" ma:root="true" ma:fieldsID="fc0987ea737e2ee8c39f10756efa08df" ns2:_="" ns3:_="">
    <xsd:import namespace="8f59010d-bfae-4690-b442-17aac1929a53"/>
    <xsd:import namespace="4e822213-79e0-466b-8a07-6ccb94f3e5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9010d-bfae-4690-b442-17aac1929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e20e570-3a27-4eff-9ea0-d3488a33fb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22213-79e0-466b-8a07-6ccb94f3e52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c45b42-71d2-42b2-82cb-677ce56ef8ee}" ma:internalName="TaxCatchAll" ma:showField="CatchAllData" ma:web="4e822213-79e0-466b-8a07-6ccb94f3e5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8A4BDC-AD2F-4463-B57C-4C6B61ABD026}">
  <ds:schemaRefs>
    <ds:schemaRef ds:uri="http://purl.org/dc/terms/"/>
    <ds:schemaRef ds:uri="http://www.w3.org/XML/1998/namespace"/>
    <ds:schemaRef ds:uri="4e822213-79e0-466b-8a07-6ccb94f3e524"/>
    <ds:schemaRef ds:uri="8f59010d-bfae-4690-b442-17aac1929a5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2BC8B1D-FF56-4195-915F-BB77D3782E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1265D7-70B8-4F38-9F61-C4A6333AB35D}">
  <ds:schemaRefs>
    <ds:schemaRef ds:uri="4e822213-79e0-466b-8a07-6ccb94f3e524"/>
    <ds:schemaRef ds:uri="8f59010d-bfae-4690-b442-17aac1929a5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1224</Words>
  <Application>Microsoft Office PowerPoint</Application>
  <PresentationFormat>Widescreen</PresentationFormat>
  <Paragraphs>117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Expanding AI/ML Coursework on Your Campus Using Jupyter Notebooks powered by NRP  </vt:lpstr>
      <vt:lpstr>Introduction</vt:lpstr>
      <vt:lpstr>General Approach</vt:lpstr>
      <vt:lpstr>Module Layout and Setup</vt:lpstr>
      <vt:lpstr>Module Labs</vt:lpstr>
      <vt:lpstr>Module Practices</vt:lpstr>
      <vt:lpstr>Module Exercises</vt:lpstr>
      <vt:lpstr>Jupyter Cell Types Introduction</vt:lpstr>
      <vt:lpstr>Jupyter Cell Types:  Code</vt:lpstr>
      <vt:lpstr>Jupyter Cell Types:  Markdown</vt:lpstr>
      <vt:lpstr>Jupyter Cell Types:  Markdown</vt:lpstr>
      <vt:lpstr>Jupyter Cell Types:  Raw NBConvert</vt:lpstr>
      <vt:lpstr>Thank you!</vt:lpstr>
      <vt:lpstr>Hands-On Example: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Hurt, James</dc:creator>
  <cp:lastModifiedBy>Hurt, James</cp:lastModifiedBy>
  <cp:revision>76</cp:revision>
  <dcterms:created xsi:type="dcterms:W3CDTF">2020-11-17T20:14:11Z</dcterms:created>
  <dcterms:modified xsi:type="dcterms:W3CDTF">2025-01-28T16:46:19Z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lianceAssetId">
    <vt:lpwstr/>
  </property>
  <property fmtid="{D5CDD505-2E9C-101B-9397-08002B2CF9AE}" pid="3" name="_ExtendedDescription">
    <vt:lpwstr/>
  </property>
  <property fmtid="{D5CDD505-2E9C-101B-9397-08002B2CF9AE}" pid="4" name="ContentTypeId">
    <vt:lpwstr>0x010100D0E19D1F250E694BAAD8C54BFD6B67B2</vt:lpwstr>
  </property>
  <property fmtid="{D5CDD505-2E9C-101B-9397-08002B2CF9AE}" pid="5" name="Order">
    <vt:r8>2500</vt:r8>
  </property>
</Properties>
</file>