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22"/>
  </p:notesMasterIdLst>
  <p:sldIdLst>
    <p:sldId id="2146849404" r:id="rId2"/>
    <p:sldId id="2146849402" r:id="rId3"/>
    <p:sldId id="2146849403" r:id="rId4"/>
    <p:sldId id="514" r:id="rId5"/>
    <p:sldId id="505" r:id="rId6"/>
    <p:sldId id="2146849398" r:id="rId7"/>
    <p:sldId id="2146849399" r:id="rId8"/>
    <p:sldId id="2146849400" r:id="rId9"/>
    <p:sldId id="260" r:id="rId10"/>
    <p:sldId id="261" r:id="rId11"/>
    <p:sldId id="262" r:id="rId12"/>
    <p:sldId id="2146849388" r:id="rId13"/>
    <p:sldId id="2146849396" r:id="rId14"/>
    <p:sldId id="2146849394" r:id="rId15"/>
    <p:sldId id="2146849395" r:id="rId16"/>
    <p:sldId id="256" r:id="rId17"/>
    <p:sldId id="259" r:id="rId18"/>
    <p:sldId id="2146849405" r:id="rId19"/>
    <p:sldId id="258" r:id="rId20"/>
    <p:sldId id="2146849393" r:id="rId21"/>
  </p:sldIdLst>
  <p:sldSz cx="9144000" cy="5143500" type="screen16x9"/>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872D"/>
    <a:srgbClr val="FA6400"/>
    <a:srgbClr val="FF9830"/>
    <a:srgbClr val="1F60C4"/>
    <a:srgbClr val="8FBA84"/>
    <a:srgbClr val="8F3BB8"/>
    <a:srgbClr val="1F4B8D"/>
    <a:srgbClr val="890F02"/>
    <a:srgbClr val="F9D9F9"/>
    <a:srgbClr val="ECC8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6395" autoAdjust="0"/>
  </p:normalViewPr>
  <p:slideViewPr>
    <p:cSldViewPr snapToGrid="0" snapToObjects="1">
      <p:cViewPr varScale="1">
        <p:scale>
          <a:sx n="146" d="100"/>
          <a:sy n="146" d="100"/>
        </p:scale>
        <p:origin x="904" y="176"/>
      </p:cViewPr>
      <p:guideLst>
        <p:guide orient="horz" pos="1620"/>
        <p:guide pos="2880"/>
      </p:guideLst>
    </p:cSldViewPr>
  </p:slideViewPr>
  <p:outlineViewPr>
    <p:cViewPr>
      <p:scale>
        <a:sx n="33" d="100"/>
        <a:sy n="33" d="100"/>
      </p:scale>
      <p:origin x="0" y="-14008"/>
    </p:cViewPr>
  </p:outlineViewPr>
  <p:notesTextViewPr>
    <p:cViewPr>
      <p:scale>
        <a:sx n="3" d="2"/>
        <a:sy n="3" d="2"/>
      </p:scale>
      <p:origin x="0" y="0"/>
    </p:cViewPr>
  </p:notesTextViewPr>
  <p:sorterViewPr>
    <p:cViewPr varScale="1">
      <p:scale>
        <a:sx n="1" d="1"/>
        <a:sy n="1" d="1"/>
      </p:scale>
      <p:origin x="0" y="-1629"/>
    </p:cViewPr>
  </p:sorterViewPr>
  <p:notesViewPr>
    <p:cSldViewPr snapToGrid="0" snapToObjects="1">
      <p:cViewPr varScale="1">
        <p:scale>
          <a:sx n="95" d="100"/>
          <a:sy n="95" d="100"/>
        </p:scale>
        <p:origin x="434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15" tIns="47107" rIns="94215" bIns="47107"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15" tIns="47107" rIns="94215" bIns="47107" rtlCol="0"/>
          <a:lstStyle>
            <a:lvl1pPr algn="r">
              <a:defRPr sz="1200"/>
            </a:lvl1pPr>
          </a:lstStyle>
          <a:p>
            <a:fld id="{7FC018DD-0E0A-7644-AFC5-9B23D6DAEE5C}" type="datetimeFigureOut">
              <a:rPr lang="en-US" smtClean="0"/>
              <a:t>2/5/25</a:t>
            </a:fld>
            <a:endParaRPr lang="en-US"/>
          </a:p>
        </p:txBody>
      </p:sp>
      <p:sp>
        <p:nvSpPr>
          <p:cNvPr id="4" name="Slide Image Placeholder 3"/>
          <p:cNvSpPr>
            <a:spLocks noGrp="1" noRot="1" noChangeAspect="1"/>
          </p:cNvSpPr>
          <p:nvPr>
            <p:ph type="sldImg" idx="2"/>
          </p:nvPr>
        </p:nvSpPr>
        <p:spPr>
          <a:xfrm>
            <a:off x="423863" y="704850"/>
            <a:ext cx="6254750" cy="3519488"/>
          </a:xfrm>
          <a:prstGeom prst="rect">
            <a:avLst/>
          </a:prstGeom>
          <a:noFill/>
          <a:ln w="12700">
            <a:solidFill>
              <a:prstClr val="black"/>
            </a:solidFill>
          </a:ln>
        </p:spPr>
        <p:txBody>
          <a:bodyPr vert="horz" lIns="94215" tIns="47107" rIns="94215" bIns="47107"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15" tIns="47107" rIns="94215" bIns="4710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15" tIns="47107" rIns="94215" bIns="47107"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15" tIns="47107" rIns="94215" bIns="47107" rtlCol="0" anchor="b"/>
          <a:lstStyle>
            <a:lvl1pPr algn="r">
              <a:defRPr sz="1200"/>
            </a:lvl1pPr>
          </a:lstStyle>
          <a:p>
            <a:fld id="{6CF3ECA5-C63C-4648-BD1D-06EB9507F00E}" type="slidenum">
              <a:rPr lang="en-US" smtClean="0"/>
              <a:t>‹#›</a:t>
            </a:fld>
            <a:endParaRPr lang="en-US"/>
          </a:p>
        </p:txBody>
      </p:sp>
    </p:spTree>
    <p:extLst>
      <p:ext uri="{BB962C8B-B14F-4D97-AF65-F5344CB8AC3E}">
        <p14:creationId xmlns:p14="http://schemas.microsoft.com/office/powerpoint/2010/main" val="11665818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5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85286" indent="-302033" defTabSz="1005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208133" indent="-241626" defTabSz="1005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91385" indent="-241626" defTabSz="1005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174639" indent="-241626" defTabSz="1005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657891" indent="-241626" defTabSz="1005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3141145" indent="-241626" defTabSz="1005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624398" indent="-241626" defTabSz="1005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4107651" indent="-241626" defTabSz="1005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DBC63B5-3F70-4E07-8E08-E02EABA35312}" type="slidenum">
              <a:rPr lang="en-US" altLang="en-US" sz="1900"/>
              <a:pPr>
                <a:spcBef>
                  <a:spcPct val="0"/>
                </a:spcBef>
              </a:pPr>
              <a:t>1</a:t>
            </a:fld>
            <a:endParaRPr lang="en-US" altLang="en-US" sz="1900"/>
          </a:p>
        </p:txBody>
      </p:sp>
    </p:spTree>
    <p:extLst>
      <p:ext uri="{BB962C8B-B14F-4D97-AF65-F5344CB8AC3E}">
        <p14:creationId xmlns:p14="http://schemas.microsoft.com/office/powerpoint/2010/main" val="1090410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28f3bf2548_0_15:notes"/>
          <p:cNvSpPr>
            <a:spLocks noGrp="1" noRot="1" noChangeAspect="1"/>
          </p:cNvSpPr>
          <p:nvPr>
            <p:ph type="sldImg" idx="2"/>
          </p:nvPr>
        </p:nvSpPr>
        <p:spPr>
          <a:xfrm>
            <a:off x="388938" y="688975"/>
            <a:ext cx="6118225" cy="3441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328f3bf2548_0_15:notes"/>
          <p:cNvSpPr txBox="1">
            <a:spLocks noGrp="1"/>
          </p:cNvSpPr>
          <p:nvPr>
            <p:ph type="body" idx="1"/>
          </p:nvPr>
        </p:nvSpPr>
        <p:spPr>
          <a:xfrm>
            <a:off x="689594" y="4360720"/>
            <a:ext cx="5516700" cy="4131300"/>
          </a:xfrm>
          <a:prstGeom prst="rect">
            <a:avLst/>
          </a:prstGeom>
          <a:noFill/>
          <a:ln>
            <a:noFill/>
          </a:ln>
        </p:spPr>
        <p:txBody>
          <a:bodyPr spcFirstLastPara="1" wrap="square" lIns="91700" tIns="45850" rIns="91700" bIns="4585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0" name="Google Shape;180;g328f3bf2548_0_15:notes"/>
          <p:cNvSpPr txBox="1">
            <a:spLocks noGrp="1"/>
          </p:cNvSpPr>
          <p:nvPr>
            <p:ph type="sldNum" idx="12"/>
          </p:nvPr>
        </p:nvSpPr>
        <p:spPr>
          <a:xfrm>
            <a:off x="3906101" y="8719847"/>
            <a:ext cx="2988300" cy="459000"/>
          </a:xfrm>
          <a:prstGeom prst="rect">
            <a:avLst/>
          </a:prstGeom>
          <a:noFill/>
          <a:ln>
            <a:noFill/>
          </a:ln>
        </p:spPr>
        <p:txBody>
          <a:bodyPr spcFirstLastPara="1" wrap="square" lIns="91700" tIns="45850" rIns="91700" bIns="458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extLst>
      <p:ext uri="{BB962C8B-B14F-4D97-AF65-F5344CB8AC3E}">
        <p14:creationId xmlns:p14="http://schemas.microsoft.com/office/powerpoint/2010/main" val="3469994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29abe0a8c4_1_0: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29abe0a8c4_1_0:notes"/>
          <p:cNvSpPr txBox="1">
            <a:spLocks noGrp="1"/>
          </p:cNvSpPr>
          <p:nvPr>
            <p:ph type="body" idx="1"/>
          </p:nvPr>
        </p:nvSpPr>
        <p:spPr>
          <a:xfrm>
            <a:off x="710248" y="4459526"/>
            <a:ext cx="5682000" cy="4224900"/>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dirty="0"/>
          </a:p>
        </p:txBody>
      </p:sp>
      <p:sp>
        <p:nvSpPr>
          <p:cNvPr id="195" name="Google Shape;195;g329abe0a8c4_1_0:notes"/>
          <p:cNvSpPr txBox="1">
            <a:spLocks noGrp="1"/>
          </p:cNvSpPr>
          <p:nvPr>
            <p:ph type="sldNum" idx="12"/>
          </p:nvPr>
        </p:nvSpPr>
        <p:spPr>
          <a:xfrm>
            <a:off x="4023092" y="8917422"/>
            <a:ext cx="3077700" cy="469500"/>
          </a:xfrm>
          <a:prstGeom prst="rect">
            <a:avLst/>
          </a:prstGeom>
        </p:spPr>
        <p:txBody>
          <a:bodyPr spcFirstLastPara="1" wrap="square" lIns="94200" tIns="47100" rIns="94200" bIns="471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extLst>
      <p:ext uri="{BB962C8B-B14F-4D97-AF65-F5344CB8AC3E}">
        <p14:creationId xmlns:p14="http://schemas.microsoft.com/office/powerpoint/2010/main" val="2138888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F3ECA5-C63C-4648-BD1D-06EB9507F00E}" type="slidenum">
              <a:rPr lang="en-US" smtClean="0"/>
              <a:t>13</a:t>
            </a:fld>
            <a:endParaRPr lang="en-US"/>
          </a:p>
        </p:txBody>
      </p:sp>
    </p:spTree>
    <p:extLst>
      <p:ext uri="{BB962C8B-B14F-4D97-AF65-F5344CB8AC3E}">
        <p14:creationId xmlns:p14="http://schemas.microsoft.com/office/powerpoint/2010/main" val="3577574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F3ECA5-C63C-4648-BD1D-06EB9507F00E}" type="slidenum">
              <a:rPr lang="en-US" smtClean="0"/>
              <a:t>15</a:t>
            </a:fld>
            <a:endParaRPr lang="en-US"/>
          </a:p>
        </p:txBody>
      </p:sp>
    </p:spTree>
    <p:extLst>
      <p:ext uri="{BB962C8B-B14F-4D97-AF65-F5344CB8AC3E}">
        <p14:creationId xmlns:p14="http://schemas.microsoft.com/office/powerpoint/2010/main" val="328735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F3ECA5-C63C-4648-BD1D-06EB9507F00E}" type="slidenum">
              <a:rPr lang="en-US" smtClean="0"/>
              <a:t>19</a:t>
            </a:fld>
            <a:endParaRPr lang="en-US"/>
          </a:p>
        </p:txBody>
      </p:sp>
    </p:spTree>
    <p:extLst>
      <p:ext uri="{BB962C8B-B14F-4D97-AF65-F5344CB8AC3E}">
        <p14:creationId xmlns:p14="http://schemas.microsoft.com/office/powerpoint/2010/main" val="1081821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C7E34-F112-D4FA-5FC6-FB6472DAB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43758-60D5-25DB-CEFE-68E420AF46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7D8A8-C374-9998-F153-E174665250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089362-4D3C-066F-ECF0-33645867C559}"/>
              </a:ext>
            </a:extLst>
          </p:cNvPr>
          <p:cNvSpPr>
            <a:spLocks noGrp="1"/>
          </p:cNvSpPr>
          <p:nvPr>
            <p:ph type="sldNum" sz="quarter" idx="5"/>
          </p:nvPr>
        </p:nvSpPr>
        <p:spPr/>
        <p:txBody>
          <a:bodyPr/>
          <a:lstStyle/>
          <a:p>
            <a:fld id="{6CF3ECA5-C63C-4648-BD1D-06EB9507F00E}" type="slidenum">
              <a:rPr lang="en-US" smtClean="0"/>
              <a:t>2</a:t>
            </a:fld>
            <a:endParaRPr lang="en-US"/>
          </a:p>
        </p:txBody>
      </p:sp>
    </p:spTree>
    <p:extLst>
      <p:ext uri="{BB962C8B-B14F-4D97-AF65-F5344CB8AC3E}">
        <p14:creationId xmlns:p14="http://schemas.microsoft.com/office/powerpoint/2010/main" val="1428211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66A6F-D786-4684-ABBB-2CEF69A8A3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9146E-539F-FF7C-9F20-15510C06C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7687C-C709-FFC4-483D-6FF92BB6CE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B206BB-BB46-C442-F82B-29E97F73AFFE}"/>
              </a:ext>
            </a:extLst>
          </p:cNvPr>
          <p:cNvSpPr>
            <a:spLocks noGrp="1"/>
          </p:cNvSpPr>
          <p:nvPr>
            <p:ph type="sldNum" sz="quarter" idx="5"/>
          </p:nvPr>
        </p:nvSpPr>
        <p:spPr/>
        <p:txBody>
          <a:bodyPr/>
          <a:lstStyle/>
          <a:p>
            <a:fld id="{6CF3ECA5-C63C-4648-BD1D-06EB9507F00E}" type="slidenum">
              <a:rPr lang="en-US" smtClean="0"/>
              <a:t>3</a:t>
            </a:fld>
            <a:endParaRPr lang="en-US"/>
          </a:p>
        </p:txBody>
      </p:sp>
    </p:spTree>
    <p:extLst>
      <p:ext uri="{BB962C8B-B14F-4D97-AF65-F5344CB8AC3E}">
        <p14:creationId xmlns:p14="http://schemas.microsoft.com/office/powerpoint/2010/main" val="2158428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F3ECA5-C63C-4648-BD1D-06EB9507F00E}" type="slidenum">
              <a:rPr lang="en-US" smtClean="0"/>
              <a:t>4</a:t>
            </a:fld>
            <a:endParaRPr lang="en-US"/>
          </a:p>
        </p:txBody>
      </p:sp>
    </p:spTree>
    <p:extLst>
      <p:ext uri="{BB962C8B-B14F-4D97-AF65-F5344CB8AC3E}">
        <p14:creationId xmlns:p14="http://schemas.microsoft.com/office/powerpoint/2010/main" val="4089999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F3ECA5-C63C-4648-BD1D-06EB9507F00E}" type="slidenum">
              <a:rPr lang="en-US" smtClean="0"/>
              <a:t>5</a:t>
            </a:fld>
            <a:endParaRPr lang="en-US"/>
          </a:p>
        </p:txBody>
      </p:sp>
    </p:spTree>
    <p:extLst>
      <p:ext uri="{BB962C8B-B14F-4D97-AF65-F5344CB8AC3E}">
        <p14:creationId xmlns:p14="http://schemas.microsoft.com/office/powerpoint/2010/main" val="2671088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EF2E3-3A04-86F9-26C5-00B79D911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4D46A6-1AF5-E921-AE96-2664A1685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98DDBD-6F78-E6D2-DA5C-43294FEB6D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5F7F51-15FC-94EF-35BC-6EEDE3D6EAB5}"/>
              </a:ext>
            </a:extLst>
          </p:cNvPr>
          <p:cNvSpPr>
            <a:spLocks noGrp="1"/>
          </p:cNvSpPr>
          <p:nvPr>
            <p:ph type="sldNum" sz="quarter" idx="5"/>
          </p:nvPr>
        </p:nvSpPr>
        <p:spPr/>
        <p:txBody>
          <a:bodyPr/>
          <a:lstStyle/>
          <a:p>
            <a:fld id="{6CF3ECA5-C63C-4648-BD1D-06EB9507F00E}" type="slidenum">
              <a:rPr lang="en-US" smtClean="0"/>
              <a:t>6</a:t>
            </a:fld>
            <a:endParaRPr lang="en-US"/>
          </a:p>
        </p:txBody>
      </p:sp>
    </p:spTree>
    <p:extLst>
      <p:ext uri="{BB962C8B-B14F-4D97-AF65-F5344CB8AC3E}">
        <p14:creationId xmlns:p14="http://schemas.microsoft.com/office/powerpoint/2010/main" val="2212778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28f3bf2548_0_0:notes"/>
          <p:cNvSpPr>
            <a:spLocks noGrp="1" noRot="1" noChangeAspect="1"/>
          </p:cNvSpPr>
          <p:nvPr>
            <p:ph type="sldImg" idx="2"/>
          </p:nvPr>
        </p:nvSpPr>
        <p:spPr>
          <a:xfrm>
            <a:off x="388938" y="688975"/>
            <a:ext cx="6118225" cy="3441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328f3bf2548_0_0:notes"/>
          <p:cNvSpPr txBox="1">
            <a:spLocks noGrp="1"/>
          </p:cNvSpPr>
          <p:nvPr>
            <p:ph type="body" idx="1"/>
          </p:nvPr>
        </p:nvSpPr>
        <p:spPr>
          <a:xfrm>
            <a:off x="689594" y="4360720"/>
            <a:ext cx="5516700" cy="4131300"/>
          </a:xfrm>
          <a:prstGeom prst="rect">
            <a:avLst/>
          </a:prstGeom>
          <a:noFill/>
          <a:ln>
            <a:noFill/>
          </a:ln>
        </p:spPr>
        <p:txBody>
          <a:bodyPr spcFirstLastPara="1" wrap="square" lIns="91700" tIns="45850" rIns="91700" bIns="4585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37" name="Google Shape;137;g328f3bf2548_0_0:notes"/>
          <p:cNvSpPr txBox="1">
            <a:spLocks noGrp="1"/>
          </p:cNvSpPr>
          <p:nvPr>
            <p:ph type="sldNum" idx="12"/>
          </p:nvPr>
        </p:nvSpPr>
        <p:spPr>
          <a:xfrm>
            <a:off x="3906101" y="8719847"/>
            <a:ext cx="2988300" cy="459000"/>
          </a:xfrm>
          <a:prstGeom prst="rect">
            <a:avLst/>
          </a:prstGeom>
          <a:noFill/>
          <a:ln>
            <a:noFill/>
          </a:ln>
        </p:spPr>
        <p:txBody>
          <a:bodyPr spcFirstLastPara="1" wrap="square" lIns="91700" tIns="45850" rIns="91700" bIns="458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extLst>
      <p:ext uri="{BB962C8B-B14F-4D97-AF65-F5344CB8AC3E}">
        <p14:creationId xmlns:p14="http://schemas.microsoft.com/office/powerpoint/2010/main" val="1892031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28f3bf2548_0_266:notes"/>
          <p:cNvSpPr>
            <a:spLocks noGrp="1" noRot="1" noChangeAspect="1"/>
          </p:cNvSpPr>
          <p:nvPr>
            <p:ph type="sldImg" idx="2"/>
          </p:nvPr>
        </p:nvSpPr>
        <p:spPr>
          <a:xfrm>
            <a:off x="388938" y="688975"/>
            <a:ext cx="6118225" cy="3441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328f3bf2548_0_266:notes"/>
          <p:cNvSpPr txBox="1">
            <a:spLocks noGrp="1"/>
          </p:cNvSpPr>
          <p:nvPr>
            <p:ph type="body" idx="1"/>
          </p:nvPr>
        </p:nvSpPr>
        <p:spPr>
          <a:xfrm>
            <a:off x="689594" y="4360720"/>
            <a:ext cx="5516700" cy="4131300"/>
          </a:xfrm>
          <a:prstGeom prst="rect">
            <a:avLst/>
          </a:prstGeom>
          <a:noFill/>
          <a:ln>
            <a:noFill/>
          </a:ln>
        </p:spPr>
        <p:txBody>
          <a:bodyPr spcFirstLastPara="1" wrap="square" lIns="91700" tIns="45850" rIns="91700" bIns="4585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2" name="Google Shape;152;g328f3bf2548_0_266:notes"/>
          <p:cNvSpPr txBox="1">
            <a:spLocks noGrp="1"/>
          </p:cNvSpPr>
          <p:nvPr>
            <p:ph type="sldNum" idx="12"/>
          </p:nvPr>
        </p:nvSpPr>
        <p:spPr>
          <a:xfrm>
            <a:off x="3906101" y="8719847"/>
            <a:ext cx="2988300" cy="459000"/>
          </a:xfrm>
          <a:prstGeom prst="rect">
            <a:avLst/>
          </a:prstGeom>
          <a:noFill/>
          <a:ln>
            <a:noFill/>
          </a:ln>
        </p:spPr>
        <p:txBody>
          <a:bodyPr spcFirstLastPara="1" wrap="square" lIns="91700" tIns="45850" rIns="91700" bIns="458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extLst>
      <p:ext uri="{BB962C8B-B14F-4D97-AF65-F5344CB8AC3E}">
        <p14:creationId xmlns:p14="http://schemas.microsoft.com/office/powerpoint/2010/main" val="4173612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28f3bf2548_0_140:notes"/>
          <p:cNvSpPr>
            <a:spLocks noGrp="1" noRot="1" noChangeAspect="1"/>
          </p:cNvSpPr>
          <p:nvPr>
            <p:ph type="sldImg" idx="2"/>
          </p:nvPr>
        </p:nvSpPr>
        <p:spPr>
          <a:xfrm>
            <a:off x="388938" y="688975"/>
            <a:ext cx="6118225" cy="3441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328f3bf2548_0_140:notes"/>
          <p:cNvSpPr txBox="1">
            <a:spLocks noGrp="1"/>
          </p:cNvSpPr>
          <p:nvPr>
            <p:ph type="body" idx="1"/>
          </p:nvPr>
        </p:nvSpPr>
        <p:spPr>
          <a:xfrm>
            <a:off x="689594" y="4360720"/>
            <a:ext cx="5516700" cy="4131300"/>
          </a:xfrm>
          <a:prstGeom prst="rect">
            <a:avLst/>
          </a:prstGeom>
          <a:noFill/>
          <a:ln>
            <a:noFill/>
          </a:ln>
        </p:spPr>
        <p:txBody>
          <a:bodyPr spcFirstLastPara="1" wrap="square" lIns="91700" tIns="45850" rIns="91700" bIns="4585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4" name="Google Shape;164;g328f3bf2548_0_140:notes"/>
          <p:cNvSpPr txBox="1">
            <a:spLocks noGrp="1"/>
          </p:cNvSpPr>
          <p:nvPr>
            <p:ph type="sldNum" idx="12"/>
          </p:nvPr>
        </p:nvSpPr>
        <p:spPr>
          <a:xfrm>
            <a:off x="3906101" y="8719847"/>
            <a:ext cx="2988300" cy="459000"/>
          </a:xfrm>
          <a:prstGeom prst="rect">
            <a:avLst/>
          </a:prstGeom>
          <a:noFill/>
          <a:ln>
            <a:noFill/>
          </a:ln>
        </p:spPr>
        <p:txBody>
          <a:bodyPr spcFirstLastPara="1" wrap="square" lIns="91700" tIns="45850" rIns="91700" bIns="458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extLst>
      <p:ext uri="{BB962C8B-B14F-4D97-AF65-F5344CB8AC3E}">
        <p14:creationId xmlns:p14="http://schemas.microsoft.com/office/powerpoint/2010/main" val="1170622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425" y="1597612"/>
            <a:ext cx="7771150" cy="1103189"/>
          </a:xfrm>
        </p:spPr>
        <p:txBody>
          <a:bodyPr/>
          <a:lstStyle/>
          <a:p>
            <a:r>
              <a:rPr lang="en-US"/>
              <a:t>Click to edit Master title style</a:t>
            </a:r>
          </a:p>
        </p:txBody>
      </p:sp>
      <p:sp>
        <p:nvSpPr>
          <p:cNvPr id="3" name="Subtitle 2"/>
          <p:cNvSpPr>
            <a:spLocks noGrp="1"/>
          </p:cNvSpPr>
          <p:nvPr>
            <p:ph type="subTitle" idx="1"/>
          </p:nvPr>
        </p:nvSpPr>
        <p:spPr>
          <a:xfrm>
            <a:off x="1371381" y="2914252"/>
            <a:ext cx="6401240" cy="1314462"/>
          </a:xfrm>
        </p:spPr>
        <p:txBody>
          <a:bodyPr/>
          <a:lstStyle>
            <a:lvl1pPr marL="0" indent="0" algn="ctr">
              <a:buNone/>
              <a:defRPr/>
            </a:lvl1pPr>
            <a:lvl2pPr marL="313639" indent="0" algn="ctr">
              <a:buNone/>
              <a:defRPr/>
            </a:lvl2pPr>
            <a:lvl3pPr marL="627278" indent="0" algn="ctr">
              <a:buNone/>
              <a:defRPr/>
            </a:lvl3pPr>
            <a:lvl4pPr marL="940918" indent="0" algn="ctr">
              <a:buNone/>
              <a:defRPr/>
            </a:lvl4pPr>
            <a:lvl5pPr marL="1254557" indent="0" algn="ctr">
              <a:buNone/>
              <a:defRPr/>
            </a:lvl5pPr>
            <a:lvl6pPr marL="1568196" indent="0" algn="ctr">
              <a:buNone/>
              <a:defRPr/>
            </a:lvl6pPr>
            <a:lvl7pPr marL="1881835" indent="0" algn="ctr">
              <a:buNone/>
              <a:defRPr/>
            </a:lvl7pPr>
            <a:lvl8pPr marL="2195474" indent="0" algn="ctr">
              <a:buNone/>
              <a:defRPr/>
            </a:lvl8pPr>
            <a:lvl9pPr marL="2509114" indent="0" algn="ctr">
              <a:buNone/>
              <a:defRPr/>
            </a:lvl9pPr>
          </a:lstStyle>
          <a:p>
            <a:r>
              <a:rPr lang="en-US"/>
              <a:t>Click to edit Master subtitle style</a:t>
            </a:r>
          </a:p>
        </p:txBody>
      </p:sp>
      <p:sp>
        <p:nvSpPr>
          <p:cNvPr id="4"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57449822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368" y="0"/>
            <a:ext cx="2285633" cy="463165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 y="0"/>
            <a:ext cx="6717260" cy="46316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6"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6CC0A312-3019-3043-B658-F1C33DCC0F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064008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8070"/>
          </a:xfrm>
        </p:spPr>
        <p:txBody>
          <a:bodyPr/>
          <a:lstStyle/>
          <a:p>
            <a:r>
              <a:rPr lang="en-US"/>
              <a:t>Click to edit Master title style</a:t>
            </a:r>
          </a:p>
        </p:txBody>
      </p:sp>
      <p:sp>
        <p:nvSpPr>
          <p:cNvPr id="3" name="Text Placeholder 2"/>
          <p:cNvSpPr>
            <a:spLocks noGrp="1"/>
          </p:cNvSpPr>
          <p:nvPr>
            <p:ph type="body" sz="half" idx="1"/>
          </p:nvPr>
        </p:nvSpPr>
        <p:spPr>
          <a:xfrm>
            <a:off x="33807" y="739454"/>
            <a:ext cx="4484543" cy="38922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458" y="739454"/>
            <a:ext cx="4484543" cy="38922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7"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0C376281-201C-BC4F-AF89-EB1EBDE02F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224333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58112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Rectangle 2"/>
          <p:cNvSpPr/>
          <p:nvPr userDrawn="1"/>
        </p:nvSpPr>
        <p:spPr>
          <a:xfrm>
            <a:off x="0" y="514023"/>
            <a:ext cx="9144000" cy="62946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103" tIns="34052" rIns="68103" bIns="34052" anchor="ctr"/>
          <a:lstStyle/>
          <a:p>
            <a:pPr defTabSz="914400" fontAlgn="base">
              <a:spcBef>
                <a:spcPct val="0"/>
              </a:spcBef>
              <a:spcAft>
                <a:spcPct val="0"/>
              </a:spcAft>
              <a:defRPr/>
            </a:pPr>
            <a:endParaRPr lang="en-US" sz="2900" b="1" dirty="0">
              <a:solidFill>
                <a:srgbClr val="FFFFFF"/>
              </a:solidFill>
              <a:latin typeface="Arial"/>
              <a:ea typeface="ＭＳ Ｐゴシック" charset="-128"/>
              <a:cs typeface="ＭＳ Ｐゴシック" charset="-128"/>
            </a:endParaRPr>
          </a:p>
        </p:txBody>
      </p:sp>
      <p:sp>
        <p:nvSpPr>
          <p:cNvPr id="6" name="Title 1"/>
          <p:cNvSpPr>
            <a:spLocks noGrp="1"/>
          </p:cNvSpPr>
          <p:nvPr>
            <p:ph type="title"/>
          </p:nvPr>
        </p:nvSpPr>
        <p:spPr>
          <a:xfrm>
            <a:off x="0" y="514350"/>
            <a:ext cx="8229600" cy="617220"/>
          </a:xfrm>
        </p:spPr>
        <p:txBody>
          <a:bodyPr>
            <a:normAutofit/>
          </a:bodyPr>
          <a:lstStyle>
            <a:lvl1pPr algn="l">
              <a:defRPr sz="2900" b="1">
                <a:solidFill>
                  <a:schemeClr val="bg1"/>
                </a:solidFill>
              </a:defRPr>
            </a:lvl1pPr>
          </a:lstStyle>
          <a:p>
            <a:r>
              <a:rPr lang="en-US"/>
              <a:t>Click to edit Master title style</a:t>
            </a:r>
          </a:p>
        </p:txBody>
      </p:sp>
      <p:sp>
        <p:nvSpPr>
          <p:cNvPr id="4" name="Date Placeholder 1"/>
          <p:cNvSpPr>
            <a:spLocks noGrp="1"/>
          </p:cNvSpPr>
          <p:nvPr>
            <p:ph type="dt" sz="half" idx="10"/>
          </p:nvPr>
        </p:nvSpPr>
        <p:spPr>
          <a:xfrm>
            <a:off x="690483" y="4714421"/>
            <a:ext cx="1904819" cy="313641"/>
          </a:xfrm>
          <a:prstGeom prst="rect">
            <a:avLst/>
          </a:prstGeom>
        </p:spPr>
        <p:txBody>
          <a:bodyPr/>
          <a:lstStyle>
            <a:lvl1pPr>
              <a:defRPr/>
            </a:lvl1pPr>
          </a:lstStyle>
          <a:p>
            <a:pPr>
              <a:defRPr/>
            </a:pPr>
            <a:endParaRPr lang="en-US">
              <a:solidFill>
                <a:srgbClr val="000000"/>
              </a:solidFill>
            </a:endParaRPr>
          </a:p>
        </p:txBody>
      </p:sp>
      <p:sp>
        <p:nvSpPr>
          <p:cNvPr id="5" name="Footer Placeholder 2"/>
          <p:cNvSpPr>
            <a:spLocks noGrp="1"/>
          </p:cNvSpPr>
          <p:nvPr>
            <p:ph type="ftr" sz="quarter" idx="11"/>
          </p:nvPr>
        </p:nvSpPr>
        <p:spPr>
          <a:xfrm>
            <a:off x="6171873" y="114349"/>
            <a:ext cx="2286000" cy="137218"/>
          </a:xfrm>
          <a:prstGeom prst="rect">
            <a:avLst/>
          </a:prstGeom>
        </p:spPr>
        <p:txBody>
          <a:bodyPr/>
          <a:lstStyle>
            <a:lvl1pPr algn="r">
              <a:defRPr sz="800">
                <a:solidFill>
                  <a:srgbClr val="0070C0"/>
                </a:solidFill>
              </a:defRPr>
            </a:lvl1pPr>
          </a:lstStyle>
          <a:p>
            <a:pPr>
              <a:defRPr/>
            </a:pPr>
            <a:endParaRPr lang="en-US"/>
          </a:p>
        </p:txBody>
      </p:sp>
      <p:sp>
        <p:nvSpPr>
          <p:cNvPr id="7" name="Slide Number Placeholder 3"/>
          <p:cNvSpPr>
            <a:spLocks noGrp="1"/>
          </p:cNvSpPr>
          <p:nvPr>
            <p:ph type="sldNum" sz="quarter" idx="12"/>
          </p:nvPr>
        </p:nvSpPr>
        <p:spPr>
          <a:xfrm>
            <a:off x="8245501" y="114349"/>
            <a:ext cx="730779" cy="137218"/>
          </a:xfrm>
          <a:prstGeom prst="rect">
            <a:avLst/>
          </a:prstGeom>
        </p:spPr>
        <p:txBody>
          <a:bodyPr/>
          <a:lstStyle>
            <a:lvl1pPr>
              <a:defRPr sz="800">
                <a:solidFill>
                  <a:srgbClr val="0070C0"/>
                </a:solidFill>
              </a:defRPr>
            </a:lvl1pPr>
          </a:lstStyle>
          <a:p>
            <a:r>
              <a:rPr lang="en-US"/>
              <a:t>| Slide </a:t>
            </a:r>
            <a:fld id="{05B5CFA1-90D2-934E-97F2-11A3E96DB7FE}" type="slidenum">
              <a:rPr lang="en-US"/>
              <a:pPr/>
              <a:t>‹#›</a:t>
            </a:fld>
            <a:endParaRPr lang="en-US"/>
          </a:p>
        </p:txBody>
      </p:sp>
    </p:spTree>
    <p:extLst>
      <p:ext uri="{BB962C8B-B14F-4D97-AF65-F5344CB8AC3E}">
        <p14:creationId xmlns:p14="http://schemas.microsoft.com/office/powerpoint/2010/main" val="2568092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3" name="Shape 158"/>
          <p:cNvSpPr/>
          <p:nvPr/>
        </p:nvSpPr>
        <p:spPr>
          <a:xfrm flipH="1" flipV="1">
            <a:off x="604446" y="634906"/>
            <a:ext cx="8362033" cy="1089"/>
          </a:xfrm>
          <a:prstGeom prst="line">
            <a:avLst/>
          </a:prstGeom>
          <a:ln w="63500">
            <a:solidFill>
              <a:srgbClr val="003DAF"/>
            </a:solidFill>
          </a:ln>
        </p:spPr>
        <p:txBody>
          <a:bodyPr lIns="0" tIns="0" rIns="0" bIns="0"/>
          <a:lstStyle/>
          <a:p>
            <a:pPr defTabSz="308612" eaLnBrk="0" fontAlgn="base" hangingPunct="0">
              <a:spcBef>
                <a:spcPct val="0"/>
              </a:spcBef>
              <a:spcAft>
                <a:spcPct val="0"/>
              </a:spcAft>
              <a:defRPr sz="1000"/>
            </a:pPr>
            <a:endParaRPr sz="700" b="1">
              <a:solidFill>
                <a:srgbClr val="000000"/>
              </a:solidFill>
              <a:latin typeface="Arial" panose="020B0604020202020204" pitchFamily="34" charset="0"/>
              <a:ea typeface="ＭＳ Ｐゴシック" panose="020B0600070205080204" pitchFamily="34" charset="-128"/>
              <a:cs typeface="ＭＳ Ｐゴシック" charset="0"/>
            </a:endParaRPr>
          </a:p>
        </p:txBody>
      </p:sp>
      <p:sp>
        <p:nvSpPr>
          <p:cNvPr id="160" name="Shape 160"/>
          <p:cNvSpPr>
            <a:spLocks noGrp="1"/>
          </p:cNvSpPr>
          <p:nvPr>
            <p:ph type="title"/>
          </p:nvPr>
        </p:nvSpPr>
        <p:spPr>
          <a:xfrm>
            <a:off x="-1" y="0"/>
            <a:ext cx="9144002" cy="642938"/>
          </a:xfrm>
          <a:prstGeom prst="rect">
            <a:avLst/>
          </a:prstGeom>
        </p:spPr>
        <p:txBody>
          <a:bodyPr lIns="26137" tIns="26137" rIns="26137" bIns="26137"/>
          <a:lstStyle>
            <a:lvl1pPr marL="0" marR="0" defTabSz="651830">
              <a:defRPr sz="2700">
                <a:solidFill>
                  <a:srgbClr val="00B800"/>
                </a:solidFill>
                <a:uFill>
                  <a:solidFill>
                    <a:srgbClr val="00B800"/>
                  </a:solidFill>
                </a:uFill>
                <a:latin typeface="Times New Roman"/>
                <a:ea typeface="Times New Roman"/>
                <a:cs typeface="Times New Roman"/>
                <a:sym typeface="Times New Roman"/>
              </a:defRPr>
            </a:lvl1pPr>
          </a:lstStyle>
          <a:p>
            <a:r>
              <a:t>Title Text</a:t>
            </a:r>
          </a:p>
        </p:txBody>
      </p:sp>
      <p:sp>
        <p:nvSpPr>
          <p:cNvPr id="4" name="Shape 159"/>
          <p:cNvSpPr>
            <a:spLocks noGrp="1"/>
          </p:cNvSpPr>
          <p:nvPr>
            <p:ph type="sldNum" sz="quarter" idx="10"/>
          </p:nvPr>
        </p:nvSpPr>
        <p:spPr>
          <a:xfrm>
            <a:off x="8156196" y="4943118"/>
            <a:ext cx="240689" cy="196026"/>
          </a:xfrm>
          <a:prstGeom prst="rect">
            <a:avLst/>
          </a:prstGeom>
        </p:spPr>
        <p:txBody>
          <a:bodyPr lIns="26137" tIns="26137" rIns="26137" bIns="26137"/>
          <a:lstStyle>
            <a:lvl1pPr defTabSz="308194">
              <a:defRPr sz="900">
                <a:cs typeface="Times New Roman" charset="0"/>
                <a:sym typeface="Times New Roman" charset="0"/>
              </a:defRPr>
            </a:lvl1pPr>
          </a:lstStyle>
          <a:p>
            <a:fld id="{010A3A6D-DD63-0E46-B160-07E656D36D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86192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98475" y="100854"/>
            <a:ext cx="7556313" cy="746311"/>
          </a:xfrm>
        </p:spPr>
        <p:txBody>
          <a:bodyPr anchor="b"/>
          <a:lstStyle/>
          <a:p>
            <a:r>
              <a:rPr lang="en-US"/>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10" name="Text Placeholder 3"/>
          <p:cNvSpPr>
            <a:spLocks noGrp="1"/>
          </p:cNvSpPr>
          <p:nvPr>
            <p:ph type="body" sz="half" idx="2"/>
          </p:nvPr>
        </p:nvSpPr>
        <p:spPr>
          <a:xfrm>
            <a:off x="498518" y="847164"/>
            <a:ext cx="7558960" cy="581025"/>
          </a:xfrm>
        </p:spPr>
        <p:txBody>
          <a:bodyPr lIns="62728" tIns="31364" rIns="62728" bIns="31364" rtlCol="0">
            <a:noAutofit/>
          </a:bodyPr>
          <a:lstStyle>
            <a:lvl1pPr marL="0" indent="0">
              <a:buNone/>
              <a:defRPr kumimoji="0" sz="1800" b="0" i="0" u="none" strike="noStrike" kern="1200" cap="none" spc="0" normalizeH="0" baseline="0">
                <a:ln>
                  <a:noFill/>
                </a:ln>
                <a:solidFill>
                  <a:schemeClr val="tx1">
                    <a:lumMod val="50000"/>
                    <a:lumOff val="50000"/>
                  </a:schemeClr>
                </a:solidFill>
                <a:effectLst/>
                <a:uLnTx/>
                <a:uFillTx/>
                <a:latin typeface="+mj-lt"/>
                <a:ea typeface="+mj-ea"/>
                <a:cs typeface="+mj-cs"/>
              </a:defRPr>
            </a:lvl1pPr>
            <a:lvl2pPr marL="342902" indent="0">
              <a:buNone/>
              <a:defRPr sz="900"/>
            </a:lvl2pPr>
            <a:lvl3pPr marL="685804" indent="0">
              <a:buNone/>
              <a:defRPr sz="700"/>
            </a:lvl3pPr>
            <a:lvl4pPr marL="1028705" indent="0">
              <a:buNone/>
              <a:defRPr sz="700"/>
            </a:lvl4pPr>
            <a:lvl5pPr marL="1371607" indent="0">
              <a:buNone/>
              <a:defRPr sz="700"/>
            </a:lvl5pPr>
            <a:lvl6pPr marL="1714509" indent="0">
              <a:buNone/>
              <a:defRPr sz="700"/>
            </a:lvl6pPr>
            <a:lvl7pPr marL="2057411" indent="0">
              <a:buNone/>
              <a:defRPr sz="700"/>
            </a:lvl7pPr>
            <a:lvl8pPr marL="2400312" indent="0">
              <a:buNone/>
              <a:defRPr sz="700"/>
            </a:lvl8pPr>
            <a:lvl9pPr marL="2743214" indent="0">
              <a:buNone/>
              <a:defRPr sz="700"/>
            </a:lvl9pPr>
          </a:lstStyle>
          <a:p>
            <a:pPr lvl="0"/>
            <a:r>
              <a:rPr lang="en-US"/>
              <a:t>Click to edit Master text styles</a:t>
            </a:r>
          </a:p>
        </p:txBody>
      </p:sp>
      <p:sp>
        <p:nvSpPr>
          <p:cNvPr id="5" name="Slide Number Placeholder 5"/>
          <p:cNvSpPr>
            <a:spLocks noGrp="1"/>
          </p:cNvSpPr>
          <p:nvPr>
            <p:ph type="sldNum" sz="quarter" idx="10"/>
          </p:nvPr>
        </p:nvSpPr>
        <p:spPr>
          <a:xfrm>
            <a:off x="8385993" y="4875598"/>
            <a:ext cx="554347" cy="273347"/>
          </a:xfrm>
          <a:prstGeom prst="rect">
            <a:avLst/>
          </a:prstGeom>
          <a:ln>
            <a:solidFill>
              <a:srgbClr val="7F7F7F"/>
            </a:solidFill>
          </a:ln>
        </p:spPr>
        <p:txBody>
          <a:bodyPr/>
          <a:lstStyle>
            <a:lvl1pPr>
              <a:defRPr sz="1200">
                <a:solidFill>
                  <a:srgbClr val="A6A6A6"/>
                </a:solidFill>
                <a:latin typeface="Arial" charset="0"/>
              </a:defRPr>
            </a:lvl1pPr>
          </a:lstStyle>
          <a:p>
            <a:fld id="{FB621D4F-DD8B-CC49-9D94-F53F6D898413}" type="slidenum">
              <a:rPr lang="en-US"/>
              <a:pPr/>
              <a:t>‹#›</a:t>
            </a:fld>
            <a:endParaRPr lang="en-US"/>
          </a:p>
        </p:txBody>
      </p:sp>
    </p:spTree>
    <p:extLst>
      <p:ext uri="{BB962C8B-B14F-4D97-AF65-F5344CB8AC3E}">
        <p14:creationId xmlns:p14="http://schemas.microsoft.com/office/powerpoint/2010/main" val="343409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34" name="Shape 34"/>
          <p:cNvSpPr/>
          <p:nvPr/>
        </p:nvSpPr>
        <p:spPr>
          <a:xfrm>
            <a:off x="1771650" y="3943350"/>
            <a:ext cx="5600701" cy="214313"/>
          </a:xfrm>
          <a:prstGeom prst="rect">
            <a:avLst/>
          </a:prstGeom>
          <a:solidFill>
            <a:schemeClr val="accent3">
              <a:lumOff val="44000"/>
            </a:schemeClr>
          </a:solidFill>
          <a:ln w="12700">
            <a:miter lim="400000"/>
          </a:ln>
        </p:spPr>
        <p:txBody>
          <a:bodyPr lIns="25718" tIns="25718" rIns="25718" bIns="25718" anchor="ctr"/>
          <a:lstStyle/>
          <a:p>
            <a:pPr>
              <a:defRPr sz="1600" b="0"/>
            </a:pPr>
            <a:endParaRPr sz="1200"/>
          </a:p>
        </p:txBody>
      </p:sp>
      <p:grpSp>
        <p:nvGrpSpPr>
          <p:cNvPr id="38" name="Group 38"/>
          <p:cNvGrpSpPr/>
          <p:nvPr/>
        </p:nvGrpSpPr>
        <p:grpSpPr>
          <a:xfrm>
            <a:off x="459552" y="4525565"/>
            <a:ext cx="8224899" cy="276999"/>
            <a:chOff x="0" y="0"/>
            <a:chExt cx="8224897" cy="369329"/>
          </a:xfrm>
        </p:grpSpPr>
        <p:sp>
          <p:nvSpPr>
            <p:cNvPr id="35" name="Shape 35"/>
            <p:cNvSpPr/>
            <p:nvPr/>
          </p:nvSpPr>
          <p:spPr>
            <a:xfrm>
              <a:off x="1711792" y="0"/>
              <a:ext cx="4801313" cy="369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4290" tIns="34290" rIns="34290" bIns="34290" numCol="1" anchor="t">
              <a:spAutoFit/>
            </a:bodyPr>
            <a:lstStyle>
              <a:lvl1pPr algn="ctr">
                <a:defRPr sz="1800" b="0">
                  <a:solidFill>
                    <a:srgbClr val="204080"/>
                  </a:solidFill>
                  <a:latin typeface="Arial"/>
                  <a:ea typeface="Arial"/>
                  <a:cs typeface="Arial"/>
                  <a:sym typeface="Arial"/>
                </a:defRPr>
              </a:lvl1pPr>
            </a:lstStyle>
            <a:p>
              <a:pPr>
                <a:defRPr sz="1600">
                  <a:solidFill>
                    <a:srgbClr val="000000"/>
                  </a:solidFill>
                  <a:latin typeface="Times New Roman"/>
                  <a:ea typeface="Times New Roman"/>
                  <a:cs typeface="Times New Roman"/>
                  <a:sym typeface="Times New Roman"/>
                </a:defRPr>
              </a:pPr>
              <a:r>
                <a:rPr sz="1350">
                  <a:solidFill>
                    <a:srgbClr val="204080"/>
                  </a:solidFill>
                  <a:latin typeface="Arial"/>
                  <a:ea typeface="Arial"/>
                  <a:cs typeface="Arial"/>
                  <a:sym typeface="Arial"/>
                </a:rPr>
                <a:t>High Performance Wireless Research and Education Network</a:t>
              </a:r>
            </a:p>
          </p:txBody>
        </p:sp>
        <p:pic>
          <p:nvPicPr>
            <p:cNvPr id="36" name="hpwren_logo.jpg" descr="C:\Users\hwb\Desktop\hpwren_log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98640" y="10554"/>
              <a:ext cx="526257" cy="325042"/>
            </a:xfrm>
            <a:prstGeom prst="rect">
              <a:avLst/>
            </a:prstGeom>
            <a:ln w="12700" cap="flat">
              <a:noFill/>
              <a:miter lim="400000"/>
            </a:ln>
            <a:effectLst/>
          </p:spPr>
        </p:pic>
        <p:pic>
          <p:nvPicPr>
            <p:cNvPr id="37" name="hpwren_logo.jpg" descr="C:\Users\hwb\Desktop\hpwren_log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554"/>
              <a:ext cx="526257" cy="325042"/>
            </a:xfrm>
            <a:prstGeom prst="rect">
              <a:avLst/>
            </a:prstGeom>
            <a:ln w="12700" cap="flat">
              <a:noFill/>
              <a:miter lim="400000"/>
            </a:ln>
            <a:effectLst/>
          </p:spPr>
        </p:pic>
      </p:grpSp>
      <p:sp>
        <p:nvSpPr>
          <p:cNvPr id="39" name="Shape 39"/>
          <p:cNvSpPr>
            <a:spLocks noGrp="1"/>
          </p:cNvSpPr>
          <p:nvPr>
            <p:ph type="sldNum" sz="quarter" idx="2"/>
          </p:nvPr>
        </p:nvSpPr>
        <p:spPr>
          <a:xfrm>
            <a:off x="6057901" y="4113609"/>
            <a:ext cx="1600201" cy="209551"/>
          </a:xfrm>
          <a:prstGeom prst="rect">
            <a:avLst/>
          </a:prstGeom>
        </p:spPr>
        <p:txBody>
          <a:bodyPr lIns="34290" tIns="34290" rIns="34290" bIns="34290"/>
          <a:lstStyle>
            <a:lvl1pPr>
              <a:defRPr sz="825"/>
            </a:lvl1pPr>
          </a:lstStyle>
          <a:p>
            <a:fld id="{86CB4B4D-7CA3-9044-876B-883B54F8677D}" type="slidenum">
              <a:t>‹#›</a:t>
            </a:fld>
            <a:endParaRPr/>
          </a:p>
        </p:txBody>
      </p:sp>
    </p:spTree>
    <p:extLst>
      <p:ext uri="{BB962C8B-B14F-4D97-AF65-F5344CB8AC3E}">
        <p14:creationId xmlns:p14="http://schemas.microsoft.com/office/powerpoint/2010/main" val="229162340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Title and Content, 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8574" y="100855"/>
            <a:ext cx="7556313" cy="746312"/>
          </a:xfrm>
        </p:spPr>
        <p:txBody>
          <a:bodyPr anchor="b" anchorCtr="0"/>
          <a:lstStyle/>
          <a:p>
            <a:r>
              <a:rPr lang="en-US" dirty="0"/>
              <a:t>Click to edit Headline</a:t>
            </a:r>
            <a:endParaRPr dirty="0"/>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6" name="Slide Number Placeholder 5"/>
          <p:cNvSpPr>
            <a:spLocks noGrp="1"/>
          </p:cNvSpPr>
          <p:nvPr>
            <p:ph type="sldNum" sz="quarter" idx="12"/>
          </p:nvPr>
        </p:nvSpPr>
        <p:spPr>
          <a:xfrm>
            <a:off x="8386461" y="4875381"/>
            <a:ext cx="554038" cy="273844"/>
          </a:xfrm>
          <a:prstGeom prst="rect">
            <a:avLst/>
          </a:prstGeom>
          <a:ln>
            <a:solidFill>
              <a:srgbClr val="7F7F7F"/>
            </a:solidFill>
          </a:ln>
        </p:spPr>
        <p:txBody>
          <a:bodyPr/>
          <a:lstStyle>
            <a:lvl1pPr>
              <a:defRPr sz="1600">
                <a:solidFill>
                  <a:schemeClr val="bg1">
                    <a:lumMod val="65000"/>
                  </a:schemeClr>
                </a:solidFill>
              </a:defRPr>
            </a:lvl1pPr>
          </a:lstStyle>
          <a:p>
            <a:fld id="{162F1D00-BD13-4404-86B0-79703945A0A7}" type="slidenum">
              <a:rPr lang="en-US" smtClean="0">
                <a:solidFill>
                  <a:prstClr val="white">
                    <a:lumMod val="65000"/>
                  </a:prstClr>
                </a:solidFill>
                <a:latin typeface="Arial"/>
              </a:rPr>
              <a:pPr/>
              <a:t>‹#›</a:t>
            </a:fld>
            <a:endParaRPr lang="en-US" dirty="0">
              <a:solidFill>
                <a:prstClr val="white">
                  <a:lumMod val="65000"/>
                </a:prstClr>
              </a:solidFill>
              <a:latin typeface="Arial"/>
            </a:endParaRPr>
          </a:p>
        </p:txBody>
      </p:sp>
      <p:sp>
        <p:nvSpPr>
          <p:cNvPr id="10" name="Text Placeholder 3"/>
          <p:cNvSpPr>
            <a:spLocks noGrp="1"/>
          </p:cNvSpPr>
          <p:nvPr>
            <p:ph type="body" sz="half" idx="2" hasCustomPrompt="1"/>
          </p:nvPr>
        </p:nvSpPr>
        <p:spPr>
          <a:xfrm>
            <a:off x="498518" y="847166"/>
            <a:ext cx="7558960" cy="581025"/>
          </a:xfrm>
        </p:spPr>
        <p:txBody>
          <a:bodyPr vert="horz" lIns="91339" tIns="45672" rIns="91339" bIns="45672" rtlCol="0" anchor="t" anchorCtr="0">
            <a:noAutofit/>
          </a:bodyPr>
          <a:lstStyle>
            <a:lvl1pPr marL="0" indent="0">
              <a:buNone/>
              <a:defRPr kumimoji="0" sz="2400" b="0" i="0" u="none" strike="noStrike" kern="1200" cap="none" spc="0" normalizeH="0" baseline="0">
                <a:ln>
                  <a:noFill/>
                </a:ln>
                <a:solidFill>
                  <a:schemeClr val="tx1">
                    <a:lumMod val="50000"/>
                    <a:lumOff val="50000"/>
                  </a:schemeClr>
                </a:solidFill>
                <a:effectLst/>
                <a:uLnTx/>
                <a:uFillTx/>
                <a:latin typeface="+mj-lt"/>
                <a:ea typeface="+mj-ea"/>
                <a:cs typeface="+mj-cs"/>
              </a:defRPr>
            </a:lvl1pPr>
            <a:lvl2pPr marL="456708" indent="0">
              <a:buNone/>
              <a:defRPr sz="1200"/>
            </a:lvl2pPr>
            <a:lvl3pPr marL="913417" indent="0">
              <a:buNone/>
              <a:defRPr sz="1000"/>
            </a:lvl3pPr>
            <a:lvl4pPr marL="1370127" indent="0">
              <a:buNone/>
              <a:defRPr sz="900"/>
            </a:lvl4pPr>
            <a:lvl5pPr marL="1826835" indent="0">
              <a:buNone/>
              <a:defRPr sz="900"/>
            </a:lvl5pPr>
            <a:lvl6pPr marL="2283544" indent="0">
              <a:buNone/>
              <a:defRPr sz="900"/>
            </a:lvl6pPr>
            <a:lvl7pPr marL="2740253" indent="0">
              <a:buNone/>
              <a:defRPr sz="900"/>
            </a:lvl7pPr>
            <a:lvl8pPr marL="3196962" indent="0">
              <a:buNone/>
              <a:defRPr sz="900"/>
            </a:lvl8pPr>
            <a:lvl9pPr marL="3653672" indent="0">
              <a:buNone/>
              <a:defRPr sz="900"/>
            </a:lvl9pPr>
          </a:lstStyle>
          <a:p>
            <a:pPr marL="0" marR="0" lvl="0" indent="0" algn="l" defTabSz="913417" rtl="0" eaLnBrk="1" fontAlgn="auto" latinLnBrk="0" hangingPunct="1">
              <a:lnSpc>
                <a:spcPct val="100000"/>
              </a:lnSpc>
              <a:spcBef>
                <a:spcPct val="0"/>
              </a:spcBef>
              <a:spcAft>
                <a:spcPts val="0"/>
              </a:spcAft>
              <a:buClrTx/>
              <a:buSzTx/>
              <a:buFontTx/>
              <a:buNone/>
              <a:tabLst/>
              <a:defRPr/>
            </a:pPr>
            <a:r>
              <a:rPr lang="en-US" dirty="0"/>
              <a:t>Click to edit subtitle</a:t>
            </a:r>
          </a:p>
        </p:txBody>
      </p:sp>
    </p:spTree>
    <p:extLst>
      <p:ext uri="{BB962C8B-B14F-4D97-AF65-F5344CB8AC3E}">
        <p14:creationId xmlns:p14="http://schemas.microsoft.com/office/powerpoint/2010/main" val="1927597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29140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lumn" type="twoObj">
  <p:cSld name="Two Column">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94853" y="273845"/>
            <a:ext cx="8354250" cy="44415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2"/>
              </a:buClr>
              <a:buSzPts val="36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400"/>
              <a:buNone/>
              <a:defRPr sz="1350"/>
            </a:lvl2pPr>
            <a:lvl3pPr lvl="2" rtl="0">
              <a:spcBef>
                <a:spcPts val="0"/>
              </a:spcBef>
              <a:spcAft>
                <a:spcPts val="0"/>
              </a:spcAft>
              <a:buSzPts val="1400"/>
              <a:buNone/>
              <a:defRPr sz="1350"/>
            </a:lvl3pPr>
            <a:lvl4pPr lvl="3" rtl="0">
              <a:spcBef>
                <a:spcPts val="0"/>
              </a:spcBef>
              <a:spcAft>
                <a:spcPts val="0"/>
              </a:spcAft>
              <a:buSzPts val="1400"/>
              <a:buNone/>
              <a:defRPr sz="1350"/>
            </a:lvl4pPr>
            <a:lvl5pPr lvl="4" rtl="0">
              <a:spcBef>
                <a:spcPts val="0"/>
              </a:spcBef>
              <a:spcAft>
                <a:spcPts val="0"/>
              </a:spcAft>
              <a:buSzPts val="1400"/>
              <a:buNone/>
              <a:defRPr sz="1350"/>
            </a:lvl5pPr>
            <a:lvl6pPr lvl="5" rtl="0">
              <a:spcBef>
                <a:spcPts val="0"/>
              </a:spcBef>
              <a:spcAft>
                <a:spcPts val="0"/>
              </a:spcAft>
              <a:buSzPts val="1400"/>
              <a:buNone/>
              <a:defRPr sz="1350"/>
            </a:lvl6pPr>
            <a:lvl7pPr lvl="6" rtl="0">
              <a:spcBef>
                <a:spcPts val="0"/>
              </a:spcBef>
              <a:spcAft>
                <a:spcPts val="0"/>
              </a:spcAft>
              <a:buSzPts val="1400"/>
              <a:buNone/>
              <a:defRPr sz="1350"/>
            </a:lvl7pPr>
            <a:lvl8pPr lvl="7" rtl="0">
              <a:spcBef>
                <a:spcPts val="0"/>
              </a:spcBef>
              <a:spcAft>
                <a:spcPts val="0"/>
              </a:spcAft>
              <a:buSzPts val="1400"/>
              <a:buNone/>
              <a:defRPr sz="1350"/>
            </a:lvl8pPr>
            <a:lvl9pPr lvl="8" rtl="0">
              <a:spcBef>
                <a:spcPts val="0"/>
              </a:spcBef>
              <a:spcAft>
                <a:spcPts val="0"/>
              </a:spcAft>
              <a:buSzPts val="1400"/>
              <a:buNone/>
              <a:defRPr sz="1350"/>
            </a:lvl9pPr>
          </a:lstStyle>
          <a:p>
            <a:endParaRPr/>
          </a:p>
        </p:txBody>
      </p:sp>
      <p:sp>
        <p:nvSpPr>
          <p:cNvPr id="33" name="Google Shape;33;p6"/>
          <p:cNvSpPr txBox="1">
            <a:spLocks noGrp="1"/>
          </p:cNvSpPr>
          <p:nvPr>
            <p:ph type="body" idx="1"/>
          </p:nvPr>
        </p:nvSpPr>
        <p:spPr>
          <a:xfrm>
            <a:off x="571500" y="1369219"/>
            <a:ext cx="3924225" cy="3263400"/>
          </a:xfrm>
          <a:prstGeom prst="rect">
            <a:avLst/>
          </a:prstGeom>
          <a:noFill/>
          <a:ln>
            <a:noFill/>
          </a:ln>
        </p:spPr>
        <p:txBody>
          <a:bodyPr spcFirstLastPara="1" wrap="square" lIns="91425" tIns="45700" rIns="91425" bIns="45700" anchor="t" anchorCtr="0">
            <a:noAutofit/>
          </a:bodyPr>
          <a:lstStyle>
            <a:lvl1pPr marL="342900" marR="0" lvl="0" indent="-304800" algn="l" rtl="0">
              <a:lnSpc>
                <a:spcPct val="90000"/>
              </a:lnSpc>
              <a:spcBef>
                <a:spcPts val="750"/>
              </a:spcBef>
              <a:spcAft>
                <a:spcPts val="0"/>
              </a:spcAft>
              <a:buClr>
                <a:schemeClr val="accent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accent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accent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accent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accent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4" name="Google Shape;34;p6"/>
          <p:cNvSpPr txBox="1">
            <a:spLocks noGrp="1"/>
          </p:cNvSpPr>
          <p:nvPr>
            <p:ph type="body" idx="2"/>
          </p:nvPr>
        </p:nvSpPr>
        <p:spPr>
          <a:xfrm>
            <a:off x="4648200" y="1369219"/>
            <a:ext cx="3919050" cy="3263400"/>
          </a:xfrm>
          <a:prstGeom prst="rect">
            <a:avLst/>
          </a:prstGeom>
          <a:noFill/>
          <a:ln>
            <a:noFill/>
          </a:ln>
        </p:spPr>
        <p:txBody>
          <a:bodyPr spcFirstLastPara="1" wrap="square" lIns="91425" tIns="45700" rIns="91425" bIns="45700" anchor="t" anchorCtr="0">
            <a:noAutofit/>
          </a:bodyPr>
          <a:lstStyle>
            <a:lvl1pPr marL="342900" marR="0" lvl="0" indent="-304800" algn="l" rtl="0">
              <a:lnSpc>
                <a:spcPct val="90000"/>
              </a:lnSpc>
              <a:spcBef>
                <a:spcPts val="750"/>
              </a:spcBef>
              <a:spcAft>
                <a:spcPts val="0"/>
              </a:spcAft>
              <a:buClr>
                <a:schemeClr val="accent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accent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accent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accent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accent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3014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3808" y="739454"/>
            <a:ext cx="9110193" cy="3467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690483" y="4714421"/>
            <a:ext cx="1904819" cy="313641"/>
          </a:xfrm>
          <a:prstGeom prst="rect">
            <a:avLst/>
          </a:prstGeom>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ftr" sz="quarter" idx="11"/>
          </p:nvPr>
        </p:nvSpPr>
        <p:spPr>
          <a:xfrm>
            <a:off x="3160539" y="4714421"/>
            <a:ext cx="2821833" cy="313641"/>
          </a:xfrm>
          <a:prstGeom prst="rect">
            <a:avLst/>
          </a:prstGeom>
        </p:spPr>
        <p:txBody>
          <a:bodyPr/>
          <a:lstStyle>
            <a:lvl1pPr>
              <a:defRPr/>
            </a:lvl1pPr>
          </a:lstStyle>
          <a:p>
            <a:pPr>
              <a:defRPr/>
            </a:pPr>
            <a:endParaRPr lang="en-US" altLang="en-US"/>
          </a:p>
        </p:txBody>
      </p:sp>
    </p:spTree>
    <p:extLst>
      <p:ext uri="{BB962C8B-B14F-4D97-AF65-F5344CB8AC3E}">
        <p14:creationId xmlns:p14="http://schemas.microsoft.com/office/powerpoint/2010/main" val="172862199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dline, Body Copy and Bullets">
  <p:cSld name="Headline, Body Copy and Bullets">
    <p:spTree>
      <p:nvGrpSpPr>
        <p:cNvPr id="1" name="Shape 19"/>
        <p:cNvGrpSpPr/>
        <p:nvPr/>
      </p:nvGrpSpPr>
      <p:grpSpPr>
        <a:xfrm>
          <a:off x="0" y="0"/>
          <a:ext cx="0" cy="0"/>
          <a:chOff x="0" y="0"/>
          <a:chExt cx="0" cy="0"/>
        </a:xfrm>
      </p:grpSpPr>
      <p:sp>
        <p:nvSpPr>
          <p:cNvPr id="20" name="Google Shape;20;p8"/>
          <p:cNvSpPr txBox="1">
            <a:spLocks noGrp="1"/>
          </p:cNvSpPr>
          <p:nvPr>
            <p:ph type="sldNum" idx="12"/>
          </p:nvPr>
        </p:nvSpPr>
        <p:spPr>
          <a:xfrm>
            <a:off x="8418177" y="4798829"/>
            <a:ext cx="414000" cy="378596"/>
          </a:xfrm>
          <a:prstGeom prst="rect">
            <a:avLst/>
          </a:prstGeom>
          <a:noFill/>
          <a:ln>
            <a:noFill/>
          </a:ln>
        </p:spPr>
        <p:txBody>
          <a:bodyPr spcFirstLastPara="1" wrap="square" lIns="0" tIns="0" rIns="0" bIns="91425" anchor="ctr" anchorCtr="0">
            <a:no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19099887"/>
      </p:ext>
    </p:extLst>
  </p:cSld>
  <p:clrMapOvr>
    <a:masterClrMapping/>
  </p:clrMapOvr>
  <p:extLst>
    <p:ext uri="{DCECCB84-F9BA-43D5-87BE-67443E8EF086}">
      <p15:sldGuideLst xmlns:p15="http://schemas.microsoft.com/office/powerpoint/2012/main">
        <p15:guide id="1" pos="144">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02" y="3305215"/>
            <a:ext cx="7772620" cy="1021512"/>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721702" y="2180243"/>
            <a:ext cx="7772620" cy="1124971"/>
          </a:xfrm>
        </p:spPr>
        <p:txBody>
          <a:bodyPr anchor="b"/>
          <a:lstStyle>
            <a:lvl1pPr marL="0" indent="0">
              <a:buNone/>
              <a:defRPr sz="1400"/>
            </a:lvl1pPr>
            <a:lvl2pPr marL="313639" indent="0">
              <a:buNone/>
              <a:defRPr sz="1200"/>
            </a:lvl2pPr>
            <a:lvl3pPr marL="627278" indent="0">
              <a:buNone/>
              <a:defRPr sz="1100"/>
            </a:lvl3pPr>
            <a:lvl4pPr marL="940918" indent="0">
              <a:buNone/>
              <a:defRPr sz="1000"/>
            </a:lvl4pPr>
            <a:lvl5pPr marL="1254557" indent="0">
              <a:buNone/>
              <a:defRPr sz="1000"/>
            </a:lvl5pPr>
            <a:lvl6pPr marL="1568196" indent="0">
              <a:buNone/>
              <a:defRPr sz="1000"/>
            </a:lvl6pPr>
            <a:lvl7pPr marL="1881835" indent="0">
              <a:buNone/>
              <a:defRPr sz="1000"/>
            </a:lvl7pPr>
            <a:lvl8pPr marL="2195474" indent="0">
              <a:buNone/>
              <a:defRPr sz="1000"/>
            </a:lvl8pPr>
            <a:lvl9pPr marL="2509114" indent="0">
              <a:buNone/>
              <a:defRPr sz="1000"/>
            </a:lvl9pPr>
          </a:lstStyle>
          <a:p>
            <a:pPr lvl="0"/>
            <a:r>
              <a:rPr lang="en-US"/>
              <a:t>Click to edit Master text styles</a:t>
            </a:r>
          </a:p>
        </p:txBody>
      </p:sp>
      <p:sp>
        <p:nvSpPr>
          <p:cNvPr id="4"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6"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E2071BD7-813D-AE4A-979F-03C554ED9D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147874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127" y="205827"/>
            <a:ext cx="8229746" cy="85706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128" y="1151108"/>
            <a:ext cx="4040645" cy="480263"/>
          </a:xfrm>
        </p:spPr>
        <p:txBody>
          <a:bodyPr anchor="b"/>
          <a:lstStyle>
            <a:lvl1pPr marL="0" indent="0">
              <a:buNone/>
              <a:defRPr sz="1600" b="1"/>
            </a:lvl1pPr>
            <a:lvl2pPr marL="313639" indent="0">
              <a:buNone/>
              <a:defRPr sz="1400" b="1"/>
            </a:lvl2pPr>
            <a:lvl3pPr marL="627278" indent="0">
              <a:buNone/>
              <a:defRPr sz="1200" b="1"/>
            </a:lvl3pPr>
            <a:lvl4pPr marL="940918" indent="0">
              <a:buNone/>
              <a:defRPr sz="1100" b="1"/>
            </a:lvl4pPr>
            <a:lvl5pPr marL="1254557" indent="0">
              <a:buNone/>
              <a:defRPr sz="1100" b="1"/>
            </a:lvl5pPr>
            <a:lvl6pPr marL="1568196" indent="0">
              <a:buNone/>
              <a:defRPr sz="1100" b="1"/>
            </a:lvl6pPr>
            <a:lvl7pPr marL="1881835" indent="0">
              <a:buNone/>
              <a:defRPr sz="1100" b="1"/>
            </a:lvl7pPr>
            <a:lvl8pPr marL="2195474" indent="0">
              <a:buNone/>
              <a:defRPr sz="1100" b="1"/>
            </a:lvl8pPr>
            <a:lvl9pPr marL="250911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128" y="1631371"/>
            <a:ext cx="4040645" cy="2963257"/>
          </a:xfrm>
        </p:spPr>
        <p:txBody>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758" y="1151108"/>
            <a:ext cx="4042115" cy="480263"/>
          </a:xfrm>
        </p:spPr>
        <p:txBody>
          <a:bodyPr anchor="b"/>
          <a:lstStyle>
            <a:lvl1pPr marL="0" indent="0">
              <a:buNone/>
              <a:defRPr sz="1600" b="1"/>
            </a:lvl1pPr>
            <a:lvl2pPr marL="313639" indent="0">
              <a:buNone/>
              <a:defRPr sz="1400" b="1"/>
            </a:lvl2pPr>
            <a:lvl3pPr marL="627278" indent="0">
              <a:buNone/>
              <a:defRPr sz="1200" b="1"/>
            </a:lvl3pPr>
            <a:lvl4pPr marL="940918" indent="0">
              <a:buNone/>
              <a:defRPr sz="1100" b="1"/>
            </a:lvl4pPr>
            <a:lvl5pPr marL="1254557" indent="0">
              <a:buNone/>
              <a:defRPr sz="1100" b="1"/>
            </a:lvl5pPr>
            <a:lvl6pPr marL="1568196" indent="0">
              <a:buNone/>
              <a:defRPr sz="1100" b="1"/>
            </a:lvl6pPr>
            <a:lvl7pPr marL="1881835" indent="0">
              <a:buNone/>
              <a:defRPr sz="1100" b="1"/>
            </a:lvl7pPr>
            <a:lvl8pPr marL="2195474" indent="0">
              <a:buNone/>
              <a:defRPr sz="1100" b="1"/>
            </a:lvl8pPr>
            <a:lvl9pPr marL="250911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758" y="1631371"/>
            <a:ext cx="4042115" cy="2963257"/>
          </a:xfrm>
        </p:spPr>
        <p:txBody>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8"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9"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7CA80CC8-7B2B-B242-9D48-EFD240CDE1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133746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690483" y="4714421"/>
            <a:ext cx="1904819" cy="313641"/>
          </a:xfrm>
          <a:prstGeom prst="rect">
            <a:avLst/>
          </a:prstGeom>
        </p:spPr>
        <p:txBody>
          <a:bodyPr/>
          <a:lstStyle>
            <a:lvl1pPr>
              <a:defRPr/>
            </a:lvl1pPr>
          </a:lstStyle>
          <a:p>
            <a:pPr>
              <a:defRPr/>
            </a:pPr>
            <a:endParaRPr lang="en-US" altLang="en-US">
              <a:solidFill>
                <a:srgbClr val="000000"/>
              </a:solidFill>
            </a:endParaRPr>
          </a:p>
        </p:txBody>
      </p:sp>
      <p:sp>
        <p:nvSpPr>
          <p:cNvPr id="4" name="Footer Placeholder 3"/>
          <p:cNvSpPr>
            <a:spLocks noGrp="1" noChangeArrowheads="1"/>
          </p:cNvSpPr>
          <p:nvPr>
            <p:ph type="ftr" sz="quarter" idx="11"/>
          </p:nvPr>
        </p:nvSpPr>
        <p:spPr>
          <a:xfrm>
            <a:off x="3160539" y="4714421"/>
            <a:ext cx="2821833" cy="313641"/>
          </a:xfrm>
          <a:prstGeom prst="rect">
            <a:avLst/>
          </a:prstGeom>
        </p:spPr>
        <p:txBody>
          <a:bodyPr/>
          <a:lstStyle>
            <a:lvl1pPr>
              <a:defRPr/>
            </a:lvl1pPr>
          </a:lstStyle>
          <a:p>
            <a:pPr>
              <a:defRPr/>
            </a:pPr>
            <a:endParaRPr lang="en-US" altLang="en-US"/>
          </a:p>
        </p:txBody>
      </p:sp>
      <p:sp>
        <p:nvSpPr>
          <p:cNvPr id="5" name="Slide Number Placeholder 4"/>
          <p:cNvSpPr>
            <a:spLocks noGrp="1" noChangeArrowheads="1"/>
          </p:cNvSpPr>
          <p:nvPr>
            <p:ph type="sldNum" sz="quarter" idx="12"/>
          </p:nvPr>
        </p:nvSpPr>
        <p:spPr>
          <a:xfrm>
            <a:off x="7239182" y="4350685"/>
            <a:ext cx="1904818" cy="313641"/>
          </a:xfrm>
          <a:prstGeom prst="rect">
            <a:avLst/>
          </a:prstGeom>
        </p:spPr>
        <p:txBody>
          <a:bodyPr/>
          <a:lstStyle>
            <a:lvl1pPr>
              <a:defRPr/>
            </a:lvl1pPr>
          </a:lstStyle>
          <a:p>
            <a:fld id="{17C2CC96-9B76-C74A-BA9F-BBDA2466ED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07822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3"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4"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9C8BDA13-57D2-1F4E-B762-AD55553434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446867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27" y="204738"/>
            <a:ext cx="3008803" cy="871226"/>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700" y="204739"/>
            <a:ext cx="5112174" cy="4389890"/>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127" y="1075965"/>
            <a:ext cx="3008803" cy="3518664"/>
          </a:xfrm>
        </p:spPr>
        <p:txBody>
          <a:bodyPr/>
          <a:lstStyle>
            <a:lvl1pPr marL="0" indent="0">
              <a:buNone/>
              <a:defRPr sz="1000"/>
            </a:lvl1pPr>
            <a:lvl2pPr marL="313639" indent="0">
              <a:buNone/>
              <a:defRPr sz="800"/>
            </a:lvl2pPr>
            <a:lvl3pPr marL="627278" indent="0">
              <a:buNone/>
              <a:defRPr sz="700"/>
            </a:lvl3pPr>
            <a:lvl4pPr marL="940918" indent="0">
              <a:buNone/>
              <a:defRPr sz="600"/>
            </a:lvl4pPr>
            <a:lvl5pPr marL="1254557" indent="0">
              <a:buNone/>
              <a:defRPr sz="600"/>
            </a:lvl5pPr>
            <a:lvl6pPr marL="1568196" indent="0">
              <a:buNone/>
              <a:defRPr sz="600"/>
            </a:lvl6pPr>
            <a:lvl7pPr marL="1881835" indent="0">
              <a:buNone/>
              <a:defRPr sz="600"/>
            </a:lvl7pPr>
            <a:lvl8pPr marL="2195474" indent="0">
              <a:buNone/>
              <a:defRPr sz="600"/>
            </a:lvl8pPr>
            <a:lvl9pPr marL="2509114" indent="0">
              <a:buNone/>
              <a:defRPr sz="600"/>
            </a:lvl9pPr>
          </a:lstStyle>
          <a:p>
            <a:pPr lvl="0"/>
            <a:r>
              <a:rPr lang="en-US"/>
              <a:t>Click to edit Master text styles</a:t>
            </a:r>
          </a:p>
        </p:txBody>
      </p:sp>
      <p:sp>
        <p:nvSpPr>
          <p:cNvPr id="5"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7"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F19C0829-C1F3-C145-A31C-BFDD5F8B8C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488970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61" y="3600342"/>
            <a:ext cx="5486987" cy="424723"/>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61" y="459572"/>
            <a:ext cx="5486987" cy="3086318"/>
          </a:xfrm>
        </p:spPr>
        <p:txBody>
          <a:bodyPr/>
          <a:lstStyle>
            <a:lvl1pPr marL="0" indent="0">
              <a:buNone/>
              <a:defRPr sz="2200"/>
            </a:lvl1pPr>
            <a:lvl2pPr marL="313639" indent="0">
              <a:buNone/>
              <a:defRPr sz="1900"/>
            </a:lvl2pPr>
            <a:lvl3pPr marL="627278" indent="0">
              <a:buNone/>
              <a:defRPr sz="1600"/>
            </a:lvl3pPr>
            <a:lvl4pPr marL="940918" indent="0">
              <a:buNone/>
              <a:defRPr sz="1400"/>
            </a:lvl4pPr>
            <a:lvl5pPr marL="1254557" indent="0">
              <a:buNone/>
              <a:defRPr sz="1400"/>
            </a:lvl5pPr>
            <a:lvl6pPr marL="1568196" indent="0">
              <a:buNone/>
              <a:defRPr sz="1400"/>
            </a:lvl6pPr>
            <a:lvl7pPr marL="1881835" indent="0">
              <a:buNone/>
              <a:defRPr sz="1400"/>
            </a:lvl7pPr>
            <a:lvl8pPr marL="2195474" indent="0">
              <a:buNone/>
              <a:defRPr sz="1400"/>
            </a:lvl8pPr>
            <a:lvl9pPr marL="2509114" indent="0">
              <a:buNone/>
              <a:defRPr sz="1400"/>
            </a:lvl9pPr>
          </a:lstStyle>
          <a:p>
            <a:pPr lvl="0"/>
            <a:endParaRPr lang="en-US" noProof="0"/>
          </a:p>
        </p:txBody>
      </p:sp>
      <p:sp>
        <p:nvSpPr>
          <p:cNvPr id="4" name="Text Placeholder 3"/>
          <p:cNvSpPr>
            <a:spLocks noGrp="1"/>
          </p:cNvSpPr>
          <p:nvPr>
            <p:ph type="body" sz="half" idx="2"/>
          </p:nvPr>
        </p:nvSpPr>
        <p:spPr>
          <a:xfrm>
            <a:off x="1791761" y="4025065"/>
            <a:ext cx="5486987" cy="604413"/>
          </a:xfrm>
        </p:spPr>
        <p:txBody>
          <a:bodyPr/>
          <a:lstStyle>
            <a:lvl1pPr marL="0" indent="0">
              <a:buNone/>
              <a:defRPr sz="1000"/>
            </a:lvl1pPr>
            <a:lvl2pPr marL="313639" indent="0">
              <a:buNone/>
              <a:defRPr sz="800"/>
            </a:lvl2pPr>
            <a:lvl3pPr marL="627278" indent="0">
              <a:buNone/>
              <a:defRPr sz="700"/>
            </a:lvl3pPr>
            <a:lvl4pPr marL="940918" indent="0">
              <a:buNone/>
              <a:defRPr sz="600"/>
            </a:lvl4pPr>
            <a:lvl5pPr marL="1254557" indent="0">
              <a:buNone/>
              <a:defRPr sz="600"/>
            </a:lvl5pPr>
            <a:lvl6pPr marL="1568196" indent="0">
              <a:buNone/>
              <a:defRPr sz="600"/>
            </a:lvl6pPr>
            <a:lvl7pPr marL="1881835" indent="0">
              <a:buNone/>
              <a:defRPr sz="600"/>
            </a:lvl7pPr>
            <a:lvl8pPr marL="2195474" indent="0">
              <a:buNone/>
              <a:defRPr sz="600"/>
            </a:lvl8pPr>
            <a:lvl9pPr marL="2509114" indent="0">
              <a:buNone/>
              <a:defRPr sz="600"/>
            </a:lvl9pPr>
          </a:lstStyle>
          <a:p>
            <a:pPr lvl="0"/>
            <a:r>
              <a:rPr lang="en-US"/>
              <a:t>Click to edit Master text styles</a:t>
            </a:r>
          </a:p>
        </p:txBody>
      </p:sp>
      <p:sp>
        <p:nvSpPr>
          <p:cNvPr id="5"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7"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2033B32E-1B93-2D44-B5D8-53378CEED2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528786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6"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D4AC311E-2F23-CC47-A1E2-18AD2F831E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297343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ChangeArrowheads="1"/>
          </p:cNvSpPr>
          <p:nvPr/>
        </p:nvSpPr>
        <p:spPr bwMode="auto">
          <a:xfrm>
            <a:off x="-1089" y="-2178"/>
            <a:ext cx="9128753" cy="731830"/>
          </a:xfrm>
          <a:prstGeom prst="rect">
            <a:avLst/>
          </a:prstGeom>
          <a:solidFill>
            <a:srgbClr val="0027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2728" tIns="31364" rIns="62728" bIns="31364" anchor="ctr"/>
          <a:lstStyle>
            <a:lvl1pPr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defTabSz="914400" fontAlgn="base">
              <a:spcBef>
                <a:spcPct val="0"/>
              </a:spcBef>
              <a:spcAft>
                <a:spcPct val="0"/>
              </a:spcAft>
              <a:defRPr/>
            </a:pPr>
            <a:endParaRPr lang="en-US" altLang="en-US">
              <a:solidFill>
                <a:srgbClr val="000000"/>
              </a:solidFill>
              <a:cs typeface="Arial" panose="020B0604020202020204" pitchFamily="34" charset="0"/>
            </a:endParaRPr>
          </a:p>
        </p:txBody>
      </p:sp>
      <p:sp>
        <p:nvSpPr>
          <p:cNvPr id="1030" name="Rectangle 6"/>
          <p:cNvSpPr>
            <a:spLocks noGrp="1" noChangeArrowheads="1"/>
          </p:cNvSpPr>
          <p:nvPr>
            <p:ph type="title"/>
          </p:nvPr>
        </p:nvSpPr>
        <p:spPr bwMode="auto">
          <a:xfrm>
            <a:off x="0" y="0"/>
            <a:ext cx="9144000" cy="698070"/>
          </a:xfrm>
          <a:prstGeom prst="rect">
            <a:avLst/>
          </a:prstGeom>
          <a:solidFill>
            <a:srgbClr val="00279F"/>
          </a:solidFill>
          <a:ln>
            <a:noFill/>
          </a:ln>
          <a:extLst>
            <a:ext uri="{FAA26D3D-D897-4be2-8F04-BA451C77F1D7}">
              <ma14:placeholderFlag xmlns:ma14="http://schemas.microsoft.com/office/mac/drawingml/2011/main" xmlns="" val="1"/>
            </a:ext>
          </a:extLst>
        </p:spPr>
        <p:txBody>
          <a:bodyPr vert="horz" wrap="square" lIns="68603" tIns="33757" rIns="68603" bIns="33757" numCol="1" anchor="ctr" anchorCtr="0" compatLnSpc="1">
            <a:prstTxWarp prst="textNoShape">
              <a:avLst/>
            </a:prstTxWarp>
          </a:bodyPr>
          <a:lstStyle/>
          <a:p>
            <a:pPr lvl="0"/>
            <a:r>
              <a:rPr lang="en-US"/>
              <a:t>Title: Title Case, Bold, Arial 28, White</a:t>
            </a:r>
          </a:p>
        </p:txBody>
      </p:sp>
      <p:sp>
        <p:nvSpPr>
          <p:cNvPr id="1031" name="Rectangle 7"/>
          <p:cNvSpPr>
            <a:spLocks noGrp="1" noChangeArrowheads="1"/>
          </p:cNvSpPr>
          <p:nvPr>
            <p:ph type="body" idx="1"/>
          </p:nvPr>
        </p:nvSpPr>
        <p:spPr bwMode="auto">
          <a:xfrm>
            <a:off x="33762" y="739453"/>
            <a:ext cx="9110238" cy="389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603" tIns="33757" rIns="68603" bIns="33757" numCol="1" anchor="t" anchorCtr="0" compatLnSpc="1">
            <a:prstTxWarp prst="textNoShape">
              <a:avLst/>
            </a:prstTxWarp>
          </a:bodyPr>
          <a:lstStyle/>
          <a:p>
            <a:pPr lvl="0"/>
            <a:r>
              <a:rPr lang="en-US"/>
              <a:t>Level one: title case, bold, arial 28, maroon</a:t>
            </a:r>
          </a:p>
          <a:p>
            <a:pPr lvl="1"/>
            <a:r>
              <a:rPr lang="en-US"/>
              <a:t>Level two: title case, bold, arial 24, blue</a:t>
            </a:r>
          </a:p>
          <a:p>
            <a:pPr lvl="2"/>
            <a:r>
              <a:rPr lang="en-US"/>
              <a:t>Level three: title case, bold, arial 20, green</a:t>
            </a:r>
          </a:p>
        </p:txBody>
      </p:sp>
      <p:sp>
        <p:nvSpPr>
          <p:cNvPr id="1032" name="Picture 24"/>
          <p:cNvSpPr>
            <a:spLocks noChangeAspect="1" noChangeArrowheads="1"/>
          </p:cNvSpPr>
          <p:nvPr userDrawn="1"/>
        </p:nvSpPr>
        <p:spPr bwMode="auto">
          <a:xfrm>
            <a:off x="8160552" y="4645812"/>
            <a:ext cx="983448" cy="49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2728" tIns="31364" rIns="62728" bIns="31364"/>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defTabSz="914400" eaLnBrk="0" fontAlgn="base" hangingPunct="0">
              <a:spcBef>
                <a:spcPct val="0"/>
              </a:spcBef>
              <a:spcAft>
                <a:spcPct val="0"/>
              </a:spcAft>
              <a:defRPr/>
            </a:pPr>
            <a:endParaRPr lang="en-US">
              <a:solidFill>
                <a:srgbClr val="000000"/>
              </a:solidFill>
              <a:cs typeface="ＭＳ Ｐゴシック" charset="0"/>
            </a:endParaRPr>
          </a:p>
        </p:txBody>
      </p:sp>
      <p:pic>
        <p:nvPicPr>
          <p:cNvPr id="2" name="Picture 1">
            <a:extLst>
              <a:ext uri="{FF2B5EF4-FFF2-40B4-BE49-F238E27FC236}">
                <a16:creationId xmlns:a16="http://schemas.microsoft.com/office/drawing/2014/main" id="{D069F6A2-F3CC-A5C1-2A6B-5DD6A99216AC}"/>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4713" y="4818748"/>
            <a:ext cx="1439437" cy="324751"/>
          </a:xfrm>
          <a:prstGeom prst="rect">
            <a:avLst/>
          </a:prstGeom>
        </p:spPr>
      </p:pic>
      <p:pic>
        <p:nvPicPr>
          <p:cNvPr id="4" name="Picture 3">
            <a:extLst>
              <a:ext uri="{FF2B5EF4-FFF2-40B4-BE49-F238E27FC236}">
                <a16:creationId xmlns:a16="http://schemas.microsoft.com/office/drawing/2014/main" id="{7DEDEE5D-CFC7-ED15-E3F8-7198F8578F04}"/>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7994891" y="4673038"/>
            <a:ext cx="1132773" cy="472640"/>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6" r:id="rId14"/>
    <p:sldLayoutId id="2147483677" r:id="rId15"/>
    <p:sldLayoutId id="2147483693" r:id="rId16"/>
    <p:sldLayoutId id="2147483694" r:id="rId17"/>
    <p:sldLayoutId id="2147483695" r:id="rId18"/>
    <p:sldLayoutId id="2147483696" r:id="rId19"/>
    <p:sldLayoutId id="2147483697" r:id="rId20"/>
  </p:sldLayoutIdLst>
  <p:transition/>
  <p:hf sldNum="0" hdr="0" ftr="0" dt="0"/>
  <p:txStyles>
    <p:titleStyle>
      <a:lvl1pPr algn="ctr" defTabSz="677374" rtl="0" eaLnBrk="0" fontAlgn="base" hangingPunct="0">
        <a:spcBef>
          <a:spcPct val="0"/>
        </a:spcBef>
        <a:spcAft>
          <a:spcPct val="0"/>
        </a:spcAft>
        <a:defRPr sz="2400" b="1">
          <a:solidFill>
            <a:schemeClr val="bg1"/>
          </a:solidFill>
          <a:latin typeface="+mj-lt"/>
          <a:ea typeface="ＭＳ Ｐゴシック" panose="020B0600070205080204" pitchFamily="34" charset="-128"/>
          <a:cs typeface="ＭＳ Ｐゴシック" charset="-128"/>
        </a:defRPr>
      </a:lvl1pPr>
      <a:lvl2pPr algn="ctr" defTabSz="677374" rtl="0" eaLnBrk="0" fontAlgn="base" hangingPunct="0">
        <a:spcBef>
          <a:spcPct val="0"/>
        </a:spcBef>
        <a:spcAft>
          <a:spcPct val="0"/>
        </a:spcAft>
        <a:defRPr sz="2400" b="1">
          <a:solidFill>
            <a:schemeClr val="bg1"/>
          </a:solidFill>
          <a:latin typeface="Arial" charset="0"/>
          <a:ea typeface="ＭＳ Ｐゴシック" panose="020B0600070205080204" pitchFamily="34" charset="-128"/>
          <a:cs typeface="ＭＳ Ｐゴシック" charset="-128"/>
        </a:defRPr>
      </a:lvl2pPr>
      <a:lvl3pPr algn="ctr" defTabSz="677374" rtl="0" eaLnBrk="0" fontAlgn="base" hangingPunct="0">
        <a:spcBef>
          <a:spcPct val="0"/>
        </a:spcBef>
        <a:spcAft>
          <a:spcPct val="0"/>
        </a:spcAft>
        <a:defRPr sz="2400" b="1">
          <a:solidFill>
            <a:schemeClr val="bg1"/>
          </a:solidFill>
          <a:latin typeface="Arial" charset="0"/>
          <a:ea typeface="ＭＳ Ｐゴシック" panose="020B0600070205080204" pitchFamily="34" charset="-128"/>
          <a:cs typeface="ＭＳ Ｐゴシック" charset="-128"/>
        </a:defRPr>
      </a:lvl3pPr>
      <a:lvl4pPr algn="ctr" defTabSz="677374" rtl="0" eaLnBrk="0" fontAlgn="base" hangingPunct="0">
        <a:spcBef>
          <a:spcPct val="0"/>
        </a:spcBef>
        <a:spcAft>
          <a:spcPct val="0"/>
        </a:spcAft>
        <a:defRPr sz="2400" b="1">
          <a:solidFill>
            <a:schemeClr val="bg1"/>
          </a:solidFill>
          <a:latin typeface="Arial" charset="0"/>
          <a:ea typeface="ＭＳ Ｐゴシック" panose="020B0600070205080204" pitchFamily="34" charset="-128"/>
          <a:cs typeface="ＭＳ Ｐゴシック" charset="-128"/>
        </a:defRPr>
      </a:lvl4pPr>
      <a:lvl5pPr algn="ctr" defTabSz="677374" rtl="0" eaLnBrk="0" fontAlgn="base" hangingPunct="0">
        <a:spcBef>
          <a:spcPct val="0"/>
        </a:spcBef>
        <a:spcAft>
          <a:spcPct val="0"/>
        </a:spcAft>
        <a:defRPr sz="2400" b="1">
          <a:solidFill>
            <a:schemeClr val="bg1"/>
          </a:solidFill>
          <a:latin typeface="Arial" charset="0"/>
          <a:ea typeface="ＭＳ Ｐゴシック" panose="020B0600070205080204" pitchFamily="34" charset="-128"/>
          <a:cs typeface="ＭＳ Ｐゴシック" charset="-128"/>
        </a:defRPr>
      </a:lvl5pPr>
      <a:lvl6pPr marL="313639" algn="ctr" defTabSz="677374" rtl="0" eaLnBrk="0" fontAlgn="base" hangingPunct="0">
        <a:spcBef>
          <a:spcPct val="0"/>
        </a:spcBef>
        <a:spcAft>
          <a:spcPct val="0"/>
        </a:spcAft>
        <a:defRPr sz="2400" b="1">
          <a:solidFill>
            <a:schemeClr val="bg1"/>
          </a:solidFill>
          <a:latin typeface="Arial" charset="0"/>
        </a:defRPr>
      </a:lvl6pPr>
      <a:lvl7pPr marL="627278" algn="ctr" defTabSz="677374" rtl="0" eaLnBrk="0" fontAlgn="base" hangingPunct="0">
        <a:spcBef>
          <a:spcPct val="0"/>
        </a:spcBef>
        <a:spcAft>
          <a:spcPct val="0"/>
        </a:spcAft>
        <a:defRPr sz="2400" b="1">
          <a:solidFill>
            <a:schemeClr val="bg1"/>
          </a:solidFill>
          <a:latin typeface="Arial" charset="0"/>
        </a:defRPr>
      </a:lvl7pPr>
      <a:lvl8pPr marL="940918" algn="ctr" defTabSz="677374" rtl="0" eaLnBrk="0" fontAlgn="base" hangingPunct="0">
        <a:spcBef>
          <a:spcPct val="0"/>
        </a:spcBef>
        <a:spcAft>
          <a:spcPct val="0"/>
        </a:spcAft>
        <a:defRPr sz="2400" b="1">
          <a:solidFill>
            <a:schemeClr val="bg1"/>
          </a:solidFill>
          <a:latin typeface="Arial" charset="0"/>
        </a:defRPr>
      </a:lvl8pPr>
      <a:lvl9pPr marL="1254557" algn="ctr" defTabSz="677374" rtl="0" eaLnBrk="0" fontAlgn="base" hangingPunct="0">
        <a:spcBef>
          <a:spcPct val="0"/>
        </a:spcBef>
        <a:spcAft>
          <a:spcPct val="0"/>
        </a:spcAft>
        <a:defRPr sz="2400" b="1">
          <a:solidFill>
            <a:schemeClr val="bg1"/>
          </a:solidFill>
          <a:latin typeface="Arial" charset="0"/>
        </a:defRPr>
      </a:lvl9pPr>
    </p:titleStyle>
    <p:bodyStyle>
      <a:lvl1pPr marL="253743" indent="-253743" algn="l" defTabSz="677374" rtl="0" eaLnBrk="0" fontAlgn="base" hangingPunct="0">
        <a:spcBef>
          <a:spcPct val="20000"/>
        </a:spcBef>
        <a:spcAft>
          <a:spcPct val="0"/>
        </a:spcAft>
        <a:buClr>
          <a:srgbClr val="790015"/>
        </a:buClr>
        <a:buSzPct val="100000"/>
        <a:buChar char="•"/>
        <a:defRPr sz="1400" b="1">
          <a:solidFill>
            <a:srgbClr val="000000"/>
          </a:solidFill>
          <a:latin typeface="+mn-lt"/>
          <a:ea typeface="ＭＳ Ｐゴシック" panose="020B0600070205080204" pitchFamily="34" charset="-128"/>
          <a:cs typeface="ＭＳ Ｐゴシック" charset="-128"/>
        </a:defRPr>
      </a:lvl1pPr>
      <a:lvl2pPr marL="549958" indent="-211271" algn="l" defTabSz="677374" rtl="0" eaLnBrk="0" fontAlgn="base" hangingPunct="0">
        <a:spcBef>
          <a:spcPct val="20000"/>
        </a:spcBef>
        <a:spcAft>
          <a:spcPct val="0"/>
        </a:spcAft>
        <a:buClr>
          <a:srgbClr val="790015"/>
        </a:buClr>
        <a:buSzPct val="100000"/>
        <a:buChar char="–"/>
        <a:defRPr b="1">
          <a:solidFill>
            <a:srgbClr val="00279F"/>
          </a:solidFill>
          <a:latin typeface="+mn-lt"/>
          <a:ea typeface="ＭＳ Ｐゴシック" panose="020B0600070205080204" pitchFamily="34" charset="-128"/>
          <a:cs typeface="ＭＳ Ｐゴシック"/>
        </a:defRPr>
      </a:lvl2pPr>
      <a:lvl3pPr marL="847261" indent="-169888" algn="l" defTabSz="677374" rtl="0" eaLnBrk="0" fontAlgn="base" hangingPunct="0">
        <a:spcBef>
          <a:spcPct val="20000"/>
        </a:spcBef>
        <a:spcAft>
          <a:spcPct val="0"/>
        </a:spcAft>
        <a:buClr>
          <a:srgbClr val="790015"/>
        </a:buClr>
        <a:buSzPct val="100000"/>
        <a:buChar char="–"/>
        <a:defRPr b="1">
          <a:solidFill>
            <a:srgbClr val="336600"/>
          </a:solidFill>
          <a:latin typeface="+mn-lt"/>
          <a:ea typeface="ＭＳ Ｐゴシック" panose="020B0600070205080204" pitchFamily="34" charset="-128"/>
          <a:cs typeface="ＭＳ Ｐゴシック"/>
        </a:defRPr>
      </a:lvl3pPr>
      <a:lvl4pPr marL="1097737" indent="-156820" algn="l" defTabSz="677374" rtl="0" eaLnBrk="0" fontAlgn="base" hangingPunct="0">
        <a:spcBef>
          <a:spcPct val="20000"/>
        </a:spcBef>
        <a:spcAft>
          <a:spcPct val="0"/>
        </a:spcAft>
        <a:buSzPct val="100000"/>
        <a:buChar char="–"/>
        <a:defRPr sz="1400">
          <a:solidFill>
            <a:schemeClr val="tx1"/>
          </a:solidFill>
          <a:latin typeface="Times New Roman" pitchFamily="18" charset="0"/>
          <a:ea typeface="ＭＳ Ｐゴシック" panose="020B0600070205080204" pitchFamily="34" charset="-128"/>
          <a:cs typeface="ＭＳ Ｐゴシック"/>
        </a:defRPr>
      </a:lvl4pPr>
      <a:lvl5pPr marL="1411376" indent="-156820" algn="l" defTabSz="677374" rtl="0" eaLnBrk="0" fontAlgn="base" hangingPunct="0">
        <a:spcBef>
          <a:spcPct val="20000"/>
        </a:spcBef>
        <a:spcAft>
          <a:spcPct val="0"/>
        </a:spcAft>
        <a:buSzPct val="100000"/>
        <a:buChar char="•"/>
        <a:defRPr sz="1400">
          <a:solidFill>
            <a:schemeClr val="tx1"/>
          </a:solidFill>
          <a:latin typeface="Times New Roman" pitchFamily="18" charset="0"/>
          <a:ea typeface="ＭＳ Ｐゴシック" panose="020B0600070205080204" pitchFamily="34" charset="-128"/>
          <a:cs typeface="ＭＳ Ｐゴシック"/>
        </a:defRPr>
      </a:lvl5pPr>
      <a:lvl6pPr marL="1725016" indent="-156820" algn="l" defTabSz="677374" rtl="0" eaLnBrk="0" fontAlgn="base" hangingPunct="0">
        <a:spcBef>
          <a:spcPct val="20000"/>
        </a:spcBef>
        <a:spcAft>
          <a:spcPct val="0"/>
        </a:spcAft>
        <a:buSzPct val="100000"/>
        <a:buChar char="•"/>
        <a:defRPr sz="1400">
          <a:solidFill>
            <a:schemeClr val="tx1"/>
          </a:solidFill>
          <a:latin typeface="Times New Roman" pitchFamily="18" charset="0"/>
        </a:defRPr>
      </a:lvl6pPr>
      <a:lvl7pPr marL="2038655" indent="-156820" algn="l" defTabSz="677374" rtl="0" eaLnBrk="0" fontAlgn="base" hangingPunct="0">
        <a:spcBef>
          <a:spcPct val="20000"/>
        </a:spcBef>
        <a:spcAft>
          <a:spcPct val="0"/>
        </a:spcAft>
        <a:buSzPct val="100000"/>
        <a:buChar char="•"/>
        <a:defRPr sz="1400">
          <a:solidFill>
            <a:schemeClr val="tx1"/>
          </a:solidFill>
          <a:latin typeface="Times New Roman" pitchFamily="18" charset="0"/>
        </a:defRPr>
      </a:lvl7pPr>
      <a:lvl8pPr marL="2352294" indent="-156820" algn="l" defTabSz="677374" rtl="0" eaLnBrk="0" fontAlgn="base" hangingPunct="0">
        <a:spcBef>
          <a:spcPct val="20000"/>
        </a:spcBef>
        <a:spcAft>
          <a:spcPct val="0"/>
        </a:spcAft>
        <a:buSzPct val="100000"/>
        <a:buChar char="•"/>
        <a:defRPr sz="1400">
          <a:solidFill>
            <a:schemeClr val="tx1"/>
          </a:solidFill>
          <a:latin typeface="Times New Roman" pitchFamily="18" charset="0"/>
        </a:defRPr>
      </a:lvl8pPr>
      <a:lvl9pPr marL="2665933" indent="-156820" algn="l" defTabSz="677374" rtl="0" eaLnBrk="0" fontAlgn="base" hangingPunct="0">
        <a:spcBef>
          <a:spcPct val="20000"/>
        </a:spcBef>
        <a:spcAft>
          <a:spcPct val="0"/>
        </a:spcAft>
        <a:buSzPct val="100000"/>
        <a:buChar char="•"/>
        <a:defRPr sz="1400">
          <a:solidFill>
            <a:schemeClr val="tx1"/>
          </a:solidFill>
          <a:latin typeface="Times New Roman" pitchFamily="18" charset="0"/>
        </a:defRPr>
      </a:lvl9pPr>
    </p:bodyStyle>
    <p:otherStyle>
      <a:defPPr>
        <a:defRPr lang="en-US"/>
      </a:defPPr>
      <a:lvl1pPr marL="0" algn="l" defTabSz="627278" rtl="0" eaLnBrk="1" latinLnBrk="0" hangingPunct="1">
        <a:defRPr sz="1200" kern="1200">
          <a:solidFill>
            <a:schemeClr val="tx1"/>
          </a:solidFill>
          <a:latin typeface="+mn-lt"/>
          <a:ea typeface="+mn-ea"/>
          <a:cs typeface="+mn-cs"/>
        </a:defRPr>
      </a:lvl1pPr>
      <a:lvl2pPr marL="313639" algn="l" defTabSz="627278" rtl="0" eaLnBrk="1" latinLnBrk="0" hangingPunct="1">
        <a:defRPr sz="1200" kern="1200">
          <a:solidFill>
            <a:schemeClr val="tx1"/>
          </a:solidFill>
          <a:latin typeface="+mn-lt"/>
          <a:ea typeface="+mn-ea"/>
          <a:cs typeface="+mn-cs"/>
        </a:defRPr>
      </a:lvl2pPr>
      <a:lvl3pPr marL="627278" algn="l" defTabSz="627278" rtl="0" eaLnBrk="1" latinLnBrk="0" hangingPunct="1">
        <a:defRPr sz="1200" kern="1200">
          <a:solidFill>
            <a:schemeClr val="tx1"/>
          </a:solidFill>
          <a:latin typeface="+mn-lt"/>
          <a:ea typeface="+mn-ea"/>
          <a:cs typeface="+mn-cs"/>
        </a:defRPr>
      </a:lvl3pPr>
      <a:lvl4pPr marL="940918" algn="l" defTabSz="627278" rtl="0" eaLnBrk="1" latinLnBrk="0" hangingPunct="1">
        <a:defRPr sz="1200" kern="1200">
          <a:solidFill>
            <a:schemeClr val="tx1"/>
          </a:solidFill>
          <a:latin typeface="+mn-lt"/>
          <a:ea typeface="+mn-ea"/>
          <a:cs typeface="+mn-cs"/>
        </a:defRPr>
      </a:lvl4pPr>
      <a:lvl5pPr marL="1254557" algn="l" defTabSz="627278" rtl="0" eaLnBrk="1" latinLnBrk="0" hangingPunct="1">
        <a:defRPr sz="1200" kern="1200">
          <a:solidFill>
            <a:schemeClr val="tx1"/>
          </a:solidFill>
          <a:latin typeface="+mn-lt"/>
          <a:ea typeface="+mn-ea"/>
          <a:cs typeface="+mn-cs"/>
        </a:defRPr>
      </a:lvl5pPr>
      <a:lvl6pPr marL="1568196" algn="l" defTabSz="627278" rtl="0" eaLnBrk="1" latinLnBrk="0" hangingPunct="1">
        <a:defRPr sz="1200" kern="1200">
          <a:solidFill>
            <a:schemeClr val="tx1"/>
          </a:solidFill>
          <a:latin typeface="+mn-lt"/>
          <a:ea typeface="+mn-ea"/>
          <a:cs typeface="+mn-cs"/>
        </a:defRPr>
      </a:lvl6pPr>
      <a:lvl7pPr marL="1881835" algn="l" defTabSz="627278" rtl="0" eaLnBrk="1" latinLnBrk="0" hangingPunct="1">
        <a:defRPr sz="1200" kern="1200">
          <a:solidFill>
            <a:schemeClr val="tx1"/>
          </a:solidFill>
          <a:latin typeface="+mn-lt"/>
          <a:ea typeface="+mn-ea"/>
          <a:cs typeface="+mn-cs"/>
        </a:defRPr>
      </a:lvl7pPr>
      <a:lvl8pPr marL="2195474" algn="l" defTabSz="627278" rtl="0" eaLnBrk="1" latinLnBrk="0" hangingPunct="1">
        <a:defRPr sz="1200" kern="1200">
          <a:solidFill>
            <a:schemeClr val="tx1"/>
          </a:solidFill>
          <a:latin typeface="+mn-lt"/>
          <a:ea typeface="+mn-ea"/>
          <a:cs typeface="+mn-cs"/>
        </a:defRPr>
      </a:lvl8pPr>
      <a:lvl9pPr marL="2509114" algn="l" defTabSz="62727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s://artifacthub.io/packages/helm/supersonic/supersonic" TargetMode="External"/><Relationship Id="rId4" Type="http://schemas.openxmlformats.org/officeDocument/2006/relationships/hyperlink" Target="https://fastmachinelearning.org/SuperSONIC/"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1.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1.em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arxiv.org/abs/2412.05333" TargetMode="External"/><Relationship Id="rId5" Type="http://schemas.openxmlformats.org/officeDocument/2006/relationships/image" Target="../media/image17.png"/><Relationship Id="rId4" Type="http://schemas.openxmlformats.org/officeDocument/2006/relationships/hyperlink" Target="https://arxiv.org/abs/2408.09343"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arxiv.org/abs/2412.03819"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idx="4294967295"/>
          </p:nvPr>
        </p:nvSpPr>
        <p:spPr>
          <a:xfrm>
            <a:off x="881575" y="1263850"/>
            <a:ext cx="7380851" cy="932212"/>
          </a:xfrm>
          <a:solidFill>
            <a:srgbClr val="000099"/>
          </a:solidFill>
        </p:spPr>
        <p:txBody>
          <a:bodyPr/>
          <a:lstStyle/>
          <a:p>
            <a:r>
              <a:rPr lang="en-US" altLang="en-US" sz="1921" dirty="0"/>
              <a:t>“</a:t>
            </a:r>
            <a:r>
              <a:rPr lang="it-IT" altLang="en-US" sz="1921" dirty="0"/>
              <a:t>AI/ML Computing </a:t>
            </a:r>
            <a:br>
              <a:rPr lang="it-IT" altLang="en-US" sz="1921" dirty="0"/>
            </a:br>
            <a:r>
              <a:rPr lang="it-IT" altLang="en-US" sz="1921" dirty="0"/>
              <a:t>Across Scientific Disciplines</a:t>
            </a:r>
            <a:r>
              <a:rPr lang="en-US" altLang="en-US" sz="1921" dirty="0"/>
              <a:t>” </a:t>
            </a:r>
          </a:p>
        </p:txBody>
      </p:sp>
      <p:sp>
        <p:nvSpPr>
          <p:cNvPr id="28675" name="Rectangle 3"/>
          <p:cNvSpPr>
            <a:spLocks noGrp="1" noChangeArrowheads="1"/>
          </p:cNvSpPr>
          <p:nvPr>
            <p:ph type="subTitle" idx="4294967295"/>
          </p:nvPr>
        </p:nvSpPr>
        <p:spPr>
          <a:xfrm>
            <a:off x="904500" y="2394904"/>
            <a:ext cx="7335000" cy="619958"/>
          </a:xfrm>
        </p:spPr>
        <p:txBody>
          <a:bodyPr/>
          <a:lstStyle/>
          <a:p>
            <a:pPr marL="0" indent="0" algn="ctr">
              <a:buNone/>
            </a:pPr>
            <a:r>
              <a:rPr lang="en-US" altLang="en-US" sz="1600" dirty="0">
                <a:solidFill>
                  <a:srgbClr val="800000"/>
                </a:solidFill>
              </a:rPr>
              <a:t>Invited Presentation</a:t>
            </a:r>
          </a:p>
          <a:p>
            <a:pPr marL="0" indent="0" algn="ctr">
              <a:buNone/>
            </a:pPr>
            <a:r>
              <a:rPr lang="en-US" altLang="en-US" sz="1600" dirty="0">
                <a:solidFill>
                  <a:srgbClr val="800000"/>
                </a:solidFill>
              </a:rPr>
              <a:t>Sixth National Research Platform Conference (6NRP)</a:t>
            </a:r>
          </a:p>
          <a:p>
            <a:pPr marL="0" indent="0" algn="ctr">
              <a:buNone/>
            </a:pPr>
            <a:r>
              <a:rPr lang="en-US" altLang="en-US" sz="1600" dirty="0">
                <a:solidFill>
                  <a:srgbClr val="800000"/>
                </a:solidFill>
              </a:rPr>
              <a:t>UC San Diego</a:t>
            </a:r>
          </a:p>
          <a:p>
            <a:pPr marL="0" indent="0" algn="ctr">
              <a:buNone/>
            </a:pPr>
            <a:r>
              <a:rPr lang="en-US" altLang="en-US" sz="1600" dirty="0">
                <a:solidFill>
                  <a:srgbClr val="800000"/>
                </a:solidFill>
              </a:rPr>
              <a:t>January 29, 2024</a:t>
            </a:r>
          </a:p>
        </p:txBody>
      </p:sp>
      <p:sp>
        <p:nvSpPr>
          <p:cNvPr id="6" name="Rectangle 4">
            <a:extLst>
              <a:ext uri="{FF2B5EF4-FFF2-40B4-BE49-F238E27FC236}">
                <a16:creationId xmlns:a16="http://schemas.microsoft.com/office/drawing/2014/main" id="{76834A65-8575-41ED-810D-514C233B6414}"/>
              </a:ext>
            </a:extLst>
          </p:cNvPr>
          <p:cNvSpPr>
            <a:spLocks noChangeArrowheads="1"/>
          </p:cNvSpPr>
          <p:nvPr/>
        </p:nvSpPr>
        <p:spPr bwMode="auto">
          <a:xfrm>
            <a:off x="673808" y="3791800"/>
            <a:ext cx="7796385" cy="1306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04" tIns="33757" rIns="68604" bIns="33757"/>
          <a:lstStyle>
            <a:lvl1pPr defTabSz="987425">
              <a:spcBef>
                <a:spcPct val="20000"/>
              </a:spcBef>
              <a:buClr>
                <a:srgbClr val="790015"/>
              </a:buClr>
              <a:buSzPct val="100000"/>
              <a:buChar char="•"/>
              <a:defRPr sz="2000" b="1">
                <a:solidFill>
                  <a:srgbClr val="000000"/>
                </a:solidFill>
                <a:latin typeface="Arial" panose="020B0604020202020204" pitchFamily="34" charset="0"/>
                <a:ea typeface="ＭＳ Ｐゴシック" panose="020B0600070205080204" pitchFamily="34" charset="-128"/>
              </a:defRPr>
            </a:lvl1pPr>
            <a:lvl2pPr marL="742950" indent="-285750" defTabSz="987425">
              <a:spcBef>
                <a:spcPct val="20000"/>
              </a:spcBef>
              <a:buClr>
                <a:srgbClr val="790015"/>
              </a:buClr>
              <a:buSzPct val="100000"/>
              <a:buChar char="–"/>
              <a:defRPr b="1">
                <a:solidFill>
                  <a:srgbClr val="00279F"/>
                </a:solidFill>
                <a:latin typeface="Arial" panose="020B0604020202020204" pitchFamily="34" charset="0"/>
                <a:ea typeface="ＭＳ Ｐゴシック" panose="020B0600070205080204" pitchFamily="34" charset="-128"/>
              </a:defRPr>
            </a:lvl2pPr>
            <a:lvl3pPr marL="1143000" indent="-228600" defTabSz="987425">
              <a:spcBef>
                <a:spcPct val="20000"/>
              </a:spcBef>
              <a:buClr>
                <a:srgbClr val="790015"/>
              </a:buClr>
              <a:buSzPct val="100000"/>
              <a:buChar char="–"/>
              <a:defRPr b="1">
                <a:solidFill>
                  <a:srgbClr val="336600"/>
                </a:solidFill>
                <a:latin typeface="Arial" panose="020B0604020202020204" pitchFamily="34" charset="0"/>
                <a:ea typeface="ＭＳ Ｐゴシック" panose="020B0600070205080204" pitchFamily="34" charset="-128"/>
              </a:defRPr>
            </a:lvl3pPr>
            <a:lvl4pPr marL="1600200" indent="-228600" defTabSz="987425">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987425">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987425"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987425"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987425"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987425"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buFontTx/>
              <a:buNone/>
            </a:pPr>
            <a:r>
              <a:rPr lang="en-US" altLang="en-US" sz="1235" dirty="0">
                <a:solidFill>
                  <a:schemeClr val="tx1"/>
                </a:solidFill>
                <a:cs typeface="Arial" panose="020B0604020202020204" pitchFamily="34" charset="0"/>
              </a:rPr>
              <a:t>Dr. Larry Smarr</a:t>
            </a:r>
          </a:p>
          <a:p>
            <a:pPr algn="ctr" eaLnBrk="1" hangingPunct="1">
              <a:buFontTx/>
              <a:buNone/>
            </a:pPr>
            <a:r>
              <a:rPr lang="en-US" altLang="en-US" sz="1235" dirty="0">
                <a:solidFill>
                  <a:schemeClr val="tx1"/>
                </a:solidFill>
                <a:cs typeface="Arial" panose="020B0604020202020204" pitchFamily="34" charset="0"/>
              </a:rPr>
              <a:t>Founding Director Emeritus, California Institute for Telecommunications and Information Technology;</a:t>
            </a:r>
          </a:p>
          <a:p>
            <a:pPr algn="ctr" eaLnBrk="1" hangingPunct="1">
              <a:buFontTx/>
              <a:buNone/>
            </a:pPr>
            <a:r>
              <a:rPr lang="en-US" altLang="en-US" sz="1235" dirty="0">
                <a:solidFill>
                  <a:schemeClr val="tx1"/>
                </a:solidFill>
                <a:cs typeface="Arial" panose="020B0604020202020204" pitchFamily="34" charset="0"/>
              </a:rPr>
              <a:t>Distinguished Professor Emeritus, Dept. of Computer Science and Engineering</a:t>
            </a:r>
          </a:p>
          <a:p>
            <a:pPr algn="ctr" eaLnBrk="1" hangingPunct="1">
              <a:buFontTx/>
              <a:buNone/>
            </a:pPr>
            <a:r>
              <a:rPr lang="en-US" altLang="en-US" sz="1235" dirty="0">
                <a:solidFill>
                  <a:schemeClr val="tx1"/>
                </a:solidFill>
                <a:cs typeface="Arial" panose="020B0604020202020204" pitchFamily="34" charset="0"/>
              </a:rPr>
              <a:t>Jacobs School of Engineering, UCSD</a:t>
            </a:r>
          </a:p>
          <a:p>
            <a:pPr algn="ctr" eaLnBrk="1" hangingPunct="1">
              <a:buFontTx/>
              <a:buNone/>
            </a:pPr>
            <a:r>
              <a:rPr lang="en-US" altLang="en-US" sz="1235" dirty="0">
                <a:solidFill>
                  <a:schemeClr val="tx1"/>
                </a:solidFill>
                <a:cs typeface="Arial" panose="020B0604020202020204" pitchFamily="34" charset="0"/>
              </a:rPr>
              <a:t>http://lsmarr.calit2.net</a:t>
            </a:r>
          </a:p>
        </p:txBody>
      </p:sp>
    </p:spTree>
    <p:extLst>
      <p:ext uri="{BB962C8B-B14F-4D97-AF65-F5344CB8AC3E}">
        <p14:creationId xmlns:p14="http://schemas.microsoft.com/office/powerpoint/2010/main" val="34541504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328f3bf2548_0_15"/>
          <p:cNvSpPr txBox="1">
            <a:spLocks noGrp="1"/>
          </p:cNvSpPr>
          <p:nvPr>
            <p:ph type="title"/>
          </p:nvPr>
        </p:nvSpPr>
        <p:spPr>
          <a:xfrm>
            <a:off x="0" y="0"/>
            <a:ext cx="9144000" cy="698100"/>
          </a:xfrm>
          <a:prstGeom prst="rect">
            <a:avLst/>
          </a:prstGeom>
          <a:solidFill>
            <a:srgbClr val="00279F"/>
          </a:solidFill>
          <a:ln>
            <a:noFill/>
          </a:ln>
        </p:spPr>
        <p:txBody>
          <a:bodyPr spcFirstLastPara="1" wrap="square" lIns="68600" tIns="33750" rIns="68600" bIns="33750" anchor="ctr" anchorCtr="0">
            <a:noAutofit/>
          </a:bodyPr>
          <a:lstStyle/>
          <a:p>
            <a:pPr marL="0" lvl="0" indent="0" algn="ctr" rtl="0">
              <a:spcBef>
                <a:spcPts val="0"/>
              </a:spcBef>
              <a:spcAft>
                <a:spcPts val="0"/>
              </a:spcAft>
              <a:buClr>
                <a:schemeClr val="lt1"/>
              </a:buClr>
              <a:buSzPts val="2400"/>
              <a:buFont typeface="Arial"/>
              <a:buNone/>
            </a:pPr>
            <a:r>
              <a:rPr lang="en-US" sz="1800"/>
              <a:t>Machine-Learned Particle-Flow Reconstruction</a:t>
            </a:r>
            <a:endParaRPr sz="1800"/>
          </a:p>
        </p:txBody>
      </p:sp>
      <p:sp>
        <p:nvSpPr>
          <p:cNvPr id="183" name="Google Shape;183;g328f3bf2548_0_15"/>
          <p:cNvSpPr txBox="1">
            <a:spLocks noGrp="1"/>
          </p:cNvSpPr>
          <p:nvPr>
            <p:ph type="body" idx="1"/>
          </p:nvPr>
        </p:nvSpPr>
        <p:spPr>
          <a:xfrm>
            <a:off x="33800" y="739454"/>
            <a:ext cx="9110100" cy="369300"/>
          </a:xfrm>
          <a:prstGeom prst="rect">
            <a:avLst/>
          </a:prstGeom>
          <a:noFill/>
          <a:ln>
            <a:noFill/>
          </a:ln>
        </p:spPr>
        <p:txBody>
          <a:bodyPr spcFirstLastPara="1" wrap="square" lIns="68600" tIns="33750" rIns="68600" bIns="33750" anchor="t" anchorCtr="0">
            <a:noAutofit/>
          </a:bodyPr>
          <a:lstStyle/>
          <a:p>
            <a:pPr marL="0" lvl="0" indent="0" algn="l" rtl="0">
              <a:spcBef>
                <a:spcPts val="360"/>
              </a:spcBef>
              <a:spcAft>
                <a:spcPts val="0"/>
              </a:spcAft>
              <a:buSzPts val="1400"/>
              <a:buFont typeface="Arial"/>
              <a:buNone/>
            </a:pPr>
            <a:r>
              <a:rPr lang="en-US" b="0"/>
              <a:t>We study </a:t>
            </a:r>
            <a:r>
              <a:rPr lang="en-US" b="0" i="1"/>
              <a:t>Scalable neural networks</a:t>
            </a:r>
            <a:r>
              <a:rPr lang="en-US" b="0"/>
              <a:t> for event reconstruction at current and future colliders.</a:t>
            </a:r>
            <a:endParaRPr b="0"/>
          </a:p>
        </p:txBody>
      </p:sp>
      <p:sp>
        <p:nvSpPr>
          <p:cNvPr id="184" name="Google Shape;184;g328f3bf2548_0_15"/>
          <p:cNvSpPr txBox="1"/>
          <p:nvPr/>
        </p:nvSpPr>
        <p:spPr>
          <a:xfrm>
            <a:off x="150225" y="1378450"/>
            <a:ext cx="2235300" cy="9570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100"/>
              <a:buFont typeface="Arial"/>
              <a:buNone/>
            </a:pPr>
            <a:r>
              <a:rPr lang="en-US" sz="1100" b="1">
                <a:solidFill>
                  <a:schemeClr val="dk1"/>
                </a:solidFill>
                <a:latin typeface="Arial"/>
                <a:ea typeface="Arial"/>
                <a:cs typeface="Arial"/>
                <a:sym typeface="Arial"/>
              </a:rPr>
              <a:t>Current and future multilayered detectors need complex data reconstruction → particle flow algorithm</a:t>
            </a:r>
            <a:endParaRPr sz="1100" b="1">
              <a:solidFill>
                <a:schemeClr val="dk1"/>
              </a:solidFill>
              <a:latin typeface="Arial"/>
              <a:ea typeface="Arial"/>
              <a:cs typeface="Arial"/>
              <a:sym typeface="Arial"/>
            </a:endParaRPr>
          </a:p>
        </p:txBody>
      </p:sp>
      <p:sp>
        <p:nvSpPr>
          <p:cNvPr id="185" name="Google Shape;185;g328f3bf2548_0_15"/>
          <p:cNvSpPr txBox="1"/>
          <p:nvPr/>
        </p:nvSpPr>
        <p:spPr>
          <a:xfrm>
            <a:off x="5052475" y="1400563"/>
            <a:ext cx="2351700" cy="5994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100"/>
              <a:buFont typeface="Arial"/>
              <a:buNone/>
            </a:pPr>
            <a:r>
              <a:rPr lang="en-US" sz="1100" b="1">
                <a:solidFill>
                  <a:schemeClr val="dk1"/>
                </a:solidFill>
                <a:latin typeface="Arial"/>
                <a:ea typeface="Arial"/>
                <a:cs typeface="Arial"/>
                <a:sym typeface="Arial"/>
              </a:rPr>
              <a:t>Model hypertuning achieves better than SOTA performance!</a:t>
            </a:r>
            <a:endParaRPr sz="1100" b="1">
              <a:solidFill>
                <a:schemeClr val="dk1"/>
              </a:solidFill>
              <a:latin typeface="Arial"/>
              <a:ea typeface="Arial"/>
              <a:cs typeface="Arial"/>
              <a:sym typeface="Arial"/>
            </a:endParaRPr>
          </a:p>
        </p:txBody>
      </p:sp>
      <p:sp>
        <p:nvSpPr>
          <p:cNvPr id="186" name="Google Shape;186;g328f3bf2548_0_15"/>
          <p:cNvSpPr txBox="1"/>
          <p:nvPr/>
        </p:nvSpPr>
        <p:spPr>
          <a:xfrm>
            <a:off x="3528000" y="4803200"/>
            <a:ext cx="2088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Farouk Mokhtar</a:t>
            </a:r>
            <a:endParaRPr sz="1800">
              <a:solidFill>
                <a:schemeClr val="dk1"/>
              </a:solidFill>
              <a:latin typeface="Arial"/>
              <a:ea typeface="Arial"/>
              <a:cs typeface="Arial"/>
              <a:sym typeface="Arial"/>
            </a:endParaRPr>
          </a:p>
        </p:txBody>
      </p:sp>
      <p:pic>
        <p:nvPicPr>
          <p:cNvPr id="187" name="Google Shape;187;g328f3bf2548_0_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54250" y="866337"/>
            <a:ext cx="1518795" cy="1389076"/>
          </a:xfrm>
          <a:prstGeom prst="rect">
            <a:avLst/>
          </a:prstGeom>
          <a:noFill/>
          <a:ln>
            <a:noFill/>
          </a:ln>
        </p:spPr>
      </p:pic>
      <p:pic>
        <p:nvPicPr>
          <p:cNvPr id="188" name="Google Shape;188;g328f3bf2548_0_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226975" y="2291775"/>
            <a:ext cx="3685277" cy="2522451"/>
          </a:xfrm>
          <a:prstGeom prst="rect">
            <a:avLst/>
          </a:prstGeom>
          <a:noFill/>
          <a:ln>
            <a:noFill/>
          </a:ln>
        </p:spPr>
      </p:pic>
      <p:pic>
        <p:nvPicPr>
          <p:cNvPr id="189" name="Google Shape;189;g328f3bf2548_0_1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321463" y="2680863"/>
            <a:ext cx="2675531" cy="1939287"/>
          </a:xfrm>
          <a:prstGeom prst="rect">
            <a:avLst/>
          </a:prstGeom>
          <a:noFill/>
          <a:ln>
            <a:noFill/>
          </a:ln>
        </p:spPr>
      </p:pic>
      <p:pic>
        <p:nvPicPr>
          <p:cNvPr id="190" name="Google Shape;190;g328f3bf2548_0_1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3800" y="2680876"/>
            <a:ext cx="2351725" cy="2030722"/>
          </a:xfrm>
          <a:prstGeom prst="rect">
            <a:avLst/>
          </a:prstGeom>
          <a:noFill/>
          <a:ln>
            <a:noFill/>
          </a:ln>
        </p:spPr>
      </p:pic>
      <p:pic>
        <p:nvPicPr>
          <p:cNvPr id="191" name="Google Shape;191;g328f3bf2548_0_1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321475" y="1108750"/>
            <a:ext cx="1989826" cy="1389076"/>
          </a:xfrm>
          <a:prstGeom prst="rect">
            <a:avLst/>
          </a:prstGeom>
          <a:noFill/>
          <a:ln>
            <a:noFill/>
          </a:ln>
        </p:spPr>
      </p:pic>
    </p:spTree>
    <p:extLst>
      <p:ext uri="{BB962C8B-B14F-4D97-AF65-F5344CB8AC3E}">
        <p14:creationId xmlns:p14="http://schemas.microsoft.com/office/powerpoint/2010/main" val="195154002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g329abe0a8c4_1_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344275" y="2443700"/>
            <a:ext cx="4799626" cy="2699800"/>
          </a:xfrm>
          <a:prstGeom prst="rect">
            <a:avLst/>
          </a:prstGeom>
          <a:noFill/>
          <a:ln>
            <a:noFill/>
          </a:ln>
        </p:spPr>
      </p:pic>
      <p:sp>
        <p:nvSpPr>
          <p:cNvPr id="198" name="Google Shape;198;g329abe0a8c4_1_0"/>
          <p:cNvSpPr txBox="1">
            <a:spLocks noGrp="1"/>
          </p:cNvSpPr>
          <p:nvPr>
            <p:ph type="title"/>
          </p:nvPr>
        </p:nvSpPr>
        <p:spPr>
          <a:xfrm>
            <a:off x="0" y="0"/>
            <a:ext cx="9144000" cy="698100"/>
          </a:xfrm>
          <a:prstGeom prst="rect">
            <a:avLst/>
          </a:prstGeom>
        </p:spPr>
        <p:txBody>
          <a:bodyPr spcFirstLastPara="1" wrap="square" lIns="68600" tIns="33750" rIns="68600" bIns="33750" anchor="ctr" anchorCtr="0">
            <a:noAutofit/>
          </a:bodyPr>
          <a:lstStyle/>
          <a:p>
            <a:pPr marL="0" lvl="0" indent="0" algn="ctr" rtl="0">
              <a:spcBef>
                <a:spcPts val="0"/>
              </a:spcBef>
              <a:spcAft>
                <a:spcPts val="0"/>
              </a:spcAft>
              <a:buNone/>
            </a:pPr>
            <a:r>
              <a:rPr lang="en-US" sz="1800" dirty="0" err="1"/>
              <a:t>SuperSONIC</a:t>
            </a:r>
            <a:r>
              <a:rPr lang="en-US" sz="1800" dirty="0"/>
              <a:t>: </a:t>
            </a:r>
            <a:br>
              <a:rPr lang="en-US" sz="1800" dirty="0"/>
            </a:br>
            <a:r>
              <a:rPr lang="en-US" sz="1800" dirty="0"/>
              <a:t>GPU Inference As-a-Service for Science</a:t>
            </a:r>
            <a:endParaRPr sz="1800" dirty="0"/>
          </a:p>
        </p:txBody>
      </p:sp>
      <p:sp>
        <p:nvSpPr>
          <p:cNvPr id="199" name="Google Shape;199;g329abe0a8c4_1_0"/>
          <p:cNvSpPr txBox="1">
            <a:spLocks noGrp="1"/>
          </p:cNvSpPr>
          <p:nvPr>
            <p:ph type="body" idx="1"/>
          </p:nvPr>
        </p:nvSpPr>
        <p:spPr>
          <a:xfrm>
            <a:off x="33800" y="808650"/>
            <a:ext cx="9110100" cy="3892500"/>
          </a:xfrm>
          <a:prstGeom prst="rect">
            <a:avLst/>
          </a:prstGeom>
        </p:spPr>
        <p:txBody>
          <a:bodyPr spcFirstLastPara="1" wrap="square" lIns="68600" tIns="33750" rIns="68600" bIns="33750" anchor="t" anchorCtr="0">
            <a:noAutofit/>
          </a:bodyPr>
          <a:lstStyle/>
          <a:p>
            <a:pPr marL="457200" lvl="0" indent="-342900" algn="l" rtl="0">
              <a:spcBef>
                <a:spcPts val="360"/>
              </a:spcBef>
              <a:spcAft>
                <a:spcPts val="0"/>
              </a:spcAft>
              <a:buClr>
                <a:schemeClr val="dk1"/>
              </a:buClr>
              <a:buSzPts val="1800"/>
              <a:buChar char="•"/>
            </a:pPr>
            <a:r>
              <a:rPr lang="en-US" dirty="0">
                <a:solidFill>
                  <a:schemeClr val="dk1"/>
                </a:solidFill>
              </a:rPr>
              <a:t>SONIC</a:t>
            </a:r>
            <a:r>
              <a:rPr lang="en-US" b="0" dirty="0">
                <a:solidFill>
                  <a:schemeClr val="dk1"/>
                </a:solidFill>
              </a:rPr>
              <a:t> is a computing paradigm for integration of </a:t>
            </a:r>
            <a:r>
              <a:rPr lang="en-US" dirty="0">
                <a:solidFill>
                  <a:schemeClr val="dk1"/>
                </a:solidFill>
              </a:rPr>
              <a:t>coprocessors as-a-service</a:t>
            </a:r>
            <a:r>
              <a:rPr lang="en-US" b="0" dirty="0">
                <a:solidFill>
                  <a:schemeClr val="dk1"/>
                </a:solidFill>
              </a:rPr>
              <a:t> in large physics experiments</a:t>
            </a:r>
            <a:endParaRPr b="0" dirty="0">
              <a:solidFill>
                <a:schemeClr val="dk1"/>
              </a:solidFill>
            </a:endParaRPr>
          </a:p>
          <a:p>
            <a:pPr marL="457200" lvl="0" indent="-342900" algn="l" rtl="0">
              <a:spcBef>
                <a:spcPts val="0"/>
              </a:spcBef>
              <a:spcAft>
                <a:spcPts val="0"/>
              </a:spcAft>
              <a:buClr>
                <a:schemeClr val="dk1"/>
              </a:buClr>
              <a:buSzPts val="1800"/>
              <a:buChar char="•"/>
            </a:pPr>
            <a:r>
              <a:rPr lang="en-US" b="0" dirty="0">
                <a:solidFill>
                  <a:schemeClr val="dk1"/>
                </a:solidFill>
              </a:rPr>
              <a:t>CMS, ATLAS, </a:t>
            </a:r>
            <a:r>
              <a:rPr lang="en-US" b="0" dirty="0" err="1">
                <a:solidFill>
                  <a:schemeClr val="dk1"/>
                </a:solidFill>
              </a:rPr>
              <a:t>IceCube</a:t>
            </a:r>
            <a:r>
              <a:rPr lang="en-US" b="0" dirty="0">
                <a:solidFill>
                  <a:schemeClr val="dk1"/>
                </a:solidFill>
              </a:rPr>
              <a:t>, LIGO are working on integrating SONIC in their workflows</a:t>
            </a:r>
            <a:endParaRPr b="0" dirty="0">
              <a:solidFill>
                <a:schemeClr val="dk1"/>
              </a:solidFill>
            </a:endParaRPr>
          </a:p>
          <a:p>
            <a:pPr marL="457200" lvl="0" indent="0" algn="l" rtl="0">
              <a:spcBef>
                <a:spcPts val="360"/>
              </a:spcBef>
              <a:spcAft>
                <a:spcPts val="0"/>
              </a:spcAft>
              <a:buNone/>
            </a:pPr>
            <a:endParaRPr b="0" dirty="0">
              <a:solidFill>
                <a:schemeClr val="dk1"/>
              </a:solidFill>
            </a:endParaRPr>
          </a:p>
          <a:p>
            <a:pPr marL="457200" lvl="0" indent="-342900" algn="l" rtl="0">
              <a:spcBef>
                <a:spcPts val="360"/>
              </a:spcBef>
              <a:spcAft>
                <a:spcPts val="0"/>
              </a:spcAft>
              <a:buClr>
                <a:schemeClr val="dk1"/>
              </a:buClr>
              <a:buSzPts val="1800"/>
              <a:buChar char="•"/>
            </a:pPr>
            <a:r>
              <a:rPr lang="en-US" u="sng" dirty="0" err="1">
                <a:solidFill>
                  <a:schemeClr val="hlink"/>
                </a:solidFill>
                <a:hlinkClick r:id="rId4"/>
              </a:rPr>
              <a:t>SuperSONIC</a:t>
            </a:r>
            <a:r>
              <a:rPr lang="en-US" b="0" dirty="0">
                <a:solidFill>
                  <a:schemeClr val="dk1"/>
                </a:solidFill>
              </a:rPr>
              <a:t>: portable Kubernetes-based server infrastructure for GPU inference-as-a-service</a:t>
            </a:r>
            <a:endParaRPr b="0" dirty="0">
              <a:solidFill>
                <a:schemeClr val="dk1"/>
              </a:solidFill>
            </a:endParaRPr>
          </a:p>
          <a:p>
            <a:pPr marL="914400" lvl="1" indent="-317500" algn="l" rtl="0">
              <a:spcBef>
                <a:spcPts val="0"/>
              </a:spcBef>
              <a:spcAft>
                <a:spcPts val="0"/>
              </a:spcAft>
              <a:buClr>
                <a:schemeClr val="dk1"/>
              </a:buClr>
              <a:buSzPts val="1400"/>
              <a:buChar char="–"/>
            </a:pPr>
            <a:r>
              <a:rPr lang="en-US" sz="1400" b="0" dirty="0">
                <a:solidFill>
                  <a:schemeClr val="dk1"/>
                </a:solidFill>
              </a:rPr>
              <a:t>Nvidia Triton inference servers</a:t>
            </a:r>
            <a:endParaRPr sz="1400" b="0" dirty="0">
              <a:solidFill>
                <a:schemeClr val="dk1"/>
              </a:solidFill>
            </a:endParaRPr>
          </a:p>
          <a:p>
            <a:pPr marL="914400" lvl="1" indent="-317500" algn="l" rtl="0">
              <a:spcBef>
                <a:spcPts val="0"/>
              </a:spcBef>
              <a:spcAft>
                <a:spcPts val="0"/>
              </a:spcAft>
              <a:buClr>
                <a:schemeClr val="dk1"/>
              </a:buClr>
              <a:buSzPts val="1400"/>
              <a:buChar char="–"/>
            </a:pPr>
            <a:r>
              <a:rPr lang="en-US" sz="1400" b="0" dirty="0">
                <a:solidFill>
                  <a:schemeClr val="dk1"/>
                </a:solidFill>
              </a:rPr>
              <a:t>Envoy Proxy: load balancing, rate limiting</a:t>
            </a:r>
            <a:endParaRPr sz="1400" b="0" dirty="0">
              <a:solidFill>
                <a:schemeClr val="dk1"/>
              </a:solidFill>
            </a:endParaRPr>
          </a:p>
          <a:p>
            <a:pPr marL="914400" lvl="1" indent="-317500" algn="l" rtl="0">
              <a:spcBef>
                <a:spcPts val="0"/>
              </a:spcBef>
              <a:spcAft>
                <a:spcPts val="0"/>
              </a:spcAft>
              <a:buClr>
                <a:schemeClr val="dk1"/>
              </a:buClr>
              <a:buSzPts val="1400"/>
              <a:buChar char="–"/>
            </a:pPr>
            <a:r>
              <a:rPr lang="en-US" sz="1400" b="0" dirty="0">
                <a:solidFill>
                  <a:schemeClr val="dk1"/>
                </a:solidFill>
              </a:rPr>
              <a:t>KEDA: load-based autoscaling</a:t>
            </a:r>
            <a:endParaRPr sz="1400" b="0" dirty="0">
              <a:solidFill>
                <a:schemeClr val="dk1"/>
              </a:solidFill>
            </a:endParaRPr>
          </a:p>
          <a:p>
            <a:pPr marL="457200" lvl="0" indent="-342900" algn="l" rtl="0">
              <a:spcBef>
                <a:spcPts val="0"/>
              </a:spcBef>
              <a:spcAft>
                <a:spcPts val="0"/>
              </a:spcAft>
              <a:buClr>
                <a:schemeClr val="dk1"/>
              </a:buClr>
              <a:buSzPts val="1800"/>
              <a:buChar char="•"/>
            </a:pPr>
            <a:r>
              <a:rPr lang="en-US" b="0" dirty="0">
                <a:solidFill>
                  <a:schemeClr val="dk1"/>
                </a:solidFill>
              </a:rPr>
              <a:t>First version of </a:t>
            </a:r>
            <a:r>
              <a:rPr lang="en-US" b="0" dirty="0" err="1">
                <a:solidFill>
                  <a:schemeClr val="dk1"/>
                </a:solidFill>
              </a:rPr>
              <a:t>SuperSONIC</a:t>
            </a:r>
            <a:r>
              <a:rPr lang="en-US" b="0" dirty="0">
                <a:solidFill>
                  <a:schemeClr val="dk1"/>
                </a:solidFill>
              </a:rPr>
              <a:t> Helm chart </a:t>
            </a:r>
            <a:r>
              <a:rPr lang="en-US" b="0" u="sng" dirty="0">
                <a:solidFill>
                  <a:schemeClr val="hlink"/>
                </a:solidFill>
                <a:hlinkClick r:id="rId5"/>
              </a:rPr>
              <a:t>just released</a:t>
            </a:r>
            <a:endParaRPr b="0" dirty="0">
              <a:solidFill>
                <a:schemeClr val="dk1"/>
              </a:solidFill>
            </a:endParaRPr>
          </a:p>
          <a:p>
            <a:pPr marL="457200" lvl="0" indent="-342900" algn="l" rtl="0">
              <a:spcBef>
                <a:spcPts val="0"/>
              </a:spcBef>
              <a:spcAft>
                <a:spcPts val="0"/>
              </a:spcAft>
              <a:buClr>
                <a:schemeClr val="dk1"/>
              </a:buClr>
              <a:buSzPts val="1800"/>
              <a:buChar char="•"/>
            </a:pPr>
            <a:r>
              <a:rPr lang="en-US" b="0" dirty="0">
                <a:solidFill>
                  <a:schemeClr val="dk1"/>
                </a:solidFill>
              </a:rPr>
              <a:t>Active testing at Nautilus cluster</a:t>
            </a:r>
            <a:endParaRPr b="0" dirty="0">
              <a:solidFill>
                <a:schemeClr val="dk1"/>
              </a:solidFill>
            </a:endParaRPr>
          </a:p>
          <a:p>
            <a:pPr marL="914400" lvl="1" indent="-317500" algn="l" rtl="0">
              <a:spcBef>
                <a:spcPts val="0"/>
              </a:spcBef>
              <a:spcAft>
                <a:spcPts val="0"/>
              </a:spcAft>
              <a:buClr>
                <a:schemeClr val="dk1"/>
              </a:buClr>
              <a:buSzPts val="1400"/>
              <a:buChar char="–"/>
            </a:pPr>
            <a:r>
              <a:rPr lang="en-US" sz="1400" b="0" dirty="0">
                <a:solidFill>
                  <a:schemeClr val="dk1"/>
                </a:solidFill>
              </a:rPr>
              <a:t>CMS: sonic-server namespace</a:t>
            </a:r>
            <a:endParaRPr sz="1400" b="0" dirty="0">
              <a:solidFill>
                <a:schemeClr val="dk1"/>
              </a:solidFill>
            </a:endParaRPr>
          </a:p>
          <a:p>
            <a:pPr marL="914400" lvl="1" indent="-317500" algn="l" rtl="0">
              <a:spcBef>
                <a:spcPts val="0"/>
              </a:spcBef>
              <a:spcAft>
                <a:spcPts val="0"/>
              </a:spcAft>
              <a:buClr>
                <a:schemeClr val="dk1"/>
              </a:buClr>
              <a:buSzPts val="1400"/>
              <a:buChar char="–"/>
            </a:pPr>
            <a:r>
              <a:rPr lang="en-US" sz="1400" b="0" dirty="0">
                <a:solidFill>
                  <a:schemeClr val="dk1"/>
                </a:solidFill>
              </a:rPr>
              <a:t>ATLAS: triton-atlas namespace</a:t>
            </a:r>
            <a:endParaRPr sz="1400" b="0" dirty="0">
              <a:solidFill>
                <a:schemeClr val="dk1"/>
              </a:solidFill>
            </a:endParaRPr>
          </a:p>
          <a:p>
            <a:pPr marL="914400" lvl="1" indent="-317500" algn="l" rtl="0">
              <a:spcBef>
                <a:spcPts val="0"/>
              </a:spcBef>
              <a:spcAft>
                <a:spcPts val="0"/>
              </a:spcAft>
              <a:buClr>
                <a:schemeClr val="dk1"/>
              </a:buClr>
              <a:buSzPts val="1400"/>
              <a:buChar char="–"/>
            </a:pPr>
            <a:r>
              <a:rPr lang="en-US" sz="1400" b="0" dirty="0" err="1">
                <a:solidFill>
                  <a:schemeClr val="dk1"/>
                </a:solidFill>
              </a:rPr>
              <a:t>IceCube</a:t>
            </a:r>
            <a:r>
              <a:rPr lang="en-US" sz="1400" b="0" dirty="0">
                <a:solidFill>
                  <a:schemeClr val="dk1"/>
                </a:solidFill>
              </a:rPr>
              <a:t>: </a:t>
            </a:r>
            <a:r>
              <a:rPr lang="en-US" sz="1400" b="0" dirty="0" err="1">
                <a:solidFill>
                  <a:schemeClr val="dk1"/>
                </a:solidFill>
              </a:rPr>
              <a:t>icecube</a:t>
            </a:r>
            <a:r>
              <a:rPr lang="en-US" sz="1400" b="0" dirty="0">
                <a:solidFill>
                  <a:schemeClr val="dk1"/>
                </a:solidFill>
              </a:rPr>
              <a:t>-ml namespace</a:t>
            </a:r>
            <a:endParaRPr sz="1400" b="0" dirty="0">
              <a:solidFill>
                <a:schemeClr val="dk1"/>
              </a:solidFill>
            </a:endParaRPr>
          </a:p>
        </p:txBody>
      </p:sp>
      <p:sp>
        <p:nvSpPr>
          <p:cNvPr id="200" name="Google Shape;200;g329abe0a8c4_1_0"/>
          <p:cNvSpPr txBox="1"/>
          <p:nvPr/>
        </p:nvSpPr>
        <p:spPr>
          <a:xfrm>
            <a:off x="3528000" y="4803200"/>
            <a:ext cx="2088000" cy="3231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dk1"/>
              </a:buClr>
              <a:buSzPts val="1800"/>
              <a:buFont typeface="Arial"/>
              <a:buNone/>
            </a:pPr>
            <a:r>
              <a:rPr lang="en-US" sz="1500">
                <a:solidFill>
                  <a:schemeClr val="dk1"/>
                </a:solidFill>
              </a:rPr>
              <a:t>Dmitry Kondratyev</a:t>
            </a:r>
            <a:endParaRPr sz="1500">
              <a:solidFill>
                <a:schemeClr val="dk1"/>
              </a:solidFill>
              <a:latin typeface="Arial"/>
              <a:ea typeface="Arial"/>
              <a:cs typeface="Arial"/>
              <a:sym typeface="Arial"/>
            </a:endParaRPr>
          </a:p>
        </p:txBody>
      </p:sp>
      <p:pic>
        <p:nvPicPr>
          <p:cNvPr id="201" name="Google Shape;201;g329abe0a8c4_1_0"/>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401800" y="2344175"/>
            <a:ext cx="2507075" cy="389125"/>
          </a:xfrm>
          <a:prstGeom prst="rect">
            <a:avLst/>
          </a:prstGeom>
          <a:noFill/>
          <a:ln>
            <a:noFill/>
          </a:ln>
        </p:spPr>
      </p:pic>
    </p:spTree>
    <p:extLst>
      <p:ext uri="{BB962C8B-B14F-4D97-AF65-F5344CB8AC3E}">
        <p14:creationId xmlns:p14="http://schemas.microsoft.com/office/powerpoint/2010/main" val="360978055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D79BF-32E9-6C54-778A-F172DB72A4D7}"/>
              </a:ext>
            </a:extLst>
          </p:cNvPr>
          <p:cNvSpPr>
            <a:spLocks noGrp="1"/>
          </p:cNvSpPr>
          <p:nvPr>
            <p:ph type="title"/>
          </p:nvPr>
        </p:nvSpPr>
        <p:spPr/>
        <p:txBody>
          <a:bodyPr/>
          <a:lstStyle/>
          <a:p>
            <a:r>
              <a:rPr lang="en-US" sz="1800" dirty="0" err="1"/>
              <a:t>jupyterhub</a:t>
            </a:r>
            <a:r>
              <a:rPr lang="en-US" sz="1800" dirty="0"/>
              <a:t> is the </a:t>
            </a:r>
            <a:br>
              <a:rPr lang="en-US" sz="1800" dirty="0"/>
            </a:br>
            <a:r>
              <a:rPr lang="en-US" sz="1800" dirty="0"/>
              <a:t>Multi-User Version of the </a:t>
            </a:r>
            <a:r>
              <a:rPr lang="en-US" sz="1800" dirty="0" err="1"/>
              <a:t>jupyter</a:t>
            </a:r>
            <a:r>
              <a:rPr lang="en-US" sz="1800" dirty="0"/>
              <a:t> Notebook</a:t>
            </a:r>
          </a:p>
        </p:txBody>
      </p:sp>
      <p:pic>
        <p:nvPicPr>
          <p:cNvPr id="7" name="Picture 6">
            <a:extLst>
              <a:ext uri="{FF2B5EF4-FFF2-40B4-BE49-F238E27FC236}">
                <a16:creationId xmlns:a16="http://schemas.microsoft.com/office/drawing/2014/main" id="{B6BC422D-170A-4A5F-AAB4-882782013374}"/>
              </a:ext>
            </a:extLst>
          </p:cNvPr>
          <p:cNvPicPr>
            <a:picLocks noChangeAspect="1"/>
          </p:cNvPicPr>
          <p:nvPr/>
        </p:nvPicPr>
        <p:blipFill>
          <a:blip r:embed="rId2"/>
          <a:stretch>
            <a:fillRect/>
          </a:stretch>
        </p:blipFill>
        <p:spPr>
          <a:xfrm>
            <a:off x="1026819" y="826316"/>
            <a:ext cx="6708120" cy="3776094"/>
          </a:xfrm>
          <a:prstGeom prst="rect">
            <a:avLst/>
          </a:prstGeom>
        </p:spPr>
      </p:pic>
    </p:spTree>
    <p:extLst>
      <p:ext uri="{BB962C8B-B14F-4D97-AF65-F5344CB8AC3E}">
        <p14:creationId xmlns:p14="http://schemas.microsoft.com/office/powerpoint/2010/main" val="32529870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40F48-27F9-5490-7B1C-16ACC6F8D1E4}"/>
              </a:ext>
            </a:extLst>
          </p:cNvPr>
          <p:cNvSpPr>
            <a:spLocks noGrp="1"/>
          </p:cNvSpPr>
          <p:nvPr>
            <p:ph type="title"/>
          </p:nvPr>
        </p:nvSpPr>
        <p:spPr/>
        <p:txBody>
          <a:bodyPr/>
          <a:lstStyle/>
          <a:p>
            <a:r>
              <a:rPr lang="en-US" sz="1800" dirty="0"/>
              <a:t>NRP Namespace </a:t>
            </a:r>
            <a:r>
              <a:rPr lang="en-US" sz="1800" dirty="0" err="1"/>
              <a:t>jupyterlab</a:t>
            </a:r>
            <a:r>
              <a:rPr lang="en-US" sz="1800" dirty="0"/>
              <a:t> </a:t>
            </a:r>
            <a:br>
              <a:rPr lang="en-US" sz="1800" dirty="0"/>
            </a:br>
            <a:r>
              <a:rPr lang="en-US" sz="1800" dirty="0"/>
              <a:t>GPU/CPU Core Usage Per Day, Calendar 2024</a:t>
            </a:r>
          </a:p>
        </p:txBody>
      </p:sp>
      <p:pic>
        <p:nvPicPr>
          <p:cNvPr id="4" name="Picture 3">
            <a:extLst>
              <a:ext uri="{FF2B5EF4-FFF2-40B4-BE49-F238E27FC236}">
                <a16:creationId xmlns:a16="http://schemas.microsoft.com/office/drawing/2014/main" id="{BA7F407E-1711-4E1F-0BAF-5266F7BA5F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63" y="770674"/>
            <a:ext cx="9144000" cy="2042161"/>
          </a:xfrm>
          <a:prstGeom prst="rect">
            <a:avLst/>
          </a:prstGeom>
        </p:spPr>
      </p:pic>
      <p:pic>
        <p:nvPicPr>
          <p:cNvPr id="5" name="Picture 4">
            <a:extLst>
              <a:ext uri="{FF2B5EF4-FFF2-40B4-BE49-F238E27FC236}">
                <a16:creationId xmlns:a16="http://schemas.microsoft.com/office/drawing/2014/main" id="{EEB5C399-9EEE-D409-85A1-6D20343D17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885440"/>
            <a:ext cx="9144000" cy="1859280"/>
          </a:xfrm>
          <a:prstGeom prst="rect">
            <a:avLst/>
          </a:prstGeom>
        </p:spPr>
      </p:pic>
      <p:sp>
        <p:nvSpPr>
          <p:cNvPr id="6" name="TextBox 5">
            <a:extLst>
              <a:ext uri="{FF2B5EF4-FFF2-40B4-BE49-F238E27FC236}">
                <a16:creationId xmlns:a16="http://schemas.microsoft.com/office/drawing/2014/main" id="{61905E1B-F981-40E3-9D5D-049CA64EA8FC}"/>
              </a:ext>
            </a:extLst>
          </p:cNvPr>
          <p:cNvSpPr txBox="1"/>
          <p:nvPr/>
        </p:nvSpPr>
        <p:spPr>
          <a:xfrm>
            <a:off x="8142473" y="738243"/>
            <a:ext cx="809563" cy="646331"/>
          </a:xfrm>
          <a:prstGeom prst="rect">
            <a:avLst/>
          </a:prstGeom>
          <a:noFill/>
        </p:spPr>
        <p:txBody>
          <a:bodyPr wrap="square" rtlCol="0">
            <a:spAutoFit/>
          </a:bodyPr>
          <a:lstStyle/>
          <a:p>
            <a:pPr algn="ctr"/>
            <a:r>
              <a:rPr lang="en-US" b="1" dirty="0">
                <a:solidFill>
                  <a:schemeClr val="bg1"/>
                </a:solidFill>
              </a:rPr>
              <a:t>NRP</a:t>
            </a:r>
          </a:p>
          <a:p>
            <a:pPr algn="ctr"/>
            <a:r>
              <a:rPr lang="en-US" b="1" dirty="0">
                <a:solidFill>
                  <a:schemeClr val="bg1"/>
                </a:solidFill>
              </a:rPr>
              <a:t>GPUs</a:t>
            </a:r>
          </a:p>
        </p:txBody>
      </p:sp>
      <p:sp>
        <p:nvSpPr>
          <p:cNvPr id="7" name="TextBox 6">
            <a:extLst>
              <a:ext uri="{FF2B5EF4-FFF2-40B4-BE49-F238E27FC236}">
                <a16:creationId xmlns:a16="http://schemas.microsoft.com/office/drawing/2014/main" id="{2E825722-BC05-F2E1-2900-75CC43F4923E}"/>
              </a:ext>
            </a:extLst>
          </p:cNvPr>
          <p:cNvSpPr txBox="1"/>
          <p:nvPr/>
        </p:nvSpPr>
        <p:spPr>
          <a:xfrm>
            <a:off x="8036559" y="2845266"/>
            <a:ext cx="1093277" cy="923330"/>
          </a:xfrm>
          <a:prstGeom prst="rect">
            <a:avLst/>
          </a:prstGeom>
          <a:noFill/>
        </p:spPr>
        <p:txBody>
          <a:bodyPr wrap="square" rtlCol="0">
            <a:spAutoFit/>
          </a:bodyPr>
          <a:lstStyle/>
          <a:p>
            <a:pPr algn="ctr"/>
            <a:r>
              <a:rPr lang="en-US" b="1" dirty="0">
                <a:solidFill>
                  <a:schemeClr val="bg1"/>
                </a:solidFill>
              </a:rPr>
              <a:t>NRP</a:t>
            </a:r>
          </a:p>
          <a:p>
            <a:pPr algn="ctr"/>
            <a:r>
              <a:rPr lang="en-US" b="1" dirty="0">
                <a:solidFill>
                  <a:schemeClr val="bg1"/>
                </a:solidFill>
              </a:rPr>
              <a:t>CPU Cores</a:t>
            </a:r>
          </a:p>
        </p:txBody>
      </p:sp>
      <p:sp>
        <p:nvSpPr>
          <p:cNvPr id="10" name="TextBox 9">
            <a:extLst>
              <a:ext uri="{FF2B5EF4-FFF2-40B4-BE49-F238E27FC236}">
                <a16:creationId xmlns:a16="http://schemas.microsoft.com/office/drawing/2014/main" id="{E47E7834-DB34-A002-2078-331DFF98C6BF}"/>
              </a:ext>
            </a:extLst>
          </p:cNvPr>
          <p:cNvSpPr txBox="1"/>
          <p:nvPr/>
        </p:nvSpPr>
        <p:spPr>
          <a:xfrm>
            <a:off x="5014912" y="769020"/>
            <a:ext cx="2169470" cy="584775"/>
          </a:xfrm>
          <a:prstGeom prst="rect">
            <a:avLst/>
          </a:prstGeom>
          <a:noFill/>
        </p:spPr>
        <p:txBody>
          <a:bodyPr wrap="square">
            <a:spAutoFit/>
          </a:bodyPr>
          <a:lstStyle/>
          <a:p>
            <a:pPr algn="ctr"/>
            <a:r>
              <a:rPr lang="en-US" sz="1600" b="0" i="0" dirty="0">
                <a:solidFill>
                  <a:srgbClr val="222222"/>
                </a:solidFill>
                <a:effectLst/>
                <a:highlight>
                  <a:srgbClr val="F2F2F2"/>
                </a:highlight>
                <a:latin typeface="Arial" panose="020B0604020202020204" pitchFamily="34" charset="0"/>
              </a:rPr>
              <a:t>Peaking at </a:t>
            </a:r>
            <a:r>
              <a:rPr lang="en-US" sz="1600" dirty="0">
                <a:solidFill>
                  <a:srgbClr val="222222"/>
                </a:solidFill>
                <a:highlight>
                  <a:srgbClr val="F2F2F2"/>
                </a:highlight>
                <a:latin typeface="Arial" panose="020B0604020202020204" pitchFamily="34" charset="0"/>
              </a:rPr>
              <a:t>22</a:t>
            </a:r>
            <a:r>
              <a:rPr lang="en-US" sz="1600" b="0" i="0" dirty="0">
                <a:solidFill>
                  <a:srgbClr val="222222"/>
                </a:solidFill>
                <a:effectLst/>
                <a:highlight>
                  <a:srgbClr val="F2F2F2"/>
                </a:highlight>
                <a:latin typeface="Arial" panose="020B0604020202020204" pitchFamily="34" charset="0"/>
              </a:rPr>
              <a:t> </a:t>
            </a:r>
            <a:r>
              <a:rPr lang="en-US" sz="1600" dirty="0">
                <a:solidFill>
                  <a:srgbClr val="222222"/>
                </a:solidFill>
                <a:highlight>
                  <a:srgbClr val="F2F2F2"/>
                </a:highlight>
                <a:latin typeface="Arial" panose="020B0604020202020204" pitchFamily="34" charset="0"/>
              </a:rPr>
              <a:t>G</a:t>
            </a:r>
            <a:r>
              <a:rPr lang="en-US" sz="1600" b="0" i="0" dirty="0">
                <a:solidFill>
                  <a:srgbClr val="222222"/>
                </a:solidFill>
                <a:effectLst/>
                <a:highlight>
                  <a:srgbClr val="F2F2F2"/>
                </a:highlight>
                <a:latin typeface="Arial" panose="020B0604020202020204" pitchFamily="34" charset="0"/>
              </a:rPr>
              <a:t>PUs</a:t>
            </a:r>
          </a:p>
          <a:p>
            <a:pPr algn="ctr"/>
            <a:r>
              <a:rPr lang="en-US" sz="1600" dirty="0">
                <a:solidFill>
                  <a:srgbClr val="222222"/>
                </a:solidFill>
                <a:highlight>
                  <a:srgbClr val="F2F2F2"/>
                </a:highlight>
                <a:latin typeface="Arial" panose="020B0604020202020204" pitchFamily="34" charset="0"/>
              </a:rPr>
              <a:t> 64,333</a:t>
            </a:r>
            <a:r>
              <a:rPr lang="en-US" sz="1600" b="0" i="0" dirty="0">
                <a:solidFill>
                  <a:srgbClr val="222222"/>
                </a:solidFill>
                <a:effectLst/>
                <a:highlight>
                  <a:srgbClr val="F2F2F2"/>
                </a:highlight>
                <a:latin typeface="Arial" panose="020B0604020202020204" pitchFamily="34" charset="0"/>
              </a:rPr>
              <a:t> GPU-</a:t>
            </a:r>
            <a:r>
              <a:rPr lang="en-US" sz="1600" b="0" i="0" dirty="0" err="1">
                <a:solidFill>
                  <a:srgbClr val="222222"/>
                </a:solidFill>
                <a:effectLst/>
                <a:highlight>
                  <a:srgbClr val="F2F2F2"/>
                </a:highlight>
                <a:latin typeface="Arial" panose="020B0604020202020204" pitchFamily="34" charset="0"/>
              </a:rPr>
              <a:t>hrs</a:t>
            </a:r>
            <a:endParaRPr lang="en-US" sz="1600" dirty="0">
              <a:highlight>
                <a:srgbClr val="F2F2F2"/>
              </a:highlight>
            </a:endParaRPr>
          </a:p>
        </p:txBody>
      </p:sp>
      <p:sp>
        <p:nvSpPr>
          <p:cNvPr id="11" name="TextBox 10">
            <a:extLst>
              <a:ext uri="{FF2B5EF4-FFF2-40B4-BE49-F238E27FC236}">
                <a16:creationId xmlns:a16="http://schemas.microsoft.com/office/drawing/2014/main" id="{55AAE556-3FEF-A891-9F16-CE0F0554052C}"/>
              </a:ext>
            </a:extLst>
          </p:cNvPr>
          <p:cNvSpPr txBox="1"/>
          <p:nvPr/>
        </p:nvSpPr>
        <p:spPr>
          <a:xfrm>
            <a:off x="5206705" y="2876043"/>
            <a:ext cx="2029723" cy="584775"/>
          </a:xfrm>
          <a:prstGeom prst="rect">
            <a:avLst/>
          </a:prstGeom>
          <a:noFill/>
        </p:spPr>
        <p:txBody>
          <a:bodyPr wrap="none" rtlCol="0">
            <a:spAutoFit/>
          </a:bodyPr>
          <a:lstStyle/>
          <a:p>
            <a:pPr algn="ctr"/>
            <a:r>
              <a:rPr lang="en-US" sz="1600" b="0" i="0" dirty="0">
                <a:solidFill>
                  <a:srgbClr val="222222"/>
                </a:solidFill>
                <a:effectLst/>
                <a:highlight>
                  <a:srgbClr val="F2F2F2"/>
                </a:highlight>
                <a:latin typeface="Arial" panose="020B0604020202020204" pitchFamily="34" charset="0"/>
              </a:rPr>
              <a:t>Peaking at 80 CPUs</a:t>
            </a:r>
          </a:p>
          <a:p>
            <a:pPr algn="ctr"/>
            <a:r>
              <a:rPr lang="en-US" sz="1600" b="0" i="0" dirty="0">
                <a:solidFill>
                  <a:srgbClr val="222222"/>
                </a:solidFill>
                <a:effectLst/>
                <a:highlight>
                  <a:srgbClr val="F2F2F2"/>
                </a:highlight>
                <a:latin typeface="Arial" panose="020B0604020202020204" pitchFamily="34" charset="0"/>
              </a:rPr>
              <a:t> </a:t>
            </a:r>
            <a:r>
              <a:rPr lang="en-US" sz="1600" dirty="0">
                <a:solidFill>
                  <a:srgbClr val="222222"/>
                </a:solidFill>
                <a:highlight>
                  <a:srgbClr val="F2F2F2"/>
                </a:highlight>
                <a:latin typeface="Arial" panose="020B0604020202020204" pitchFamily="34" charset="0"/>
              </a:rPr>
              <a:t> 802,870 </a:t>
            </a:r>
            <a:r>
              <a:rPr lang="en-US" sz="1600" b="0" i="0" dirty="0">
                <a:solidFill>
                  <a:srgbClr val="222222"/>
                </a:solidFill>
                <a:effectLst/>
                <a:highlight>
                  <a:srgbClr val="F2F2F2"/>
                </a:highlight>
                <a:latin typeface="Arial" panose="020B0604020202020204" pitchFamily="34" charset="0"/>
              </a:rPr>
              <a:t>CPU-</a:t>
            </a:r>
            <a:r>
              <a:rPr lang="en-US" sz="1600" b="0" i="0" dirty="0" err="1">
                <a:solidFill>
                  <a:srgbClr val="222222"/>
                </a:solidFill>
                <a:effectLst/>
                <a:highlight>
                  <a:srgbClr val="F2F2F2"/>
                </a:highlight>
                <a:latin typeface="Arial" panose="020B0604020202020204" pitchFamily="34" charset="0"/>
              </a:rPr>
              <a:t>hrs</a:t>
            </a:r>
            <a:r>
              <a:rPr lang="en-US" sz="1600" b="0" i="0" dirty="0">
                <a:solidFill>
                  <a:srgbClr val="222222"/>
                </a:solidFill>
                <a:effectLst/>
                <a:highlight>
                  <a:srgbClr val="F2F2F2"/>
                </a:highlight>
                <a:latin typeface="Arial" panose="020B0604020202020204" pitchFamily="34" charset="0"/>
              </a:rPr>
              <a:t> </a:t>
            </a:r>
            <a:endParaRPr lang="en-US" sz="1600" dirty="0">
              <a:highlight>
                <a:srgbClr val="F2F2F2"/>
              </a:highlight>
            </a:endParaRPr>
          </a:p>
        </p:txBody>
      </p:sp>
      <p:sp>
        <p:nvSpPr>
          <p:cNvPr id="12" name="TextBox 11">
            <a:extLst>
              <a:ext uri="{FF2B5EF4-FFF2-40B4-BE49-F238E27FC236}">
                <a16:creationId xmlns:a16="http://schemas.microsoft.com/office/drawing/2014/main" id="{76E8B00C-00E6-4742-0DEB-CE1FACA341E9}"/>
              </a:ext>
            </a:extLst>
          </p:cNvPr>
          <p:cNvSpPr txBox="1"/>
          <p:nvPr/>
        </p:nvSpPr>
        <p:spPr>
          <a:xfrm>
            <a:off x="3302347" y="4763887"/>
            <a:ext cx="2539306" cy="369332"/>
          </a:xfrm>
          <a:prstGeom prst="rect">
            <a:avLst/>
          </a:prstGeom>
          <a:noFill/>
        </p:spPr>
        <p:txBody>
          <a:bodyPr wrap="square">
            <a:spAutoFit/>
          </a:bodyPr>
          <a:lstStyle/>
          <a:p>
            <a:r>
              <a:rPr lang="en-US" dirty="0"/>
              <a:t>Namespace </a:t>
            </a:r>
            <a:r>
              <a:rPr lang="en-US" dirty="0" err="1"/>
              <a:t>jupyterlab</a:t>
            </a:r>
            <a:endParaRPr lang="en-US" dirty="0"/>
          </a:p>
        </p:txBody>
      </p:sp>
      <p:pic>
        <p:nvPicPr>
          <p:cNvPr id="13" name="Picture 12">
            <a:extLst>
              <a:ext uri="{FF2B5EF4-FFF2-40B4-BE49-F238E27FC236}">
                <a16:creationId xmlns:a16="http://schemas.microsoft.com/office/drawing/2014/main" id="{CB655CE5-82AF-C418-D1A5-9A9B17572C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3880" y="4748967"/>
            <a:ext cx="995560" cy="384252"/>
          </a:xfrm>
          <a:prstGeom prst="rect">
            <a:avLst/>
          </a:prstGeom>
        </p:spPr>
      </p:pic>
    </p:spTree>
    <p:extLst>
      <p:ext uri="{BB962C8B-B14F-4D97-AF65-F5344CB8AC3E}">
        <p14:creationId xmlns:p14="http://schemas.microsoft.com/office/powerpoint/2010/main" val="285942241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C3F7-2BD1-9D82-BFC2-A0EB4EE9C2D8}"/>
              </a:ext>
            </a:extLst>
          </p:cNvPr>
          <p:cNvSpPr>
            <a:spLocks noGrp="1"/>
          </p:cNvSpPr>
          <p:nvPr>
            <p:ph type="title"/>
          </p:nvPr>
        </p:nvSpPr>
        <p:spPr/>
        <p:txBody>
          <a:bodyPr/>
          <a:lstStyle/>
          <a:p>
            <a:r>
              <a:rPr lang="en-US" sz="1800" dirty="0"/>
              <a:t>Nautilus Namespace </a:t>
            </a:r>
            <a:r>
              <a:rPr lang="en-US" sz="1800" i="1" dirty="0" err="1"/>
              <a:t>jupyterlab</a:t>
            </a:r>
            <a:r>
              <a:rPr lang="en-US" sz="1800" dirty="0"/>
              <a:t> Has an Active JupyterHub:</a:t>
            </a:r>
            <a:br>
              <a:rPr lang="en-US" sz="1800" dirty="0"/>
            </a:br>
            <a:r>
              <a:rPr lang="en-US" sz="1800" i="1" dirty="0" err="1"/>
              <a:t>jupyterlab</a:t>
            </a:r>
            <a:r>
              <a:rPr lang="en-US" sz="1800" dirty="0" err="1"/>
              <a:t>’s</a:t>
            </a:r>
            <a:r>
              <a:rPr lang="en-US" sz="1800" dirty="0"/>
              <a:t> Top 5 GPU-Hour Users Over March to June 2024</a:t>
            </a:r>
          </a:p>
        </p:txBody>
      </p:sp>
      <p:sp>
        <p:nvSpPr>
          <p:cNvPr id="16" name="Rectangle 15">
            <a:extLst>
              <a:ext uri="{FF2B5EF4-FFF2-40B4-BE49-F238E27FC236}">
                <a16:creationId xmlns:a16="http://schemas.microsoft.com/office/drawing/2014/main" id="{C68273CF-1835-9F79-2140-A0FF4975E36C}"/>
              </a:ext>
            </a:extLst>
          </p:cNvPr>
          <p:cNvSpPr/>
          <p:nvPr/>
        </p:nvSpPr>
        <p:spPr bwMode="auto">
          <a:xfrm>
            <a:off x="1949970" y="2104209"/>
            <a:ext cx="6648060" cy="337182"/>
          </a:xfrm>
          <a:prstGeom prst="rect">
            <a:avLst/>
          </a:prstGeom>
          <a:solidFill>
            <a:srgbClr val="C00000"/>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10" name="Group 9">
            <a:extLst>
              <a:ext uri="{FF2B5EF4-FFF2-40B4-BE49-F238E27FC236}">
                <a16:creationId xmlns:a16="http://schemas.microsoft.com/office/drawing/2014/main" id="{B8183E9D-A6AA-E8F1-68F3-70A351EA4934}"/>
              </a:ext>
            </a:extLst>
          </p:cNvPr>
          <p:cNvGrpSpPr/>
          <p:nvPr/>
        </p:nvGrpSpPr>
        <p:grpSpPr>
          <a:xfrm>
            <a:off x="86360" y="1269829"/>
            <a:ext cx="9005882" cy="3326659"/>
            <a:chOff x="86360" y="1269829"/>
            <a:chExt cx="9005882" cy="3326659"/>
          </a:xfrm>
        </p:grpSpPr>
        <p:sp>
          <p:nvSpPr>
            <p:cNvPr id="13" name="TextBox 12">
              <a:extLst>
                <a:ext uri="{FF2B5EF4-FFF2-40B4-BE49-F238E27FC236}">
                  <a16:creationId xmlns:a16="http://schemas.microsoft.com/office/drawing/2014/main" id="{F07613F4-FB2E-D95A-559A-370226808800}"/>
                </a:ext>
              </a:extLst>
            </p:cNvPr>
            <p:cNvSpPr txBox="1"/>
            <p:nvPr/>
          </p:nvSpPr>
          <p:spPr>
            <a:xfrm>
              <a:off x="3457713" y="1269829"/>
              <a:ext cx="2313454" cy="369332"/>
            </a:xfrm>
            <a:prstGeom prst="rect">
              <a:avLst/>
            </a:prstGeom>
            <a:noFill/>
          </p:spPr>
          <p:txBody>
            <a:bodyPr wrap="none" rtlCol="0">
              <a:spAutoFit/>
            </a:bodyPr>
            <a:lstStyle/>
            <a:p>
              <a:r>
                <a:rPr lang="en-US" dirty="0"/>
                <a:t>GPU Hours per User</a:t>
              </a:r>
            </a:p>
          </p:txBody>
        </p:sp>
        <p:grpSp>
          <p:nvGrpSpPr>
            <p:cNvPr id="5" name="Group 4">
              <a:extLst>
                <a:ext uri="{FF2B5EF4-FFF2-40B4-BE49-F238E27FC236}">
                  <a16:creationId xmlns:a16="http://schemas.microsoft.com/office/drawing/2014/main" id="{A1AD6F45-2091-B02D-DD6A-7D47EB235505}"/>
                </a:ext>
              </a:extLst>
            </p:cNvPr>
            <p:cNvGrpSpPr/>
            <p:nvPr/>
          </p:nvGrpSpPr>
          <p:grpSpPr>
            <a:xfrm>
              <a:off x="86360" y="1541798"/>
              <a:ext cx="9005882" cy="3054690"/>
              <a:chOff x="256936" y="1430038"/>
              <a:chExt cx="8835306" cy="3054690"/>
            </a:xfrm>
          </p:grpSpPr>
          <p:sp>
            <p:nvSpPr>
              <p:cNvPr id="6" name="TextBox 5">
                <a:extLst>
                  <a:ext uri="{FF2B5EF4-FFF2-40B4-BE49-F238E27FC236}">
                    <a16:creationId xmlns:a16="http://schemas.microsoft.com/office/drawing/2014/main" id="{04202D33-B248-F2E1-A55B-5EA138AEDBED}"/>
                  </a:ext>
                </a:extLst>
              </p:cNvPr>
              <p:cNvSpPr txBox="1"/>
              <p:nvPr/>
            </p:nvSpPr>
            <p:spPr>
              <a:xfrm>
                <a:off x="256936" y="2104209"/>
                <a:ext cx="1669047" cy="307777"/>
              </a:xfrm>
              <a:prstGeom prst="rect">
                <a:avLst/>
              </a:prstGeom>
              <a:noFill/>
            </p:spPr>
            <p:txBody>
              <a:bodyPr wrap="none" rtlCol="0">
                <a:spAutoFit/>
              </a:bodyPr>
              <a:lstStyle/>
              <a:p>
                <a:r>
                  <a:rPr lang="en-US" sz="1400" dirty="0"/>
                  <a:t>Cal Poly Humboldt</a:t>
                </a:r>
              </a:p>
            </p:txBody>
          </p:sp>
          <p:sp>
            <p:nvSpPr>
              <p:cNvPr id="7" name="TextBox 6">
                <a:extLst>
                  <a:ext uri="{FF2B5EF4-FFF2-40B4-BE49-F238E27FC236}">
                    <a16:creationId xmlns:a16="http://schemas.microsoft.com/office/drawing/2014/main" id="{0D81C321-25D7-4AA7-E6D1-7D31B6978227}"/>
                  </a:ext>
                </a:extLst>
              </p:cNvPr>
              <p:cNvSpPr txBox="1"/>
              <p:nvPr/>
            </p:nvSpPr>
            <p:spPr>
              <a:xfrm>
                <a:off x="323783" y="2797776"/>
                <a:ext cx="1648208" cy="307777"/>
              </a:xfrm>
              <a:prstGeom prst="rect">
                <a:avLst/>
              </a:prstGeom>
              <a:noFill/>
            </p:spPr>
            <p:txBody>
              <a:bodyPr wrap="none" rtlCol="0">
                <a:spAutoFit/>
              </a:bodyPr>
              <a:lstStyle/>
              <a:p>
                <a:r>
                  <a:rPr lang="en-US" sz="1400" dirty="0"/>
                  <a:t>UC Santa Barbara</a:t>
                </a:r>
              </a:p>
            </p:txBody>
          </p:sp>
          <p:sp>
            <p:nvSpPr>
              <p:cNvPr id="8" name="TextBox 7">
                <a:extLst>
                  <a:ext uri="{FF2B5EF4-FFF2-40B4-BE49-F238E27FC236}">
                    <a16:creationId xmlns:a16="http://schemas.microsoft.com/office/drawing/2014/main" id="{67A85495-8188-AB23-2578-CA944DA98A4F}"/>
                  </a:ext>
                </a:extLst>
              </p:cNvPr>
              <p:cNvSpPr txBox="1"/>
              <p:nvPr/>
            </p:nvSpPr>
            <p:spPr>
              <a:xfrm>
                <a:off x="545970" y="2430701"/>
                <a:ext cx="1390124" cy="307777"/>
              </a:xfrm>
              <a:prstGeom prst="rect">
                <a:avLst/>
              </a:prstGeom>
              <a:noFill/>
            </p:spPr>
            <p:txBody>
              <a:bodyPr wrap="none" rtlCol="0">
                <a:spAutoFit/>
              </a:bodyPr>
              <a:lstStyle/>
              <a:p>
                <a:r>
                  <a:rPr lang="en-US" sz="1400" dirty="0"/>
                  <a:t>UC Santa Cruz</a:t>
                </a:r>
              </a:p>
            </p:txBody>
          </p:sp>
          <p:sp>
            <p:nvSpPr>
              <p:cNvPr id="9" name="TextBox 8">
                <a:extLst>
                  <a:ext uri="{FF2B5EF4-FFF2-40B4-BE49-F238E27FC236}">
                    <a16:creationId xmlns:a16="http://schemas.microsoft.com/office/drawing/2014/main" id="{02ABB437-F10D-759C-B2C6-1613C85F63B5}"/>
                  </a:ext>
                </a:extLst>
              </p:cNvPr>
              <p:cNvSpPr txBox="1"/>
              <p:nvPr/>
            </p:nvSpPr>
            <p:spPr>
              <a:xfrm>
                <a:off x="601503" y="3159730"/>
                <a:ext cx="1330814" cy="307777"/>
              </a:xfrm>
              <a:prstGeom prst="rect">
                <a:avLst/>
              </a:prstGeom>
              <a:noFill/>
            </p:spPr>
            <p:txBody>
              <a:bodyPr wrap="none" rtlCol="0">
                <a:spAutoFit/>
              </a:bodyPr>
              <a:lstStyle/>
              <a:p>
                <a:r>
                  <a:rPr lang="en-US" sz="1400" dirty="0"/>
                  <a:t>UC San Diego</a:t>
                </a:r>
              </a:p>
            </p:txBody>
          </p:sp>
          <p:sp>
            <p:nvSpPr>
              <p:cNvPr id="11" name="TextBox 10">
                <a:extLst>
                  <a:ext uri="{FF2B5EF4-FFF2-40B4-BE49-F238E27FC236}">
                    <a16:creationId xmlns:a16="http://schemas.microsoft.com/office/drawing/2014/main" id="{EB967EE9-3C95-165C-6879-5D24DB4B2FC6}"/>
                  </a:ext>
                </a:extLst>
              </p:cNvPr>
              <p:cNvSpPr txBox="1"/>
              <p:nvPr/>
            </p:nvSpPr>
            <p:spPr>
              <a:xfrm>
                <a:off x="559846" y="3492808"/>
                <a:ext cx="1390124" cy="307777"/>
              </a:xfrm>
              <a:prstGeom prst="rect">
                <a:avLst/>
              </a:prstGeom>
              <a:noFill/>
            </p:spPr>
            <p:txBody>
              <a:bodyPr wrap="none" rtlCol="0">
                <a:spAutoFit/>
              </a:bodyPr>
              <a:lstStyle/>
              <a:p>
                <a:r>
                  <a:rPr lang="en-US" sz="1400" dirty="0"/>
                  <a:t>UC Santa Cruz</a:t>
                </a:r>
              </a:p>
            </p:txBody>
          </p:sp>
          <p:sp>
            <p:nvSpPr>
              <p:cNvPr id="12" name="TextBox 11">
                <a:extLst>
                  <a:ext uri="{FF2B5EF4-FFF2-40B4-BE49-F238E27FC236}">
                    <a16:creationId xmlns:a16="http://schemas.microsoft.com/office/drawing/2014/main" id="{889DB8A8-C335-DC4D-6A35-27841D86185D}"/>
                  </a:ext>
                </a:extLst>
              </p:cNvPr>
              <p:cNvSpPr txBox="1"/>
              <p:nvPr/>
            </p:nvSpPr>
            <p:spPr>
              <a:xfrm>
                <a:off x="279196" y="1686269"/>
                <a:ext cx="1723549" cy="369332"/>
              </a:xfrm>
              <a:prstGeom prst="rect">
                <a:avLst/>
              </a:prstGeom>
              <a:noFill/>
            </p:spPr>
            <p:txBody>
              <a:bodyPr wrap="none" rtlCol="0">
                <a:spAutoFit/>
              </a:bodyPr>
              <a:lstStyle/>
              <a:p>
                <a:r>
                  <a:rPr lang="en-US" dirty="0"/>
                  <a:t>User Institution</a:t>
                </a:r>
              </a:p>
            </p:txBody>
          </p:sp>
          <p:pic>
            <p:nvPicPr>
              <p:cNvPr id="15" name="Picture 14">
                <a:extLst>
                  <a:ext uri="{FF2B5EF4-FFF2-40B4-BE49-F238E27FC236}">
                    <a16:creationId xmlns:a16="http://schemas.microsoft.com/office/drawing/2014/main" id="{C4F1733E-2C85-7DF9-6D44-368F096CF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86894" y="1430038"/>
                <a:ext cx="7205348" cy="2384277"/>
              </a:xfrm>
              <a:prstGeom prst="rect">
                <a:avLst/>
              </a:prstGeom>
            </p:spPr>
          </p:pic>
          <p:sp>
            <p:nvSpPr>
              <p:cNvPr id="17" name="TextBox 16">
                <a:extLst>
                  <a:ext uri="{FF2B5EF4-FFF2-40B4-BE49-F238E27FC236}">
                    <a16:creationId xmlns:a16="http://schemas.microsoft.com/office/drawing/2014/main" id="{62967553-6070-E2F4-1513-5A6A8AB90A38}"/>
                  </a:ext>
                </a:extLst>
              </p:cNvPr>
              <p:cNvSpPr txBox="1"/>
              <p:nvPr/>
            </p:nvSpPr>
            <p:spPr>
              <a:xfrm>
                <a:off x="2677347" y="4176951"/>
                <a:ext cx="3789307" cy="307777"/>
              </a:xfrm>
              <a:prstGeom prst="rect">
                <a:avLst/>
              </a:prstGeom>
              <a:noFill/>
            </p:spPr>
            <p:txBody>
              <a:bodyPr wrap="none" rtlCol="0">
                <a:spAutoFit/>
              </a:bodyPr>
              <a:lstStyle/>
              <a:p>
                <a:r>
                  <a:rPr lang="en-US" sz="1400" dirty="0"/>
                  <a:t>Users Are Identified Only by Email Addresses</a:t>
                </a:r>
              </a:p>
            </p:txBody>
          </p:sp>
        </p:grpSp>
      </p:grpSp>
      <p:sp>
        <p:nvSpPr>
          <p:cNvPr id="3" name="TextBox 2">
            <a:extLst>
              <a:ext uri="{FF2B5EF4-FFF2-40B4-BE49-F238E27FC236}">
                <a16:creationId xmlns:a16="http://schemas.microsoft.com/office/drawing/2014/main" id="{D9577311-F615-BBC2-88CC-E6216B6EC901}"/>
              </a:ext>
            </a:extLst>
          </p:cNvPr>
          <p:cNvSpPr txBox="1"/>
          <p:nvPr/>
        </p:nvSpPr>
        <p:spPr>
          <a:xfrm>
            <a:off x="3985942" y="822837"/>
            <a:ext cx="1172116" cy="369332"/>
          </a:xfrm>
          <a:prstGeom prst="rect">
            <a:avLst/>
          </a:prstGeom>
          <a:noFill/>
        </p:spPr>
        <p:txBody>
          <a:bodyPr wrap="none" rtlCol="0">
            <a:spAutoFit/>
          </a:bodyPr>
          <a:lstStyle/>
          <a:p>
            <a:r>
              <a:rPr lang="en-US" dirty="0"/>
              <a:t>July 2024</a:t>
            </a:r>
          </a:p>
        </p:txBody>
      </p:sp>
      <p:sp>
        <p:nvSpPr>
          <p:cNvPr id="4" name="TextBox 3">
            <a:extLst>
              <a:ext uri="{FF2B5EF4-FFF2-40B4-BE49-F238E27FC236}">
                <a16:creationId xmlns:a16="http://schemas.microsoft.com/office/drawing/2014/main" id="{31B9BD35-A6B5-8D91-EA15-AEF22FF7D326}"/>
              </a:ext>
            </a:extLst>
          </p:cNvPr>
          <p:cNvSpPr txBox="1"/>
          <p:nvPr/>
        </p:nvSpPr>
        <p:spPr>
          <a:xfrm>
            <a:off x="3457713" y="4771095"/>
            <a:ext cx="3066774" cy="369332"/>
          </a:xfrm>
          <a:prstGeom prst="rect">
            <a:avLst/>
          </a:prstGeom>
          <a:noFill/>
        </p:spPr>
        <p:txBody>
          <a:bodyPr wrap="square">
            <a:spAutoFit/>
          </a:bodyPr>
          <a:lstStyle/>
          <a:p>
            <a:r>
              <a:rPr lang="en-US" dirty="0"/>
              <a:t>https://observablehq.com/</a:t>
            </a:r>
          </a:p>
        </p:txBody>
      </p:sp>
    </p:spTree>
    <p:extLst>
      <p:ext uri="{BB962C8B-B14F-4D97-AF65-F5344CB8AC3E}">
        <p14:creationId xmlns:p14="http://schemas.microsoft.com/office/powerpoint/2010/main" val="211934385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B57D3-B14B-35BF-B813-B57E838EC2DD}"/>
              </a:ext>
            </a:extLst>
          </p:cNvPr>
          <p:cNvSpPr>
            <a:spLocks noGrp="1"/>
          </p:cNvSpPr>
          <p:nvPr>
            <p:ph type="title"/>
          </p:nvPr>
        </p:nvSpPr>
        <p:spPr>
          <a:xfrm>
            <a:off x="0" y="-58990"/>
            <a:ext cx="9144000" cy="757060"/>
          </a:xfrm>
        </p:spPr>
        <p:txBody>
          <a:bodyPr/>
          <a:lstStyle/>
          <a:p>
            <a:r>
              <a:rPr lang="en-US" sz="1800" dirty="0"/>
              <a:t>Tom DeFanti Emailed the Largest GPU User of Namespace </a:t>
            </a:r>
            <a:r>
              <a:rPr lang="en-US" sz="1800" dirty="0" err="1"/>
              <a:t>Jupyterlab</a:t>
            </a:r>
            <a:r>
              <a:rPr lang="en-US" sz="1800" dirty="0"/>
              <a:t> in July 2024, </a:t>
            </a:r>
            <a:br>
              <a:rPr lang="en-US" sz="1800" dirty="0"/>
            </a:br>
            <a:r>
              <a:rPr lang="en-US" sz="1800" dirty="0"/>
              <a:t>Asking “Who Are You and What is Your Research Project?”</a:t>
            </a:r>
          </a:p>
        </p:txBody>
      </p:sp>
      <p:sp>
        <p:nvSpPr>
          <p:cNvPr id="4" name="TextBox 3">
            <a:extLst>
              <a:ext uri="{FF2B5EF4-FFF2-40B4-BE49-F238E27FC236}">
                <a16:creationId xmlns:a16="http://schemas.microsoft.com/office/drawing/2014/main" id="{057AED66-F775-D8E1-A24C-9D767610DD67}"/>
              </a:ext>
            </a:extLst>
          </p:cNvPr>
          <p:cNvSpPr txBox="1"/>
          <p:nvPr/>
        </p:nvSpPr>
        <p:spPr>
          <a:xfrm>
            <a:off x="503584" y="2777158"/>
            <a:ext cx="8352182" cy="1754326"/>
          </a:xfrm>
          <a:prstGeom prst="rect">
            <a:avLst/>
          </a:prstGeom>
          <a:noFill/>
        </p:spPr>
        <p:txBody>
          <a:bodyPr wrap="square" rtlCol="0">
            <a:spAutoFit/>
          </a:bodyPr>
          <a:lstStyle/>
          <a:p>
            <a:r>
              <a:rPr lang="en-US" dirty="0"/>
              <a:t>“I am running some big Fully Convolutional Network (FCN) models to segment some of the highest resolution CT scans ever made on cores of wood collected from redwood trunks across their full height, up to 100 m above ground. </a:t>
            </a:r>
            <a:br>
              <a:rPr lang="en-US" dirty="0"/>
            </a:br>
            <a:endParaRPr lang="en-US" dirty="0"/>
          </a:p>
          <a:p>
            <a:r>
              <a:rPr lang="en-US" dirty="0"/>
              <a:t>We are segmenting out tissue types for 3D measurements and brightness histograms to understand wood density and hydraulic parameters.”</a:t>
            </a:r>
          </a:p>
        </p:txBody>
      </p:sp>
      <p:pic>
        <p:nvPicPr>
          <p:cNvPr id="8" name="Picture 7">
            <a:extLst>
              <a:ext uri="{FF2B5EF4-FFF2-40B4-BE49-F238E27FC236}">
                <a16:creationId xmlns:a16="http://schemas.microsoft.com/office/drawing/2014/main" id="{F5C8D368-85DD-8C83-6011-A148C5FFAB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116" y="805726"/>
            <a:ext cx="8095769" cy="1971432"/>
          </a:xfrm>
          <a:prstGeom prst="rect">
            <a:avLst/>
          </a:prstGeom>
        </p:spPr>
      </p:pic>
      <p:sp>
        <p:nvSpPr>
          <p:cNvPr id="5" name="TextBox 4">
            <a:extLst>
              <a:ext uri="{FF2B5EF4-FFF2-40B4-BE49-F238E27FC236}">
                <a16:creationId xmlns:a16="http://schemas.microsoft.com/office/drawing/2014/main" id="{4E1E7421-261A-B5B9-2F11-17484FA1FD06}"/>
              </a:ext>
            </a:extLst>
          </p:cNvPr>
          <p:cNvSpPr txBox="1"/>
          <p:nvPr/>
        </p:nvSpPr>
        <p:spPr>
          <a:xfrm>
            <a:off x="3575221" y="4709160"/>
            <a:ext cx="1993559" cy="461665"/>
          </a:xfrm>
          <a:prstGeom prst="rect">
            <a:avLst/>
          </a:prstGeom>
          <a:noFill/>
        </p:spPr>
        <p:txBody>
          <a:bodyPr wrap="none" rtlCol="0">
            <a:spAutoFit/>
          </a:bodyPr>
          <a:lstStyle/>
          <a:p>
            <a:pPr algn="ctr"/>
            <a:r>
              <a:rPr lang="en-US" sz="1200" b="1" dirty="0"/>
              <a:t>Source: Prof. Alana Chin</a:t>
            </a:r>
          </a:p>
          <a:p>
            <a:pPr algn="ctr"/>
            <a:r>
              <a:rPr lang="en-US" sz="1200" b="1" dirty="0"/>
              <a:t>Cal Poly Humboldt</a:t>
            </a:r>
          </a:p>
        </p:txBody>
      </p:sp>
      <p:pic>
        <p:nvPicPr>
          <p:cNvPr id="6" name="Picture 5">
            <a:extLst>
              <a:ext uri="{FF2B5EF4-FFF2-40B4-BE49-F238E27FC236}">
                <a16:creationId xmlns:a16="http://schemas.microsoft.com/office/drawing/2014/main" id="{3DCB01F2-13A7-48CD-5633-77EB732268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1" y="4705147"/>
            <a:ext cx="1676400" cy="438352"/>
          </a:xfrm>
          <a:prstGeom prst="rect">
            <a:avLst/>
          </a:prstGeom>
        </p:spPr>
      </p:pic>
    </p:spTree>
    <p:extLst>
      <p:ext uri="{BB962C8B-B14F-4D97-AF65-F5344CB8AC3E}">
        <p14:creationId xmlns:p14="http://schemas.microsoft.com/office/powerpoint/2010/main" val="27572828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645" y="1927681"/>
            <a:ext cx="1256235" cy="1376857"/>
          </a:xfrm>
          <a:prstGeom prst="rect">
            <a:avLst/>
          </a:prstGeom>
        </p:spPr>
      </p:pic>
      <p:sp>
        <p:nvSpPr>
          <p:cNvPr id="8" name="TextBox 7"/>
          <p:cNvSpPr txBox="1"/>
          <p:nvPr/>
        </p:nvSpPr>
        <p:spPr>
          <a:xfrm>
            <a:off x="1325880" y="863590"/>
            <a:ext cx="7818120" cy="3416320"/>
          </a:xfrm>
          <a:prstGeom prst="rect">
            <a:avLst/>
          </a:prstGeom>
          <a:solidFill>
            <a:srgbClr val="FDFDFD">
              <a:alpha val="63137"/>
            </a:srgbClr>
          </a:solidFill>
        </p:spPr>
        <p:txBody>
          <a:bodyPr wrap="square" rtlCol="0">
            <a:spAutoFit/>
          </a:bodyPr>
          <a:lstStyle/>
          <a:p>
            <a:r>
              <a:rPr lang="en-US" b="1" dirty="0"/>
              <a:t>Forest carbon storage is tied to 2 factors – </a:t>
            </a:r>
            <a:br>
              <a:rPr lang="en-US" b="1" dirty="0"/>
            </a:br>
            <a:r>
              <a:rPr lang="en-US" b="1" dirty="0"/>
              <a:t>1) biomass accumulation associated with wood growth and </a:t>
            </a:r>
          </a:p>
          <a:p>
            <a:r>
              <a:rPr lang="en-US" b="1" dirty="0"/>
              <a:t>2) density and the longevity and decay resistance of trees.</a:t>
            </a:r>
          </a:p>
          <a:p>
            <a:endParaRPr lang="en-US" dirty="0"/>
          </a:p>
          <a:p>
            <a:r>
              <a:rPr lang="en-US" dirty="0"/>
              <a:t>Dr. Alana Chin’s Tree Function Lab at Cal Poly Humboldt focuses </a:t>
            </a:r>
            <a:br>
              <a:rPr lang="en-US" dirty="0"/>
            </a:br>
            <a:r>
              <a:rPr lang="en-US" dirty="0"/>
              <a:t>on questions related to the physiology of carbon storage and tree climatic tolerance aimed at predicting tree survival and improving management </a:t>
            </a:r>
            <a:br>
              <a:rPr lang="en-US" dirty="0"/>
            </a:br>
            <a:r>
              <a:rPr lang="en-US" dirty="0"/>
              <a:t>for extending and optimizing natural carbon storage.</a:t>
            </a:r>
          </a:p>
          <a:p>
            <a:endParaRPr lang="en-US" dirty="0"/>
          </a:p>
          <a:p>
            <a:r>
              <a:rPr lang="en-US" dirty="0"/>
              <a:t>Their recent work on Nautilus asks:</a:t>
            </a:r>
          </a:p>
          <a:p>
            <a:r>
              <a:rPr lang="en-US" dirty="0"/>
              <a:t>1) What are the anatomical components of wood density? and </a:t>
            </a:r>
          </a:p>
          <a:p>
            <a:r>
              <a:rPr lang="en-US" dirty="0"/>
              <a:t>2) Can wood anatomical structure predict future carbon storage potential ?</a:t>
            </a:r>
          </a:p>
        </p:txBody>
      </p:sp>
      <p:sp>
        <p:nvSpPr>
          <p:cNvPr id="2" name="Title 1">
            <a:extLst>
              <a:ext uri="{FF2B5EF4-FFF2-40B4-BE49-F238E27FC236}">
                <a16:creationId xmlns:a16="http://schemas.microsoft.com/office/drawing/2014/main" id="{7C841C8F-E2FC-86C6-C850-3A961619676E}"/>
              </a:ext>
            </a:extLst>
          </p:cNvPr>
          <p:cNvSpPr>
            <a:spLocks noGrp="1"/>
          </p:cNvSpPr>
          <p:nvPr>
            <p:ph type="title"/>
          </p:nvPr>
        </p:nvSpPr>
        <p:spPr/>
        <p:txBody>
          <a:bodyPr/>
          <a:lstStyle/>
          <a:p>
            <a:r>
              <a:rPr lang="en-US" sz="1800" dirty="0"/>
              <a:t>The Future of Forestry is Carbon Sequestration </a:t>
            </a:r>
            <a:br>
              <a:rPr lang="en-US" sz="1800" dirty="0"/>
            </a:br>
            <a:r>
              <a:rPr lang="en-US" sz="1800" dirty="0"/>
              <a:t>The NRP is Helping Us Get There!</a:t>
            </a:r>
          </a:p>
        </p:txBody>
      </p:sp>
      <p:pic>
        <p:nvPicPr>
          <p:cNvPr id="11" name="Picture 10">
            <a:extLst>
              <a:ext uri="{FF2B5EF4-FFF2-40B4-BE49-F238E27FC236}">
                <a16:creationId xmlns:a16="http://schemas.microsoft.com/office/drawing/2014/main" id="{F6E5D072-63A1-D816-2DB0-D0DB037B97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1" y="4705147"/>
            <a:ext cx="1676400" cy="438352"/>
          </a:xfrm>
          <a:prstGeom prst="rect">
            <a:avLst/>
          </a:prstGeom>
        </p:spPr>
      </p:pic>
      <p:sp>
        <p:nvSpPr>
          <p:cNvPr id="12" name="TextBox 11">
            <a:extLst>
              <a:ext uri="{FF2B5EF4-FFF2-40B4-BE49-F238E27FC236}">
                <a16:creationId xmlns:a16="http://schemas.microsoft.com/office/drawing/2014/main" id="{74609151-98FA-4173-4AC6-6F9EA2937EA8}"/>
              </a:ext>
            </a:extLst>
          </p:cNvPr>
          <p:cNvSpPr txBox="1"/>
          <p:nvPr/>
        </p:nvSpPr>
        <p:spPr>
          <a:xfrm>
            <a:off x="3844878" y="4709160"/>
            <a:ext cx="1454244" cy="461665"/>
          </a:xfrm>
          <a:prstGeom prst="rect">
            <a:avLst/>
          </a:prstGeom>
          <a:noFill/>
        </p:spPr>
        <p:txBody>
          <a:bodyPr wrap="none" rtlCol="0">
            <a:spAutoFit/>
          </a:bodyPr>
          <a:lstStyle/>
          <a:p>
            <a:pPr algn="ctr"/>
            <a:r>
              <a:rPr lang="en-US" sz="1200" dirty="0"/>
              <a:t>Prof. Alana Chin</a:t>
            </a:r>
          </a:p>
          <a:p>
            <a:pPr algn="ctr"/>
            <a:r>
              <a:rPr lang="en-US" sz="1200" dirty="0"/>
              <a:t>Cal Poly Humboldt</a:t>
            </a:r>
          </a:p>
        </p:txBody>
      </p:sp>
    </p:spTree>
    <p:extLst>
      <p:ext uri="{BB962C8B-B14F-4D97-AF65-F5344CB8AC3E}">
        <p14:creationId xmlns:p14="http://schemas.microsoft.com/office/powerpoint/2010/main" val="16119227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9DB62F-EEED-9FDF-15C3-BFAD89E098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40760" y="974632"/>
            <a:ext cx="5603240" cy="4168868"/>
          </a:xfrm>
          <a:prstGeom prst="rect">
            <a:avLst/>
          </a:prstGeom>
        </p:spPr>
      </p:pic>
      <p:sp>
        <p:nvSpPr>
          <p:cNvPr id="5" name="TextBox 4">
            <a:extLst>
              <a:ext uri="{FF2B5EF4-FFF2-40B4-BE49-F238E27FC236}">
                <a16:creationId xmlns:a16="http://schemas.microsoft.com/office/drawing/2014/main" id="{C61FD7B5-8694-AF5D-AA74-FFA6FBB6A01E}"/>
              </a:ext>
            </a:extLst>
          </p:cNvPr>
          <p:cNvSpPr txBox="1"/>
          <p:nvPr/>
        </p:nvSpPr>
        <p:spPr>
          <a:xfrm>
            <a:off x="0" y="734820"/>
            <a:ext cx="3683000" cy="3831818"/>
          </a:xfrm>
          <a:prstGeom prst="rect">
            <a:avLst/>
          </a:prstGeom>
          <a:noFill/>
        </p:spPr>
        <p:txBody>
          <a:bodyPr wrap="square">
            <a:spAutoFit/>
          </a:bodyPr>
          <a:lstStyle/>
          <a:p>
            <a:endParaRPr lang="en-US" sz="1350" dirty="0"/>
          </a:p>
          <a:p>
            <a:endParaRPr lang="en-US" sz="1350" dirty="0"/>
          </a:p>
          <a:p>
            <a:r>
              <a:rPr lang="en-US" sz="1350" dirty="0"/>
              <a:t>“The Tree Function Lab works with </a:t>
            </a:r>
            <a:br>
              <a:rPr lang="en-US" sz="1350" dirty="0"/>
            </a:br>
            <a:r>
              <a:rPr lang="en-US" sz="1350" dirty="0"/>
              <a:t>ultra high-resolution synchrotron-based </a:t>
            </a:r>
            <a:br>
              <a:rPr lang="en-US" sz="1350" dirty="0"/>
            </a:br>
            <a:r>
              <a:rPr lang="en-US" sz="1350" dirty="0"/>
              <a:t>X-ray tomographic microscopy. </a:t>
            </a:r>
            <a:br>
              <a:rPr lang="en-US" sz="1350" dirty="0"/>
            </a:br>
            <a:r>
              <a:rPr lang="en-US" sz="1350" dirty="0"/>
              <a:t>Their final wood images are often </a:t>
            </a:r>
            <a:br>
              <a:rPr lang="en-US" sz="1350" dirty="0"/>
            </a:br>
            <a:r>
              <a:rPr lang="en-US" sz="1350" dirty="0"/>
              <a:t>&gt;14 billion voxels and 50+ GB in size. </a:t>
            </a:r>
          </a:p>
          <a:p>
            <a:endParaRPr lang="en-US" sz="1350" dirty="0"/>
          </a:p>
          <a:p>
            <a:r>
              <a:rPr lang="en-US" sz="1350" dirty="0"/>
              <a:t>They run fully convolutional models for semantic segmentation of images into </a:t>
            </a:r>
            <a:br>
              <a:rPr lang="en-US" sz="1350" dirty="0"/>
            </a:br>
            <a:r>
              <a:rPr lang="en-US" sz="1350" dirty="0"/>
              <a:t>their anatomical components </a:t>
            </a:r>
            <a:br>
              <a:rPr lang="en-US" sz="1350" dirty="0"/>
            </a:br>
            <a:r>
              <a:rPr lang="en-US" sz="1350" dirty="0"/>
              <a:t>with up to 98% accuracy. </a:t>
            </a:r>
          </a:p>
          <a:p>
            <a:endParaRPr lang="en-US" sz="1350" dirty="0"/>
          </a:p>
          <a:p>
            <a:r>
              <a:rPr lang="en-US" sz="1350" dirty="0"/>
              <a:t>This allows for 3D anatomical measurements and the acquisition of cell-level wood density information based on brightness. </a:t>
            </a:r>
          </a:p>
          <a:p>
            <a:endParaRPr lang="en-US" sz="1350" dirty="0"/>
          </a:p>
          <a:p>
            <a:r>
              <a:rPr lang="en-US" sz="1350" dirty="0"/>
              <a:t>No one has ever done this before!”</a:t>
            </a:r>
          </a:p>
        </p:txBody>
      </p:sp>
      <p:sp>
        <p:nvSpPr>
          <p:cNvPr id="2" name="Title 1">
            <a:extLst>
              <a:ext uri="{FF2B5EF4-FFF2-40B4-BE49-F238E27FC236}">
                <a16:creationId xmlns:a16="http://schemas.microsoft.com/office/drawing/2014/main" id="{FEB65A74-9F71-1580-0B26-D0B2E7E16620}"/>
              </a:ext>
            </a:extLst>
          </p:cNvPr>
          <p:cNvSpPr>
            <a:spLocks noGrp="1"/>
          </p:cNvSpPr>
          <p:nvPr>
            <p:ph type="title"/>
          </p:nvPr>
        </p:nvSpPr>
        <p:spPr>
          <a:xfrm>
            <a:off x="0" y="0"/>
            <a:ext cx="9144000" cy="698070"/>
          </a:xfrm>
        </p:spPr>
        <p:txBody>
          <a:bodyPr/>
          <a:lstStyle/>
          <a:p>
            <a:r>
              <a:rPr lang="en-US" sz="1800" dirty="0"/>
              <a:t>How the Heck is a Tiny Group of Tree-Climbing Botanists </a:t>
            </a:r>
            <a:br>
              <a:rPr lang="en-US" sz="1800" dirty="0"/>
            </a:br>
            <a:r>
              <a:rPr lang="en-US" sz="1800" dirty="0"/>
              <a:t>Burning So Much GPU Time!?</a:t>
            </a:r>
          </a:p>
        </p:txBody>
      </p:sp>
      <p:sp>
        <p:nvSpPr>
          <p:cNvPr id="4" name="TextBox 3">
            <a:extLst>
              <a:ext uri="{FF2B5EF4-FFF2-40B4-BE49-F238E27FC236}">
                <a16:creationId xmlns:a16="http://schemas.microsoft.com/office/drawing/2014/main" id="{240D9551-7443-01CE-CF48-EB45CDF35001}"/>
              </a:ext>
            </a:extLst>
          </p:cNvPr>
          <p:cNvSpPr txBox="1"/>
          <p:nvPr/>
        </p:nvSpPr>
        <p:spPr>
          <a:xfrm>
            <a:off x="1515677" y="4709160"/>
            <a:ext cx="1454244" cy="461665"/>
          </a:xfrm>
          <a:prstGeom prst="rect">
            <a:avLst/>
          </a:prstGeom>
          <a:noFill/>
        </p:spPr>
        <p:txBody>
          <a:bodyPr wrap="none" rtlCol="0">
            <a:spAutoFit/>
          </a:bodyPr>
          <a:lstStyle/>
          <a:p>
            <a:pPr algn="ctr"/>
            <a:r>
              <a:rPr lang="en-US" sz="1200" dirty="0"/>
              <a:t>Prof. Alana Chin</a:t>
            </a:r>
          </a:p>
          <a:p>
            <a:pPr algn="ctr"/>
            <a:r>
              <a:rPr lang="en-US" sz="1200" dirty="0"/>
              <a:t>Cal Poly Humboldt</a:t>
            </a:r>
          </a:p>
        </p:txBody>
      </p:sp>
      <p:pic>
        <p:nvPicPr>
          <p:cNvPr id="7" name="Picture 6">
            <a:extLst>
              <a:ext uri="{FF2B5EF4-FFF2-40B4-BE49-F238E27FC236}">
                <a16:creationId xmlns:a16="http://schemas.microsoft.com/office/drawing/2014/main" id="{D2E46FDF-2263-B593-F87F-11F6B2BCDA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1" y="4705147"/>
            <a:ext cx="1676400" cy="438352"/>
          </a:xfrm>
          <a:prstGeom prst="rect">
            <a:avLst/>
          </a:prstGeom>
        </p:spPr>
      </p:pic>
    </p:spTree>
    <p:extLst>
      <p:ext uri="{BB962C8B-B14F-4D97-AF65-F5344CB8AC3E}">
        <p14:creationId xmlns:p14="http://schemas.microsoft.com/office/powerpoint/2010/main" val="87427224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01616-E2DB-83CA-FBD3-1C4977E47CDA}"/>
              </a:ext>
            </a:extLst>
          </p:cNvPr>
          <p:cNvSpPr>
            <a:spLocks noGrp="1"/>
          </p:cNvSpPr>
          <p:nvPr>
            <p:ph type="title"/>
          </p:nvPr>
        </p:nvSpPr>
        <p:spPr/>
        <p:txBody>
          <a:bodyPr/>
          <a:lstStyle/>
          <a:p>
            <a:r>
              <a:rPr lang="en-US" sz="1800" dirty="0"/>
              <a:t>NRP ML Has Enabled a Fundamental </a:t>
            </a:r>
            <a:br>
              <a:rPr lang="en-US" sz="1800" dirty="0"/>
            </a:br>
            <a:r>
              <a:rPr lang="en-US" sz="1800" dirty="0"/>
              <a:t>New Discovery in Botany!</a:t>
            </a:r>
          </a:p>
        </p:txBody>
      </p:sp>
      <p:sp>
        <p:nvSpPr>
          <p:cNvPr id="3" name="TextBox 2">
            <a:extLst>
              <a:ext uri="{FF2B5EF4-FFF2-40B4-BE49-F238E27FC236}">
                <a16:creationId xmlns:a16="http://schemas.microsoft.com/office/drawing/2014/main" id="{80606F31-F06C-1889-08C7-98BD499A8636}"/>
              </a:ext>
            </a:extLst>
          </p:cNvPr>
          <p:cNvSpPr txBox="1"/>
          <p:nvPr/>
        </p:nvSpPr>
        <p:spPr>
          <a:xfrm>
            <a:off x="1257300" y="766564"/>
            <a:ext cx="6629399" cy="4154984"/>
          </a:xfrm>
          <a:prstGeom prst="rect">
            <a:avLst/>
          </a:prstGeom>
          <a:noFill/>
          <a:ln w="25400">
            <a:solidFill>
              <a:schemeClr val="tx1"/>
            </a:solidFill>
          </a:ln>
        </p:spPr>
        <p:txBody>
          <a:bodyPr wrap="square" rtlCol="0">
            <a:spAutoFit/>
          </a:bodyPr>
          <a:lstStyle/>
          <a:p>
            <a:pPr algn="ctr"/>
            <a:r>
              <a:rPr lang="en-US" sz="2000" dirty="0"/>
              <a:t>Our NRP research project work has already allowed us </a:t>
            </a:r>
            <a:br>
              <a:rPr lang="en-US" sz="2000" dirty="0"/>
            </a:br>
            <a:r>
              <a:rPr lang="en-US" sz="2000" dirty="0"/>
              <a:t>to verify the existence of a previously unrecognized </a:t>
            </a:r>
            <a:br>
              <a:rPr lang="en-US" sz="2000" dirty="0"/>
            </a:br>
            <a:r>
              <a:rPr lang="en-US" sz="2000" dirty="0"/>
              <a:t>tissue sub-class in wood. </a:t>
            </a:r>
          </a:p>
          <a:p>
            <a:pPr algn="ctr"/>
            <a:endParaRPr lang="en-US" sz="2000" dirty="0"/>
          </a:p>
          <a:p>
            <a:pPr algn="ctr"/>
            <a:r>
              <a:rPr lang="en-US" sz="2000" dirty="0"/>
              <a:t>After centuries of plant anatomy research, </a:t>
            </a:r>
          </a:p>
          <a:p>
            <a:pPr algn="ctr"/>
            <a:r>
              <a:rPr lang="en-US" sz="2000" dirty="0"/>
              <a:t>it is VERY rare to find something new, </a:t>
            </a:r>
          </a:p>
          <a:p>
            <a:pPr algn="ctr"/>
            <a:r>
              <a:rPr lang="en-US" sz="2000" dirty="0"/>
              <a:t>but the NRP-powered ML let us recognize </a:t>
            </a:r>
          </a:p>
          <a:p>
            <a:pPr algn="ctr"/>
            <a:r>
              <a:rPr lang="en-US" sz="2000" dirty="0"/>
              <a:t>the subtleties that distinguish two classes of cells.</a:t>
            </a:r>
          </a:p>
          <a:p>
            <a:pPr algn="ctr"/>
            <a:endParaRPr lang="en-US" sz="2000" dirty="0"/>
          </a:p>
          <a:p>
            <a:pPr algn="ctr"/>
            <a:r>
              <a:rPr lang="en-US" sz="2000" dirty="0"/>
              <a:t>Botanists had thought there were just one </a:t>
            </a:r>
            <a:br>
              <a:rPr lang="en-US" sz="2000" dirty="0"/>
            </a:br>
            <a:r>
              <a:rPr lang="en-US" sz="2000" dirty="0"/>
              <a:t>for the last 350 years!</a:t>
            </a:r>
          </a:p>
          <a:p>
            <a:pPr algn="ctr"/>
            <a:endParaRPr lang="en-US" sz="2000" dirty="0"/>
          </a:p>
          <a:p>
            <a:pPr algn="ctr"/>
            <a:r>
              <a:rPr lang="en-US" sz="1200" b="0" i="0" dirty="0">
                <a:solidFill>
                  <a:srgbClr val="222222"/>
                </a:solidFill>
                <a:effectLst/>
                <a:latin typeface="Arial" panose="020B0604020202020204" pitchFamily="34" charset="0"/>
              </a:rPr>
              <a:t>Chin et al. (in review). Two types of </a:t>
            </a:r>
            <a:r>
              <a:rPr lang="en-US" sz="1200" b="0" i="0" dirty="0" err="1">
                <a:solidFill>
                  <a:srgbClr val="222222"/>
                </a:solidFill>
                <a:effectLst/>
                <a:latin typeface="Arial" panose="020B0604020202020204" pitchFamily="34" charset="0"/>
              </a:rPr>
              <a:t>uniserate</a:t>
            </a:r>
            <a:r>
              <a:rPr lang="en-US" sz="1200" b="0" i="0" dirty="0">
                <a:solidFill>
                  <a:srgbClr val="222222"/>
                </a:solidFill>
                <a:effectLst/>
                <a:latin typeface="Arial" panose="020B0604020202020204" pitchFamily="34" charset="0"/>
              </a:rPr>
              <a:t> rays interact to regulate conifer heartwood formation. Submitted to: Plant, Cell &amp; Environment</a:t>
            </a:r>
            <a:endParaRPr lang="en-US" sz="1200" dirty="0"/>
          </a:p>
        </p:txBody>
      </p:sp>
    </p:spTree>
    <p:extLst>
      <p:ext uri="{BB962C8B-B14F-4D97-AF65-F5344CB8AC3E}">
        <p14:creationId xmlns:p14="http://schemas.microsoft.com/office/powerpoint/2010/main" val="313902665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34355" y="893346"/>
            <a:ext cx="3812162" cy="3046988"/>
          </a:xfrm>
          <a:prstGeom prst="rect">
            <a:avLst/>
          </a:prstGeom>
          <a:noFill/>
        </p:spPr>
        <p:txBody>
          <a:bodyPr wrap="square" rtlCol="0">
            <a:spAutoFit/>
          </a:bodyPr>
          <a:lstStyle/>
          <a:p>
            <a:endParaRPr lang="en-US" sz="1600" dirty="0"/>
          </a:p>
          <a:p>
            <a:r>
              <a:rPr lang="en-US" sz="1600" dirty="0"/>
              <a:t>The most honest answer is that </a:t>
            </a:r>
            <a:r>
              <a:rPr lang="en-US" sz="1600" i="1" dirty="0"/>
              <a:t>botanists don’t bash</a:t>
            </a:r>
            <a:r>
              <a:rPr lang="en-US" sz="1600" dirty="0"/>
              <a:t>, their training is most definitely </a:t>
            </a:r>
            <a:r>
              <a:rPr lang="en-US" sz="1600" b="1" dirty="0"/>
              <a:t>not</a:t>
            </a:r>
            <a:r>
              <a:rPr lang="en-US" sz="1600" dirty="0"/>
              <a:t> in computer science, and </a:t>
            </a:r>
            <a:r>
              <a:rPr lang="en-US" sz="1600" dirty="0" err="1"/>
              <a:t>Jupyter</a:t>
            </a:r>
            <a:r>
              <a:rPr lang="en-US" sz="1600" dirty="0"/>
              <a:t> makes it </a:t>
            </a:r>
            <a:r>
              <a:rPr lang="en-US" sz="1600" b="1" dirty="0"/>
              <a:t>easy</a:t>
            </a:r>
            <a:r>
              <a:rPr lang="en-US" sz="1600" dirty="0"/>
              <a:t> to share </a:t>
            </a:r>
            <a:br>
              <a:rPr lang="en-US" sz="1600" dirty="0"/>
            </a:br>
            <a:r>
              <a:rPr lang="en-US" sz="1600" dirty="0"/>
              <a:t>and run Python (and sometimes R) code on a range of platforms. </a:t>
            </a:r>
          </a:p>
          <a:p>
            <a:endParaRPr lang="en-US" sz="1600" dirty="0"/>
          </a:p>
          <a:p>
            <a:r>
              <a:rPr lang="en-US" sz="1600" dirty="0"/>
              <a:t>It is great for handing students and less techy collaborators too! </a:t>
            </a:r>
          </a:p>
          <a:p>
            <a:endParaRPr lang="en-US" sz="1600" dirty="0"/>
          </a:p>
          <a:p>
            <a:r>
              <a:rPr lang="en-US" sz="1600" dirty="0"/>
              <a:t>Hooray for accessibility! </a:t>
            </a:r>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rot="5400000">
            <a:off x="1072342" y="1287645"/>
            <a:ext cx="4335994" cy="3375719"/>
          </a:xfrm>
          <a:prstGeom prst="rect">
            <a:avLst/>
          </a:prstGeom>
        </p:spPr>
      </p:pic>
      <p:sp>
        <p:nvSpPr>
          <p:cNvPr id="4" name="Oval 3"/>
          <p:cNvSpPr/>
          <p:nvPr/>
        </p:nvSpPr>
        <p:spPr>
          <a:xfrm>
            <a:off x="1347923" y="4100312"/>
            <a:ext cx="1482108" cy="1511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p:cNvCxnSpPr>
            <a:cxnSpLocks/>
            <a:stCxn id="4" idx="6"/>
          </p:cNvCxnSpPr>
          <p:nvPr/>
        </p:nvCxnSpPr>
        <p:spPr>
          <a:xfrm flipV="1">
            <a:off x="2830031" y="3582504"/>
            <a:ext cx="2576856" cy="593387"/>
          </a:xfrm>
          <a:prstGeom prst="line">
            <a:avLst/>
          </a:prstGeom>
          <a:ln w="12700">
            <a:solidFill>
              <a:srgbClr val="FF0000"/>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0AE0FA1A-C04E-6386-42C7-1A2CA1B538AD}"/>
              </a:ext>
            </a:extLst>
          </p:cNvPr>
          <p:cNvSpPr>
            <a:spLocks noGrp="1"/>
          </p:cNvSpPr>
          <p:nvPr>
            <p:ph type="title"/>
          </p:nvPr>
        </p:nvSpPr>
        <p:spPr/>
        <p:txBody>
          <a:bodyPr/>
          <a:lstStyle/>
          <a:p>
            <a:r>
              <a:rPr lang="en-US" dirty="0"/>
              <a:t>Why </a:t>
            </a:r>
            <a:r>
              <a:rPr lang="en-US" dirty="0" err="1"/>
              <a:t>jupyter</a:t>
            </a:r>
            <a:r>
              <a:rPr lang="en-US" dirty="0"/>
              <a:t> Notebooks?</a:t>
            </a:r>
          </a:p>
        </p:txBody>
      </p:sp>
      <p:pic>
        <p:nvPicPr>
          <p:cNvPr id="10" name="Picture 9">
            <a:extLst>
              <a:ext uri="{FF2B5EF4-FFF2-40B4-BE49-F238E27FC236}">
                <a16:creationId xmlns:a16="http://schemas.microsoft.com/office/drawing/2014/main" id="{397E05A5-ABE1-B07F-7DC6-D6F0F495FB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1" y="4705147"/>
            <a:ext cx="1676400" cy="438352"/>
          </a:xfrm>
          <a:prstGeom prst="rect">
            <a:avLst/>
          </a:prstGeom>
        </p:spPr>
      </p:pic>
      <p:sp>
        <p:nvSpPr>
          <p:cNvPr id="11" name="TextBox 10">
            <a:extLst>
              <a:ext uri="{FF2B5EF4-FFF2-40B4-BE49-F238E27FC236}">
                <a16:creationId xmlns:a16="http://schemas.microsoft.com/office/drawing/2014/main" id="{DCDD69F1-5C65-D6EB-EACA-6AB61276799E}"/>
              </a:ext>
            </a:extLst>
          </p:cNvPr>
          <p:cNvSpPr txBox="1"/>
          <p:nvPr/>
        </p:nvSpPr>
        <p:spPr>
          <a:xfrm>
            <a:off x="6245157" y="3946481"/>
            <a:ext cx="1454244" cy="461665"/>
          </a:xfrm>
          <a:prstGeom prst="rect">
            <a:avLst/>
          </a:prstGeom>
          <a:noFill/>
        </p:spPr>
        <p:txBody>
          <a:bodyPr wrap="none" rtlCol="0">
            <a:spAutoFit/>
          </a:bodyPr>
          <a:lstStyle/>
          <a:p>
            <a:pPr algn="ctr"/>
            <a:r>
              <a:rPr lang="en-US" sz="1200" dirty="0"/>
              <a:t>Prof. Alana Chin</a:t>
            </a:r>
          </a:p>
          <a:p>
            <a:pPr algn="ctr"/>
            <a:r>
              <a:rPr lang="en-US" sz="1200" dirty="0"/>
              <a:t>Cal Poly Humboldt</a:t>
            </a:r>
          </a:p>
        </p:txBody>
      </p:sp>
    </p:spTree>
    <p:extLst>
      <p:ext uri="{BB962C8B-B14F-4D97-AF65-F5344CB8AC3E}">
        <p14:creationId xmlns:p14="http://schemas.microsoft.com/office/powerpoint/2010/main" val="127113546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DAB83-33F8-DEDD-39CC-2AFEDCD3732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5F60E92-81FD-3DA1-3860-0BE28320B2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7898"/>
            <a:ext cx="9144000" cy="2100887"/>
          </a:xfrm>
          <a:prstGeom prst="rect">
            <a:avLst/>
          </a:prstGeom>
        </p:spPr>
      </p:pic>
      <p:pic>
        <p:nvPicPr>
          <p:cNvPr id="16" name="Picture 15">
            <a:extLst>
              <a:ext uri="{FF2B5EF4-FFF2-40B4-BE49-F238E27FC236}">
                <a16:creationId xmlns:a16="http://schemas.microsoft.com/office/drawing/2014/main" id="{FA4F7136-B241-BC6C-ECED-08910CF9D2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892025"/>
            <a:ext cx="9144000" cy="1849340"/>
          </a:xfrm>
          <a:prstGeom prst="rect">
            <a:avLst/>
          </a:prstGeom>
        </p:spPr>
      </p:pic>
      <p:sp>
        <p:nvSpPr>
          <p:cNvPr id="2" name="Title 1">
            <a:extLst>
              <a:ext uri="{FF2B5EF4-FFF2-40B4-BE49-F238E27FC236}">
                <a16:creationId xmlns:a16="http://schemas.microsoft.com/office/drawing/2014/main" id="{99A4A6EE-41B6-0D93-D75E-A989792FBF7D}"/>
              </a:ext>
            </a:extLst>
          </p:cNvPr>
          <p:cNvSpPr>
            <a:spLocks noGrp="1"/>
          </p:cNvSpPr>
          <p:nvPr>
            <p:ph type="title"/>
          </p:nvPr>
        </p:nvSpPr>
        <p:spPr/>
        <p:txBody>
          <a:bodyPr/>
          <a:lstStyle/>
          <a:p>
            <a:r>
              <a:rPr lang="en-US" sz="1800" dirty="0" err="1"/>
              <a:t>IceCube</a:t>
            </a:r>
            <a:r>
              <a:rPr lang="en-US" sz="1800" dirty="0"/>
              <a:t> Neutrino &amp; LIGO Gravitational Wave Detectors Are Major NRP Users -</a:t>
            </a:r>
            <a:br>
              <a:rPr lang="en-US" sz="1800" dirty="0"/>
            </a:br>
            <a:r>
              <a:rPr lang="en-US" sz="1800" dirty="0"/>
              <a:t>GPU/CPU Core Usage Per Day, Calendar 2024</a:t>
            </a:r>
          </a:p>
        </p:txBody>
      </p:sp>
      <p:sp>
        <p:nvSpPr>
          <p:cNvPr id="6" name="TextBox 5">
            <a:extLst>
              <a:ext uri="{FF2B5EF4-FFF2-40B4-BE49-F238E27FC236}">
                <a16:creationId xmlns:a16="http://schemas.microsoft.com/office/drawing/2014/main" id="{9F4364C3-E9B6-9231-7495-8FA885C30656}"/>
              </a:ext>
            </a:extLst>
          </p:cNvPr>
          <p:cNvSpPr txBox="1"/>
          <p:nvPr/>
        </p:nvSpPr>
        <p:spPr>
          <a:xfrm>
            <a:off x="7759409" y="730155"/>
            <a:ext cx="809563" cy="646331"/>
          </a:xfrm>
          <a:prstGeom prst="rect">
            <a:avLst/>
          </a:prstGeom>
          <a:noFill/>
        </p:spPr>
        <p:txBody>
          <a:bodyPr wrap="square" rtlCol="0">
            <a:spAutoFit/>
          </a:bodyPr>
          <a:lstStyle/>
          <a:p>
            <a:pPr algn="ctr"/>
            <a:r>
              <a:rPr lang="en-US" b="1" dirty="0">
                <a:solidFill>
                  <a:schemeClr val="bg1"/>
                </a:solidFill>
              </a:rPr>
              <a:t>NRP</a:t>
            </a:r>
          </a:p>
          <a:p>
            <a:pPr algn="ctr"/>
            <a:r>
              <a:rPr lang="en-US" b="1" dirty="0">
                <a:solidFill>
                  <a:schemeClr val="bg1"/>
                </a:solidFill>
              </a:rPr>
              <a:t>GPUs</a:t>
            </a:r>
          </a:p>
        </p:txBody>
      </p:sp>
      <p:sp>
        <p:nvSpPr>
          <p:cNvPr id="7" name="TextBox 6">
            <a:extLst>
              <a:ext uri="{FF2B5EF4-FFF2-40B4-BE49-F238E27FC236}">
                <a16:creationId xmlns:a16="http://schemas.microsoft.com/office/drawing/2014/main" id="{B7479779-1051-FB8B-5DD9-B93A7F69DBF7}"/>
              </a:ext>
            </a:extLst>
          </p:cNvPr>
          <p:cNvSpPr txBox="1"/>
          <p:nvPr/>
        </p:nvSpPr>
        <p:spPr>
          <a:xfrm>
            <a:off x="7649714" y="2825243"/>
            <a:ext cx="1108206" cy="923330"/>
          </a:xfrm>
          <a:prstGeom prst="rect">
            <a:avLst/>
          </a:prstGeom>
          <a:noFill/>
        </p:spPr>
        <p:txBody>
          <a:bodyPr wrap="square" rtlCol="0">
            <a:spAutoFit/>
          </a:bodyPr>
          <a:lstStyle/>
          <a:p>
            <a:pPr algn="ctr"/>
            <a:r>
              <a:rPr lang="en-US" b="1" dirty="0">
                <a:solidFill>
                  <a:schemeClr val="bg1"/>
                </a:solidFill>
              </a:rPr>
              <a:t>NRP</a:t>
            </a:r>
          </a:p>
          <a:p>
            <a:pPr algn="ctr"/>
            <a:r>
              <a:rPr lang="en-US" b="1" dirty="0">
                <a:solidFill>
                  <a:schemeClr val="bg1"/>
                </a:solidFill>
              </a:rPr>
              <a:t>CPU Cores</a:t>
            </a:r>
          </a:p>
        </p:txBody>
      </p:sp>
      <p:sp>
        <p:nvSpPr>
          <p:cNvPr id="10" name="TextBox 9">
            <a:extLst>
              <a:ext uri="{FF2B5EF4-FFF2-40B4-BE49-F238E27FC236}">
                <a16:creationId xmlns:a16="http://schemas.microsoft.com/office/drawing/2014/main" id="{82D9F207-A27C-D001-324E-EAAE10262A2C}"/>
              </a:ext>
            </a:extLst>
          </p:cNvPr>
          <p:cNvSpPr txBox="1"/>
          <p:nvPr/>
        </p:nvSpPr>
        <p:spPr>
          <a:xfrm>
            <a:off x="1382712" y="720592"/>
            <a:ext cx="2169470" cy="584775"/>
          </a:xfrm>
          <a:prstGeom prst="rect">
            <a:avLst/>
          </a:prstGeom>
          <a:noFill/>
        </p:spPr>
        <p:txBody>
          <a:bodyPr wrap="square">
            <a:spAutoFit/>
          </a:bodyPr>
          <a:lstStyle/>
          <a:p>
            <a:pPr algn="ctr"/>
            <a:r>
              <a:rPr lang="en-US" sz="1600" b="0" i="0" dirty="0">
                <a:solidFill>
                  <a:srgbClr val="222222"/>
                </a:solidFill>
                <a:effectLst/>
                <a:highlight>
                  <a:srgbClr val="F2F2F2"/>
                </a:highlight>
                <a:latin typeface="Arial" panose="020B0604020202020204" pitchFamily="34" charset="0"/>
              </a:rPr>
              <a:t>Peaking at 26</a:t>
            </a:r>
            <a:r>
              <a:rPr lang="en-US" sz="1600" dirty="0">
                <a:solidFill>
                  <a:srgbClr val="222222"/>
                </a:solidFill>
                <a:highlight>
                  <a:srgbClr val="F2F2F2"/>
                </a:highlight>
                <a:latin typeface="Arial" panose="020B0604020202020204" pitchFamily="34" charset="0"/>
              </a:rPr>
              <a:t>0</a:t>
            </a:r>
            <a:r>
              <a:rPr lang="en-US" sz="1600" b="0" i="0" dirty="0">
                <a:solidFill>
                  <a:srgbClr val="222222"/>
                </a:solidFill>
                <a:effectLst/>
                <a:highlight>
                  <a:srgbClr val="F2F2F2"/>
                </a:highlight>
                <a:latin typeface="Arial" panose="020B0604020202020204" pitchFamily="34" charset="0"/>
              </a:rPr>
              <a:t> </a:t>
            </a:r>
            <a:r>
              <a:rPr lang="en-US" sz="1600" dirty="0">
                <a:solidFill>
                  <a:srgbClr val="222222"/>
                </a:solidFill>
                <a:highlight>
                  <a:srgbClr val="F2F2F2"/>
                </a:highlight>
                <a:latin typeface="Arial" panose="020B0604020202020204" pitchFamily="34" charset="0"/>
              </a:rPr>
              <a:t>G</a:t>
            </a:r>
            <a:r>
              <a:rPr lang="en-US" sz="1600" b="0" i="0" dirty="0">
                <a:solidFill>
                  <a:srgbClr val="222222"/>
                </a:solidFill>
                <a:effectLst/>
                <a:highlight>
                  <a:srgbClr val="F2F2F2"/>
                </a:highlight>
                <a:latin typeface="Arial" panose="020B0604020202020204" pitchFamily="34" charset="0"/>
              </a:rPr>
              <a:t>PUs</a:t>
            </a:r>
          </a:p>
          <a:p>
            <a:pPr algn="ctr"/>
            <a:r>
              <a:rPr lang="en-US" sz="1600" dirty="0">
                <a:solidFill>
                  <a:srgbClr val="222222"/>
                </a:solidFill>
                <a:highlight>
                  <a:srgbClr val="F2F2F2"/>
                </a:highlight>
                <a:latin typeface="Arial" panose="020B0604020202020204" pitchFamily="34" charset="0"/>
              </a:rPr>
              <a:t>  800,000 </a:t>
            </a:r>
            <a:r>
              <a:rPr lang="en-US" sz="1600" b="0" i="0" dirty="0">
                <a:solidFill>
                  <a:srgbClr val="222222"/>
                </a:solidFill>
                <a:effectLst/>
                <a:highlight>
                  <a:srgbClr val="F2F2F2"/>
                </a:highlight>
                <a:latin typeface="Arial" panose="020B0604020202020204" pitchFamily="34" charset="0"/>
              </a:rPr>
              <a:t>GPU-</a:t>
            </a:r>
            <a:r>
              <a:rPr lang="en-US" sz="1600" b="0" i="0" dirty="0" err="1">
                <a:solidFill>
                  <a:srgbClr val="222222"/>
                </a:solidFill>
                <a:effectLst/>
                <a:highlight>
                  <a:srgbClr val="F2F2F2"/>
                </a:highlight>
                <a:latin typeface="Arial" panose="020B0604020202020204" pitchFamily="34" charset="0"/>
              </a:rPr>
              <a:t>hrs</a:t>
            </a:r>
            <a:endParaRPr lang="en-US" sz="1600" dirty="0">
              <a:highlight>
                <a:srgbClr val="F2F2F2"/>
              </a:highlight>
            </a:endParaRPr>
          </a:p>
        </p:txBody>
      </p:sp>
      <p:sp>
        <p:nvSpPr>
          <p:cNvPr id="11" name="TextBox 10">
            <a:extLst>
              <a:ext uri="{FF2B5EF4-FFF2-40B4-BE49-F238E27FC236}">
                <a16:creationId xmlns:a16="http://schemas.microsoft.com/office/drawing/2014/main" id="{43265535-FB48-8F4F-16D9-FBA5198DBC8B}"/>
              </a:ext>
            </a:extLst>
          </p:cNvPr>
          <p:cNvSpPr txBox="1"/>
          <p:nvPr/>
        </p:nvSpPr>
        <p:spPr>
          <a:xfrm>
            <a:off x="1078769" y="2994520"/>
            <a:ext cx="2645276" cy="584775"/>
          </a:xfrm>
          <a:prstGeom prst="rect">
            <a:avLst/>
          </a:prstGeom>
          <a:noFill/>
        </p:spPr>
        <p:txBody>
          <a:bodyPr wrap="none" rtlCol="0">
            <a:spAutoFit/>
          </a:bodyPr>
          <a:lstStyle/>
          <a:p>
            <a:pPr algn="ctr"/>
            <a:r>
              <a:rPr lang="en-US" sz="1600" b="0" i="0" dirty="0">
                <a:solidFill>
                  <a:srgbClr val="222222"/>
                </a:solidFill>
                <a:effectLst/>
                <a:highlight>
                  <a:srgbClr val="F2F2F2"/>
                </a:highlight>
                <a:latin typeface="Arial" panose="020B0604020202020204" pitchFamily="34" charset="0"/>
              </a:rPr>
              <a:t>Peaking at </a:t>
            </a:r>
            <a:r>
              <a:rPr lang="en-US" sz="1600" dirty="0">
                <a:solidFill>
                  <a:srgbClr val="222222"/>
                </a:solidFill>
                <a:highlight>
                  <a:srgbClr val="F2F2F2"/>
                </a:highlight>
                <a:latin typeface="Arial" panose="020B0604020202020204" pitchFamily="34" charset="0"/>
              </a:rPr>
              <a:t>39</a:t>
            </a:r>
            <a:r>
              <a:rPr lang="en-US" sz="1600" b="0" i="0" dirty="0">
                <a:solidFill>
                  <a:srgbClr val="222222"/>
                </a:solidFill>
                <a:effectLst/>
                <a:highlight>
                  <a:srgbClr val="F2F2F2"/>
                </a:highlight>
                <a:latin typeface="Arial" panose="020B0604020202020204" pitchFamily="34" charset="0"/>
              </a:rPr>
              <a:t>0 CPU Cores</a:t>
            </a:r>
          </a:p>
          <a:p>
            <a:pPr algn="ctr"/>
            <a:r>
              <a:rPr lang="en-US" sz="1600" b="0" i="0" dirty="0">
                <a:solidFill>
                  <a:srgbClr val="222222"/>
                </a:solidFill>
                <a:effectLst/>
                <a:highlight>
                  <a:srgbClr val="F2F2F2"/>
                </a:highlight>
                <a:latin typeface="Arial" panose="020B0604020202020204" pitchFamily="34" charset="0"/>
              </a:rPr>
              <a:t> </a:t>
            </a:r>
            <a:r>
              <a:rPr lang="en-US" sz="1600" dirty="0">
                <a:solidFill>
                  <a:srgbClr val="222222"/>
                </a:solidFill>
                <a:highlight>
                  <a:srgbClr val="F2F2F2"/>
                </a:highlight>
                <a:latin typeface="Arial" panose="020B0604020202020204" pitchFamily="34" charset="0"/>
              </a:rPr>
              <a:t>  1,300,000 </a:t>
            </a:r>
            <a:r>
              <a:rPr lang="en-US" sz="1600" b="0" i="0" dirty="0">
                <a:solidFill>
                  <a:srgbClr val="222222"/>
                </a:solidFill>
                <a:effectLst/>
                <a:highlight>
                  <a:srgbClr val="F2F2F2"/>
                </a:highlight>
                <a:latin typeface="Arial" panose="020B0604020202020204" pitchFamily="34" charset="0"/>
              </a:rPr>
              <a:t>CPU-</a:t>
            </a:r>
            <a:r>
              <a:rPr lang="en-US" sz="1600" b="0" i="0" dirty="0" err="1">
                <a:solidFill>
                  <a:srgbClr val="222222"/>
                </a:solidFill>
                <a:effectLst/>
                <a:highlight>
                  <a:srgbClr val="F2F2F2"/>
                </a:highlight>
                <a:latin typeface="Arial" panose="020B0604020202020204" pitchFamily="34" charset="0"/>
              </a:rPr>
              <a:t>hrs</a:t>
            </a:r>
            <a:r>
              <a:rPr lang="en-US" sz="1600" b="0" i="0" dirty="0">
                <a:solidFill>
                  <a:srgbClr val="222222"/>
                </a:solidFill>
                <a:effectLst/>
                <a:highlight>
                  <a:srgbClr val="F2F2F2"/>
                </a:highlight>
                <a:latin typeface="Arial" panose="020B0604020202020204" pitchFamily="34" charset="0"/>
              </a:rPr>
              <a:t> </a:t>
            </a:r>
            <a:endParaRPr lang="en-US" sz="1600" dirty="0">
              <a:highlight>
                <a:srgbClr val="F2F2F2"/>
              </a:highlight>
            </a:endParaRPr>
          </a:p>
        </p:txBody>
      </p:sp>
      <p:sp>
        <p:nvSpPr>
          <p:cNvPr id="12" name="TextBox 11">
            <a:extLst>
              <a:ext uri="{FF2B5EF4-FFF2-40B4-BE49-F238E27FC236}">
                <a16:creationId xmlns:a16="http://schemas.microsoft.com/office/drawing/2014/main" id="{25CE7248-4E68-7A79-DC8C-01C3F19D5051}"/>
              </a:ext>
            </a:extLst>
          </p:cNvPr>
          <p:cNvSpPr txBox="1"/>
          <p:nvPr/>
        </p:nvSpPr>
        <p:spPr>
          <a:xfrm>
            <a:off x="1854200" y="4763887"/>
            <a:ext cx="4061373" cy="369332"/>
          </a:xfrm>
          <a:prstGeom prst="rect">
            <a:avLst/>
          </a:prstGeom>
          <a:noFill/>
        </p:spPr>
        <p:txBody>
          <a:bodyPr wrap="square">
            <a:spAutoFit/>
          </a:bodyPr>
          <a:lstStyle/>
          <a:p>
            <a:r>
              <a:rPr lang="en-US" dirty="0"/>
              <a:t>Namespaces </a:t>
            </a:r>
            <a:r>
              <a:rPr lang="en-US" dirty="0" err="1">
                <a:solidFill>
                  <a:srgbClr val="1F60C4"/>
                </a:solidFill>
              </a:rPr>
              <a:t>osg-icecube</a:t>
            </a:r>
            <a:r>
              <a:rPr lang="en-US" dirty="0"/>
              <a:t> &amp; </a:t>
            </a:r>
            <a:r>
              <a:rPr lang="en-US" dirty="0" err="1">
                <a:solidFill>
                  <a:srgbClr val="FF9830"/>
                </a:solidFill>
              </a:rPr>
              <a:t>osg-ligo</a:t>
            </a:r>
            <a:endParaRPr lang="en-US" dirty="0">
              <a:solidFill>
                <a:srgbClr val="FF9830"/>
              </a:solidFill>
            </a:endParaRPr>
          </a:p>
        </p:txBody>
      </p:sp>
      <p:pic>
        <p:nvPicPr>
          <p:cNvPr id="8" name="Picture 7">
            <a:extLst>
              <a:ext uri="{FF2B5EF4-FFF2-40B4-BE49-F238E27FC236}">
                <a16:creationId xmlns:a16="http://schemas.microsoft.com/office/drawing/2014/main" id="{3CF36AB8-CAAF-676E-9EA1-5F0891AEF0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94400" y="4764605"/>
            <a:ext cx="955040" cy="368613"/>
          </a:xfrm>
          <a:prstGeom prst="rect">
            <a:avLst/>
          </a:prstGeom>
        </p:spPr>
      </p:pic>
    </p:spTree>
    <p:extLst>
      <p:ext uri="{BB962C8B-B14F-4D97-AF65-F5344CB8AC3E}">
        <p14:creationId xmlns:p14="http://schemas.microsoft.com/office/powerpoint/2010/main" val="264185182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1F07C-A587-D4D4-E5C1-599D59ADF612}"/>
              </a:ext>
            </a:extLst>
          </p:cNvPr>
          <p:cNvSpPr>
            <a:spLocks noGrp="1"/>
          </p:cNvSpPr>
          <p:nvPr>
            <p:ph type="title"/>
          </p:nvPr>
        </p:nvSpPr>
        <p:spPr/>
        <p:txBody>
          <a:bodyPr/>
          <a:lstStyle/>
          <a:p>
            <a:r>
              <a:rPr lang="en-US" sz="1800" dirty="0"/>
              <a:t>Namespace </a:t>
            </a:r>
            <a:r>
              <a:rPr lang="en-US" sz="1800" dirty="0" err="1"/>
              <a:t>jupyterlab</a:t>
            </a:r>
            <a:r>
              <a:rPr lang="en-US" sz="1800" dirty="0"/>
              <a:t>, PI Larry Smarr</a:t>
            </a:r>
            <a:br>
              <a:rPr lang="en-US" sz="1800" dirty="0"/>
            </a:br>
            <a:r>
              <a:rPr lang="en-US" sz="1800" dirty="0"/>
              <a:t>GPU-Hours Per User, All of Calendar 2024</a:t>
            </a:r>
          </a:p>
        </p:txBody>
      </p:sp>
      <p:sp>
        <p:nvSpPr>
          <p:cNvPr id="5" name="TextBox 4">
            <a:extLst>
              <a:ext uri="{FF2B5EF4-FFF2-40B4-BE49-F238E27FC236}">
                <a16:creationId xmlns:a16="http://schemas.microsoft.com/office/drawing/2014/main" id="{35EB2F6B-805E-8309-6D5E-2B5B34F1F215}"/>
              </a:ext>
            </a:extLst>
          </p:cNvPr>
          <p:cNvSpPr txBox="1"/>
          <p:nvPr/>
        </p:nvSpPr>
        <p:spPr>
          <a:xfrm>
            <a:off x="3457713" y="4771095"/>
            <a:ext cx="3066774" cy="369332"/>
          </a:xfrm>
          <a:prstGeom prst="rect">
            <a:avLst/>
          </a:prstGeom>
          <a:noFill/>
        </p:spPr>
        <p:txBody>
          <a:bodyPr wrap="square">
            <a:spAutoFit/>
          </a:bodyPr>
          <a:lstStyle/>
          <a:p>
            <a:r>
              <a:rPr lang="en-US" dirty="0"/>
              <a:t>https://observablehq.com/</a:t>
            </a:r>
          </a:p>
        </p:txBody>
      </p:sp>
      <p:pic>
        <p:nvPicPr>
          <p:cNvPr id="8" name="Picture 7" descr="A graph of a bar graph&#10;&#10;Description automatically generated with medium confidence">
            <a:extLst>
              <a:ext uri="{FF2B5EF4-FFF2-40B4-BE49-F238E27FC236}">
                <a16:creationId xmlns:a16="http://schemas.microsoft.com/office/drawing/2014/main" id="{C32ECB1C-4288-1F5F-7746-C0E36874EF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11190" y="747987"/>
            <a:ext cx="4293193" cy="4102310"/>
          </a:xfrm>
          <a:prstGeom prst="rect">
            <a:avLst/>
          </a:prstGeom>
        </p:spPr>
      </p:pic>
      <p:sp>
        <p:nvSpPr>
          <p:cNvPr id="9" name="Arrow: Left 8">
            <a:extLst>
              <a:ext uri="{FF2B5EF4-FFF2-40B4-BE49-F238E27FC236}">
                <a16:creationId xmlns:a16="http://schemas.microsoft.com/office/drawing/2014/main" id="{DC44D983-2B87-B251-9941-E2D6BDB2EFD1}"/>
              </a:ext>
            </a:extLst>
          </p:cNvPr>
          <p:cNvSpPr/>
          <p:nvPr/>
        </p:nvSpPr>
        <p:spPr bwMode="auto">
          <a:xfrm>
            <a:off x="4903304" y="2149061"/>
            <a:ext cx="830469" cy="128104"/>
          </a:xfrm>
          <a:prstGeom prst="leftArrow">
            <a:avLst/>
          </a:prstGeom>
          <a:solidFill>
            <a:srgbClr val="C00000"/>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5A8772F1-8DE0-2D29-E50D-EE8455FA84EA}"/>
              </a:ext>
            </a:extLst>
          </p:cNvPr>
          <p:cNvSpPr txBox="1"/>
          <p:nvPr/>
        </p:nvSpPr>
        <p:spPr>
          <a:xfrm>
            <a:off x="1561759" y="1257362"/>
            <a:ext cx="2678938" cy="3416320"/>
          </a:xfrm>
          <a:prstGeom prst="rect">
            <a:avLst/>
          </a:prstGeom>
          <a:solidFill>
            <a:schemeClr val="bg1"/>
          </a:solidFill>
        </p:spPr>
        <p:txBody>
          <a:bodyPr wrap="none" rtlCol="0">
            <a:spAutoFit/>
          </a:bodyPr>
          <a:lstStyle/>
          <a:p>
            <a:r>
              <a:rPr lang="en-US" dirty="0"/>
              <a:t>Top 25 Users Are From:</a:t>
            </a:r>
          </a:p>
          <a:p>
            <a:endParaRPr lang="en-US" dirty="0"/>
          </a:p>
          <a:p>
            <a:pPr marL="285750" indent="-285750">
              <a:buFont typeface="Arial" panose="020B0604020202020204" pitchFamily="34" charset="0"/>
              <a:buChar char="•"/>
            </a:pPr>
            <a:r>
              <a:rPr lang="en-US" dirty="0"/>
              <a:t>Cal Poly Humboldt</a:t>
            </a:r>
          </a:p>
          <a:p>
            <a:pPr marL="285750" indent="-285750">
              <a:buFont typeface="Arial" panose="020B0604020202020204" pitchFamily="34" charset="0"/>
              <a:buChar char="•"/>
            </a:pPr>
            <a:r>
              <a:rPr lang="en-US" dirty="0"/>
              <a:t>CSU Fullerton</a:t>
            </a:r>
          </a:p>
          <a:p>
            <a:pPr marL="285750" indent="-285750">
              <a:buFont typeface="Arial" panose="020B0604020202020204" pitchFamily="34" charset="0"/>
              <a:buChar char="•"/>
            </a:pPr>
            <a:r>
              <a:rPr lang="en-US" dirty="0"/>
              <a:t>UC Irvine</a:t>
            </a:r>
          </a:p>
          <a:p>
            <a:pPr marL="285750" indent="-285750">
              <a:buFont typeface="Arial" panose="020B0604020202020204" pitchFamily="34" charset="0"/>
              <a:buChar char="•"/>
            </a:pPr>
            <a:r>
              <a:rPr lang="en-US" dirty="0"/>
              <a:t>UC San Diego</a:t>
            </a:r>
          </a:p>
          <a:p>
            <a:pPr marL="285750" indent="-285750">
              <a:buFont typeface="Arial" panose="020B0604020202020204" pitchFamily="34" charset="0"/>
              <a:buChar char="•"/>
            </a:pPr>
            <a:r>
              <a:rPr lang="en-US" dirty="0"/>
              <a:t>UC Santa Barbara</a:t>
            </a:r>
          </a:p>
          <a:p>
            <a:pPr marL="285750" indent="-285750">
              <a:buFont typeface="Arial" panose="020B0604020202020204" pitchFamily="34" charset="0"/>
              <a:buChar char="•"/>
            </a:pPr>
            <a:r>
              <a:rPr lang="en-US" dirty="0"/>
              <a:t>UC Santa Cruz</a:t>
            </a:r>
          </a:p>
          <a:p>
            <a:pPr marL="285750" indent="-285750">
              <a:buFont typeface="Arial" panose="020B0604020202020204" pitchFamily="34" charset="0"/>
              <a:buChar char="•"/>
            </a:pPr>
            <a:r>
              <a:rPr lang="en-US" dirty="0"/>
              <a:t>U. Missouri-Columbia</a:t>
            </a:r>
          </a:p>
          <a:p>
            <a:pPr marL="285750" indent="-285750">
              <a:buFont typeface="Arial" panose="020B0604020202020204" pitchFamily="34" charset="0"/>
              <a:buChar char="•"/>
            </a:pPr>
            <a:r>
              <a:rPr lang="en-US" dirty="0"/>
              <a:t>U. Pennsylvania</a:t>
            </a:r>
          </a:p>
          <a:p>
            <a:pPr marL="285750" indent="-285750">
              <a:buFont typeface="Arial" panose="020B0604020202020204" pitchFamily="34" charset="0"/>
              <a:buChar char="•"/>
            </a:pPr>
            <a:r>
              <a:rPr lang="en-US" dirty="0"/>
              <a:t>Yonsei U., S. Korea</a:t>
            </a:r>
          </a:p>
          <a:p>
            <a:pPr marL="285750" indent="-285750">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F85BC37C-0A11-91E8-B32C-071DF9905F2A}"/>
              </a:ext>
            </a:extLst>
          </p:cNvPr>
          <p:cNvSpPr txBox="1"/>
          <p:nvPr/>
        </p:nvSpPr>
        <p:spPr>
          <a:xfrm>
            <a:off x="5733773" y="1889947"/>
            <a:ext cx="1954381" cy="646331"/>
          </a:xfrm>
          <a:prstGeom prst="rect">
            <a:avLst/>
          </a:prstGeom>
          <a:noFill/>
          <a:ln w="25400">
            <a:solidFill>
              <a:srgbClr val="C00000"/>
            </a:solidFill>
          </a:ln>
        </p:spPr>
        <p:txBody>
          <a:bodyPr wrap="none" rtlCol="0">
            <a:spAutoFit/>
          </a:bodyPr>
          <a:lstStyle/>
          <a:p>
            <a:r>
              <a:rPr lang="en-US" dirty="0">
                <a:solidFill>
                  <a:srgbClr val="C00000"/>
                </a:solidFill>
              </a:rPr>
              <a:t>Alana Chin, CPH</a:t>
            </a:r>
          </a:p>
          <a:p>
            <a:r>
              <a:rPr lang="en-US" dirty="0">
                <a:solidFill>
                  <a:srgbClr val="C00000"/>
                </a:solidFill>
              </a:rPr>
              <a:t>1555 GPU-Hours</a:t>
            </a:r>
          </a:p>
        </p:txBody>
      </p:sp>
    </p:spTree>
    <p:extLst>
      <p:ext uri="{BB962C8B-B14F-4D97-AF65-F5344CB8AC3E}">
        <p14:creationId xmlns:p14="http://schemas.microsoft.com/office/powerpoint/2010/main" val="294183620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FC576-2A5C-9827-230C-4496EE7795E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88042212-003C-C74C-B69F-5F453A4A76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69504"/>
            <a:ext cx="9144000" cy="1895102"/>
          </a:xfrm>
          <a:prstGeom prst="rect">
            <a:avLst/>
          </a:prstGeom>
        </p:spPr>
      </p:pic>
      <p:pic>
        <p:nvPicPr>
          <p:cNvPr id="5" name="Picture 4">
            <a:extLst>
              <a:ext uri="{FF2B5EF4-FFF2-40B4-BE49-F238E27FC236}">
                <a16:creationId xmlns:a16="http://schemas.microsoft.com/office/drawing/2014/main" id="{EFCFCD90-272C-B7D2-D2A1-059BF3C525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764852"/>
            <a:ext cx="9144000" cy="2060391"/>
          </a:xfrm>
          <a:prstGeom prst="rect">
            <a:avLst/>
          </a:prstGeom>
        </p:spPr>
      </p:pic>
      <p:sp>
        <p:nvSpPr>
          <p:cNvPr id="2" name="Title 1">
            <a:extLst>
              <a:ext uri="{FF2B5EF4-FFF2-40B4-BE49-F238E27FC236}">
                <a16:creationId xmlns:a16="http://schemas.microsoft.com/office/drawing/2014/main" id="{38343944-BEDD-775B-8491-A37A8755534A}"/>
              </a:ext>
            </a:extLst>
          </p:cNvPr>
          <p:cNvSpPr>
            <a:spLocks noGrp="1"/>
          </p:cNvSpPr>
          <p:nvPr>
            <p:ph type="title"/>
          </p:nvPr>
        </p:nvSpPr>
        <p:spPr/>
        <p:txBody>
          <a:bodyPr/>
          <a:lstStyle/>
          <a:p>
            <a:r>
              <a:rPr lang="en-US" sz="1800" dirty="0" err="1"/>
              <a:t>IceCube</a:t>
            </a:r>
            <a:r>
              <a:rPr lang="en-US" sz="1800" dirty="0"/>
              <a:t> Neutrino Detector Is Just Beginning to use ML</a:t>
            </a:r>
            <a:br>
              <a:rPr lang="en-US" sz="1800" dirty="0"/>
            </a:br>
            <a:r>
              <a:rPr lang="en-US" sz="1800" dirty="0"/>
              <a:t>GPU/CPU Core Usage Per Day, Calendar 2024</a:t>
            </a:r>
          </a:p>
        </p:txBody>
      </p:sp>
      <p:sp>
        <p:nvSpPr>
          <p:cNvPr id="6" name="TextBox 5">
            <a:extLst>
              <a:ext uri="{FF2B5EF4-FFF2-40B4-BE49-F238E27FC236}">
                <a16:creationId xmlns:a16="http://schemas.microsoft.com/office/drawing/2014/main" id="{8616C9BB-8304-970B-F3B1-B4B5CBFDF221}"/>
              </a:ext>
            </a:extLst>
          </p:cNvPr>
          <p:cNvSpPr txBox="1"/>
          <p:nvPr/>
        </p:nvSpPr>
        <p:spPr>
          <a:xfrm>
            <a:off x="7759409" y="730155"/>
            <a:ext cx="809563" cy="646331"/>
          </a:xfrm>
          <a:prstGeom prst="rect">
            <a:avLst/>
          </a:prstGeom>
          <a:noFill/>
        </p:spPr>
        <p:txBody>
          <a:bodyPr wrap="square" rtlCol="0">
            <a:spAutoFit/>
          </a:bodyPr>
          <a:lstStyle/>
          <a:p>
            <a:pPr algn="ctr"/>
            <a:r>
              <a:rPr lang="en-US" b="1" dirty="0">
                <a:solidFill>
                  <a:schemeClr val="bg1"/>
                </a:solidFill>
              </a:rPr>
              <a:t>NRP</a:t>
            </a:r>
          </a:p>
          <a:p>
            <a:pPr algn="ctr"/>
            <a:r>
              <a:rPr lang="en-US" b="1" dirty="0">
                <a:solidFill>
                  <a:schemeClr val="bg1"/>
                </a:solidFill>
              </a:rPr>
              <a:t>GPUs</a:t>
            </a:r>
          </a:p>
        </p:txBody>
      </p:sp>
      <p:sp>
        <p:nvSpPr>
          <p:cNvPr id="7" name="TextBox 6">
            <a:extLst>
              <a:ext uri="{FF2B5EF4-FFF2-40B4-BE49-F238E27FC236}">
                <a16:creationId xmlns:a16="http://schemas.microsoft.com/office/drawing/2014/main" id="{EB791E80-8F29-E2A1-6B3F-5E8386738625}"/>
              </a:ext>
            </a:extLst>
          </p:cNvPr>
          <p:cNvSpPr txBox="1"/>
          <p:nvPr/>
        </p:nvSpPr>
        <p:spPr>
          <a:xfrm>
            <a:off x="7649714" y="2825243"/>
            <a:ext cx="1108206" cy="923330"/>
          </a:xfrm>
          <a:prstGeom prst="rect">
            <a:avLst/>
          </a:prstGeom>
          <a:noFill/>
        </p:spPr>
        <p:txBody>
          <a:bodyPr wrap="square" rtlCol="0">
            <a:spAutoFit/>
          </a:bodyPr>
          <a:lstStyle/>
          <a:p>
            <a:pPr algn="ctr"/>
            <a:r>
              <a:rPr lang="en-US" b="1" dirty="0">
                <a:solidFill>
                  <a:schemeClr val="bg1"/>
                </a:solidFill>
              </a:rPr>
              <a:t>NRP</a:t>
            </a:r>
          </a:p>
          <a:p>
            <a:pPr algn="ctr"/>
            <a:r>
              <a:rPr lang="en-US" b="1" dirty="0">
                <a:solidFill>
                  <a:schemeClr val="bg1"/>
                </a:solidFill>
              </a:rPr>
              <a:t>CPU Cores</a:t>
            </a:r>
          </a:p>
        </p:txBody>
      </p:sp>
      <p:sp>
        <p:nvSpPr>
          <p:cNvPr id="10" name="TextBox 9">
            <a:extLst>
              <a:ext uri="{FF2B5EF4-FFF2-40B4-BE49-F238E27FC236}">
                <a16:creationId xmlns:a16="http://schemas.microsoft.com/office/drawing/2014/main" id="{0FC5967D-B200-0497-AB8F-9A0D4EBA3930}"/>
              </a:ext>
            </a:extLst>
          </p:cNvPr>
          <p:cNvSpPr txBox="1"/>
          <p:nvPr/>
        </p:nvSpPr>
        <p:spPr>
          <a:xfrm>
            <a:off x="1382712" y="720592"/>
            <a:ext cx="2169470" cy="584775"/>
          </a:xfrm>
          <a:prstGeom prst="rect">
            <a:avLst/>
          </a:prstGeom>
          <a:noFill/>
        </p:spPr>
        <p:txBody>
          <a:bodyPr wrap="square">
            <a:spAutoFit/>
          </a:bodyPr>
          <a:lstStyle/>
          <a:p>
            <a:pPr algn="ctr"/>
            <a:r>
              <a:rPr lang="en-US" sz="1600" b="0" i="0" dirty="0">
                <a:solidFill>
                  <a:srgbClr val="222222"/>
                </a:solidFill>
                <a:effectLst/>
                <a:highlight>
                  <a:srgbClr val="F2F2F2"/>
                </a:highlight>
                <a:latin typeface="Arial" panose="020B0604020202020204" pitchFamily="34" charset="0"/>
              </a:rPr>
              <a:t>Peaking at </a:t>
            </a:r>
            <a:r>
              <a:rPr lang="en-US" sz="1600" dirty="0">
                <a:solidFill>
                  <a:srgbClr val="222222"/>
                </a:solidFill>
                <a:highlight>
                  <a:srgbClr val="F2F2F2"/>
                </a:highlight>
                <a:latin typeface="Arial" panose="020B0604020202020204" pitchFamily="34" charset="0"/>
              </a:rPr>
              <a:t>50</a:t>
            </a:r>
            <a:r>
              <a:rPr lang="en-US" sz="1600" b="0" i="0" dirty="0">
                <a:solidFill>
                  <a:srgbClr val="222222"/>
                </a:solidFill>
                <a:effectLst/>
                <a:highlight>
                  <a:srgbClr val="F2F2F2"/>
                </a:highlight>
                <a:latin typeface="Arial" panose="020B0604020202020204" pitchFamily="34" charset="0"/>
              </a:rPr>
              <a:t> </a:t>
            </a:r>
            <a:r>
              <a:rPr lang="en-US" sz="1600" dirty="0">
                <a:solidFill>
                  <a:srgbClr val="222222"/>
                </a:solidFill>
                <a:highlight>
                  <a:srgbClr val="F2F2F2"/>
                </a:highlight>
                <a:latin typeface="Arial" panose="020B0604020202020204" pitchFamily="34" charset="0"/>
              </a:rPr>
              <a:t>G</a:t>
            </a:r>
            <a:r>
              <a:rPr lang="en-US" sz="1600" b="0" i="0" dirty="0">
                <a:solidFill>
                  <a:srgbClr val="222222"/>
                </a:solidFill>
                <a:effectLst/>
                <a:highlight>
                  <a:srgbClr val="F2F2F2"/>
                </a:highlight>
                <a:latin typeface="Arial" panose="020B0604020202020204" pitchFamily="34" charset="0"/>
              </a:rPr>
              <a:t>PUs</a:t>
            </a:r>
          </a:p>
          <a:p>
            <a:pPr algn="ctr"/>
            <a:r>
              <a:rPr lang="en-US" sz="1600" dirty="0">
                <a:solidFill>
                  <a:srgbClr val="222222"/>
                </a:solidFill>
                <a:highlight>
                  <a:srgbClr val="F2F2F2"/>
                </a:highlight>
                <a:latin typeface="Arial" panose="020B0604020202020204" pitchFamily="34" charset="0"/>
              </a:rPr>
              <a:t>   29,019 </a:t>
            </a:r>
            <a:r>
              <a:rPr lang="en-US" sz="1600" b="0" i="0" dirty="0">
                <a:solidFill>
                  <a:srgbClr val="222222"/>
                </a:solidFill>
                <a:effectLst/>
                <a:highlight>
                  <a:srgbClr val="F2F2F2"/>
                </a:highlight>
                <a:latin typeface="Arial" panose="020B0604020202020204" pitchFamily="34" charset="0"/>
              </a:rPr>
              <a:t>GPU-</a:t>
            </a:r>
            <a:r>
              <a:rPr lang="en-US" sz="1600" b="0" i="0" dirty="0" err="1">
                <a:solidFill>
                  <a:srgbClr val="222222"/>
                </a:solidFill>
                <a:effectLst/>
                <a:highlight>
                  <a:srgbClr val="F2F2F2"/>
                </a:highlight>
                <a:latin typeface="Arial" panose="020B0604020202020204" pitchFamily="34" charset="0"/>
              </a:rPr>
              <a:t>hrs</a:t>
            </a:r>
            <a:endParaRPr lang="en-US" sz="1600" dirty="0">
              <a:highlight>
                <a:srgbClr val="F2F2F2"/>
              </a:highlight>
            </a:endParaRPr>
          </a:p>
        </p:txBody>
      </p:sp>
      <p:sp>
        <p:nvSpPr>
          <p:cNvPr id="11" name="TextBox 10">
            <a:extLst>
              <a:ext uri="{FF2B5EF4-FFF2-40B4-BE49-F238E27FC236}">
                <a16:creationId xmlns:a16="http://schemas.microsoft.com/office/drawing/2014/main" id="{7F765FF8-BFB7-6518-E57F-85D68FCD485C}"/>
              </a:ext>
            </a:extLst>
          </p:cNvPr>
          <p:cNvSpPr txBox="1"/>
          <p:nvPr/>
        </p:nvSpPr>
        <p:spPr>
          <a:xfrm>
            <a:off x="1192582" y="2994520"/>
            <a:ext cx="2417649" cy="584775"/>
          </a:xfrm>
          <a:prstGeom prst="rect">
            <a:avLst/>
          </a:prstGeom>
          <a:noFill/>
        </p:spPr>
        <p:txBody>
          <a:bodyPr wrap="none" rtlCol="0">
            <a:spAutoFit/>
          </a:bodyPr>
          <a:lstStyle/>
          <a:p>
            <a:pPr algn="ctr"/>
            <a:r>
              <a:rPr lang="en-US" sz="1600" b="0" i="0" dirty="0">
                <a:solidFill>
                  <a:srgbClr val="222222"/>
                </a:solidFill>
                <a:effectLst/>
                <a:highlight>
                  <a:srgbClr val="F2F2F2"/>
                </a:highlight>
                <a:latin typeface="Arial" panose="020B0604020202020204" pitchFamily="34" charset="0"/>
              </a:rPr>
              <a:t>Peaking at </a:t>
            </a:r>
            <a:r>
              <a:rPr lang="en-US" sz="1600" dirty="0">
                <a:solidFill>
                  <a:srgbClr val="222222"/>
                </a:solidFill>
                <a:highlight>
                  <a:srgbClr val="F2F2F2"/>
                </a:highlight>
                <a:latin typeface="Arial" panose="020B0604020202020204" pitchFamily="34" charset="0"/>
              </a:rPr>
              <a:t>5</a:t>
            </a:r>
            <a:r>
              <a:rPr lang="en-US" sz="1600" b="0" i="0" dirty="0">
                <a:solidFill>
                  <a:srgbClr val="222222"/>
                </a:solidFill>
                <a:effectLst/>
                <a:highlight>
                  <a:srgbClr val="F2F2F2"/>
                </a:highlight>
                <a:latin typeface="Arial" panose="020B0604020202020204" pitchFamily="34" charset="0"/>
              </a:rPr>
              <a:t> CPU Cores</a:t>
            </a:r>
          </a:p>
          <a:p>
            <a:pPr algn="ctr"/>
            <a:r>
              <a:rPr lang="en-US" sz="1600" b="0" i="0" dirty="0">
                <a:solidFill>
                  <a:srgbClr val="222222"/>
                </a:solidFill>
                <a:effectLst/>
                <a:highlight>
                  <a:srgbClr val="F2F2F2"/>
                </a:highlight>
                <a:latin typeface="Arial" panose="020B0604020202020204" pitchFamily="34" charset="0"/>
              </a:rPr>
              <a:t> </a:t>
            </a:r>
            <a:r>
              <a:rPr lang="en-US" sz="1600" dirty="0">
                <a:solidFill>
                  <a:srgbClr val="222222"/>
                </a:solidFill>
                <a:highlight>
                  <a:srgbClr val="F2F2F2"/>
                </a:highlight>
                <a:latin typeface="Arial" panose="020B0604020202020204" pitchFamily="34" charset="0"/>
              </a:rPr>
              <a:t>   14,283 </a:t>
            </a:r>
            <a:r>
              <a:rPr lang="en-US" sz="1600" b="0" i="0" dirty="0">
                <a:solidFill>
                  <a:srgbClr val="222222"/>
                </a:solidFill>
                <a:effectLst/>
                <a:highlight>
                  <a:srgbClr val="F2F2F2"/>
                </a:highlight>
                <a:latin typeface="Arial" panose="020B0604020202020204" pitchFamily="34" charset="0"/>
              </a:rPr>
              <a:t>CPU-</a:t>
            </a:r>
            <a:r>
              <a:rPr lang="en-US" sz="1600" b="0" i="0" dirty="0" err="1">
                <a:solidFill>
                  <a:srgbClr val="222222"/>
                </a:solidFill>
                <a:effectLst/>
                <a:highlight>
                  <a:srgbClr val="F2F2F2"/>
                </a:highlight>
                <a:latin typeface="Arial" panose="020B0604020202020204" pitchFamily="34" charset="0"/>
              </a:rPr>
              <a:t>hrs</a:t>
            </a:r>
            <a:r>
              <a:rPr lang="en-US" sz="1600" b="0" i="0" dirty="0">
                <a:solidFill>
                  <a:srgbClr val="222222"/>
                </a:solidFill>
                <a:effectLst/>
                <a:highlight>
                  <a:srgbClr val="F2F2F2"/>
                </a:highlight>
                <a:latin typeface="Arial" panose="020B0604020202020204" pitchFamily="34" charset="0"/>
              </a:rPr>
              <a:t> </a:t>
            </a:r>
            <a:endParaRPr lang="en-US" sz="1600" dirty="0">
              <a:highlight>
                <a:srgbClr val="F2F2F2"/>
              </a:highlight>
            </a:endParaRPr>
          </a:p>
        </p:txBody>
      </p:sp>
      <p:sp>
        <p:nvSpPr>
          <p:cNvPr id="12" name="TextBox 11">
            <a:extLst>
              <a:ext uri="{FF2B5EF4-FFF2-40B4-BE49-F238E27FC236}">
                <a16:creationId xmlns:a16="http://schemas.microsoft.com/office/drawing/2014/main" id="{2564A3E1-6909-5EE4-A826-F53637DE15D8}"/>
              </a:ext>
            </a:extLst>
          </p:cNvPr>
          <p:cNvSpPr txBox="1"/>
          <p:nvPr/>
        </p:nvSpPr>
        <p:spPr>
          <a:xfrm>
            <a:off x="3192780" y="4763887"/>
            <a:ext cx="2758440" cy="369332"/>
          </a:xfrm>
          <a:prstGeom prst="rect">
            <a:avLst/>
          </a:prstGeom>
          <a:noFill/>
        </p:spPr>
        <p:txBody>
          <a:bodyPr wrap="square">
            <a:spAutoFit/>
          </a:bodyPr>
          <a:lstStyle/>
          <a:p>
            <a:r>
              <a:rPr lang="en-US" dirty="0"/>
              <a:t>Namespaces </a:t>
            </a:r>
            <a:r>
              <a:rPr lang="en-US" dirty="0" err="1">
                <a:solidFill>
                  <a:srgbClr val="37872D"/>
                </a:solidFill>
              </a:rPr>
              <a:t>icecube</a:t>
            </a:r>
            <a:r>
              <a:rPr lang="en-US" dirty="0">
                <a:solidFill>
                  <a:srgbClr val="37872D"/>
                </a:solidFill>
              </a:rPr>
              <a:t>-ml</a:t>
            </a:r>
          </a:p>
        </p:txBody>
      </p:sp>
      <p:pic>
        <p:nvPicPr>
          <p:cNvPr id="8" name="Picture 7">
            <a:extLst>
              <a:ext uri="{FF2B5EF4-FFF2-40B4-BE49-F238E27FC236}">
                <a16:creationId xmlns:a16="http://schemas.microsoft.com/office/drawing/2014/main" id="{F4F19268-8C99-3D31-45EE-9B1C2BB846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94400" y="4764605"/>
            <a:ext cx="955040" cy="368613"/>
          </a:xfrm>
          <a:prstGeom prst="rect">
            <a:avLst/>
          </a:prstGeom>
        </p:spPr>
      </p:pic>
    </p:spTree>
    <p:extLst>
      <p:ext uri="{BB962C8B-B14F-4D97-AF65-F5344CB8AC3E}">
        <p14:creationId xmlns:p14="http://schemas.microsoft.com/office/powerpoint/2010/main" val="28973598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19DFC-843D-4BAB-91D3-34191AB0D3B1}"/>
              </a:ext>
            </a:extLst>
          </p:cNvPr>
          <p:cNvSpPr>
            <a:spLocks noGrp="1"/>
          </p:cNvSpPr>
          <p:nvPr>
            <p:ph type="title"/>
          </p:nvPr>
        </p:nvSpPr>
        <p:spPr/>
        <p:txBody>
          <a:bodyPr/>
          <a:lstStyle/>
          <a:p>
            <a:r>
              <a:rPr lang="en-US" dirty="0" err="1"/>
              <a:t>IceCube</a:t>
            </a:r>
            <a:r>
              <a:rPr lang="en-US" dirty="0"/>
              <a:t> ML – Differentiate Event Topology </a:t>
            </a:r>
          </a:p>
        </p:txBody>
      </p:sp>
      <p:sp>
        <p:nvSpPr>
          <p:cNvPr id="15" name="Rectangle 14">
            <a:extLst>
              <a:ext uri="{FF2B5EF4-FFF2-40B4-BE49-F238E27FC236}">
                <a16:creationId xmlns:a16="http://schemas.microsoft.com/office/drawing/2014/main" id="{C1A2466D-A308-4337-9AFF-BB7E76BCDF5C}"/>
              </a:ext>
            </a:extLst>
          </p:cNvPr>
          <p:cNvSpPr>
            <a:spLocks/>
          </p:cNvSpPr>
          <p:nvPr/>
        </p:nvSpPr>
        <p:spPr bwMode="auto">
          <a:xfrm>
            <a:off x="521901" y="766566"/>
            <a:ext cx="2324100" cy="71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190500" tIns="190500" rIns="190500" bIns="190500" anchor="ctr"/>
          <a:lstStyle>
            <a:defPPr>
              <a:defRPr lang="en-US"/>
            </a:defPPr>
            <a:lvl1pPr algn="ctr" rtl="0" fontAlgn="base">
              <a:spcBef>
                <a:spcPct val="0"/>
              </a:spcBef>
              <a:spcAft>
                <a:spcPct val="0"/>
              </a:spcAft>
              <a:defRPr sz="5800" kern="1200">
                <a:solidFill>
                  <a:schemeClr val="tx1"/>
                </a:solidFill>
                <a:latin typeface="Helvetica Neue Bold Condensed" charset="0"/>
                <a:ea typeface="+mn-ea"/>
                <a:cs typeface="ヒラギノ角ゴ ProN W6" charset="0"/>
                <a:sym typeface="Helvetica Neue Bold Condensed" charset="0"/>
              </a:defRPr>
            </a:lvl1pPr>
            <a:lvl2pPr marL="457200" algn="ctr" rtl="0" fontAlgn="base">
              <a:spcBef>
                <a:spcPct val="0"/>
              </a:spcBef>
              <a:spcAft>
                <a:spcPct val="0"/>
              </a:spcAft>
              <a:defRPr sz="5800" kern="1200">
                <a:solidFill>
                  <a:schemeClr val="tx1"/>
                </a:solidFill>
                <a:latin typeface="Helvetica Neue Bold Condensed" charset="0"/>
                <a:ea typeface="+mn-ea"/>
                <a:cs typeface="ヒラギノ角ゴ ProN W6" charset="0"/>
                <a:sym typeface="Helvetica Neue Bold Condensed" charset="0"/>
              </a:defRPr>
            </a:lvl2pPr>
            <a:lvl3pPr marL="914400" algn="ctr" rtl="0" fontAlgn="base">
              <a:spcBef>
                <a:spcPct val="0"/>
              </a:spcBef>
              <a:spcAft>
                <a:spcPct val="0"/>
              </a:spcAft>
              <a:defRPr sz="5800" kern="1200">
                <a:solidFill>
                  <a:schemeClr val="tx1"/>
                </a:solidFill>
                <a:latin typeface="Helvetica Neue Bold Condensed" charset="0"/>
                <a:ea typeface="+mn-ea"/>
                <a:cs typeface="ヒラギノ角ゴ ProN W6" charset="0"/>
                <a:sym typeface="Helvetica Neue Bold Condensed" charset="0"/>
              </a:defRPr>
            </a:lvl3pPr>
            <a:lvl4pPr marL="1371600" algn="ctr" rtl="0" fontAlgn="base">
              <a:spcBef>
                <a:spcPct val="0"/>
              </a:spcBef>
              <a:spcAft>
                <a:spcPct val="0"/>
              </a:spcAft>
              <a:defRPr sz="5800" kern="1200">
                <a:solidFill>
                  <a:schemeClr val="tx1"/>
                </a:solidFill>
                <a:latin typeface="Helvetica Neue Bold Condensed" charset="0"/>
                <a:ea typeface="+mn-ea"/>
                <a:cs typeface="ヒラギノ角ゴ ProN W6" charset="0"/>
                <a:sym typeface="Helvetica Neue Bold Condensed" charset="0"/>
              </a:defRPr>
            </a:lvl4pPr>
            <a:lvl5pPr marL="1828800" algn="ctr" rtl="0" fontAlgn="base">
              <a:spcBef>
                <a:spcPct val="0"/>
              </a:spcBef>
              <a:spcAft>
                <a:spcPct val="0"/>
              </a:spcAft>
              <a:defRPr sz="5800" kern="1200">
                <a:solidFill>
                  <a:schemeClr val="tx1"/>
                </a:solidFill>
                <a:latin typeface="Helvetica Neue Bold Condensed" charset="0"/>
                <a:ea typeface="+mn-ea"/>
                <a:cs typeface="ヒラギノ角ゴ ProN W6" charset="0"/>
                <a:sym typeface="Helvetica Neue Bold Condensed" charset="0"/>
              </a:defRPr>
            </a:lvl5pPr>
            <a:lvl6pPr marL="2286000" algn="l" defTabSz="914400" rtl="0" eaLnBrk="1" latinLnBrk="0" hangingPunct="1">
              <a:defRPr sz="5800" kern="1200">
                <a:solidFill>
                  <a:schemeClr val="tx1"/>
                </a:solidFill>
                <a:latin typeface="Helvetica Neue Bold Condensed" charset="0"/>
                <a:ea typeface="+mn-ea"/>
                <a:cs typeface="ヒラギノ角ゴ ProN W6" charset="0"/>
                <a:sym typeface="Helvetica Neue Bold Condensed" charset="0"/>
              </a:defRPr>
            </a:lvl6pPr>
            <a:lvl7pPr marL="2743200" algn="l" defTabSz="914400" rtl="0" eaLnBrk="1" latinLnBrk="0" hangingPunct="1">
              <a:defRPr sz="5800" kern="1200">
                <a:solidFill>
                  <a:schemeClr val="tx1"/>
                </a:solidFill>
                <a:latin typeface="Helvetica Neue Bold Condensed" charset="0"/>
                <a:ea typeface="+mn-ea"/>
                <a:cs typeface="ヒラギノ角ゴ ProN W6" charset="0"/>
                <a:sym typeface="Helvetica Neue Bold Condensed" charset="0"/>
              </a:defRPr>
            </a:lvl7pPr>
            <a:lvl8pPr marL="3200400" algn="l" defTabSz="914400" rtl="0" eaLnBrk="1" latinLnBrk="0" hangingPunct="1">
              <a:defRPr sz="5800" kern="1200">
                <a:solidFill>
                  <a:schemeClr val="tx1"/>
                </a:solidFill>
                <a:latin typeface="Helvetica Neue Bold Condensed" charset="0"/>
                <a:ea typeface="+mn-ea"/>
                <a:cs typeface="ヒラギノ角ゴ ProN W6" charset="0"/>
                <a:sym typeface="Helvetica Neue Bold Condensed" charset="0"/>
              </a:defRPr>
            </a:lvl8pPr>
            <a:lvl9pPr marL="3657600" algn="l" defTabSz="914400" rtl="0" eaLnBrk="1" latinLnBrk="0" hangingPunct="1">
              <a:defRPr sz="5800" kern="1200">
                <a:solidFill>
                  <a:schemeClr val="tx1"/>
                </a:solidFill>
                <a:latin typeface="Helvetica Neue Bold Condensed" charset="0"/>
                <a:ea typeface="+mn-ea"/>
                <a:cs typeface="ヒラギノ角ゴ ProN W6" charset="0"/>
                <a:sym typeface="Helvetica Neue Bold Condensed" charset="0"/>
              </a:defRPr>
            </a:lvl9pPr>
          </a:lstStyle>
          <a:p>
            <a:pPr algn="ctr"/>
            <a:r>
              <a:rPr lang="en-US" altLang="en-US" sz="1800" dirty="0">
                <a:latin typeface="+mj-lt"/>
                <a:cs typeface="+mj-cs"/>
              </a:rPr>
              <a:t>Track – Line</a:t>
            </a:r>
          </a:p>
        </p:txBody>
      </p:sp>
      <p:sp>
        <p:nvSpPr>
          <p:cNvPr id="16" name="Rectangle 15">
            <a:extLst>
              <a:ext uri="{FF2B5EF4-FFF2-40B4-BE49-F238E27FC236}">
                <a16:creationId xmlns:a16="http://schemas.microsoft.com/office/drawing/2014/main" id="{5628586E-6CF0-448D-864E-DAFA56C0F66A}"/>
              </a:ext>
            </a:extLst>
          </p:cNvPr>
          <p:cNvSpPr>
            <a:spLocks/>
          </p:cNvSpPr>
          <p:nvPr/>
        </p:nvSpPr>
        <p:spPr bwMode="auto">
          <a:xfrm>
            <a:off x="3341110" y="700618"/>
            <a:ext cx="2461780" cy="84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190500" tIns="190500" rIns="190500" bIns="190500" anchor="ctr"/>
          <a:lstStyle>
            <a:defPPr>
              <a:defRPr lang="en-US"/>
            </a:defPPr>
            <a:lvl1pPr algn="ctr" rtl="0" fontAlgn="base">
              <a:spcBef>
                <a:spcPct val="0"/>
              </a:spcBef>
              <a:spcAft>
                <a:spcPct val="0"/>
              </a:spcAft>
              <a:defRPr sz="5800" kern="1200">
                <a:solidFill>
                  <a:schemeClr val="tx1"/>
                </a:solidFill>
                <a:latin typeface="Helvetica Neue Bold Condensed" charset="0"/>
                <a:ea typeface="+mn-ea"/>
                <a:cs typeface="ヒラギノ角ゴ ProN W6" charset="0"/>
                <a:sym typeface="Helvetica Neue Bold Condensed" charset="0"/>
              </a:defRPr>
            </a:lvl1pPr>
            <a:lvl2pPr marL="457200" algn="ctr" rtl="0" fontAlgn="base">
              <a:spcBef>
                <a:spcPct val="0"/>
              </a:spcBef>
              <a:spcAft>
                <a:spcPct val="0"/>
              </a:spcAft>
              <a:defRPr sz="5800" kern="1200">
                <a:solidFill>
                  <a:schemeClr val="tx1"/>
                </a:solidFill>
                <a:latin typeface="Helvetica Neue Bold Condensed" charset="0"/>
                <a:ea typeface="+mn-ea"/>
                <a:cs typeface="ヒラギノ角ゴ ProN W6" charset="0"/>
                <a:sym typeface="Helvetica Neue Bold Condensed" charset="0"/>
              </a:defRPr>
            </a:lvl2pPr>
            <a:lvl3pPr marL="914400" algn="ctr" rtl="0" fontAlgn="base">
              <a:spcBef>
                <a:spcPct val="0"/>
              </a:spcBef>
              <a:spcAft>
                <a:spcPct val="0"/>
              </a:spcAft>
              <a:defRPr sz="5800" kern="1200">
                <a:solidFill>
                  <a:schemeClr val="tx1"/>
                </a:solidFill>
                <a:latin typeface="Helvetica Neue Bold Condensed" charset="0"/>
                <a:ea typeface="+mn-ea"/>
                <a:cs typeface="ヒラギノ角ゴ ProN W6" charset="0"/>
                <a:sym typeface="Helvetica Neue Bold Condensed" charset="0"/>
              </a:defRPr>
            </a:lvl3pPr>
            <a:lvl4pPr marL="1371600" algn="ctr" rtl="0" fontAlgn="base">
              <a:spcBef>
                <a:spcPct val="0"/>
              </a:spcBef>
              <a:spcAft>
                <a:spcPct val="0"/>
              </a:spcAft>
              <a:defRPr sz="5800" kern="1200">
                <a:solidFill>
                  <a:schemeClr val="tx1"/>
                </a:solidFill>
                <a:latin typeface="Helvetica Neue Bold Condensed" charset="0"/>
                <a:ea typeface="+mn-ea"/>
                <a:cs typeface="ヒラギノ角ゴ ProN W6" charset="0"/>
                <a:sym typeface="Helvetica Neue Bold Condensed" charset="0"/>
              </a:defRPr>
            </a:lvl4pPr>
            <a:lvl5pPr marL="1828800" algn="ctr" rtl="0" fontAlgn="base">
              <a:spcBef>
                <a:spcPct val="0"/>
              </a:spcBef>
              <a:spcAft>
                <a:spcPct val="0"/>
              </a:spcAft>
              <a:defRPr sz="5800" kern="1200">
                <a:solidFill>
                  <a:schemeClr val="tx1"/>
                </a:solidFill>
                <a:latin typeface="Helvetica Neue Bold Condensed" charset="0"/>
                <a:ea typeface="+mn-ea"/>
                <a:cs typeface="ヒラギノ角ゴ ProN W6" charset="0"/>
                <a:sym typeface="Helvetica Neue Bold Condensed" charset="0"/>
              </a:defRPr>
            </a:lvl5pPr>
            <a:lvl6pPr marL="2286000" algn="l" defTabSz="914400" rtl="0" eaLnBrk="1" latinLnBrk="0" hangingPunct="1">
              <a:defRPr sz="5800" kern="1200">
                <a:solidFill>
                  <a:schemeClr val="tx1"/>
                </a:solidFill>
                <a:latin typeface="Helvetica Neue Bold Condensed" charset="0"/>
                <a:ea typeface="+mn-ea"/>
                <a:cs typeface="ヒラギノ角ゴ ProN W6" charset="0"/>
                <a:sym typeface="Helvetica Neue Bold Condensed" charset="0"/>
              </a:defRPr>
            </a:lvl6pPr>
            <a:lvl7pPr marL="2743200" algn="l" defTabSz="914400" rtl="0" eaLnBrk="1" latinLnBrk="0" hangingPunct="1">
              <a:defRPr sz="5800" kern="1200">
                <a:solidFill>
                  <a:schemeClr val="tx1"/>
                </a:solidFill>
                <a:latin typeface="Helvetica Neue Bold Condensed" charset="0"/>
                <a:ea typeface="+mn-ea"/>
                <a:cs typeface="ヒラギノ角ゴ ProN W6" charset="0"/>
                <a:sym typeface="Helvetica Neue Bold Condensed" charset="0"/>
              </a:defRPr>
            </a:lvl7pPr>
            <a:lvl8pPr marL="3200400" algn="l" defTabSz="914400" rtl="0" eaLnBrk="1" latinLnBrk="0" hangingPunct="1">
              <a:defRPr sz="5800" kern="1200">
                <a:solidFill>
                  <a:schemeClr val="tx1"/>
                </a:solidFill>
                <a:latin typeface="Helvetica Neue Bold Condensed" charset="0"/>
                <a:ea typeface="+mn-ea"/>
                <a:cs typeface="ヒラギノ角ゴ ProN W6" charset="0"/>
                <a:sym typeface="Helvetica Neue Bold Condensed" charset="0"/>
              </a:defRPr>
            </a:lvl8pPr>
            <a:lvl9pPr marL="3657600" algn="l" defTabSz="914400" rtl="0" eaLnBrk="1" latinLnBrk="0" hangingPunct="1">
              <a:defRPr sz="5800" kern="1200">
                <a:solidFill>
                  <a:schemeClr val="tx1"/>
                </a:solidFill>
                <a:latin typeface="Helvetica Neue Bold Condensed" charset="0"/>
                <a:ea typeface="+mn-ea"/>
                <a:cs typeface="ヒラギノ角ゴ ProN W6" charset="0"/>
                <a:sym typeface="Helvetica Neue Bold Condensed" charset="0"/>
              </a:defRPr>
            </a:lvl9pPr>
          </a:lstStyle>
          <a:p>
            <a:r>
              <a:rPr lang="en-US" altLang="en-US" sz="1800" dirty="0">
                <a:latin typeface="+mj-lt"/>
                <a:cs typeface="+mj-cs"/>
              </a:rPr>
              <a:t>Cascade - Ball</a:t>
            </a:r>
          </a:p>
        </p:txBody>
      </p:sp>
      <p:sp>
        <p:nvSpPr>
          <p:cNvPr id="17" name="Rectangle 16">
            <a:extLst>
              <a:ext uri="{FF2B5EF4-FFF2-40B4-BE49-F238E27FC236}">
                <a16:creationId xmlns:a16="http://schemas.microsoft.com/office/drawing/2014/main" id="{B57485C7-349A-4E12-95F1-6080702B4D38}"/>
              </a:ext>
            </a:extLst>
          </p:cNvPr>
          <p:cNvSpPr>
            <a:spLocks/>
          </p:cNvSpPr>
          <p:nvPr/>
        </p:nvSpPr>
        <p:spPr bwMode="auto">
          <a:xfrm>
            <a:off x="6075183" y="618941"/>
            <a:ext cx="306881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190500" tIns="190500" rIns="190500" bIns="190500" anchor="ctr"/>
          <a:lstStyle>
            <a:defPPr>
              <a:defRPr lang="en-US"/>
            </a:defPPr>
            <a:lvl1pPr algn="ctr" rtl="0" fontAlgn="base">
              <a:spcBef>
                <a:spcPct val="0"/>
              </a:spcBef>
              <a:spcAft>
                <a:spcPct val="0"/>
              </a:spcAft>
              <a:defRPr sz="5800" kern="1200">
                <a:solidFill>
                  <a:schemeClr val="tx1"/>
                </a:solidFill>
                <a:latin typeface="Helvetica Neue Bold Condensed" charset="0"/>
                <a:ea typeface="+mn-ea"/>
                <a:cs typeface="ヒラギノ角ゴ ProN W6" charset="0"/>
                <a:sym typeface="Helvetica Neue Bold Condensed" charset="0"/>
              </a:defRPr>
            </a:lvl1pPr>
            <a:lvl2pPr marL="457200" algn="ctr" rtl="0" fontAlgn="base">
              <a:spcBef>
                <a:spcPct val="0"/>
              </a:spcBef>
              <a:spcAft>
                <a:spcPct val="0"/>
              </a:spcAft>
              <a:defRPr sz="5800" kern="1200">
                <a:solidFill>
                  <a:schemeClr val="tx1"/>
                </a:solidFill>
                <a:latin typeface="Helvetica Neue Bold Condensed" charset="0"/>
                <a:ea typeface="+mn-ea"/>
                <a:cs typeface="ヒラギノ角ゴ ProN W6" charset="0"/>
                <a:sym typeface="Helvetica Neue Bold Condensed" charset="0"/>
              </a:defRPr>
            </a:lvl2pPr>
            <a:lvl3pPr marL="914400" algn="ctr" rtl="0" fontAlgn="base">
              <a:spcBef>
                <a:spcPct val="0"/>
              </a:spcBef>
              <a:spcAft>
                <a:spcPct val="0"/>
              </a:spcAft>
              <a:defRPr sz="5800" kern="1200">
                <a:solidFill>
                  <a:schemeClr val="tx1"/>
                </a:solidFill>
                <a:latin typeface="Helvetica Neue Bold Condensed" charset="0"/>
                <a:ea typeface="+mn-ea"/>
                <a:cs typeface="ヒラギノ角ゴ ProN W6" charset="0"/>
                <a:sym typeface="Helvetica Neue Bold Condensed" charset="0"/>
              </a:defRPr>
            </a:lvl3pPr>
            <a:lvl4pPr marL="1371600" algn="ctr" rtl="0" fontAlgn="base">
              <a:spcBef>
                <a:spcPct val="0"/>
              </a:spcBef>
              <a:spcAft>
                <a:spcPct val="0"/>
              </a:spcAft>
              <a:defRPr sz="5800" kern="1200">
                <a:solidFill>
                  <a:schemeClr val="tx1"/>
                </a:solidFill>
                <a:latin typeface="Helvetica Neue Bold Condensed" charset="0"/>
                <a:ea typeface="+mn-ea"/>
                <a:cs typeface="ヒラギノ角ゴ ProN W6" charset="0"/>
                <a:sym typeface="Helvetica Neue Bold Condensed" charset="0"/>
              </a:defRPr>
            </a:lvl4pPr>
            <a:lvl5pPr marL="1828800" algn="ctr" rtl="0" fontAlgn="base">
              <a:spcBef>
                <a:spcPct val="0"/>
              </a:spcBef>
              <a:spcAft>
                <a:spcPct val="0"/>
              </a:spcAft>
              <a:defRPr sz="5800" kern="1200">
                <a:solidFill>
                  <a:schemeClr val="tx1"/>
                </a:solidFill>
                <a:latin typeface="Helvetica Neue Bold Condensed" charset="0"/>
                <a:ea typeface="+mn-ea"/>
                <a:cs typeface="ヒラギノ角ゴ ProN W6" charset="0"/>
                <a:sym typeface="Helvetica Neue Bold Condensed" charset="0"/>
              </a:defRPr>
            </a:lvl5pPr>
            <a:lvl6pPr marL="2286000" algn="l" defTabSz="914400" rtl="0" eaLnBrk="1" latinLnBrk="0" hangingPunct="1">
              <a:defRPr sz="5800" kern="1200">
                <a:solidFill>
                  <a:schemeClr val="tx1"/>
                </a:solidFill>
                <a:latin typeface="Helvetica Neue Bold Condensed" charset="0"/>
                <a:ea typeface="+mn-ea"/>
                <a:cs typeface="ヒラギノ角ゴ ProN W6" charset="0"/>
                <a:sym typeface="Helvetica Neue Bold Condensed" charset="0"/>
              </a:defRPr>
            </a:lvl6pPr>
            <a:lvl7pPr marL="2743200" algn="l" defTabSz="914400" rtl="0" eaLnBrk="1" latinLnBrk="0" hangingPunct="1">
              <a:defRPr sz="5800" kern="1200">
                <a:solidFill>
                  <a:schemeClr val="tx1"/>
                </a:solidFill>
                <a:latin typeface="Helvetica Neue Bold Condensed" charset="0"/>
                <a:ea typeface="+mn-ea"/>
                <a:cs typeface="ヒラギノ角ゴ ProN W6" charset="0"/>
                <a:sym typeface="Helvetica Neue Bold Condensed" charset="0"/>
              </a:defRPr>
            </a:lvl7pPr>
            <a:lvl8pPr marL="3200400" algn="l" defTabSz="914400" rtl="0" eaLnBrk="1" latinLnBrk="0" hangingPunct="1">
              <a:defRPr sz="5800" kern="1200">
                <a:solidFill>
                  <a:schemeClr val="tx1"/>
                </a:solidFill>
                <a:latin typeface="Helvetica Neue Bold Condensed" charset="0"/>
                <a:ea typeface="+mn-ea"/>
                <a:cs typeface="ヒラギノ角ゴ ProN W6" charset="0"/>
                <a:sym typeface="Helvetica Neue Bold Condensed" charset="0"/>
              </a:defRPr>
            </a:lvl8pPr>
            <a:lvl9pPr marL="3657600" algn="l" defTabSz="914400" rtl="0" eaLnBrk="1" latinLnBrk="0" hangingPunct="1">
              <a:defRPr sz="5800" kern="1200">
                <a:solidFill>
                  <a:schemeClr val="tx1"/>
                </a:solidFill>
                <a:latin typeface="Helvetica Neue Bold Condensed" charset="0"/>
                <a:ea typeface="+mn-ea"/>
                <a:cs typeface="ヒラギノ角ゴ ProN W6" charset="0"/>
                <a:sym typeface="Helvetica Neue Bold Condensed" charset="0"/>
              </a:defRPr>
            </a:lvl9pPr>
          </a:lstStyle>
          <a:p>
            <a:r>
              <a:rPr lang="en-US" altLang="en-US" sz="1800" dirty="0">
                <a:latin typeface="+mj-lt"/>
                <a:cs typeface="+mj-cs"/>
              </a:rPr>
              <a:t>Double Bang – Dumb Bell</a:t>
            </a:r>
          </a:p>
        </p:txBody>
      </p:sp>
      <p:pic>
        <p:nvPicPr>
          <p:cNvPr id="3" name="Picture 2" descr="Chart, shape, arrow&#10;&#10;Description automatically generated">
            <a:extLst>
              <a:ext uri="{FF2B5EF4-FFF2-40B4-BE49-F238E27FC236}">
                <a16:creationId xmlns:a16="http://schemas.microsoft.com/office/drawing/2014/main" id="{DCDA21E4-9D16-12D7-C9A5-49AA1B30D0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4091" y="1645843"/>
            <a:ext cx="2986382" cy="1935837"/>
          </a:xfrm>
          <a:prstGeom prst="rect">
            <a:avLst/>
          </a:prstGeom>
        </p:spPr>
      </p:pic>
      <p:pic>
        <p:nvPicPr>
          <p:cNvPr id="6" name="Picture 5" descr="A picture containing text, indoor, pencil&#10;&#10;Description automatically generated">
            <a:extLst>
              <a:ext uri="{FF2B5EF4-FFF2-40B4-BE49-F238E27FC236}">
                <a16:creationId xmlns:a16="http://schemas.microsoft.com/office/drawing/2014/main" id="{795D4095-C615-A501-AA94-3468E374E0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2876" y="1723045"/>
            <a:ext cx="3009496" cy="1673747"/>
          </a:xfrm>
          <a:prstGeom prst="rect">
            <a:avLst/>
          </a:prstGeom>
        </p:spPr>
      </p:pic>
      <p:pic>
        <p:nvPicPr>
          <p:cNvPr id="7" name="Picture 6">
            <a:extLst>
              <a:ext uri="{FF2B5EF4-FFF2-40B4-BE49-F238E27FC236}">
                <a16:creationId xmlns:a16="http://schemas.microsoft.com/office/drawing/2014/main" id="{F5CC4EFE-69E7-A22A-0639-68895FD21248}"/>
              </a:ext>
            </a:extLst>
          </p:cNvPr>
          <p:cNvPicPr>
            <a:picLocks noChangeAspect="1"/>
          </p:cNvPicPr>
          <p:nvPr/>
        </p:nvPicPr>
        <p:blipFill>
          <a:blip r:embed="rId5"/>
          <a:stretch>
            <a:fillRect/>
          </a:stretch>
        </p:blipFill>
        <p:spPr>
          <a:xfrm>
            <a:off x="-18293" y="1744355"/>
            <a:ext cx="2991169" cy="1534477"/>
          </a:xfrm>
          <a:prstGeom prst="rect">
            <a:avLst/>
          </a:prstGeom>
        </p:spPr>
      </p:pic>
      <p:sp>
        <p:nvSpPr>
          <p:cNvPr id="8" name="Title 1">
            <a:extLst>
              <a:ext uri="{FF2B5EF4-FFF2-40B4-BE49-F238E27FC236}">
                <a16:creationId xmlns:a16="http://schemas.microsoft.com/office/drawing/2014/main" id="{4D814319-DECD-6D0A-D2E2-0C304B5576BF}"/>
              </a:ext>
            </a:extLst>
          </p:cNvPr>
          <p:cNvSpPr txBox="1">
            <a:spLocks/>
          </p:cNvSpPr>
          <p:nvPr/>
        </p:nvSpPr>
        <p:spPr>
          <a:xfrm>
            <a:off x="2142771" y="3503775"/>
            <a:ext cx="5464511" cy="994172"/>
          </a:xfrm>
          <a:prstGeom prst="rect">
            <a:avLst/>
          </a:prstGeom>
          <a:ln w="25400">
            <a:solidFill>
              <a:schemeClr val="tx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t>Using a CNN to differentiate topologies </a:t>
            </a:r>
          </a:p>
          <a:p>
            <a:pPr algn="ctr"/>
            <a:r>
              <a:rPr lang="en-US" sz="2400" dirty="0"/>
              <a:t>in a single algorithm for the first time</a:t>
            </a:r>
          </a:p>
        </p:txBody>
      </p:sp>
      <p:sp>
        <p:nvSpPr>
          <p:cNvPr id="9" name="TextBox 8">
            <a:extLst>
              <a:ext uri="{FF2B5EF4-FFF2-40B4-BE49-F238E27FC236}">
                <a16:creationId xmlns:a16="http://schemas.microsoft.com/office/drawing/2014/main" id="{EFFEBB84-3DC9-B340-DC4D-19F84648E179}"/>
              </a:ext>
            </a:extLst>
          </p:cNvPr>
          <p:cNvSpPr txBox="1"/>
          <p:nvPr/>
        </p:nvSpPr>
        <p:spPr>
          <a:xfrm>
            <a:off x="2992148" y="4517298"/>
            <a:ext cx="3159705" cy="707886"/>
          </a:xfrm>
          <a:prstGeom prst="rect">
            <a:avLst/>
          </a:prstGeom>
          <a:noFill/>
        </p:spPr>
        <p:txBody>
          <a:bodyPr wrap="square" rtlCol="0">
            <a:spAutoFit/>
          </a:bodyPr>
          <a:lstStyle/>
          <a:p>
            <a:r>
              <a:rPr lang="en-US" sz="1000" dirty="0"/>
              <a:t>Source: Benedikt Riedel</a:t>
            </a:r>
          </a:p>
          <a:p>
            <a:r>
              <a:rPr lang="en-US" sz="1000" dirty="0" err="1"/>
              <a:t>IceCube</a:t>
            </a:r>
            <a:r>
              <a:rPr lang="en-US" sz="1000" dirty="0"/>
              <a:t> Neutrino Observatory</a:t>
            </a:r>
          </a:p>
          <a:p>
            <a:r>
              <a:rPr lang="en-US" sz="1000" dirty="0"/>
              <a:t>Accelerated AI Algorithms for Data-Driven Discovery</a:t>
            </a:r>
          </a:p>
          <a:p>
            <a:r>
              <a:rPr lang="en-US" sz="1000" dirty="0"/>
              <a:t>University of Wisconsin-Madison</a:t>
            </a:r>
          </a:p>
        </p:txBody>
      </p:sp>
    </p:spTree>
    <p:extLst>
      <p:ext uri="{BB962C8B-B14F-4D97-AF65-F5344CB8AC3E}">
        <p14:creationId xmlns:p14="http://schemas.microsoft.com/office/powerpoint/2010/main" val="219634575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EA13F-D3A0-EF07-E19C-B845B6F789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A77E64-D570-7917-9238-A81D35D94E0B}"/>
              </a:ext>
            </a:extLst>
          </p:cNvPr>
          <p:cNvSpPr>
            <a:spLocks noGrp="1"/>
          </p:cNvSpPr>
          <p:nvPr>
            <p:ph type="title"/>
          </p:nvPr>
        </p:nvSpPr>
        <p:spPr/>
        <p:txBody>
          <a:bodyPr/>
          <a:lstStyle/>
          <a:p>
            <a:r>
              <a:rPr lang="en-US" dirty="0"/>
              <a:t>ML Inference-as-a-Service – </a:t>
            </a:r>
            <a:br>
              <a:rPr lang="en-US" dirty="0"/>
            </a:br>
            <a:r>
              <a:rPr lang="en-US" dirty="0"/>
              <a:t>Taking it to Production</a:t>
            </a:r>
          </a:p>
        </p:txBody>
      </p:sp>
      <p:sp>
        <p:nvSpPr>
          <p:cNvPr id="3" name="Content Placeholder 2">
            <a:extLst>
              <a:ext uri="{FF2B5EF4-FFF2-40B4-BE49-F238E27FC236}">
                <a16:creationId xmlns:a16="http://schemas.microsoft.com/office/drawing/2014/main" id="{546A8E0D-1397-BED8-6490-A39514442E99}"/>
              </a:ext>
            </a:extLst>
          </p:cNvPr>
          <p:cNvSpPr>
            <a:spLocks noGrp="1"/>
          </p:cNvSpPr>
          <p:nvPr>
            <p:ph idx="1"/>
          </p:nvPr>
        </p:nvSpPr>
        <p:spPr>
          <a:xfrm>
            <a:off x="33808" y="739454"/>
            <a:ext cx="4750227" cy="3467666"/>
          </a:xfrm>
        </p:spPr>
        <p:txBody>
          <a:bodyPr anchor="ctr">
            <a:normAutofit/>
          </a:bodyPr>
          <a:lstStyle/>
          <a:p>
            <a:r>
              <a:rPr lang="en-US" sz="2000" dirty="0"/>
              <a:t>CMS, LIGO, ATLAS and </a:t>
            </a:r>
            <a:r>
              <a:rPr lang="en-US" sz="2000" dirty="0" err="1"/>
              <a:t>IceCube</a:t>
            </a:r>
            <a:r>
              <a:rPr lang="en-US" sz="2000" dirty="0"/>
              <a:t> are essentially doing/wanting to do the same thing – Lets work together!</a:t>
            </a:r>
          </a:p>
          <a:p>
            <a:r>
              <a:rPr lang="en-US" sz="2000" dirty="0" err="1"/>
              <a:t>SuperSONIC</a:t>
            </a:r>
            <a:endParaRPr lang="en-US" sz="2000" dirty="0"/>
          </a:p>
          <a:p>
            <a:pPr lvl="1"/>
            <a:r>
              <a:rPr lang="en-US" sz="1200" dirty="0"/>
              <a:t>Common Helm chart to deploy SONIC on NRP (or other Kubernetes cluster)</a:t>
            </a:r>
          </a:p>
          <a:p>
            <a:pPr lvl="1"/>
            <a:r>
              <a:rPr lang="en-US" sz="1200" dirty="0"/>
              <a:t>Enough config parameters to make it work for all experiments!</a:t>
            </a:r>
          </a:p>
          <a:p>
            <a:pPr lvl="1"/>
            <a:r>
              <a:rPr lang="en-US" sz="1200" dirty="0"/>
              <a:t>Biggest Change is using envoy proxy and KEDA for scaling pods</a:t>
            </a:r>
          </a:p>
        </p:txBody>
      </p:sp>
      <p:sp>
        <p:nvSpPr>
          <p:cNvPr id="4" name="Footer Placeholder 3">
            <a:extLst>
              <a:ext uri="{FF2B5EF4-FFF2-40B4-BE49-F238E27FC236}">
                <a16:creationId xmlns:a16="http://schemas.microsoft.com/office/drawing/2014/main" id="{2A970A51-2549-28B3-2D09-DB30182EBDD2}"/>
              </a:ext>
            </a:extLst>
          </p:cNvPr>
          <p:cNvSpPr>
            <a:spLocks noGrp="1"/>
          </p:cNvSpPr>
          <p:nvPr>
            <p:ph type="ftr" sz="quarter" idx="11"/>
          </p:nvPr>
        </p:nvSpPr>
        <p:spPr>
          <a:xfrm>
            <a:off x="3160539" y="4776264"/>
            <a:ext cx="3324191" cy="313641"/>
          </a:xfrm>
        </p:spPr>
        <p:txBody>
          <a:bodyPr/>
          <a:lstStyle/>
          <a:p>
            <a:r>
              <a:rPr lang="pt-BR" dirty="0" err="1"/>
              <a:t>FastML</a:t>
            </a:r>
            <a:r>
              <a:rPr lang="pt-BR" dirty="0"/>
              <a:t> </a:t>
            </a:r>
            <a:r>
              <a:rPr lang="pt-BR" dirty="0" err="1"/>
              <a:t>Co-Processor</a:t>
            </a:r>
            <a:r>
              <a:rPr lang="pt-BR" dirty="0"/>
              <a:t> Meeting</a:t>
            </a:r>
            <a:endParaRPr lang="en-US" dirty="0"/>
          </a:p>
        </p:txBody>
      </p:sp>
      <p:pic>
        <p:nvPicPr>
          <p:cNvPr id="8" name="Picture 7" descr="A black letter with a white background&#10;&#10;Description automatically generated">
            <a:extLst>
              <a:ext uri="{FF2B5EF4-FFF2-40B4-BE49-F238E27FC236}">
                <a16:creationId xmlns:a16="http://schemas.microsoft.com/office/drawing/2014/main" id="{C5D2C311-9E50-E303-C560-55A8263C52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1061" y="885401"/>
            <a:ext cx="3666135" cy="635940"/>
          </a:xfrm>
          <a:prstGeom prst="rect">
            <a:avLst/>
          </a:prstGeom>
        </p:spPr>
      </p:pic>
      <p:pic>
        <p:nvPicPr>
          <p:cNvPr id="9" name="Picture 8">
            <a:extLst>
              <a:ext uri="{FF2B5EF4-FFF2-40B4-BE49-F238E27FC236}">
                <a16:creationId xmlns:a16="http://schemas.microsoft.com/office/drawing/2014/main" id="{3F2316D0-D33A-0375-3DB0-2B3CE8BC9D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07021" y="1796015"/>
            <a:ext cx="3541532" cy="2781387"/>
          </a:xfrm>
          <a:prstGeom prst="rect">
            <a:avLst/>
          </a:prstGeom>
        </p:spPr>
      </p:pic>
    </p:spTree>
    <p:extLst>
      <p:ext uri="{BB962C8B-B14F-4D97-AF65-F5344CB8AC3E}">
        <p14:creationId xmlns:p14="http://schemas.microsoft.com/office/powerpoint/2010/main" val="174414777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901F8-D99F-A531-A7E4-FD953CA6AE03}"/>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55A2559B-6E86-CF6F-1EE2-3690A05B11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00234"/>
            <a:ext cx="9144000" cy="1866005"/>
          </a:xfrm>
          <a:prstGeom prst="rect">
            <a:avLst/>
          </a:prstGeom>
        </p:spPr>
      </p:pic>
      <p:pic>
        <p:nvPicPr>
          <p:cNvPr id="13" name="Picture 12">
            <a:extLst>
              <a:ext uri="{FF2B5EF4-FFF2-40B4-BE49-F238E27FC236}">
                <a16:creationId xmlns:a16="http://schemas.microsoft.com/office/drawing/2014/main" id="{DE2AFC6C-CC3D-8442-BCCB-140ECB2D06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772204"/>
            <a:ext cx="9144000" cy="2053896"/>
          </a:xfrm>
          <a:prstGeom prst="rect">
            <a:avLst/>
          </a:prstGeom>
        </p:spPr>
      </p:pic>
      <p:sp>
        <p:nvSpPr>
          <p:cNvPr id="2" name="Title 1">
            <a:extLst>
              <a:ext uri="{FF2B5EF4-FFF2-40B4-BE49-F238E27FC236}">
                <a16:creationId xmlns:a16="http://schemas.microsoft.com/office/drawing/2014/main" id="{0D8627F6-CAD4-7AA5-AA53-A29BB6E83E28}"/>
              </a:ext>
            </a:extLst>
          </p:cNvPr>
          <p:cNvSpPr>
            <a:spLocks noGrp="1"/>
          </p:cNvSpPr>
          <p:nvPr>
            <p:ph type="title"/>
          </p:nvPr>
        </p:nvSpPr>
        <p:spPr/>
        <p:txBody>
          <a:bodyPr/>
          <a:lstStyle/>
          <a:p>
            <a:r>
              <a:rPr lang="en-US" sz="1800" dirty="0"/>
              <a:t>NRP Namespace </a:t>
            </a:r>
            <a:r>
              <a:rPr lang="en-US" sz="1800" dirty="0" err="1"/>
              <a:t>cms</a:t>
            </a:r>
            <a:r>
              <a:rPr lang="en-US" sz="1800" dirty="0"/>
              <a:t>-ml</a:t>
            </a:r>
            <a:br>
              <a:rPr lang="en-US" sz="1800" dirty="0"/>
            </a:br>
            <a:r>
              <a:rPr lang="en-US" sz="1800" dirty="0"/>
              <a:t>GPU/CPU Core Usage Per Day, Calendar 2024</a:t>
            </a:r>
          </a:p>
        </p:txBody>
      </p:sp>
      <p:sp>
        <p:nvSpPr>
          <p:cNvPr id="6" name="TextBox 5">
            <a:extLst>
              <a:ext uri="{FF2B5EF4-FFF2-40B4-BE49-F238E27FC236}">
                <a16:creationId xmlns:a16="http://schemas.microsoft.com/office/drawing/2014/main" id="{C628AAEF-9B63-BDC1-6317-0B483B4D1FFC}"/>
              </a:ext>
            </a:extLst>
          </p:cNvPr>
          <p:cNvSpPr txBox="1"/>
          <p:nvPr/>
        </p:nvSpPr>
        <p:spPr>
          <a:xfrm>
            <a:off x="8284713" y="738243"/>
            <a:ext cx="809563" cy="646331"/>
          </a:xfrm>
          <a:prstGeom prst="rect">
            <a:avLst/>
          </a:prstGeom>
          <a:noFill/>
        </p:spPr>
        <p:txBody>
          <a:bodyPr wrap="square" rtlCol="0">
            <a:spAutoFit/>
          </a:bodyPr>
          <a:lstStyle/>
          <a:p>
            <a:pPr algn="ctr"/>
            <a:r>
              <a:rPr lang="en-US" b="1" dirty="0">
                <a:solidFill>
                  <a:schemeClr val="bg1"/>
                </a:solidFill>
              </a:rPr>
              <a:t>NRP</a:t>
            </a:r>
          </a:p>
          <a:p>
            <a:pPr algn="ctr"/>
            <a:r>
              <a:rPr lang="en-US" b="1" dirty="0">
                <a:solidFill>
                  <a:schemeClr val="bg1"/>
                </a:solidFill>
              </a:rPr>
              <a:t>GPUs</a:t>
            </a:r>
          </a:p>
        </p:txBody>
      </p:sp>
      <p:sp>
        <p:nvSpPr>
          <p:cNvPr id="7" name="TextBox 6">
            <a:extLst>
              <a:ext uri="{FF2B5EF4-FFF2-40B4-BE49-F238E27FC236}">
                <a16:creationId xmlns:a16="http://schemas.microsoft.com/office/drawing/2014/main" id="{9D57606A-25E0-B4BA-1D5A-DB9D9BCFAD78}"/>
              </a:ext>
            </a:extLst>
          </p:cNvPr>
          <p:cNvSpPr txBox="1"/>
          <p:nvPr/>
        </p:nvSpPr>
        <p:spPr>
          <a:xfrm>
            <a:off x="8142474" y="2845266"/>
            <a:ext cx="1108206" cy="923330"/>
          </a:xfrm>
          <a:prstGeom prst="rect">
            <a:avLst/>
          </a:prstGeom>
          <a:noFill/>
        </p:spPr>
        <p:txBody>
          <a:bodyPr wrap="square" rtlCol="0">
            <a:spAutoFit/>
          </a:bodyPr>
          <a:lstStyle/>
          <a:p>
            <a:pPr algn="ctr"/>
            <a:r>
              <a:rPr lang="en-US" b="1" dirty="0">
                <a:solidFill>
                  <a:schemeClr val="bg1"/>
                </a:solidFill>
              </a:rPr>
              <a:t>NRP</a:t>
            </a:r>
          </a:p>
          <a:p>
            <a:pPr algn="ctr"/>
            <a:r>
              <a:rPr lang="en-US" b="1" dirty="0">
                <a:solidFill>
                  <a:schemeClr val="bg1"/>
                </a:solidFill>
              </a:rPr>
              <a:t>CPU Cores</a:t>
            </a:r>
          </a:p>
        </p:txBody>
      </p:sp>
      <p:sp>
        <p:nvSpPr>
          <p:cNvPr id="10" name="TextBox 9">
            <a:extLst>
              <a:ext uri="{FF2B5EF4-FFF2-40B4-BE49-F238E27FC236}">
                <a16:creationId xmlns:a16="http://schemas.microsoft.com/office/drawing/2014/main" id="{043F5BAB-22B4-5A03-9909-04BE9A97F779}"/>
              </a:ext>
            </a:extLst>
          </p:cNvPr>
          <p:cNvSpPr txBox="1"/>
          <p:nvPr/>
        </p:nvSpPr>
        <p:spPr>
          <a:xfrm>
            <a:off x="5014912" y="769020"/>
            <a:ext cx="2169470" cy="584775"/>
          </a:xfrm>
          <a:prstGeom prst="rect">
            <a:avLst/>
          </a:prstGeom>
          <a:noFill/>
        </p:spPr>
        <p:txBody>
          <a:bodyPr wrap="square">
            <a:spAutoFit/>
          </a:bodyPr>
          <a:lstStyle/>
          <a:p>
            <a:pPr algn="ctr"/>
            <a:r>
              <a:rPr lang="en-US" sz="1600" b="0" i="0" dirty="0">
                <a:solidFill>
                  <a:srgbClr val="222222"/>
                </a:solidFill>
                <a:effectLst/>
                <a:highlight>
                  <a:srgbClr val="F2F2F2"/>
                </a:highlight>
                <a:latin typeface="Arial" panose="020B0604020202020204" pitchFamily="34" charset="0"/>
              </a:rPr>
              <a:t>Peaking at </a:t>
            </a:r>
            <a:r>
              <a:rPr lang="en-US" sz="1600" dirty="0">
                <a:solidFill>
                  <a:srgbClr val="222222"/>
                </a:solidFill>
                <a:highlight>
                  <a:srgbClr val="F2F2F2"/>
                </a:highlight>
                <a:latin typeface="Arial" panose="020B0604020202020204" pitchFamily="34" charset="0"/>
              </a:rPr>
              <a:t>140</a:t>
            </a:r>
            <a:r>
              <a:rPr lang="en-US" sz="1600" b="0" i="0" dirty="0">
                <a:solidFill>
                  <a:srgbClr val="222222"/>
                </a:solidFill>
                <a:effectLst/>
                <a:highlight>
                  <a:srgbClr val="F2F2F2"/>
                </a:highlight>
                <a:latin typeface="Arial" panose="020B0604020202020204" pitchFamily="34" charset="0"/>
              </a:rPr>
              <a:t> </a:t>
            </a:r>
            <a:r>
              <a:rPr lang="en-US" sz="1600" dirty="0">
                <a:solidFill>
                  <a:srgbClr val="222222"/>
                </a:solidFill>
                <a:highlight>
                  <a:srgbClr val="F2F2F2"/>
                </a:highlight>
                <a:latin typeface="Arial" panose="020B0604020202020204" pitchFamily="34" charset="0"/>
              </a:rPr>
              <a:t>G</a:t>
            </a:r>
            <a:r>
              <a:rPr lang="en-US" sz="1600" b="0" i="0" dirty="0">
                <a:solidFill>
                  <a:srgbClr val="222222"/>
                </a:solidFill>
                <a:effectLst/>
                <a:highlight>
                  <a:srgbClr val="F2F2F2"/>
                </a:highlight>
                <a:latin typeface="Arial" panose="020B0604020202020204" pitchFamily="34" charset="0"/>
              </a:rPr>
              <a:t>PUs</a:t>
            </a:r>
          </a:p>
          <a:p>
            <a:pPr algn="ctr"/>
            <a:r>
              <a:rPr lang="en-US" sz="1600" dirty="0">
                <a:solidFill>
                  <a:srgbClr val="222222"/>
                </a:solidFill>
                <a:highlight>
                  <a:srgbClr val="F2F2F2"/>
                </a:highlight>
                <a:latin typeface="Arial" panose="020B0604020202020204" pitchFamily="34" charset="0"/>
              </a:rPr>
              <a:t>  222,296 </a:t>
            </a:r>
            <a:r>
              <a:rPr lang="en-US" sz="1600" b="0" i="0" dirty="0">
                <a:solidFill>
                  <a:srgbClr val="222222"/>
                </a:solidFill>
                <a:effectLst/>
                <a:highlight>
                  <a:srgbClr val="F2F2F2"/>
                </a:highlight>
                <a:latin typeface="Arial" panose="020B0604020202020204" pitchFamily="34" charset="0"/>
              </a:rPr>
              <a:t>GPU-</a:t>
            </a:r>
            <a:r>
              <a:rPr lang="en-US" sz="1600" b="0" i="0" dirty="0" err="1">
                <a:solidFill>
                  <a:srgbClr val="222222"/>
                </a:solidFill>
                <a:effectLst/>
                <a:highlight>
                  <a:srgbClr val="F2F2F2"/>
                </a:highlight>
                <a:latin typeface="Arial" panose="020B0604020202020204" pitchFamily="34" charset="0"/>
              </a:rPr>
              <a:t>hrs</a:t>
            </a:r>
            <a:endParaRPr lang="en-US" sz="1600" dirty="0">
              <a:highlight>
                <a:srgbClr val="F2F2F2"/>
              </a:highlight>
            </a:endParaRPr>
          </a:p>
        </p:txBody>
      </p:sp>
      <p:sp>
        <p:nvSpPr>
          <p:cNvPr id="11" name="TextBox 10">
            <a:extLst>
              <a:ext uri="{FF2B5EF4-FFF2-40B4-BE49-F238E27FC236}">
                <a16:creationId xmlns:a16="http://schemas.microsoft.com/office/drawing/2014/main" id="{592A0A58-F2A2-657E-73A3-396BCF82D79E}"/>
              </a:ext>
            </a:extLst>
          </p:cNvPr>
          <p:cNvSpPr txBox="1"/>
          <p:nvPr/>
        </p:nvSpPr>
        <p:spPr>
          <a:xfrm>
            <a:off x="4898929" y="2876043"/>
            <a:ext cx="2645276" cy="584775"/>
          </a:xfrm>
          <a:prstGeom prst="rect">
            <a:avLst/>
          </a:prstGeom>
          <a:noFill/>
        </p:spPr>
        <p:txBody>
          <a:bodyPr wrap="none" rtlCol="0">
            <a:spAutoFit/>
          </a:bodyPr>
          <a:lstStyle/>
          <a:p>
            <a:pPr algn="ctr"/>
            <a:r>
              <a:rPr lang="en-US" sz="1600" b="0" i="0" dirty="0">
                <a:solidFill>
                  <a:srgbClr val="222222"/>
                </a:solidFill>
                <a:effectLst/>
                <a:highlight>
                  <a:srgbClr val="F2F2F2"/>
                </a:highlight>
                <a:latin typeface="Arial" panose="020B0604020202020204" pitchFamily="34" charset="0"/>
              </a:rPr>
              <a:t>Peaking at </a:t>
            </a:r>
            <a:r>
              <a:rPr lang="en-US" sz="1600" dirty="0">
                <a:solidFill>
                  <a:srgbClr val="222222"/>
                </a:solidFill>
                <a:highlight>
                  <a:srgbClr val="F2F2F2"/>
                </a:highlight>
                <a:latin typeface="Arial" panose="020B0604020202020204" pitchFamily="34" charset="0"/>
              </a:rPr>
              <a:t>23</a:t>
            </a:r>
            <a:r>
              <a:rPr lang="en-US" sz="1600" b="0" i="0" dirty="0">
                <a:solidFill>
                  <a:srgbClr val="222222"/>
                </a:solidFill>
                <a:effectLst/>
                <a:highlight>
                  <a:srgbClr val="F2F2F2"/>
                </a:highlight>
                <a:latin typeface="Arial" panose="020B0604020202020204" pitchFamily="34" charset="0"/>
              </a:rPr>
              <a:t>0 CPU Cores</a:t>
            </a:r>
          </a:p>
          <a:p>
            <a:pPr algn="ctr"/>
            <a:r>
              <a:rPr lang="en-US" sz="1600" b="0" i="0" dirty="0">
                <a:solidFill>
                  <a:srgbClr val="222222"/>
                </a:solidFill>
                <a:effectLst/>
                <a:highlight>
                  <a:srgbClr val="F2F2F2"/>
                </a:highlight>
                <a:latin typeface="Arial" panose="020B0604020202020204" pitchFamily="34" charset="0"/>
              </a:rPr>
              <a:t> </a:t>
            </a:r>
            <a:r>
              <a:rPr lang="en-US" sz="1600" dirty="0">
                <a:solidFill>
                  <a:srgbClr val="222222"/>
                </a:solidFill>
                <a:highlight>
                  <a:srgbClr val="F2F2F2"/>
                </a:highlight>
                <a:latin typeface="Arial" panose="020B0604020202020204" pitchFamily="34" charset="0"/>
              </a:rPr>
              <a:t>  1,254,757 </a:t>
            </a:r>
            <a:r>
              <a:rPr lang="en-US" sz="1600" b="0" i="0" dirty="0">
                <a:solidFill>
                  <a:srgbClr val="222222"/>
                </a:solidFill>
                <a:effectLst/>
                <a:highlight>
                  <a:srgbClr val="F2F2F2"/>
                </a:highlight>
                <a:latin typeface="Arial" panose="020B0604020202020204" pitchFamily="34" charset="0"/>
              </a:rPr>
              <a:t>CPU-</a:t>
            </a:r>
            <a:r>
              <a:rPr lang="en-US" sz="1600" b="0" i="0" dirty="0" err="1">
                <a:solidFill>
                  <a:srgbClr val="222222"/>
                </a:solidFill>
                <a:effectLst/>
                <a:highlight>
                  <a:srgbClr val="F2F2F2"/>
                </a:highlight>
                <a:latin typeface="Arial" panose="020B0604020202020204" pitchFamily="34" charset="0"/>
              </a:rPr>
              <a:t>hrs</a:t>
            </a:r>
            <a:r>
              <a:rPr lang="en-US" sz="1600" b="0" i="0" dirty="0">
                <a:solidFill>
                  <a:srgbClr val="222222"/>
                </a:solidFill>
                <a:effectLst/>
                <a:highlight>
                  <a:srgbClr val="F2F2F2"/>
                </a:highlight>
                <a:latin typeface="Arial" panose="020B0604020202020204" pitchFamily="34" charset="0"/>
              </a:rPr>
              <a:t> </a:t>
            </a:r>
            <a:endParaRPr lang="en-US" sz="1600" dirty="0">
              <a:highlight>
                <a:srgbClr val="F2F2F2"/>
              </a:highlight>
            </a:endParaRPr>
          </a:p>
        </p:txBody>
      </p:sp>
      <p:sp>
        <p:nvSpPr>
          <p:cNvPr id="12" name="TextBox 11">
            <a:extLst>
              <a:ext uri="{FF2B5EF4-FFF2-40B4-BE49-F238E27FC236}">
                <a16:creationId xmlns:a16="http://schemas.microsoft.com/office/drawing/2014/main" id="{FD2F96A0-C266-EA27-01FF-2C3CC8708F6C}"/>
              </a:ext>
            </a:extLst>
          </p:cNvPr>
          <p:cNvSpPr txBox="1"/>
          <p:nvPr/>
        </p:nvSpPr>
        <p:spPr>
          <a:xfrm>
            <a:off x="3419014" y="4763887"/>
            <a:ext cx="2305973" cy="369332"/>
          </a:xfrm>
          <a:prstGeom prst="rect">
            <a:avLst/>
          </a:prstGeom>
          <a:noFill/>
        </p:spPr>
        <p:txBody>
          <a:bodyPr wrap="square">
            <a:spAutoFit/>
          </a:bodyPr>
          <a:lstStyle/>
          <a:p>
            <a:r>
              <a:rPr lang="en-US" dirty="0"/>
              <a:t>Namespace </a:t>
            </a:r>
            <a:r>
              <a:rPr lang="en-US" dirty="0" err="1"/>
              <a:t>cms</a:t>
            </a:r>
            <a:r>
              <a:rPr lang="en-US" dirty="0"/>
              <a:t>-ml</a:t>
            </a:r>
          </a:p>
        </p:txBody>
      </p:sp>
      <p:pic>
        <p:nvPicPr>
          <p:cNvPr id="8" name="Picture 7">
            <a:extLst>
              <a:ext uri="{FF2B5EF4-FFF2-40B4-BE49-F238E27FC236}">
                <a16:creationId xmlns:a16="http://schemas.microsoft.com/office/drawing/2014/main" id="{5C357E0B-7CBB-3CB5-EADD-2A70FDB4D8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94400" y="4764605"/>
            <a:ext cx="955040" cy="368613"/>
          </a:xfrm>
          <a:prstGeom prst="rect">
            <a:avLst/>
          </a:prstGeom>
        </p:spPr>
      </p:pic>
    </p:spTree>
    <p:extLst>
      <p:ext uri="{BB962C8B-B14F-4D97-AF65-F5344CB8AC3E}">
        <p14:creationId xmlns:p14="http://schemas.microsoft.com/office/powerpoint/2010/main" val="222775268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328f3bf2548_0_0"/>
          <p:cNvSpPr txBox="1">
            <a:spLocks noGrp="1"/>
          </p:cNvSpPr>
          <p:nvPr>
            <p:ph type="title"/>
          </p:nvPr>
        </p:nvSpPr>
        <p:spPr>
          <a:xfrm>
            <a:off x="0" y="0"/>
            <a:ext cx="9144000" cy="698100"/>
          </a:xfrm>
          <a:prstGeom prst="rect">
            <a:avLst/>
          </a:prstGeom>
          <a:solidFill>
            <a:srgbClr val="00279F"/>
          </a:solidFill>
          <a:ln>
            <a:noFill/>
          </a:ln>
        </p:spPr>
        <p:txBody>
          <a:bodyPr spcFirstLastPara="1" wrap="square" lIns="68600" tIns="33750" rIns="68600" bIns="33750" anchor="ctr" anchorCtr="0">
            <a:noAutofit/>
          </a:bodyPr>
          <a:lstStyle/>
          <a:p>
            <a:pPr marL="0" lvl="0" indent="0" algn="ctr" rtl="0">
              <a:spcBef>
                <a:spcPts val="0"/>
              </a:spcBef>
              <a:spcAft>
                <a:spcPts val="0"/>
              </a:spcAft>
              <a:buClr>
                <a:schemeClr val="lt1"/>
              </a:buClr>
              <a:buSzPts val="2400"/>
              <a:buFont typeface="Arial"/>
              <a:buNone/>
            </a:pPr>
            <a:r>
              <a:rPr lang="en-US"/>
              <a:t>Self-Supervised Learning (SSL) for Jet Tagging</a:t>
            </a:r>
            <a:endParaRPr/>
          </a:p>
        </p:txBody>
      </p:sp>
      <p:sp>
        <p:nvSpPr>
          <p:cNvPr id="140" name="Google Shape;140;g328f3bf2548_0_0"/>
          <p:cNvSpPr txBox="1"/>
          <p:nvPr/>
        </p:nvSpPr>
        <p:spPr>
          <a:xfrm>
            <a:off x="2492525" y="4774200"/>
            <a:ext cx="43653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Arial"/>
              <a:buNone/>
            </a:pPr>
            <a:r>
              <a:rPr lang="en-US" sz="1800">
                <a:solidFill>
                  <a:schemeClr val="dk1"/>
                </a:solidFill>
              </a:rPr>
              <a:t>Zihan Zhao, Billy Li</a:t>
            </a:r>
            <a:endParaRPr sz="1800">
              <a:solidFill>
                <a:schemeClr val="dk1"/>
              </a:solidFill>
              <a:latin typeface="Arial"/>
              <a:ea typeface="Arial"/>
              <a:cs typeface="Arial"/>
              <a:sym typeface="Arial"/>
            </a:endParaRPr>
          </a:p>
        </p:txBody>
      </p:sp>
      <p:pic>
        <p:nvPicPr>
          <p:cNvPr id="141" name="Google Shape;141;g328f3bf2548_0_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276050" y="1666578"/>
            <a:ext cx="3635998" cy="1365050"/>
          </a:xfrm>
          <a:prstGeom prst="rect">
            <a:avLst/>
          </a:prstGeom>
          <a:noFill/>
          <a:ln>
            <a:noFill/>
          </a:ln>
        </p:spPr>
      </p:pic>
      <p:sp>
        <p:nvSpPr>
          <p:cNvPr id="142" name="Google Shape;142;g328f3bf2548_0_0"/>
          <p:cNvSpPr txBox="1"/>
          <p:nvPr/>
        </p:nvSpPr>
        <p:spPr>
          <a:xfrm>
            <a:off x="353525" y="799425"/>
            <a:ext cx="8643300" cy="55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Using NRP to train and evaluate foundation models for jet tagging, and (in the future) other jet related tasks</a:t>
            </a:r>
            <a:endParaRPr/>
          </a:p>
        </p:txBody>
      </p:sp>
      <p:sp>
        <p:nvSpPr>
          <p:cNvPr id="143" name="Google Shape;143;g328f3bf2548_0_0"/>
          <p:cNvSpPr txBox="1"/>
          <p:nvPr/>
        </p:nvSpPr>
        <p:spPr>
          <a:xfrm>
            <a:off x="777700" y="4516025"/>
            <a:ext cx="2103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u="sng">
                <a:solidFill>
                  <a:schemeClr val="hlink"/>
                </a:solidFill>
                <a:hlinkClick r:id="rId4"/>
              </a:rPr>
              <a:t>https://arxiv.org/abs/2408.09343</a:t>
            </a:r>
            <a:endParaRPr sz="1000"/>
          </a:p>
        </p:txBody>
      </p:sp>
      <p:pic>
        <p:nvPicPr>
          <p:cNvPr id="144" name="Google Shape;144;g328f3bf2548_0_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93825" y="1738400"/>
            <a:ext cx="3814714" cy="2855000"/>
          </a:xfrm>
          <a:prstGeom prst="rect">
            <a:avLst/>
          </a:prstGeom>
          <a:noFill/>
          <a:ln>
            <a:noFill/>
          </a:ln>
        </p:spPr>
      </p:pic>
      <p:sp>
        <p:nvSpPr>
          <p:cNvPr id="145" name="Google Shape;145;g328f3bf2548_0_0"/>
          <p:cNvSpPr txBox="1"/>
          <p:nvPr/>
        </p:nvSpPr>
        <p:spPr>
          <a:xfrm>
            <a:off x="468400" y="1520075"/>
            <a:ext cx="3720600" cy="2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t>Evaluating the dataset scalability of foundation models </a:t>
            </a:r>
            <a:endParaRPr sz="1000"/>
          </a:p>
        </p:txBody>
      </p:sp>
      <p:sp>
        <p:nvSpPr>
          <p:cNvPr id="146" name="Google Shape;146;g328f3bf2548_0_0"/>
          <p:cNvSpPr txBox="1"/>
          <p:nvPr/>
        </p:nvSpPr>
        <p:spPr>
          <a:xfrm>
            <a:off x="6153125" y="4516025"/>
            <a:ext cx="2103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u="sng">
                <a:solidFill>
                  <a:schemeClr val="hlink"/>
                </a:solidFill>
                <a:hlinkClick r:id="rId6"/>
              </a:rPr>
              <a:t>https://arxiv.org/abs/2412.05333</a:t>
            </a:r>
            <a:endParaRPr sz="1000"/>
          </a:p>
        </p:txBody>
      </p:sp>
      <p:sp>
        <p:nvSpPr>
          <p:cNvPr id="147" name="Google Shape;147;g328f3bf2548_0_0"/>
          <p:cNvSpPr txBox="1"/>
          <p:nvPr/>
        </p:nvSpPr>
        <p:spPr>
          <a:xfrm>
            <a:off x="5233750" y="1520075"/>
            <a:ext cx="3720600" cy="2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t>Developing new SSL strategies for training foundation models</a:t>
            </a:r>
            <a:endParaRPr sz="1000"/>
          </a:p>
        </p:txBody>
      </p:sp>
      <p:pic>
        <p:nvPicPr>
          <p:cNvPr id="148" name="Google Shape;148;g328f3bf2548_0_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6264375" y="3031625"/>
            <a:ext cx="1992050" cy="1561776"/>
          </a:xfrm>
          <a:prstGeom prst="rect">
            <a:avLst/>
          </a:prstGeom>
          <a:noFill/>
          <a:ln>
            <a:noFill/>
          </a:ln>
        </p:spPr>
      </p:pic>
    </p:spTree>
    <p:extLst>
      <p:ext uri="{BB962C8B-B14F-4D97-AF65-F5344CB8AC3E}">
        <p14:creationId xmlns:p14="http://schemas.microsoft.com/office/powerpoint/2010/main" val="179936669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328f3bf2548_0_266"/>
          <p:cNvSpPr txBox="1">
            <a:spLocks noGrp="1"/>
          </p:cNvSpPr>
          <p:nvPr>
            <p:ph type="title"/>
          </p:nvPr>
        </p:nvSpPr>
        <p:spPr>
          <a:xfrm>
            <a:off x="0" y="0"/>
            <a:ext cx="9144000" cy="698100"/>
          </a:xfrm>
          <a:prstGeom prst="rect">
            <a:avLst/>
          </a:prstGeom>
          <a:solidFill>
            <a:srgbClr val="00279F"/>
          </a:solidFill>
          <a:ln>
            <a:noFill/>
          </a:ln>
        </p:spPr>
        <p:txBody>
          <a:bodyPr spcFirstLastPara="1" wrap="square" lIns="68600" tIns="33750" rIns="68600" bIns="33750" anchor="ctr" anchorCtr="0">
            <a:noAutofit/>
          </a:bodyPr>
          <a:lstStyle/>
          <a:p>
            <a:pPr marL="0" lvl="0" indent="0" algn="ctr" rtl="0">
              <a:spcBef>
                <a:spcPts val="0"/>
              </a:spcBef>
              <a:spcAft>
                <a:spcPts val="0"/>
              </a:spcAft>
              <a:buClr>
                <a:schemeClr val="lt1"/>
              </a:buClr>
              <a:buSzPts val="2400"/>
              <a:buFont typeface="Arial"/>
              <a:buNone/>
            </a:pPr>
            <a:r>
              <a:rPr lang="en-US" sz="1800" dirty="0"/>
              <a:t>Reconstructing Higgs Bosons </a:t>
            </a:r>
            <a:br>
              <a:rPr lang="en-US" sz="1800" dirty="0"/>
            </a:br>
            <a:r>
              <a:rPr lang="en-US" sz="1800" dirty="0"/>
              <a:t>with Symmetry-Preserving Transformers</a:t>
            </a:r>
            <a:endParaRPr sz="1800" dirty="0"/>
          </a:p>
        </p:txBody>
      </p:sp>
      <p:sp>
        <p:nvSpPr>
          <p:cNvPr id="155" name="Google Shape;155;g328f3bf2548_0_266"/>
          <p:cNvSpPr txBox="1"/>
          <p:nvPr/>
        </p:nvSpPr>
        <p:spPr>
          <a:xfrm>
            <a:off x="4100465" y="4774200"/>
            <a:ext cx="94307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a:solidFill>
                  <a:schemeClr val="dk1"/>
                </a:solidFill>
              </a:rPr>
              <a:t>Billy Li</a:t>
            </a:r>
            <a:endParaRPr sz="1800">
              <a:solidFill>
                <a:schemeClr val="dk1"/>
              </a:solidFill>
              <a:latin typeface="Arial"/>
              <a:ea typeface="Arial"/>
              <a:cs typeface="Arial"/>
              <a:sym typeface="Arial"/>
            </a:endParaRPr>
          </a:p>
        </p:txBody>
      </p:sp>
      <p:sp>
        <p:nvSpPr>
          <p:cNvPr id="156" name="Google Shape;156;g328f3bf2548_0_266"/>
          <p:cNvSpPr txBox="1"/>
          <p:nvPr/>
        </p:nvSpPr>
        <p:spPr>
          <a:xfrm>
            <a:off x="353525" y="799425"/>
            <a:ext cx="8643300" cy="55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Symmetry-preserving transformers applied to simultaneously reconstruct multiple Higgs bosons from low to high energies at the CERN LHC</a:t>
            </a:r>
            <a:endParaRPr/>
          </a:p>
        </p:txBody>
      </p:sp>
      <p:sp>
        <p:nvSpPr>
          <p:cNvPr id="157" name="Google Shape;157;g328f3bf2548_0_266"/>
          <p:cNvSpPr txBox="1"/>
          <p:nvPr/>
        </p:nvSpPr>
        <p:spPr>
          <a:xfrm>
            <a:off x="2818730" y="4219575"/>
            <a:ext cx="350654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dirty="0">
                <a:solidFill>
                  <a:schemeClr val="hlink"/>
                </a:solidFill>
                <a:hlinkClick r:id="rId3"/>
              </a:rPr>
              <a:t>https://arxiv.org/abs/2412.03819</a:t>
            </a:r>
            <a:endParaRPr dirty="0"/>
          </a:p>
        </p:txBody>
      </p:sp>
      <p:pic>
        <p:nvPicPr>
          <p:cNvPr id="158" name="Google Shape;158;g328f3bf2548_0_26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0" y="1908800"/>
            <a:ext cx="2399601" cy="2057401"/>
          </a:xfrm>
          <a:prstGeom prst="rect">
            <a:avLst/>
          </a:prstGeom>
          <a:noFill/>
          <a:ln>
            <a:noFill/>
          </a:ln>
        </p:spPr>
      </p:pic>
      <p:pic>
        <p:nvPicPr>
          <p:cNvPr id="159" name="Google Shape;159;g328f3bf2548_0_266"/>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399600" y="1820908"/>
            <a:ext cx="3989774" cy="2244243"/>
          </a:xfrm>
          <a:prstGeom prst="rect">
            <a:avLst/>
          </a:prstGeom>
          <a:noFill/>
          <a:ln>
            <a:noFill/>
          </a:ln>
        </p:spPr>
      </p:pic>
      <p:pic>
        <p:nvPicPr>
          <p:cNvPr id="160" name="Google Shape;160;g328f3bf2548_0_26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389375" y="1661025"/>
            <a:ext cx="2754626" cy="2558551"/>
          </a:xfrm>
          <a:prstGeom prst="rect">
            <a:avLst/>
          </a:prstGeom>
          <a:noFill/>
          <a:ln>
            <a:noFill/>
          </a:ln>
        </p:spPr>
      </p:pic>
    </p:spTree>
    <p:extLst>
      <p:ext uri="{BB962C8B-B14F-4D97-AF65-F5344CB8AC3E}">
        <p14:creationId xmlns:p14="http://schemas.microsoft.com/office/powerpoint/2010/main" val="252317717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328f3bf2548_0_140"/>
          <p:cNvSpPr txBox="1">
            <a:spLocks noGrp="1"/>
          </p:cNvSpPr>
          <p:nvPr>
            <p:ph type="title"/>
          </p:nvPr>
        </p:nvSpPr>
        <p:spPr>
          <a:xfrm>
            <a:off x="0" y="0"/>
            <a:ext cx="9144000" cy="698100"/>
          </a:xfrm>
          <a:prstGeom prst="rect">
            <a:avLst/>
          </a:prstGeom>
          <a:solidFill>
            <a:srgbClr val="00279F"/>
          </a:solidFill>
          <a:ln>
            <a:noFill/>
          </a:ln>
        </p:spPr>
        <p:txBody>
          <a:bodyPr spcFirstLastPara="1" wrap="square" lIns="68600" tIns="33750" rIns="68600" bIns="33750" anchor="ctr" anchorCtr="0">
            <a:noAutofit/>
          </a:bodyPr>
          <a:lstStyle/>
          <a:p>
            <a:pPr marL="0" lvl="0" indent="0" algn="ctr" rtl="0">
              <a:spcBef>
                <a:spcPts val="0"/>
              </a:spcBef>
              <a:spcAft>
                <a:spcPts val="0"/>
              </a:spcAft>
              <a:buClr>
                <a:schemeClr val="lt1"/>
              </a:buClr>
              <a:buSzPts val="2400"/>
              <a:buFont typeface="Arial"/>
              <a:buNone/>
            </a:pPr>
            <a:r>
              <a:rPr lang="en-US" dirty="0"/>
              <a:t>Anomaly Detection for LHC Trigger</a:t>
            </a:r>
            <a:endParaRPr dirty="0"/>
          </a:p>
        </p:txBody>
      </p:sp>
      <p:sp>
        <p:nvSpPr>
          <p:cNvPr id="167" name="Google Shape;167;g328f3bf2548_0_140"/>
          <p:cNvSpPr txBox="1">
            <a:spLocks noGrp="1"/>
          </p:cNvSpPr>
          <p:nvPr>
            <p:ph type="body" idx="1"/>
          </p:nvPr>
        </p:nvSpPr>
        <p:spPr>
          <a:xfrm>
            <a:off x="1054498" y="646251"/>
            <a:ext cx="7035000" cy="475200"/>
          </a:xfrm>
          <a:prstGeom prst="rect">
            <a:avLst/>
          </a:prstGeom>
          <a:noFill/>
          <a:ln>
            <a:noFill/>
          </a:ln>
        </p:spPr>
        <p:txBody>
          <a:bodyPr spcFirstLastPara="1" wrap="square" lIns="68600" tIns="33750" rIns="68600" bIns="33750" anchor="t" anchorCtr="0">
            <a:noAutofit/>
          </a:bodyPr>
          <a:lstStyle/>
          <a:p>
            <a:pPr marL="0" lvl="0" indent="0" algn="l" rtl="0">
              <a:spcBef>
                <a:spcPts val="360"/>
              </a:spcBef>
              <a:spcAft>
                <a:spcPts val="0"/>
              </a:spcAft>
              <a:buSzPts val="1400"/>
              <a:buFont typeface="Arial"/>
              <a:buNone/>
            </a:pPr>
            <a:r>
              <a:rPr lang="en-US" dirty="0"/>
              <a:t>Exploring Alternative Dimension Reduction Based ML Architectures &amp; Algorithms </a:t>
            </a:r>
            <a:br>
              <a:rPr lang="en-US" dirty="0"/>
            </a:br>
            <a:r>
              <a:rPr lang="en-US" dirty="0"/>
              <a:t>for Unsupervised Anomaly Detection Using Public CMS Dataset as a Benchmark</a:t>
            </a:r>
            <a:endParaRPr dirty="0"/>
          </a:p>
        </p:txBody>
      </p:sp>
      <p:sp>
        <p:nvSpPr>
          <p:cNvPr id="168" name="Google Shape;168;g328f3bf2548_0_140"/>
          <p:cNvSpPr txBox="1"/>
          <p:nvPr/>
        </p:nvSpPr>
        <p:spPr>
          <a:xfrm>
            <a:off x="1862450" y="4616700"/>
            <a:ext cx="5452800" cy="2337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100"/>
              <a:buFont typeface="Arial"/>
              <a:buNone/>
            </a:pPr>
            <a:r>
              <a:rPr lang="en-US" sz="1100" b="1">
                <a:solidFill>
                  <a:schemeClr val="dk1"/>
                </a:solidFill>
                <a:latin typeface="Arial"/>
                <a:ea typeface="Arial"/>
                <a:cs typeface="Arial"/>
                <a:sym typeface="Arial"/>
              </a:rPr>
              <a:t>Benchmark variational autoencoder vs. UMAP, LDLE, t-SNE …</a:t>
            </a:r>
            <a:endParaRPr sz="1100" b="1">
              <a:solidFill>
                <a:schemeClr val="dk1"/>
              </a:solidFill>
              <a:latin typeface="Arial"/>
              <a:ea typeface="Arial"/>
              <a:cs typeface="Arial"/>
              <a:sym typeface="Arial"/>
            </a:endParaRPr>
          </a:p>
        </p:txBody>
      </p:sp>
      <p:sp>
        <p:nvSpPr>
          <p:cNvPr id="169" name="Google Shape;169;g328f3bf2548_0_140"/>
          <p:cNvSpPr txBox="1"/>
          <p:nvPr/>
        </p:nvSpPr>
        <p:spPr>
          <a:xfrm>
            <a:off x="2658650" y="4774200"/>
            <a:ext cx="4365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Rohan Sachdeva, Melissa Quinnan</a:t>
            </a:r>
            <a:endParaRPr sz="1800">
              <a:solidFill>
                <a:schemeClr val="dk1"/>
              </a:solidFill>
              <a:latin typeface="Arial"/>
              <a:ea typeface="Arial"/>
              <a:cs typeface="Arial"/>
              <a:sym typeface="Arial"/>
            </a:endParaRPr>
          </a:p>
        </p:txBody>
      </p:sp>
      <p:pic>
        <p:nvPicPr>
          <p:cNvPr id="170" name="Google Shape;170;g328f3bf2548_0_14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74399" y="2897358"/>
            <a:ext cx="2274202" cy="1719335"/>
          </a:xfrm>
          <a:prstGeom prst="rect">
            <a:avLst/>
          </a:prstGeom>
          <a:noFill/>
          <a:ln>
            <a:noFill/>
          </a:ln>
        </p:spPr>
      </p:pic>
      <p:pic>
        <p:nvPicPr>
          <p:cNvPr id="171" name="Google Shape;171;g328f3bf2548_0_14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401075" y="2897350"/>
            <a:ext cx="2173326" cy="1719350"/>
          </a:xfrm>
          <a:prstGeom prst="rect">
            <a:avLst/>
          </a:prstGeom>
          <a:noFill/>
          <a:ln>
            <a:noFill/>
          </a:ln>
        </p:spPr>
      </p:pic>
      <p:pic>
        <p:nvPicPr>
          <p:cNvPr id="172" name="Google Shape;172;g328f3bf2548_0_14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295400" y="1214650"/>
            <a:ext cx="2088032" cy="1719347"/>
          </a:xfrm>
          <a:prstGeom prst="rect">
            <a:avLst/>
          </a:prstGeom>
          <a:noFill/>
          <a:ln>
            <a:noFill/>
          </a:ln>
        </p:spPr>
      </p:pic>
      <p:pic>
        <p:nvPicPr>
          <p:cNvPr id="173" name="Google Shape;173;g328f3bf2548_0_14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338850" y="2934000"/>
            <a:ext cx="2056299" cy="1719351"/>
          </a:xfrm>
          <a:prstGeom prst="rect">
            <a:avLst/>
          </a:prstGeom>
          <a:noFill/>
          <a:ln>
            <a:noFill/>
          </a:ln>
        </p:spPr>
      </p:pic>
      <p:pic>
        <p:nvPicPr>
          <p:cNvPr id="174" name="Google Shape;174;g328f3bf2548_0_14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675275" y="1178000"/>
            <a:ext cx="2173324" cy="1719350"/>
          </a:xfrm>
          <a:prstGeom prst="rect">
            <a:avLst/>
          </a:prstGeom>
          <a:noFill/>
          <a:ln>
            <a:noFill/>
          </a:ln>
        </p:spPr>
      </p:pic>
      <p:pic>
        <p:nvPicPr>
          <p:cNvPr id="175" name="Google Shape;175;g328f3bf2548_0_14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401075" y="1178000"/>
            <a:ext cx="2173326" cy="1719350"/>
          </a:xfrm>
          <a:prstGeom prst="rect">
            <a:avLst/>
          </a:prstGeom>
          <a:noFill/>
          <a:ln>
            <a:noFill/>
          </a:ln>
        </p:spPr>
      </p:pic>
      <p:cxnSp>
        <p:nvCxnSpPr>
          <p:cNvPr id="176" name="Google Shape;176;g328f3bf2548_0_140"/>
          <p:cNvCxnSpPr/>
          <p:nvPr/>
        </p:nvCxnSpPr>
        <p:spPr>
          <a:xfrm rot="10800000" flipH="1">
            <a:off x="6744400" y="2953900"/>
            <a:ext cx="7500" cy="1567200"/>
          </a:xfrm>
          <a:prstGeom prst="straightConnector1">
            <a:avLst/>
          </a:prstGeom>
          <a:noFill/>
          <a:ln w="9525" cap="flat" cmpd="sng">
            <a:solidFill>
              <a:schemeClr val="dk2"/>
            </a:solidFill>
            <a:prstDash val="solid"/>
            <a:round/>
            <a:headEnd type="none" w="sm" len="sm"/>
            <a:tailEnd type="none" w="sm" len="sm"/>
          </a:ln>
        </p:spPr>
      </p:cxnSp>
    </p:spTree>
    <p:extLst>
      <p:ext uri="{BB962C8B-B14F-4D97-AF65-F5344CB8AC3E}">
        <p14:creationId xmlns:p14="http://schemas.microsoft.com/office/powerpoint/2010/main" val="3597492232"/>
      </p:ext>
    </p:extLst>
  </p:cSld>
  <p:clrMapOvr>
    <a:masterClrMapping/>
  </p:clrMapOvr>
  <p:transition/>
</p:sld>
</file>

<file path=ppt/theme/theme1.xml><?xml version="1.0" encoding="utf-8"?>
<a:theme xmlns:a="http://schemas.openxmlformats.org/drawingml/2006/main" name="NCSA.Allian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NCSA.Allian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100012" tIns="49212" rIns="100012" bIns="49212" numCol="1" anchor="ctr" anchorCtr="0" compatLnSpc="1">
        <a:prstTxWarp prst="textNoShape">
          <a:avLst/>
        </a:prstTxWarp>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100012" tIns="49212" rIns="100012" bIns="49212" numCol="1" anchor="ctr" anchorCtr="0" compatLnSpc="1">
        <a:prstTxWarp prst="textNoShape">
          <a:avLst/>
        </a:prstTxWarp>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NCSA.Allianc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SA.Allian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SA.Allianc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SA.Allianc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SA.Allianc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SA.Allianc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SA.Allianc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157299</TotalTime>
  <Words>1276</Words>
  <Application>Microsoft Macintosh PowerPoint</Application>
  <PresentationFormat>On-screen Show (16:9)</PresentationFormat>
  <Paragraphs>190</Paragraphs>
  <Slides>20</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Century Gothic</vt:lpstr>
      <vt:lpstr>Times New Roman</vt:lpstr>
      <vt:lpstr>NCSA.Alliance</vt:lpstr>
      <vt:lpstr>“AI/ML Computing  Across Scientific Disciplines” </vt:lpstr>
      <vt:lpstr>IceCube Neutrino &amp; LIGO Gravitational Wave Detectors Are Major NRP Users - GPU/CPU Core Usage Per Day, Calendar 2024</vt:lpstr>
      <vt:lpstr>IceCube Neutrino Detector Is Just Beginning to use ML GPU/CPU Core Usage Per Day, Calendar 2024</vt:lpstr>
      <vt:lpstr>IceCube ML – Differentiate Event Topology </vt:lpstr>
      <vt:lpstr>ML Inference-as-a-Service –  Taking it to Production</vt:lpstr>
      <vt:lpstr>NRP Namespace cms-ml GPU/CPU Core Usage Per Day, Calendar 2024</vt:lpstr>
      <vt:lpstr>Self-Supervised Learning (SSL) for Jet Tagging</vt:lpstr>
      <vt:lpstr>Reconstructing Higgs Bosons  with Symmetry-Preserving Transformers</vt:lpstr>
      <vt:lpstr>Anomaly Detection for LHC Trigger</vt:lpstr>
      <vt:lpstr>Machine-Learned Particle-Flow Reconstruction</vt:lpstr>
      <vt:lpstr>SuperSONIC:  GPU Inference As-a-Service for Science</vt:lpstr>
      <vt:lpstr>jupyterhub is the  Multi-User Version of the jupyter Notebook</vt:lpstr>
      <vt:lpstr>NRP Namespace jupyterlab  GPU/CPU Core Usage Per Day, Calendar 2024</vt:lpstr>
      <vt:lpstr>Nautilus Namespace jupyterlab Has an Active JupyterHub: jupyterlab’s Top 5 GPU-Hour Users Over March to June 2024</vt:lpstr>
      <vt:lpstr>Tom DeFanti Emailed the Largest GPU User of Namespace Jupyterlab in July 2024,  Asking “Who Are You and What is Your Research Project?”</vt:lpstr>
      <vt:lpstr>The Future of Forestry is Carbon Sequestration  The NRP is Helping Us Get There!</vt:lpstr>
      <vt:lpstr>How the Heck is a Tiny Group of Tree-Climbing Botanists  Burning So Much GPU Time!?</vt:lpstr>
      <vt:lpstr>NRP ML Has Enabled a Fundamental  New Discovery in Botany!</vt:lpstr>
      <vt:lpstr>Why jupyter Notebooks?</vt:lpstr>
      <vt:lpstr>Namespace jupyterlab, PI Larry Smarr GPU-Hours Per User, All of Calendar 2024</vt:lpstr>
    </vt:vector>
  </TitlesOfParts>
  <Company>Dave Reese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Exchange Points (101?)</dc:title>
  <dc:creator>David Reese</dc:creator>
  <cp:lastModifiedBy>DeFanti, Tom</cp:lastModifiedBy>
  <cp:revision>1437</cp:revision>
  <cp:lastPrinted>2025-01-26T02:10:50Z</cp:lastPrinted>
  <dcterms:created xsi:type="dcterms:W3CDTF">2016-02-04T17:18:46Z</dcterms:created>
  <dcterms:modified xsi:type="dcterms:W3CDTF">2025-02-05T18:02:23Z</dcterms:modified>
</cp:coreProperties>
</file>