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03" r:id="rId1"/>
  </p:sldMasterIdLst>
  <p:notesMasterIdLst>
    <p:notesMasterId r:id="rId32"/>
  </p:notesMasterIdLst>
  <p:sldIdLst>
    <p:sldId id="256" r:id="rId2"/>
    <p:sldId id="314" r:id="rId3"/>
    <p:sldId id="327" r:id="rId4"/>
    <p:sldId id="260" r:id="rId5"/>
    <p:sldId id="328" r:id="rId6"/>
    <p:sldId id="284" r:id="rId7"/>
    <p:sldId id="286" r:id="rId8"/>
    <p:sldId id="316" r:id="rId9"/>
    <p:sldId id="317" r:id="rId10"/>
    <p:sldId id="291" r:id="rId11"/>
    <p:sldId id="318" r:id="rId12"/>
    <p:sldId id="319" r:id="rId13"/>
    <p:sldId id="320" r:id="rId14"/>
    <p:sldId id="339" r:id="rId15"/>
    <p:sldId id="340" r:id="rId16"/>
    <p:sldId id="336" r:id="rId17"/>
    <p:sldId id="322" r:id="rId18"/>
    <p:sldId id="323" r:id="rId19"/>
    <p:sldId id="324" r:id="rId20"/>
    <p:sldId id="313" r:id="rId21"/>
    <p:sldId id="341" r:id="rId22"/>
    <p:sldId id="312" r:id="rId23"/>
    <p:sldId id="326" r:id="rId24"/>
    <p:sldId id="333" r:id="rId25"/>
    <p:sldId id="334" r:id="rId26"/>
    <p:sldId id="335" r:id="rId27"/>
    <p:sldId id="330" r:id="rId28"/>
    <p:sldId id="342" r:id="rId29"/>
    <p:sldId id="331" r:id="rId30"/>
    <p:sldId id="332"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jana Rosing" initials="" lastIdx="1" clrIdx="0"/>
  <p:cmAuthor id="1" name="Rob Knight"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503" autoAdjust="0"/>
  </p:normalViewPr>
  <p:slideViewPr>
    <p:cSldViewPr snapToGrid="0">
      <p:cViewPr>
        <p:scale>
          <a:sx n="91" d="100"/>
          <a:sy n="91" d="100"/>
        </p:scale>
        <p:origin x="25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urldefense.com/v3/__https:/doi.org/10.23919/VLSITechnologyandCir57934.2023.10185391__;!!Mih3wA!HpnGEYlWG3vlUmqW_VxHMgYxxIaNpwhsJX5b26I-SzOSsGR6uzrpvIgchUhU6hBrND5lVyIC4wUM89CgJVvzWMI$" TargetMode="External"/><Relationship Id="rId3" Type="http://schemas.openxmlformats.org/officeDocument/2006/relationships/hyperlink" Target="https://urldefense.com/v3/__https:/doi.org/10.1109/ISSCC49657.2024.10454343__;!!Mih3wA!HpnGEYlWG3vlUmqW_VxHMgYxxIaNpwhsJX5b26I-SzOSsGR6uzrpvIgchUhU6hBrND5lVyIC4wUM89CgiU4XVk4$" TargetMode="External"/><Relationship Id="rId7" Type="http://schemas.openxmlformats.org/officeDocument/2006/relationships/hyperlink" Target="https://urldefense.com/v3/__https:/doi.org/10.4071/isom-2015-WA22__;!!Mih3wA!HpnGEYlWG3vlUmqW_VxHMgYxxIaNpwhsJX5b26I-SzOSsGR6uzrpvIgchUhU6hBrND5lVyIC4wUM89Cgj3SNeyU$"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urldefense.com/v3/__https:/www.techradar.com/best/large-hard-drives-and-ssds*section-the-largest-ssd-on-the-market__;Iw!!Mih3wA!HpnGEYlWG3vlUmqW_VxHMgYxxIaNpwhsJX5b26I-SzOSsGR6uzrpvIgchUhU6hBrND5lVyIC4wUM89CghZRanJI$" TargetMode="External"/><Relationship Id="rId5" Type="http://schemas.openxmlformats.org/officeDocument/2006/relationships/hyperlink" Target="https://urldefense.com/v3/__https:/nimbusdata.com/products/exadrive/__;!!Mih3wA!HpnGEYlWG3vlUmqW_VxHMgYxxIaNpwhsJX5b26I-SzOSsGR6uzrpvIgchUhU6hBrND5lVyIC4wUM89Cg_pSAIqY$" TargetMode="External"/><Relationship Id="rId4" Type="http://schemas.openxmlformats.org/officeDocument/2006/relationships/hyperlink" Target="https://urldefense.com/v3/__https:/doi.org/10.1109/LSSC.2023.3285508__;!!Mih3wA!HpnGEYlWG3vlUmqW_VxHMgYxxIaNpwhsJX5b26I-SzOSsGR6uzrpvIgchUhU6hBrND5lVyIC4wUM89Cg6mR9kf8$" TargetMode="External"/><Relationship Id="rId9" Type="http://schemas.openxmlformats.org/officeDocument/2006/relationships/hyperlink" Target="https://urldefense.com/v3/__https:/doi.org/10.1109/LSSC.2024.3377263__;!!Mih3wA!HpnGEYlWG3vlUmqW_VxHMgYxxIaNpwhsJX5b26I-SzOSsGR6uzrpvIgchUhU6hBrND5lVyIC4wUM89CgOdLtBBI$"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Greek_languag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0" name="Google Shape;107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71d243a8cd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4" name="Google Shape;1724;g171d243a8cd_0_3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C4043"/>
              </a:buClr>
              <a:buSzPts val="1050"/>
              <a:buFont typeface="Roboto"/>
              <a:buNone/>
            </a:pPr>
            <a:r>
              <a:rPr lang="en-US"/>
              <a:t>iVAR – adaptor trimming and seq alignment are slow parts</a:t>
            </a:r>
            <a:endParaRPr/>
          </a:p>
          <a:p>
            <a:pPr marL="0" lvl="0" indent="0" algn="l" rtl="0">
              <a:lnSpc>
                <a:spcPct val="100000"/>
              </a:lnSpc>
              <a:spcBef>
                <a:spcPts val="0"/>
              </a:spcBef>
              <a:spcAft>
                <a:spcPts val="0"/>
              </a:spcAft>
              <a:buClr>
                <a:srgbClr val="3C4043"/>
              </a:buClr>
              <a:buSzPts val="1050"/>
              <a:buFont typeface="Roboto"/>
              <a:buNone/>
            </a:pPr>
            <a:r>
              <a:rPr lang="en-US"/>
              <a:t>Steps between 3-4:  iVAR:  consensus sequence calling (this is fast) and variant calling (would be in the green, per sample;)  variant calling (where is my sample different from the ref genome) concensus is copy reference, and plug in my variants to get the genome</a:t>
            </a:r>
            <a:endParaRPr/>
          </a:p>
          <a:p>
            <a:pPr marL="0" lvl="0" indent="0" algn="l" rtl="0">
              <a:lnSpc>
                <a:spcPct val="100000"/>
              </a:lnSpc>
              <a:spcBef>
                <a:spcPts val="0"/>
              </a:spcBef>
              <a:spcAft>
                <a:spcPts val="0"/>
              </a:spcAft>
              <a:buClr>
                <a:srgbClr val="3C4043"/>
              </a:buClr>
              <a:buSzPts val="1050"/>
              <a:buFont typeface="Roboto"/>
              <a:buNone/>
            </a:pPr>
            <a:endParaRPr/>
          </a:p>
          <a:p>
            <a:pPr marL="0" lvl="0" indent="0" algn="l" rtl="0">
              <a:lnSpc>
                <a:spcPct val="100000"/>
              </a:lnSpc>
              <a:spcBef>
                <a:spcPts val="0"/>
              </a:spcBef>
              <a:spcAft>
                <a:spcPts val="0"/>
              </a:spcAft>
              <a:buClr>
                <a:srgbClr val="3C4043"/>
              </a:buClr>
              <a:buSzPts val="1050"/>
              <a:buFont typeface="Roboto"/>
              <a:buNone/>
            </a:pPr>
            <a:r>
              <a:rPr lang="en-US"/>
              <a:t>once have 1000s samples, do purple figure</a:t>
            </a:r>
            <a:endParaRPr/>
          </a:p>
          <a:p>
            <a:pPr marL="0" lvl="0" indent="0" algn="l" rtl="0">
              <a:lnSpc>
                <a:spcPct val="100000"/>
              </a:lnSpc>
              <a:spcBef>
                <a:spcPts val="0"/>
              </a:spcBef>
              <a:spcAft>
                <a:spcPts val="0"/>
              </a:spcAft>
              <a:buClr>
                <a:srgbClr val="3C4043"/>
              </a:buClr>
              <a:buSzPts val="1050"/>
              <a:buFont typeface="Roboto"/>
              <a:buNone/>
            </a:pPr>
            <a:endParaRPr/>
          </a:p>
          <a:p>
            <a:pPr marL="0" lvl="0" indent="0" algn="l" rtl="0">
              <a:lnSpc>
                <a:spcPct val="100000"/>
              </a:lnSpc>
              <a:spcBef>
                <a:spcPts val="0"/>
              </a:spcBef>
              <a:spcAft>
                <a:spcPts val="0"/>
              </a:spcAft>
              <a:buClr>
                <a:srgbClr val="3C4043"/>
              </a:buClr>
              <a:buSzPts val="1050"/>
              <a:buFont typeface="Roboto"/>
              <a:buNone/>
            </a:pPr>
            <a:r>
              <a:rPr lang="en-US"/>
              <a:t>This shows the tool flow from obtaining sequences to the final result for COVID-19; but steps 1-3 in the green box, above the purple COVID-19 analysis box, are actually common to all applications we are targeting in CRISP. </a:t>
            </a:r>
            <a:endParaRPr/>
          </a:p>
          <a:p>
            <a:pPr marL="0" lvl="0" indent="0" algn="l" rtl="0">
              <a:lnSpc>
                <a:spcPct val="100000"/>
              </a:lnSpc>
              <a:spcBef>
                <a:spcPts val="0"/>
              </a:spcBef>
              <a:spcAft>
                <a:spcPts val="0"/>
              </a:spcAft>
              <a:buClr>
                <a:srgbClr val="3C4043"/>
              </a:buClr>
              <a:buSzPts val="1050"/>
              <a:buFont typeface="Roboto"/>
              <a:buNone/>
            </a:pPr>
            <a:r>
              <a:rPr lang="en-US"/>
              <a:t>We first focused on accelerating the common steps (1-3) on CPU and got it down to hours on CPU.  This is the tool flow that Rob’s and other UCSD teams are currently using for all sequence analysis for COVID-19 and ALL other data they are getting for genomics applications – it is their production pipeline ☺   Acceleration of this part was done together with Micron. </a:t>
            </a:r>
            <a:endParaRPr/>
          </a:p>
          <a:p>
            <a:pPr marL="0" lvl="0" indent="0" algn="l" rtl="0">
              <a:lnSpc>
                <a:spcPct val="100000"/>
              </a:lnSpc>
              <a:spcBef>
                <a:spcPts val="0"/>
              </a:spcBef>
              <a:spcAft>
                <a:spcPts val="0"/>
              </a:spcAft>
              <a:buClr>
                <a:srgbClr val="3C4043"/>
              </a:buClr>
              <a:buSzPts val="1050"/>
              <a:buFont typeface="Roboto"/>
              <a:buNone/>
            </a:pPr>
            <a:r>
              <a:rPr lang="en-US"/>
              <a:t>On the next slide I discuss how we focus on accelerating steps 1-3 in PIM, and our current focus on speeding up COVID specific section.</a:t>
            </a:r>
            <a:endParaRPr/>
          </a:p>
          <a:p>
            <a:pPr marL="0" lvl="0" indent="0" algn="l" rtl="0">
              <a:lnSpc>
                <a:spcPct val="100000"/>
              </a:lnSpc>
              <a:spcBef>
                <a:spcPts val="0"/>
              </a:spcBef>
              <a:spcAft>
                <a:spcPts val="0"/>
              </a:spcAft>
              <a:buClr>
                <a:srgbClr val="3C4043"/>
              </a:buClr>
              <a:buSzPts val="1050"/>
              <a:buFont typeface="Roboto"/>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5" name="Google Shape;1775;p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Then, given a phylogeny and/or a Multiple Sequence Alignment, molecular epidemiologists typically want to perform transmission clustering to group individuals into local clusters of transmission.</a:t>
            </a:r>
            <a:endParaRPr/>
          </a:p>
        </p:txBody>
      </p:sp>
      <p:sp>
        <p:nvSpPr>
          <p:cNvPr id="1776" name="Google Shape;1776;p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9028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2" name="Google Shape;1822;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Reconstructing the evolutionary history of closely related viral strains enables the identification and linkage of infected patients in an outbreak.  Phylogenetic inference is often too computationally time-consuming to be performed in real-time on large datasets. To combat this, we infer linkage from pairwise distances computed between sequences directly.</a:t>
            </a:r>
            <a:endParaRPr>
              <a:solidFill>
                <a:srgbClr val="202729"/>
              </a:solidFill>
            </a:endParaRPr>
          </a:p>
          <a:p>
            <a:pPr marL="0" lvl="0" indent="0" algn="l" rtl="0">
              <a:lnSpc>
                <a:spcPct val="100000"/>
              </a:lnSpc>
              <a:spcBef>
                <a:spcPts val="0"/>
              </a:spcBef>
              <a:spcAft>
                <a:spcPts val="0"/>
              </a:spcAft>
              <a:buSzPts val="1400"/>
              <a:buNone/>
            </a:pPr>
            <a:endParaRPr>
              <a:solidFill>
                <a:srgbClr val="202729"/>
              </a:solidFill>
            </a:endParaRPr>
          </a:p>
          <a:p>
            <a:pPr marL="0" lvl="0" indent="0" algn="l" rtl="0">
              <a:lnSpc>
                <a:spcPct val="100000"/>
              </a:lnSpc>
              <a:spcBef>
                <a:spcPts val="0"/>
              </a:spcBef>
              <a:spcAft>
                <a:spcPts val="0"/>
              </a:spcAft>
              <a:buSzPts val="1400"/>
              <a:buNone/>
            </a:pPr>
            <a:r>
              <a:rPr lang="en-US">
                <a:solidFill>
                  <a:srgbClr val="202729"/>
                </a:solidFill>
              </a:rPr>
              <a:t>One standard approach is to compute all pairwise distances between collected sequences using the Tamura-Nei 93, or TN93, model of nucleotide substitution, that considers pairs of individuals to be “linked” if their pairwise distances are below a given threshold, and outputs each component in the resulting graph as a transmission cluster. </a:t>
            </a:r>
            <a:endParaRPr/>
          </a:p>
          <a:p>
            <a:pPr marL="0" lvl="0" indent="0" algn="l" rtl="0">
              <a:lnSpc>
                <a:spcPct val="100000"/>
              </a:lnSpc>
              <a:spcBef>
                <a:spcPts val="0"/>
              </a:spcBef>
              <a:spcAft>
                <a:spcPts val="0"/>
              </a:spcAft>
              <a:buSzPts val="1400"/>
              <a:buNone/>
            </a:pPr>
            <a:endParaRPr>
              <a:solidFill>
                <a:srgbClr val="202729"/>
              </a:solidFill>
            </a:endParaRPr>
          </a:p>
          <a:p>
            <a:pPr marL="0" lvl="0" indent="0" algn="l" rtl="0">
              <a:lnSpc>
                <a:spcPct val="100000"/>
              </a:lnSpc>
              <a:spcBef>
                <a:spcPts val="0"/>
              </a:spcBef>
              <a:spcAft>
                <a:spcPts val="0"/>
              </a:spcAft>
              <a:buSzPts val="1400"/>
              <a:buNone/>
            </a:pPr>
            <a:r>
              <a:rPr lang="en-US">
                <a:solidFill>
                  <a:srgbClr val="202729"/>
                </a:solidFill>
              </a:rPr>
              <a:t>We developed an FPGA accelerator for TN93 pairwise distance calculations. The left axis shows execution time for the CPU implementation (labeled TN93) and the FPGA accelerator, so just the light and dark pink bars, and the right axis shows speedup and energy reduction, so the orange and green bars. The FPGA accelerator achieves over 50x speedup and over 150x energy reduction compared to the existing CPU implementation on large datasets, with the speedup and energy reduction growing as dataset size increases.</a:t>
            </a:r>
            <a:endParaRPr/>
          </a:p>
        </p:txBody>
      </p:sp>
    </p:spTree>
    <p:extLst>
      <p:ext uri="{BB962C8B-B14F-4D97-AF65-F5344CB8AC3E}">
        <p14:creationId xmlns:p14="http://schemas.microsoft.com/office/powerpoint/2010/main" val="3178721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8" name="Google Shape;1878;p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400"/>
              <a:buFont typeface="Arial"/>
              <a:buChar char="•"/>
            </a:pPr>
            <a:r>
              <a:rPr lang="en-US" sz="1050"/>
              <a:t>Step 3 – Use Web of Life (Knight lab recently published) to </a:t>
            </a:r>
            <a:r>
              <a:rPr lang="en-US" sz="1050" b="1"/>
              <a:t>align</a:t>
            </a:r>
            <a:r>
              <a:rPr lang="en-US" sz="1050"/>
              <a:t> all reads to database of ”everything” </a:t>
            </a:r>
            <a:r>
              <a:rPr lang="en-US" sz="1050" b="1"/>
              <a:t>(expensive alignment)</a:t>
            </a:r>
            <a:endParaRPr sz="1050"/>
          </a:p>
          <a:p>
            <a:pPr marL="285750" lvl="0" indent="-285750" algn="l" rtl="0">
              <a:lnSpc>
                <a:spcPct val="100000"/>
              </a:lnSpc>
              <a:spcBef>
                <a:spcPts val="0"/>
              </a:spcBef>
              <a:spcAft>
                <a:spcPts val="0"/>
              </a:spcAft>
              <a:buClr>
                <a:schemeClr val="dk1"/>
              </a:buClr>
              <a:buSzPts val="1400"/>
              <a:buFont typeface="Arial"/>
              <a:buChar char="•"/>
            </a:pPr>
            <a:r>
              <a:rPr lang="en-US" sz="1050" b="0"/>
              <a:t>Step 4 – Beta diversity being sped up on GPU system (Igor)</a:t>
            </a:r>
            <a:endParaRPr sz="1050"/>
          </a:p>
          <a:p>
            <a:pPr marL="285750" lvl="0" indent="-196850" algn="l" rtl="0">
              <a:lnSpc>
                <a:spcPct val="100000"/>
              </a:lnSpc>
              <a:spcBef>
                <a:spcPts val="0"/>
              </a:spcBef>
              <a:spcAft>
                <a:spcPts val="0"/>
              </a:spcAft>
              <a:buClr>
                <a:schemeClr val="dk1"/>
              </a:buClr>
              <a:buSzPts val="1400"/>
              <a:buFont typeface="Arial"/>
              <a:buNone/>
            </a:pPr>
            <a:endParaRPr/>
          </a:p>
        </p:txBody>
      </p:sp>
    </p:spTree>
    <p:extLst>
      <p:ext uri="{BB962C8B-B14F-4D97-AF65-F5344CB8AC3E}">
        <p14:creationId xmlns:p14="http://schemas.microsoft.com/office/powerpoint/2010/main" val="2224408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7885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580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6"/>
        <p:cNvGrpSpPr/>
        <p:nvPr/>
      </p:nvGrpSpPr>
      <p:grpSpPr>
        <a:xfrm>
          <a:off x="0" y="0"/>
          <a:ext cx="0" cy="0"/>
          <a:chOff x="0" y="0"/>
          <a:chExt cx="0" cy="0"/>
        </a:xfrm>
      </p:grpSpPr>
      <p:sp>
        <p:nvSpPr>
          <p:cNvPr id="3037" name="Google Shape;3037;p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8" name="Google Shape;3038;p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Calibri"/>
              <a:buNone/>
            </a:pPr>
            <a:r>
              <a:rPr lang="en-US" sz="1200">
                <a:solidFill>
                  <a:srgbClr val="000000"/>
                </a:solidFill>
                <a:latin typeface="Calibri"/>
                <a:ea typeface="Calibri"/>
                <a:cs typeface="Calibri"/>
                <a:sym typeface="Calibri"/>
              </a:rPr>
              <a:t>*SearcHD </a:t>
            </a:r>
            <a:r>
              <a:rPr lang="en-US" sz="1050">
                <a:solidFill>
                  <a:srgbClr val="000000"/>
                </a:solidFill>
                <a:latin typeface="Calibri"/>
                <a:ea typeface="Calibri"/>
                <a:cs typeface="Calibri"/>
                <a:sym typeface="Calibri"/>
              </a:rPr>
              <a:t>[Rosing TCAD’19]</a:t>
            </a:r>
            <a:r>
              <a:rPr lang="en-US" sz="1200">
                <a:solidFill>
                  <a:srgbClr val="000000"/>
                </a:solidFill>
                <a:latin typeface="Calibri"/>
                <a:ea typeface="Calibri"/>
                <a:cs typeface="Calibri"/>
                <a:sym typeface="Calibri"/>
              </a:rPr>
              <a:t>:</a:t>
            </a:r>
            <a:r>
              <a:rPr lang="en-US" sz="1050">
                <a:solidFill>
                  <a:srgbClr val="000000"/>
                </a:solidFill>
                <a:latin typeface="Calibri"/>
                <a:ea typeface="Calibri"/>
                <a:cs typeface="Calibri"/>
                <a:sym typeface="Calibri"/>
              </a:rPr>
              <a:t> </a:t>
            </a:r>
            <a:r>
              <a:rPr lang="en-US" sz="1200">
                <a:solidFill>
                  <a:srgbClr val="000000"/>
                </a:solidFill>
                <a:latin typeface="Calibri"/>
                <a:ea typeface="Calibri"/>
                <a:cs typeface="Calibri"/>
                <a:sym typeface="Calibri"/>
              </a:rPr>
              <a:t>Binary encoding, ~3.3% less accurate than Level-ID encoding</a:t>
            </a:r>
            <a:endParaRPr/>
          </a:p>
          <a:p>
            <a:pPr marL="0" lvl="0" indent="0" algn="l" rtl="0">
              <a:lnSpc>
                <a:spcPct val="100000"/>
              </a:lnSpc>
              <a:spcBef>
                <a:spcPts val="0"/>
              </a:spcBef>
              <a:spcAft>
                <a:spcPts val="0"/>
              </a:spcAft>
              <a:buClr>
                <a:schemeClr val="dk1"/>
              </a:buClr>
              <a:buSzPts val="1100"/>
              <a:buFont typeface="Arial"/>
              <a:buNone/>
            </a:pPr>
            <a:endParaRPr b="0" i="0">
              <a:solidFill>
                <a:srgbClr val="222222"/>
              </a:solidFill>
              <a:latin typeface="Roboto"/>
              <a:ea typeface="Roboto"/>
              <a:cs typeface="Roboto"/>
              <a:sym typeface="Roboto"/>
            </a:endParaRPr>
          </a:p>
          <a:p>
            <a:pPr marL="0" lvl="0" indent="0" algn="l" rtl="0">
              <a:lnSpc>
                <a:spcPct val="100000"/>
              </a:lnSpc>
              <a:spcBef>
                <a:spcPts val="0"/>
              </a:spcBef>
              <a:spcAft>
                <a:spcPts val="0"/>
              </a:spcAft>
              <a:buClr>
                <a:srgbClr val="222222"/>
              </a:buClr>
              <a:buSzPts val="1100"/>
              <a:buFont typeface="Roboto"/>
              <a:buNone/>
            </a:pPr>
            <a:r>
              <a:rPr lang="en-US" b="0" i="0">
                <a:solidFill>
                  <a:srgbClr val="222222"/>
                </a:solidFill>
                <a:latin typeface="Roboto"/>
                <a:ea typeface="Roboto"/>
                <a:cs typeface="Roboto"/>
                <a:sym typeface="Roboto"/>
              </a:rPr>
              <a:t>multi-layer </a:t>
            </a:r>
            <a:r>
              <a:rPr lang="en-US" b="1" i="0">
                <a:solidFill>
                  <a:srgbClr val="222222"/>
                </a:solidFill>
                <a:latin typeface="Roboto"/>
                <a:ea typeface="Roboto"/>
                <a:cs typeface="Roboto"/>
                <a:sym typeface="Roboto"/>
              </a:rPr>
              <a:t>perceptron</a:t>
            </a:r>
            <a:r>
              <a:rPr lang="en-US" b="0" i="0">
                <a:solidFill>
                  <a:srgbClr val="222222"/>
                </a:solidFill>
                <a:latin typeface="Roboto"/>
                <a:ea typeface="Roboto"/>
                <a:cs typeface="Roboto"/>
                <a:sym typeface="Roboto"/>
              </a:rPr>
              <a:t> (MLP) to be a subset of deep neural networks (</a:t>
            </a:r>
            <a:r>
              <a:rPr lang="en-US" b="1" i="0">
                <a:solidFill>
                  <a:srgbClr val="222222"/>
                </a:solidFill>
                <a:latin typeface="Roboto"/>
                <a:ea typeface="Roboto"/>
                <a:cs typeface="Roboto"/>
                <a:sym typeface="Roboto"/>
              </a:rPr>
              <a:t>DNN</a:t>
            </a:r>
            <a:r>
              <a:rPr lang="en-US" b="0" i="0">
                <a:solidFill>
                  <a:srgbClr val="222222"/>
                </a:solidFill>
                <a:latin typeface="Roboto"/>
                <a:ea typeface="Roboto"/>
                <a:cs typeface="Roboto"/>
                <a:sym typeface="Roboto"/>
              </a:rPr>
              <a:t>)</a:t>
            </a:r>
            <a:endParaRPr/>
          </a:p>
          <a:p>
            <a:pPr marL="0" lvl="0" indent="0" algn="l" rtl="0">
              <a:lnSpc>
                <a:spcPct val="100000"/>
              </a:lnSpc>
              <a:spcBef>
                <a:spcPts val="0"/>
              </a:spcBef>
              <a:spcAft>
                <a:spcPts val="0"/>
              </a:spcAft>
              <a:buClr>
                <a:schemeClr val="dk1"/>
              </a:buClr>
              <a:buSzPts val="1100"/>
              <a:buFont typeface="Arial"/>
              <a:buNone/>
            </a:pPr>
            <a:endParaRPr sz="2000" b="0" i="0">
              <a:solidFill>
                <a:srgbClr val="222222"/>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Calibri"/>
              <a:buNone/>
            </a:pPr>
            <a:r>
              <a:rPr lang="en-US" sz="2000">
                <a:solidFill>
                  <a:schemeClr val="dk1"/>
                </a:solidFill>
                <a:latin typeface="Calibri"/>
                <a:ea typeface="Calibri"/>
                <a:cs typeface="Calibri"/>
                <a:sym typeface="Calibri"/>
              </a:rPr>
              <a:t>Encoding: 37.9s / 1271.3J</a:t>
            </a:r>
            <a:endParaRPr sz="2000">
              <a:solidFill>
                <a:schemeClr val="dk1"/>
              </a:solidFill>
              <a:latin typeface="Calibri"/>
              <a:ea typeface="Calibri"/>
              <a:cs typeface="Calibri"/>
              <a:sym typeface="Calibri"/>
            </a:endParaRPr>
          </a:p>
          <a:p>
            <a:pPr marL="914400" lvl="1" indent="-355600" algn="l"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Training (single iteration): 9.85s / 38.8J</a:t>
            </a:r>
            <a:endParaRPr sz="2000">
              <a:solidFill>
                <a:schemeClr val="dk1"/>
              </a:solidFill>
              <a:latin typeface="Calibri"/>
              <a:ea typeface="Calibri"/>
              <a:cs typeface="Calibri"/>
              <a:sym typeface="Calibri"/>
            </a:endParaRPr>
          </a:p>
          <a:p>
            <a:pPr marL="914400" lvl="1" indent="-355600" algn="l"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Inference: 37.8s / 1266.9J</a:t>
            </a:r>
            <a:endParaRPr/>
          </a:p>
        </p:txBody>
      </p:sp>
    </p:spTree>
    <p:extLst>
      <p:ext uri="{BB962C8B-B14F-4D97-AF65-F5344CB8AC3E}">
        <p14:creationId xmlns:p14="http://schemas.microsoft.com/office/powerpoint/2010/main" val="207466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37" name="Google Shape;1937;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000"/>
              <a:t>Next steps:</a:t>
            </a:r>
            <a:endParaRPr/>
          </a:p>
          <a:p>
            <a:pPr marL="0" lvl="0" indent="0" algn="l" rtl="0">
              <a:lnSpc>
                <a:spcPct val="100000"/>
              </a:lnSpc>
              <a:spcBef>
                <a:spcPts val="0"/>
              </a:spcBef>
              <a:spcAft>
                <a:spcPts val="0"/>
              </a:spcAft>
              <a:buSzPts val="1400"/>
              <a:buNone/>
            </a:pPr>
            <a:r>
              <a:rPr lang="en-US" sz="2000"/>
              <a:t>Developing a processing in-memory architecture to support high precision computation, e.g. floating point precision</a:t>
            </a:r>
            <a:endParaRPr/>
          </a:p>
          <a:p>
            <a:pPr marL="0" lvl="0" indent="0" algn="l" rtl="0">
              <a:lnSpc>
                <a:spcPct val="100000"/>
              </a:lnSpc>
              <a:spcBef>
                <a:spcPts val="0"/>
              </a:spcBef>
              <a:spcAft>
                <a:spcPts val="0"/>
              </a:spcAft>
              <a:buSzPts val="1400"/>
              <a:buNone/>
            </a:pPr>
            <a:r>
              <a:rPr lang="en-US" sz="2000"/>
              <a:t>Exploiting parallelism in-memory in order to speedup of computation</a:t>
            </a:r>
            <a:endParaRPr/>
          </a:p>
          <a:p>
            <a:pPr marL="0" lvl="0" indent="0" algn="l" rtl="0">
              <a:lnSpc>
                <a:spcPct val="100000"/>
              </a:lnSpc>
              <a:spcBef>
                <a:spcPts val="0"/>
              </a:spcBef>
              <a:spcAft>
                <a:spcPts val="0"/>
              </a:spcAft>
              <a:buSzPts val="1400"/>
              <a:buNone/>
            </a:pPr>
            <a:r>
              <a:rPr lang="en-US" sz="2000"/>
              <a:t>Accelerating DNN in both training and testing fully in digital processing in-memory architecture</a:t>
            </a:r>
            <a:endParaRPr/>
          </a:p>
          <a:p>
            <a:pPr marL="0" lvl="0" indent="0" algn="l" rtl="0">
              <a:lnSpc>
                <a:spcPct val="100000"/>
              </a:lnSpc>
              <a:spcBef>
                <a:spcPts val="0"/>
              </a:spcBef>
              <a:spcAft>
                <a:spcPts val="0"/>
              </a:spcAft>
              <a:buSzPts val="1400"/>
              <a:buNone/>
            </a:pPr>
            <a:r>
              <a:rPr lang="en-US" sz="2000"/>
              <a:t>Accelerating graph processing by PIM-enabled Memory (arithmetic operations and search)</a:t>
            </a:r>
            <a:endParaRPr/>
          </a:p>
        </p:txBody>
      </p:sp>
    </p:spTree>
    <p:extLst>
      <p:ext uri="{BB962C8B-B14F-4D97-AF65-F5344CB8AC3E}">
        <p14:creationId xmlns:p14="http://schemas.microsoft.com/office/powerpoint/2010/main" val="1544016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4" name="Google Shape;1944;p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030A0"/>
              </a:buClr>
              <a:buSzPts val="2200"/>
              <a:buFont typeface="Calibri"/>
              <a:buNone/>
            </a:pPr>
            <a:r>
              <a:rPr lang="en-US" sz="1050" b="0">
                <a:solidFill>
                  <a:srgbClr val="2F5496"/>
                </a:solidFill>
                <a:latin typeface="Calibri"/>
                <a:ea typeface="Calibri"/>
                <a:cs typeface="Calibri"/>
                <a:sym typeface="Calibri"/>
              </a:rPr>
              <a:t>Step 4 – differential gene expression analysis</a:t>
            </a:r>
            <a:endParaRPr/>
          </a:p>
          <a:p>
            <a:pPr marL="0" marR="0" lvl="0" indent="0" algn="l" rtl="0">
              <a:lnSpc>
                <a:spcPct val="100000"/>
              </a:lnSpc>
              <a:spcBef>
                <a:spcPts val="0"/>
              </a:spcBef>
              <a:spcAft>
                <a:spcPts val="0"/>
              </a:spcAft>
              <a:buClr>
                <a:srgbClr val="7030A0"/>
              </a:buClr>
              <a:buSzPts val="2200"/>
              <a:buFont typeface="Calibri"/>
              <a:buNone/>
            </a:pPr>
            <a:r>
              <a:rPr lang="en-US" sz="1050" b="0">
                <a:solidFill>
                  <a:srgbClr val="2F5496"/>
                </a:solidFill>
                <a:latin typeface="Calibri"/>
                <a:ea typeface="Calibri"/>
                <a:cs typeface="Calibri"/>
                <a:sym typeface="Calibri"/>
              </a:rPr>
              <a:t>- For each alignment, see what gene did it map to – have coordinates for every read, have coordinates for each gene, see how much showed up</a:t>
            </a:r>
            <a:endParaRPr/>
          </a:p>
          <a:p>
            <a:pPr marL="0" marR="0" lvl="0" indent="0" algn="l" rtl="0">
              <a:lnSpc>
                <a:spcPct val="100000"/>
              </a:lnSpc>
              <a:spcBef>
                <a:spcPts val="0"/>
              </a:spcBef>
              <a:spcAft>
                <a:spcPts val="0"/>
              </a:spcAft>
              <a:buClr>
                <a:srgbClr val="7030A0"/>
              </a:buClr>
              <a:buSzPts val="2200"/>
              <a:buFont typeface="Calibri"/>
              <a:buNone/>
            </a:pPr>
            <a:r>
              <a:rPr lang="en-US" sz="1050" b="0" i="0" u="none" strike="noStrike" cap="none">
                <a:solidFill>
                  <a:srgbClr val="2F5496"/>
                </a:solidFill>
                <a:latin typeface="Calibri"/>
                <a:ea typeface="Calibri"/>
                <a:cs typeface="Calibri"/>
                <a:sym typeface="Calibri"/>
              </a:rPr>
              <a:t>Step 5 – tumor subtype classification – allows us to see what tumor it is, and therefore what might be the best medicines to try for that tumor.</a:t>
            </a:r>
            <a:endParaRPr/>
          </a:p>
          <a:p>
            <a:pPr marL="0" marR="0" lvl="0" indent="0" algn="l" rtl="0">
              <a:lnSpc>
                <a:spcPct val="100000"/>
              </a:lnSpc>
              <a:spcBef>
                <a:spcPts val="0"/>
              </a:spcBef>
              <a:spcAft>
                <a:spcPts val="0"/>
              </a:spcAft>
              <a:buClr>
                <a:srgbClr val="7030A0"/>
              </a:buClr>
              <a:buSzPts val="2200"/>
              <a:buFont typeface="Calibri"/>
              <a:buNone/>
            </a:pPr>
            <a:endParaRPr sz="1050" b="0" i="0" u="none" strike="noStrike" cap="none">
              <a:solidFill>
                <a:srgbClr val="2F5496"/>
              </a:solidFill>
              <a:latin typeface="Calibri"/>
              <a:ea typeface="Calibri"/>
              <a:cs typeface="Calibri"/>
              <a:sym typeface="Calibri"/>
            </a:endParaRPr>
          </a:p>
          <a:p>
            <a:pPr marL="0" marR="0" lvl="0" indent="0" algn="l" rtl="0">
              <a:lnSpc>
                <a:spcPct val="100000"/>
              </a:lnSpc>
              <a:spcBef>
                <a:spcPts val="0"/>
              </a:spcBef>
              <a:spcAft>
                <a:spcPts val="0"/>
              </a:spcAft>
              <a:buClr>
                <a:srgbClr val="7030A0"/>
              </a:buClr>
              <a:buSzPts val="2200"/>
              <a:buFont typeface="Calibri"/>
              <a:buNone/>
            </a:pPr>
            <a:r>
              <a:rPr lang="en-US" sz="1050" b="0" i="0" u="none" strike="noStrike" cap="none">
                <a:solidFill>
                  <a:srgbClr val="2F5496"/>
                </a:solidFill>
                <a:latin typeface="Calibri"/>
                <a:ea typeface="Calibri"/>
                <a:cs typeface="Calibri"/>
                <a:sym typeface="Calibri"/>
              </a:rPr>
              <a:t>We have some initial work on drug discovery (see next slide)</a:t>
            </a:r>
            <a:endParaRPr sz="800" b="0" i="0" u="none" strike="noStrike" cap="none">
              <a:solidFill>
                <a:srgbClr val="2F5496"/>
              </a:solidFill>
            </a:endParaRPr>
          </a:p>
          <a:p>
            <a:pPr marL="285750" lvl="0" indent="-196850" algn="l" rtl="0">
              <a:lnSpc>
                <a:spcPct val="100000"/>
              </a:lnSpc>
              <a:spcBef>
                <a:spcPts val="0"/>
              </a:spcBef>
              <a:spcAft>
                <a:spcPts val="0"/>
              </a:spcAft>
              <a:buClr>
                <a:schemeClr val="dk1"/>
              </a:buClr>
              <a:buSzPts val="1400"/>
              <a:buFont typeface="Arial"/>
              <a:buNone/>
            </a:pPr>
            <a:endParaRPr sz="1050"/>
          </a:p>
        </p:txBody>
      </p:sp>
    </p:spTree>
    <p:extLst>
      <p:ext uri="{BB962C8B-B14F-4D97-AF65-F5344CB8AC3E}">
        <p14:creationId xmlns:p14="http://schemas.microsoft.com/office/powerpoint/2010/main" val="505231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171d243a8cd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171d243a8cd_0_16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1333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7063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5"/>
        <p:cNvGrpSpPr/>
        <p:nvPr/>
      </p:nvGrpSpPr>
      <p:grpSpPr>
        <a:xfrm>
          <a:off x="0" y="0"/>
          <a:ext cx="0" cy="0"/>
          <a:chOff x="0" y="0"/>
          <a:chExt cx="0" cy="0"/>
        </a:xfrm>
      </p:grpSpPr>
      <p:sp>
        <p:nvSpPr>
          <p:cNvPr id="2566" name="Google Shape;2566;g173c817a334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7" name="Google Shape;2567;g173c817a334_0_1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85750" lvl="0" indent="-196850" algn="l" rtl="0">
              <a:lnSpc>
                <a:spcPct val="100000"/>
              </a:lnSpc>
              <a:spcBef>
                <a:spcPts val="0"/>
              </a:spcBef>
              <a:spcAft>
                <a:spcPts val="0"/>
              </a:spcAft>
              <a:buClr>
                <a:schemeClr val="dk1"/>
              </a:buClr>
              <a:buSzPts val="1400"/>
              <a:buFont typeface="Arial"/>
              <a:buNone/>
            </a:pPr>
            <a:endParaRPr sz="1050" dirty="0"/>
          </a:p>
        </p:txBody>
      </p:sp>
    </p:spTree>
    <p:extLst>
      <p:ext uri="{BB962C8B-B14F-4D97-AF65-F5344CB8AC3E}">
        <p14:creationId xmlns:p14="http://schemas.microsoft.com/office/powerpoint/2010/main" val="3250044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013b2e61c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g3013b2e61cf_0_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Our team plans to address the key issues in the first phase of the drug discovery pipeline, as that phase is the key to selection of the best compounds that go through the three phases of FDA trials and the most bottlenecked by computational constraints.  More than 90% of compounds identified during the discovery phase fail in the first phase of trials [Dowden 2019].  PRISM is uniquely positioned to dramatically improve the speed, throughput and data availability for the early stages of drug discovery pipeline by leveraging developments and optimizations across the memory and storage stack.  Improving the speed of drug discovery via accelerating key stages of the pipeline, and significantly increasing the amount of data analyzed (using various omics data, and evaluating billions of protein structures) would dramatically increase the chances of identifying “good bets” to take to clinical trials [Jung 2022][Cho 2022][Hu 2011][Ransohoff 2003]. As a result, we specifically focus on two key issues identified in the current work: (1) The need to better match the drug compounds (proteins) to human biology (e.g., genomics, transcriptomics, metabolomics) via use of mass spectrometry, protein sequence matching and long read sequencing; and (2) The need for a more comprehensive and open data access not just in the public sphere, but also in the pharmaceutical industry via use of multiparty computation and fully homomorphic encryption.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Cancer is one of the top two causes of death in the USA [Murphy 2021], and also one of the most challenging diseases to treat, and thus is a good target for PRISM disease diagnostics pipeline optimization.  Cancers are caused by genomic irregularities that result in uncontrolled cell growth. These irregularities range from Single Nucleotide Variants (SNVs), which are single bases that are mutated (e.g., C mutates to T at a specific position of the genome), and Single Nucleotide Polymorphisms (SNPs), which are SNVs that are common to at least 1% of human population, to Structural Variants (SVs), which are larger structural modifications of genomic regions (e.g., duplication, deletion, insertion, etc.) [Vogelstein 2004]. The ability to characterize a tumor’s unique genomic features can provide critical precision medical insights into potential targeted therapeutics to treat the cancer [Belzen 2021]. In the past decade, genomic characterization of cancer has been performed primarily using short-read technologies (100-300 base pairs (bps)), but due to their short length, short-reads are unable to directly detect key structural variations that are key to cancer diagnostics.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In recent years, the advancement of long-read technologies (10k or more bps), such as the Oxford Nanopore Technologies sequencer (ONT), have improved the ability to detect large-scale structural variations [Salk 2019].  ONT systems are continually improving their throughput and accuracy, which in some cases reaches 99% today, rivaling short read technologies. The state-of-the-art Prometheon 48 ONT sequencer has 60 TB SSD Storage, 512 GB RAM, and 4 x NVIDIA A100 GPU cards for basecalling acceleration [ONT 2022] and generates 14 TB of data when running at the top throughput. This is 14x more data than the state-of-the-art short reads sequencer.   Using long reads with Mass Spectrometry has been shown to improve characterization of protein variants [Miller 2022], which can yield even further improved targeting of cancer therapeutics [Cameron 2019].   As a result, these two technologies, mass spectrometry and long read genomics for structural variant calling, which are key to disease diagnostics and produce large amounts of data, currently run very slowly on today’s systems.   Due to the large runtime and peak memory requirements of long-read structural variation calling pipelines even on very small datasets [Dierckxsens 2021], long-read SV detection is infeasible for ultra-large cohorts or for standard-of-care, thus delaying personalized drug discovery further.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Recent development of utilizing “reference genome graphs,” rather than a “reference genome sequence,” complicates this situation even more [Hadi 2020].   Until just a few years ago, all alignment methods aligned either short or long reads to a single human genome.  However, any given human genome has, on average, 3.5–4.0 million SNPs, insertions or deletions of amino acids and ~2,500 large structural variations (SVs) compared with the reference genome.  This can cause alignment to work incorrectly or to completely fail, which may cause misdiagnosis of the disease. Recent work has proposed that multigenome references should be used instead as they significantly improve the alignment accuracy, but this comes at the cost of very long runtimes due to both large dataset sizes and graphs that are used to represent multigenomic references [Rakocevic 2019].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As a part of PRISM, we plan to focus on these challenging workloads that combine graph-based methods with database search and clustering for mass spectrometry (proteomics and metabolomics), long reads with structural variant detection (genomics and transcriptomics), and protein structural variation matching, as this is key to more accurate drug design [Belzen 2021].  Due to the large scale and distributed nature of these datasets, we will (1) perform systems-level profiling of the state-of-the-art tools to identify key bottlenecks, (2) design and implement optimized end-to-end in/near memory and storage system to resolve those bottlenecks, (3) demonstrate at least 100x speedup relative to the optimized state-of-the-art tools at scale using infrastructure already available at UCSD, and enhancing it with chips and systems designed by PRISM PIs by leveraging technology developed by Themes 1-3, (4) show how our optimized system can apply to other graph, clustering, transformer network and data search based applications by using workloads from the deep-analytics grand challenge. </a:t>
            </a:r>
            <a:endParaRPr/>
          </a:p>
        </p:txBody>
      </p:sp>
    </p:spTree>
    <p:extLst>
      <p:ext uri="{BB962C8B-B14F-4D97-AF65-F5344CB8AC3E}">
        <p14:creationId xmlns:p14="http://schemas.microsoft.com/office/powerpoint/2010/main" val="1797603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7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3" name="Google Shape;2233;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892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0cc9abb353_2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30cc9abb353_2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914377" marR="3949792" lvl="1" indent="-325957">
              <a:lnSpc>
                <a:spcPct val="100000"/>
              </a:lnSpc>
              <a:spcBef>
                <a:spcPts val="0"/>
              </a:spcBef>
              <a:buSzPts val="1150"/>
            </a:pPr>
            <a:r>
              <a:rPr lang="en-US" sz="2133" dirty="0" smtClean="0"/>
              <a:t>Xilinx KU15P </a:t>
            </a:r>
            <a:r>
              <a:rPr lang="en-US" sz="2133" dirty="0" err="1" smtClean="0"/>
              <a:t>Kintex</a:t>
            </a:r>
            <a:r>
              <a:rPr lang="en-US" sz="2133" dirty="0" smtClean="0"/>
              <a:t> </a:t>
            </a:r>
            <a:r>
              <a:rPr lang="en-US" sz="2133" dirty="0" err="1" smtClean="0"/>
              <a:t>UltraScale</a:t>
            </a:r>
            <a:r>
              <a:rPr lang="en-US" sz="2133" dirty="0" smtClean="0"/>
              <a:t> FPGA</a:t>
            </a:r>
          </a:p>
          <a:p>
            <a:pPr marL="914377" marR="3949792" lvl="1" indent="-325956">
              <a:lnSpc>
                <a:spcPct val="100000"/>
              </a:lnSpc>
              <a:spcBef>
                <a:spcPts val="0"/>
              </a:spcBef>
              <a:buSzPts val="1150"/>
            </a:pPr>
            <a:r>
              <a:rPr lang="en-US" sz="2133" dirty="0" err="1" smtClean="0"/>
              <a:t>SmartSSD</a:t>
            </a:r>
            <a:r>
              <a:rPr lang="en-US" sz="2133" dirty="0" smtClean="0"/>
              <a:t> with 3.2TB SSD</a:t>
            </a:r>
          </a:p>
          <a:p>
            <a:pPr marL="0" lvl="0" indent="0" algn="l" rtl="0">
              <a:lnSpc>
                <a:spcPct val="100000"/>
              </a:lnSpc>
              <a:spcBef>
                <a:spcPts val="0"/>
              </a:spcBef>
              <a:spcAft>
                <a:spcPts val="0"/>
              </a:spcAft>
              <a:buSzPts val="1400"/>
              <a:buNone/>
            </a:pPr>
            <a:endParaRPr dirty="0"/>
          </a:p>
        </p:txBody>
      </p:sp>
      <p:sp>
        <p:nvSpPr>
          <p:cNvPr id="384" name="Google Shape;384;g30cc9abb353_2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533115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ce3e3264cb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smtClean="0"/>
              <a:t>FeNAND</a:t>
            </a:r>
            <a:r>
              <a:rPr lang="en-US" baseline="0" dirty="0" smtClean="0"/>
              <a:t> want to get 1000 layer capacity</a:t>
            </a:r>
          </a:p>
        </p:txBody>
      </p:sp>
      <p:sp>
        <p:nvSpPr>
          <p:cNvPr id="113" name="Google Shape;113;g2ce3e3264cb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2605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ce3e3264cb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g2ce3e3264cb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0524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ce3e3264cb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solidFill>
                  <a:schemeClr val="dk1"/>
                </a:solidFill>
                <a:latin typeface="Gill Sans"/>
                <a:ea typeface="Gill Sans"/>
                <a:cs typeface="Gill Sans"/>
                <a:sym typeface="Gill Sans"/>
              </a:rPr>
              <a:t>MS generates 5,000-70,000 spectra/run</a:t>
            </a:r>
          </a:p>
          <a:p>
            <a:pPr marL="1371566" lvl="2" indent="-279393">
              <a:buClr>
                <a:schemeClr val="dk1"/>
              </a:buClr>
              <a:buSzPts val="700"/>
              <a:buFont typeface="Gill Sans"/>
              <a:buChar char="■"/>
            </a:pPr>
            <a:r>
              <a:rPr lang="en-US" sz="933" dirty="0" smtClean="0">
                <a:solidFill>
                  <a:schemeClr val="dk1"/>
                </a:solidFill>
                <a:latin typeface="Gill Sans"/>
                <a:ea typeface="Gill Sans"/>
                <a:cs typeface="Gill Sans"/>
                <a:sym typeface="Gill Sans"/>
              </a:rPr>
              <a:t>GPU-</a:t>
            </a:r>
            <a:r>
              <a:rPr lang="en-US" sz="933" dirty="0" err="1" smtClean="0">
                <a:solidFill>
                  <a:schemeClr val="dk1"/>
                </a:solidFill>
                <a:latin typeface="Gill Sans"/>
                <a:ea typeface="Gill Sans"/>
                <a:cs typeface="Gill Sans"/>
                <a:sym typeface="Gill Sans"/>
              </a:rPr>
              <a:t>AnnSolo</a:t>
            </a:r>
            <a:r>
              <a:rPr lang="en-US" sz="933" dirty="0" smtClean="0">
                <a:solidFill>
                  <a:schemeClr val="dk1"/>
                </a:solidFill>
                <a:latin typeface="Gill Sans"/>
                <a:ea typeface="Gill Sans"/>
                <a:cs typeface="Gill Sans"/>
                <a:sym typeface="Gill Sans"/>
              </a:rPr>
              <a:t>: 800 GPUs, estimate performance:    800x  (1/6  performance of single board PCM:  5,303x)</a:t>
            </a:r>
          </a:p>
          <a:p>
            <a:pPr marL="1371566" lvl="2" indent="-279393">
              <a:buClr>
                <a:schemeClr val="dk1"/>
              </a:buClr>
              <a:buSzPts val="700"/>
              <a:buFont typeface="Gill Sans"/>
              <a:buChar char="■"/>
            </a:pPr>
            <a:r>
              <a:rPr lang="en-US" sz="933" dirty="0" smtClean="0">
                <a:solidFill>
                  <a:schemeClr val="dk1"/>
                </a:solidFill>
                <a:latin typeface="Gill Sans"/>
                <a:ea typeface="Gill Sans"/>
                <a:cs typeface="Gill Sans"/>
                <a:sym typeface="Gill Sans"/>
              </a:rPr>
              <a:t>GPU-HDC   :    100 GPUs, estimate performance:   2,405x (½   performance of single board PCM:  5,303x)</a:t>
            </a:r>
          </a:p>
          <a:p>
            <a:pPr marL="1371566" lvl="2" indent="-279393">
              <a:buClr>
                <a:schemeClr val="dk1"/>
              </a:buClr>
              <a:buSzPts val="700"/>
              <a:buFont typeface="Gill Sans"/>
              <a:buChar char="■"/>
            </a:pPr>
            <a:r>
              <a:rPr lang="en-US" sz="933" dirty="0" smtClean="0">
                <a:solidFill>
                  <a:schemeClr val="dk1"/>
                </a:solidFill>
                <a:latin typeface="Gill Sans"/>
                <a:ea typeface="Gill Sans"/>
                <a:cs typeface="Gill Sans"/>
                <a:sym typeface="Gill Sans"/>
              </a:rPr>
              <a:t>FPGA	     :        32 FPGAs, estimate performance: 3,116x (⅔    performance of single board PCM: 5,303x)</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smtClean="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r>
              <a:rPr lang="en-US" sz="1050" dirty="0" smtClean="0">
                <a:solidFill>
                  <a:srgbClr val="1F1F1F"/>
                </a:solidFill>
                <a:latin typeface="Roboto"/>
                <a:ea typeface="Roboto"/>
                <a:cs typeface="Roboto"/>
                <a:sym typeface="Roboto"/>
              </a:rPr>
              <a:t>For DRAM near bank big data we assume 4 </a:t>
            </a:r>
            <a:r>
              <a:rPr lang="en-US" sz="1050" dirty="0" err="1" smtClean="0">
                <a:solidFill>
                  <a:srgbClr val="1F1F1F"/>
                </a:solidFill>
                <a:latin typeface="Roboto"/>
                <a:ea typeface="Roboto"/>
                <a:cs typeface="Roboto"/>
                <a:sym typeface="Roboto"/>
              </a:rPr>
              <a:t>PCIe</a:t>
            </a:r>
            <a:r>
              <a:rPr lang="en-US" sz="1050" dirty="0" smtClean="0">
                <a:solidFill>
                  <a:srgbClr val="1F1F1F"/>
                </a:solidFill>
                <a:latin typeface="Roboto"/>
                <a:ea typeface="Roboto"/>
                <a:cs typeface="Roboto"/>
                <a:sym typeface="Roboto"/>
              </a:rPr>
              <a:t> connections, each with 256 GB DDR6  DIMMs, so 1TB data fits</a:t>
            </a:r>
          </a:p>
          <a:p>
            <a:pPr marL="0" lvl="0" indent="0" algn="l" rtl="0">
              <a:lnSpc>
                <a:spcPct val="115000"/>
              </a:lnSpc>
              <a:spcBef>
                <a:spcPts val="0"/>
              </a:spcBef>
              <a:spcAft>
                <a:spcPts val="0"/>
              </a:spcAft>
              <a:buNone/>
            </a:pPr>
            <a:endParaRPr lang="en-US" sz="1050" dirty="0" smtClean="0">
              <a:solidFill>
                <a:srgbClr val="1F1F1F"/>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US" sz="1050" dirty="0" smtClean="0">
                <a:solidFill>
                  <a:srgbClr val="1F1F1F"/>
                </a:solidFill>
                <a:latin typeface="Roboto"/>
                <a:ea typeface="Roboto"/>
                <a:cs typeface="Roboto"/>
                <a:sym typeface="Roboto"/>
              </a:rPr>
              <a:t>From </a:t>
            </a:r>
            <a:r>
              <a:rPr lang="en-US" sz="1050" dirty="0" err="1" smtClean="0">
                <a:solidFill>
                  <a:srgbClr val="1F1F1F"/>
                </a:solidFill>
                <a:latin typeface="Roboto"/>
                <a:ea typeface="Roboto"/>
                <a:cs typeface="Roboto"/>
                <a:sym typeface="Roboto"/>
              </a:rPr>
              <a:t>Prasana</a:t>
            </a:r>
            <a:r>
              <a:rPr lang="en-US" sz="1050" dirty="0" smtClean="0">
                <a:solidFill>
                  <a:srgbClr val="1F1F1F"/>
                </a:solidFill>
                <a:latin typeface="Roboto"/>
                <a:ea typeface="Roboto"/>
                <a:cs typeface="Roboto"/>
                <a:sym typeface="Roboto"/>
              </a:rPr>
              <a:t>:  </a:t>
            </a:r>
            <a:r>
              <a:rPr lang="en-US" dirty="0" smtClean="0">
                <a:solidFill>
                  <a:srgbClr val="222222"/>
                </a:solidFill>
              </a:rPr>
              <a:t>read energy is similar in both 3D NAND and FE-NAND because the major fraction of the energy goes towards SSL setup and WL change both of which are independent of the technology. The BL line energy is only a minor fraction of the energy.  However, periphery also influences</a:t>
            </a:r>
            <a:r>
              <a:rPr lang="en-US" baseline="0" dirty="0" smtClean="0">
                <a:solidFill>
                  <a:srgbClr val="222222"/>
                </a:solidFill>
              </a:rPr>
              <a:t> energy efficiency</a:t>
            </a:r>
            <a:endParaRPr lang="en-US" sz="1050" dirty="0" smtClean="0">
              <a:solidFill>
                <a:srgbClr val="1F1F1F"/>
              </a:solidFill>
              <a:latin typeface="Roboto"/>
              <a:ea typeface="Roboto"/>
              <a:cs typeface="Roboto"/>
              <a:sym typeface="Roboto"/>
            </a:endParaRPr>
          </a:p>
          <a:p>
            <a:pPr marL="0" lvl="0" indent="0" algn="l" rtl="0">
              <a:lnSpc>
                <a:spcPct val="115000"/>
              </a:lnSpc>
              <a:spcBef>
                <a:spcPts val="0"/>
              </a:spcBef>
              <a:spcAft>
                <a:spcPts val="0"/>
              </a:spcAft>
              <a:buNone/>
            </a:pPr>
            <a:endParaRPr lang="en-US" sz="1050" dirty="0" smtClean="0">
              <a:solidFill>
                <a:srgbClr val="1F1F1F"/>
              </a:solidFill>
              <a:latin typeface="Roboto"/>
              <a:ea typeface="Roboto"/>
              <a:cs typeface="Roboto"/>
              <a:sym typeface="Roboto"/>
            </a:endParaRPr>
          </a:p>
          <a:p>
            <a:pPr marL="596900" lvl="0" indent="-298450" algn="l" rtl="0">
              <a:lnSpc>
                <a:spcPct val="115000"/>
              </a:lnSpc>
              <a:spcBef>
                <a:spcPts val="0"/>
              </a:spcBef>
              <a:spcAft>
                <a:spcPts val="0"/>
              </a:spcAft>
              <a:buClr>
                <a:srgbClr val="500050"/>
              </a:buClr>
              <a:buSzPts val="1100"/>
              <a:buAutoNum type="arabicPeriod"/>
            </a:pPr>
            <a:r>
              <a:rPr lang="en-US" dirty="0" smtClean="0">
                <a:solidFill>
                  <a:srgbClr val="500050"/>
                </a:solidFill>
              </a:rPr>
              <a:t>What is the largest commercially available Data density ( Gb/mm2)?</a:t>
            </a:r>
          </a:p>
          <a:p>
            <a:pPr marL="1054100" lvl="1" indent="-298450" algn="l" rtl="0">
              <a:lnSpc>
                <a:spcPct val="115000"/>
              </a:lnSpc>
              <a:spcBef>
                <a:spcPts val="0"/>
              </a:spcBef>
              <a:spcAft>
                <a:spcPts val="0"/>
              </a:spcAft>
              <a:buClr>
                <a:srgbClr val="222222"/>
              </a:buClr>
              <a:buSzPts val="1100"/>
              <a:buChar char="○"/>
            </a:pPr>
            <a:r>
              <a:rPr lang="en-US" dirty="0" smtClean="0">
                <a:solidFill>
                  <a:srgbClr val="222222"/>
                </a:solidFill>
              </a:rPr>
              <a:t>Samsung has announced 28.5 Gb/mm</a:t>
            </a:r>
            <a:r>
              <a:rPr lang="en-US" baseline="30000" dirty="0" smtClean="0">
                <a:solidFill>
                  <a:srgbClr val="222222"/>
                </a:solidFill>
              </a:rPr>
              <a:t>2 </a:t>
            </a:r>
            <a:r>
              <a:rPr lang="en-US" dirty="0" smtClean="0">
                <a:solidFill>
                  <a:srgbClr val="222222"/>
                </a:solidFill>
              </a:rPr>
              <a:t>at ISSCC 2024 based on QLC.  DOI</a:t>
            </a:r>
            <a:r>
              <a:rPr lang="en-US" b="1" dirty="0" smtClean="0">
                <a:solidFill>
                  <a:srgbClr val="222222"/>
                </a:solidFill>
              </a:rPr>
              <a:t>: </a:t>
            </a:r>
            <a:r>
              <a:rPr lang="en-US" u="sng" dirty="0" smtClean="0">
                <a:solidFill>
                  <a:srgbClr val="1155CC"/>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10.1109/ISSCC49657.2024.10454343</a:t>
            </a:r>
            <a:endParaRPr lang="en-US" u="sng" dirty="0" smtClean="0">
              <a:solidFill>
                <a:srgbClr val="1155CC"/>
              </a:solidFill>
            </a:endParaRPr>
          </a:p>
          <a:p>
            <a:pPr marL="1054100" lvl="1" indent="-298450" algn="l" rtl="0">
              <a:lnSpc>
                <a:spcPct val="115000"/>
              </a:lnSpc>
              <a:spcBef>
                <a:spcPts val="0"/>
              </a:spcBef>
              <a:spcAft>
                <a:spcPts val="0"/>
              </a:spcAft>
              <a:buClr>
                <a:srgbClr val="222222"/>
              </a:buClr>
              <a:buSzPts val="1100"/>
              <a:buChar char="○"/>
            </a:pPr>
            <a:r>
              <a:rPr lang="en-US" dirty="0" smtClean="0">
                <a:solidFill>
                  <a:srgbClr val="222222"/>
                </a:solidFill>
              </a:rPr>
              <a:t>Intel presented a PLC based NAND at ISSCC 2023 (23.3 Gb/mm</a:t>
            </a:r>
            <a:r>
              <a:rPr lang="en-US" baseline="30000" dirty="0" smtClean="0">
                <a:solidFill>
                  <a:srgbClr val="222222"/>
                </a:solidFill>
              </a:rPr>
              <a:t>2</a:t>
            </a:r>
            <a:r>
              <a:rPr lang="en-US" dirty="0" smtClean="0">
                <a:solidFill>
                  <a:srgbClr val="222222"/>
                </a:solidFill>
              </a:rPr>
              <a:t>) DOI: </a:t>
            </a:r>
            <a:r>
              <a:rPr lang="en-US" u="sng" dirty="0" smtClean="0">
                <a:solidFill>
                  <a:srgbClr val="1155CC"/>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10.1109/LSSC.2023.3285508</a:t>
            </a:r>
            <a:endParaRPr lang="en-US" u="sng" dirty="0" smtClean="0">
              <a:solidFill>
                <a:srgbClr val="1155CC"/>
              </a:solidFill>
            </a:endParaRPr>
          </a:p>
          <a:p>
            <a:pPr marL="596900" lvl="0" indent="-298450" algn="l" rtl="0">
              <a:lnSpc>
                <a:spcPct val="115000"/>
              </a:lnSpc>
              <a:spcBef>
                <a:spcPts val="0"/>
              </a:spcBef>
              <a:spcAft>
                <a:spcPts val="0"/>
              </a:spcAft>
              <a:buClr>
                <a:srgbClr val="500050"/>
              </a:buClr>
              <a:buSzPts val="1100"/>
              <a:buAutoNum type="arabicPeriod"/>
            </a:pPr>
            <a:r>
              <a:rPr lang="en-US" dirty="0" smtClean="0">
                <a:solidFill>
                  <a:srgbClr val="500050"/>
                </a:solidFill>
              </a:rPr>
              <a:t>What is the largest commercially available SSD? </a:t>
            </a:r>
          </a:p>
          <a:p>
            <a:pPr marL="1054100" lvl="1" indent="-298450" algn="l" rtl="0">
              <a:lnSpc>
                <a:spcPct val="115000"/>
              </a:lnSpc>
              <a:spcBef>
                <a:spcPts val="0"/>
              </a:spcBef>
              <a:spcAft>
                <a:spcPts val="0"/>
              </a:spcAft>
              <a:buClr>
                <a:srgbClr val="222222"/>
              </a:buClr>
              <a:buSzPts val="1100"/>
              <a:buChar char="○"/>
            </a:pPr>
            <a:r>
              <a:rPr lang="en-US" dirty="0" smtClean="0">
                <a:solidFill>
                  <a:srgbClr val="222222"/>
                </a:solidFill>
              </a:rPr>
              <a:t> </a:t>
            </a:r>
            <a:r>
              <a:rPr lang="en-US" dirty="0" err="1" smtClean="0">
                <a:solidFill>
                  <a:srgbClr val="222222"/>
                </a:solidFill>
              </a:rPr>
              <a:t>Nimbusdata</a:t>
            </a:r>
            <a:r>
              <a:rPr lang="en-US" dirty="0" smtClean="0">
                <a:solidFill>
                  <a:srgbClr val="222222"/>
                </a:solidFill>
              </a:rPr>
              <a:t> </a:t>
            </a:r>
            <a:r>
              <a:rPr lang="en-US" dirty="0" err="1" smtClean="0">
                <a:solidFill>
                  <a:srgbClr val="222222"/>
                </a:solidFill>
              </a:rPr>
              <a:t>Exadrive</a:t>
            </a:r>
            <a:r>
              <a:rPr lang="en-US" dirty="0" smtClean="0">
                <a:solidFill>
                  <a:srgbClr val="222222"/>
                </a:solidFill>
              </a:rPr>
              <a:t> 100TB (</a:t>
            </a:r>
            <a:r>
              <a:rPr lang="en-US" u="sng" dirty="0" smtClean="0">
                <a:solidFill>
                  <a:srgbClr val="1155CC"/>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https://nimbusdata.com/products/exadrive/</a:t>
            </a:r>
            <a:r>
              <a:rPr lang="en-US" dirty="0" smtClean="0">
                <a:solidFill>
                  <a:srgbClr val="222222"/>
                </a:solidFill>
              </a:rPr>
              <a:t>)</a:t>
            </a:r>
          </a:p>
          <a:p>
            <a:pPr marL="1054100" lvl="1" indent="-298450" algn="l" rtl="0">
              <a:lnSpc>
                <a:spcPct val="115000"/>
              </a:lnSpc>
              <a:spcBef>
                <a:spcPts val="0"/>
              </a:spcBef>
              <a:spcAft>
                <a:spcPts val="0"/>
              </a:spcAft>
              <a:buClr>
                <a:srgbClr val="222222"/>
              </a:buClr>
              <a:buSzPts val="1100"/>
              <a:buChar char="○"/>
            </a:pPr>
            <a:r>
              <a:rPr lang="en-US" dirty="0" smtClean="0">
                <a:solidFill>
                  <a:srgbClr val="222222"/>
                </a:solidFill>
              </a:rPr>
              <a:t>There are other options at lower sizes (</a:t>
            </a:r>
            <a:r>
              <a:rPr lang="en-US" u="sng" dirty="0" smtClean="0">
                <a:solidFill>
                  <a:srgbClr val="1155CC"/>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https://www.techradar.com/best/large-hard-drives-and-ssds#section-the-largest-ssd-on-the-market</a:t>
            </a:r>
            <a:r>
              <a:rPr lang="en-US" dirty="0" smtClean="0">
                <a:solidFill>
                  <a:srgbClr val="222222"/>
                </a:solidFill>
              </a:rPr>
              <a:t>)</a:t>
            </a:r>
          </a:p>
          <a:p>
            <a:pPr marL="596900" lvl="0" indent="-298450" algn="l" rtl="0">
              <a:lnSpc>
                <a:spcPct val="115000"/>
              </a:lnSpc>
              <a:spcBef>
                <a:spcPts val="0"/>
              </a:spcBef>
              <a:spcAft>
                <a:spcPts val="0"/>
              </a:spcAft>
              <a:buClr>
                <a:srgbClr val="500050"/>
              </a:buClr>
              <a:buSzPts val="1100"/>
              <a:buAutoNum type="arabicPeriod"/>
            </a:pPr>
            <a:r>
              <a:rPr lang="en-US" dirty="0" smtClean="0">
                <a:solidFill>
                  <a:srgbClr val="500050"/>
                </a:solidFill>
              </a:rPr>
              <a:t>How to increase the bandwidth while accessing SSDs? Can NAND be stacked like HBM? </a:t>
            </a:r>
          </a:p>
          <a:p>
            <a:pPr marL="1054100" lvl="1" indent="-298450" algn="l" rtl="0">
              <a:lnSpc>
                <a:spcPct val="115000"/>
              </a:lnSpc>
              <a:spcBef>
                <a:spcPts val="0"/>
              </a:spcBef>
              <a:spcAft>
                <a:spcPts val="0"/>
              </a:spcAft>
              <a:buClr>
                <a:srgbClr val="222222"/>
              </a:buClr>
              <a:buSzPts val="1100"/>
              <a:buChar char="○"/>
            </a:pPr>
            <a:r>
              <a:rPr lang="en-US" dirty="0" smtClean="0">
                <a:solidFill>
                  <a:srgbClr val="222222"/>
                </a:solidFill>
              </a:rPr>
              <a:t>FBI (frequency boosting interface) in packaging technology – Samsung has been able to achieve 3 Gb/s/pin for 16 GB NAND as per their VLSI 2023 paper</a:t>
            </a:r>
          </a:p>
          <a:p>
            <a:pPr marL="1511300" lvl="2" indent="-298450" algn="l" rtl="0">
              <a:lnSpc>
                <a:spcPct val="115000"/>
              </a:lnSpc>
              <a:spcBef>
                <a:spcPts val="0"/>
              </a:spcBef>
              <a:spcAft>
                <a:spcPts val="0"/>
              </a:spcAft>
              <a:buClr>
                <a:srgbClr val="222222"/>
              </a:buClr>
              <a:buSzPts val="1100"/>
              <a:buAutoNum type="arabicPeriod"/>
            </a:pPr>
            <a:r>
              <a:rPr lang="en-US" dirty="0" smtClean="0">
                <a:solidFill>
                  <a:srgbClr val="222222"/>
                </a:solidFill>
              </a:rPr>
              <a:t> </a:t>
            </a:r>
            <a:r>
              <a:rPr lang="en-US" b="1" u="sng" dirty="0" smtClean="0">
                <a:solidFill>
                  <a:srgbClr val="1155CC"/>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https://doi.org/10.4071/isom-2015-WA22</a:t>
            </a:r>
            <a:endParaRPr lang="en-US" b="1" u="sng" dirty="0" smtClean="0">
              <a:solidFill>
                <a:srgbClr val="1155CC"/>
              </a:solidFill>
            </a:endParaRPr>
          </a:p>
          <a:p>
            <a:pPr marL="1511300" lvl="2" indent="-298450" algn="l" rtl="0">
              <a:lnSpc>
                <a:spcPct val="115000"/>
              </a:lnSpc>
              <a:spcBef>
                <a:spcPts val="0"/>
              </a:spcBef>
              <a:spcAft>
                <a:spcPts val="0"/>
              </a:spcAft>
              <a:buClr>
                <a:srgbClr val="222222"/>
              </a:buClr>
              <a:buSzPts val="1100"/>
              <a:buAutoNum type="arabicPeriod"/>
            </a:pPr>
            <a:r>
              <a:rPr lang="en-US" u="sng" dirty="0" smtClean="0">
                <a:solidFill>
                  <a:srgbClr val="1155CC"/>
                </a:solid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10.23919/VLSITechnologyandCir57934.2023.10185391</a:t>
            </a:r>
            <a:r>
              <a:rPr lang="en-US" dirty="0" smtClean="0">
                <a:solidFill>
                  <a:srgbClr val="222222"/>
                </a:solidFill>
              </a:rPr>
              <a:t> (references)</a:t>
            </a:r>
          </a:p>
          <a:p>
            <a:pPr marL="1054100" lvl="1" indent="-298450" algn="l" rtl="0">
              <a:lnSpc>
                <a:spcPct val="115000"/>
              </a:lnSpc>
              <a:spcBef>
                <a:spcPts val="0"/>
              </a:spcBef>
              <a:spcAft>
                <a:spcPts val="0"/>
              </a:spcAft>
              <a:buClr>
                <a:srgbClr val="222222"/>
              </a:buClr>
              <a:buSzPts val="1100"/>
              <a:buChar char="○"/>
            </a:pPr>
            <a:r>
              <a:rPr lang="en-US" dirty="0" err="1" smtClean="0">
                <a:solidFill>
                  <a:srgbClr val="222222"/>
                </a:solidFill>
              </a:rPr>
              <a:t>Kioxia</a:t>
            </a:r>
            <a:r>
              <a:rPr lang="en-US" dirty="0" smtClean="0">
                <a:solidFill>
                  <a:srgbClr val="222222"/>
                </a:solidFill>
              </a:rPr>
              <a:t> has used similar techniques to achieve 6.4 Gb/s/pin as per their IEEE SSC letters earlier this year. (</a:t>
            </a:r>
            <a:r>
              <a:rPr lang="en-US" u="sng" dirty="0" smtClean="0">
                <a:solidFill>
                  <a:srgbClr val="1155CC"/>
                </a:solidFi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10.1109/LSSC.2024.3377263</a:t>
            </a:r>
            <a:r>
              <a:rPr lang="en-US" dirty="0" smtClean="0">
                <a:solidFill>
                  <a:srgbClr val="222222"/>
                </a:solidFill>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smtClean="0">
              <a:solidFill>
                <a:schemeClr val="dk1"/>
              </a:solidFill>
              <a:latin typeface="Gill Sans"/>
              <a:ea typeface="Gill Sans"/>
              <a:cs typeface="Gill Sans"/>
              <a:sym typeface="Gill Sans"/>
            </a:endParaRPr>
          </a:p>
        </p:txBody>
      </p:sp>
      <p:sp>
        <p:nvSpPr>
          <p:cNvPr id="113" name="Google Shape;113;g2ce3e3264cb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6138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013b2e61c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g3013b2e61cf_0_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Our team plans to address the key issues in the first phase of the drug discovery pipeline, as that phase is the key to selection of the best compounds that go through the three phases of FDA trials and the most bottlenecked by computational constraints.  More than 90% of compounds identified during the discovery phase fail in the first phase of trials [Dowden 2019].  PRISM is uniquely positioned to dramatically improve the speed, throughput and data availability for the early stages of drug discovery pipeline by leveraging developments and optimizations across the memory and storage stack.  Improving the speed of drug discovery via accelerating key stages of the pipeline, and significantly increasing the amount of data analyzed (using various omics data, and evaluating billions of protein structures) would dramatically increase the chances of identifying “good bets” to take to clinical trials [Jung 2022][Cho 2022][Hu 2011][Ransohoff 2003]. As a result, we specifically focus on two key issues identified in the current work: (1) The need to better match the drug compounds (proteins) to human biology (e.g., genomics, transcriptomics, metabolomics) via use of mass spectrometry, protein sequence matching and long read sequencing; and (2) The need for a more comprehensive and open data access not just in the public sphere, but also in the pharmaceutical industry via use of multiparty computation and fully homomorphic encryption.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Cancer is one of the top two causes of death in the USA [Murphy 2021], and also one of the most challenging diseases to treat, and thus is a good target for PRISM disease diagnostics pipeline optimization.  Cancers are caused by genomic irregularities that result in uncontrolled cell growth. These irregularities range from Single Nucleotide Variants (SNVs), which are single bases that are mutated (e.g., C mutates to T at a specific position of the genome), and Single Nucleotide Polymorphisms (SNPs), which are SNVs that are common to at least 1% of human population, to Structural Variants (SVs), which are larger structural modifications of genomic regions (e.g., duplication, deletion, insertion, etc.) [Vogelstein 2004]. The ability to characterize a tumor’s unique genomic features can provide critical precision medical insights into potential targeted therapeutics to treat the cancer [Belzen 2021]. In the past decade, genomic characterization of cancer has been performed primarily using short-read technologies (100-300 base pairs (bps)), but due to their short length, short-reads are unable to directly detect key structural variations that are key to cancer diagnostics.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In recent years, the advancement of long-read technologies (10k or more bps), such as the Oxford Nanopore Technologies sequencer (ONT), have improved the ability to detect large-scale structural variations [Salk 2019].  ONT systems are continually improving their throughput and accuracy, which in some cases reaches 99% today, rivaling short read technologies. The state-of-the-art Prometheon 48 ONT sequencer has 60 TB SSD Storage, 512 GB RAM, and 4 x NVIDIA A100 GPU cards for basecalling acceleration [ONT 2022] and generates 14 TB of data when running at the top throughput. This is 14x more data than the state-of-the-art short reads sequencer.   Using long reads with Mass Spectrometry has been shown to improve characterization of protein variants [Miller 2022], which can yield even further improved targeting of cancer therapeutics [Cameron 2019].   As a result, these two technologies, mass spectrometry and long read genomics for structural variant calling, which are key to disease diagnostics and produce large amounts of data, currently run very slowly on today’s systems.   Due to the large runtime and peak memory requirements of long-read structural variation calling pipelines even on very small datasets [Dierckxsens 2021], long-read SV detection is infeasible for ultra-large cohorts or for standard-of-care, thus delaying personalized drug discovery further.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Recent development of utilizing “reference genome graphs,” rather than a “reference genome sequence,” complicates this situation even more [Hadi 2020].   Until just a few years ago, all alignment methods aligned either short or long reads to a single human genome.  However, any given human genome has, on average, 3.5–4.0 million SNPs, insertions or deletions of amino acids and ~2,500 large structural variations (SVs) compared with the reference genome.  This can cause alignment to work incorrectly or to completely fail, which may cause misdiagnosis of the disease. Recent work has proposed that multigenome references should be used instead as they significantly improve the alignment accuracy, but this comes at the cost of very long runtimes due to both large dataset sizes and graphs that are used to represent multigenomic references [Rakocevic 2019].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As a part of PRISM, we plan to focus on these challenging workloads that combine graph-based methods with database search and clustering for mass spectrometry (proteomics and metabolomics), long reads with structural variant detection (genomics and transcriptomics), and protein structural variation matching, as this is key to more accurate drug design [Belzen 2021].  Due to the large scale and distributed nature of these datasets, we will (1) perform systems-level profiling of the state-of-the-art tools to identify key bottlenecks, (2) design and implement optimized end-to-end in/near memory and storage system to resolve those bottlenecks, (3) demonstrate at least 100x speedup relative to the optimized state-of-the-art tools at scale using infrastructure already available at UCSD, and enhancing it with chips and systems designed by PRISM PIs by leveraging technology developed by Themes 1-3, (4) show how our optimized system can apply to other graph, clustering, transformer network and data search based applications by using workloads from the deep-analytics grand challenge. </a:t>
            </a:r>
            <a:endParaRPr/>
          </a:p>
        </p:txBody>
      </p:sp>
    </p:spTree>
    <p:extLst>
      <p:ext uri="{BB962C8B-B14F-4D97-AF65-F5344CB8AC3E}">
        <p14:creationId xmlns:p14="http://schemas.microsoft.com/office/powerpoint/2010/main" val="1155850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13333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013b2e61cf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3013b2e61cf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g3013b2e61cf_0_1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50665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013b2e61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34" name="Google Shape;234;g3013b2e61cf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200"/>
              <a:buNone/>
            </a:pPr>
            <a:endParaRPr dirty="0"/>
          </a:p>
        </p:txBody>
      </p:sp>
      <p:sp>
        <p:nvSpPr>
          <p:cNvPr id="235" name="Google Shape;235;g3013b2e61cf_0_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04608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013b2e61cf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3013b2e61cf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16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4" name="Google Shape;1234;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0" i="0" u="none" strike="noStrike" cap="none">
                <a:solidFill>
                  <a:srgbClr val="000000"/>
                </a:solidFill>
                <a:latin typeface="Arial"/>
                <a:ea typeface="Arial"/>
                <a:cs typeface="Arial"/>
                <a:sym typeface="Arial"/>
              </a:rPr>
              <a:t>This image shows the key components that go into creation of all cells.  It all starts from DNA.   DNA contains the information necessary for encoding proteins, although it does not produce proteins directly. RNA carries the information from the DNA and transforms that information into proteins that perform most cellular functions.</a:t>
            </a:r>
            <a:endParaRPr/>
          </a:p>
          <a:p>
            <a:pPr marL="0" lvl="0" indent="0" algn="l" rtl="0">
              <a:lnSpc>
                <a:spcPct val="100000"/>
              </a:lnSpc>
              <a:spcBef>
                <a:spcPts val="0"/>
              </a:spcBef>
              <a:spcAft>
                <a:spcPts val="0"/>
              </a:spcAft>
              <a:buSzPts val="1400"/>
              <a:buNone/>
            </a:pPr>
            <a:endParaRPr sz="14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t>Genomics – study of genomes DNA;  </a:t>
            </a:r>
            <a:endParaRPr/>
          </a:p>
          <a:p>
            <a:pPr marL="0" lvl="0" indent="0" algn="l" rtl="0">
              <a:lnSpc>
                <a:spcPct val="100000"/>
              </a:lnSpc>
              <a:spcBef>
                <a:spcPts val="0"/>
              </a:spcBef>
              <a:spcAft>
                <a:spcPts val="0"/>
              </a:spcAft>
              <a:buSzPts val="1400"/>
              <a:buNone/>
            </a:pPr>
            <a:r>
              <a:rPr lang="en-US"/>
              <a:t>Transcriptomics – RNA; </a:t>
            </a:r>
            <a:endParaRPr/>
          </a:p>
          <a:p>
            <a:pPr marL="0" lvl="0" indent="0" algn="l" rtl="0">
              <a:lnSpc>
                <a:spcPct val="100000"/>
              </a:lnSpc>
              <a:spcBef>
                <a:spcPts val="0"/>
              </a:spcBef>
              <a:spcAft>
                <a:spcPts val="0"/>
              </a:spcAft>
              <a:buSzPts val="1400"/>
              <a:buNone/>
            </a:pPr>
            <a:r>
              <a:rPr lang="en-US"/>
              <a:t>Proteomics – proteins, </a:t>
            </a:r>
            <a:endParaRPr/>
          </a:p>
          <a:p>
            <a:pPr marL="0" lvl="0" indent="0" algn="l" rtl="0">
              <a:lnSpc>
                <a:spcPct val="100000"/>
              </a:lnSpc>
              <a:spcBef>
                <a:spcPts val="0"/>
              </a:spcBef>
              <a:spcAft>
                <a:spcPts val="0"/>
              </a:spcAft>
              <a:buSzPts val="1400"/>
              <a:buNone/>
            </a:pPr>
            <a:r>
              <a:rPr lang="en-US"/>
              <a:t>Metabolomics studies </a:t>
            </a:r>
            <a:r>
              <a:rPr lang="en-US" sz="1400" b="0" i="0" u="none" strike="noStrike" cap="none">
                <a:solidFill>
                  <a:srgbClr val="000000"/>
                </a:solidFill>
                <a:latin typeface="Arial"/>
                <a:ea typeface="Arial"/>
                <a:cs typeface="Arial"/>
                <a:sym typeface="Arial"/>
              </a:rPr>
              <a:t>chemical processes that sustain life.  </a:t>
            </a: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Greek</a:t>
            </a:r>
            <a:r>
              <a:rPr lang="en-US" sz="1400" b="0" i="0" u="none" strike="noStrike" cap="none">
                <a:solidFill>
                  <a:srgbClr val="000000"/>
                </a:solidFill>
                <a:latin typeface="Arial"/>
                <a:ea typeface="Arial"/>
                <a:cs typeface="Arial"/>
                <a:sym typeface="Arial"/>
              </a:rPr>
              <a:t> </a:t>
            </a:r>
            <a:r>
              <a:rPr lang="en-US" sz="1400" b="0" i="1" u="none" strike="noStrike" cap="none">
                <a:solidFill>
                  <a:srgbClr val="000000"/>
                </a:solidFill>
                <a:latin typeface="Arial"/>
                <a:ea typeface="Arial"/>
                <a:cs typeface="Arial"/>
                <a:sym typeface="Arial"/>
              </a:rPr>
              <a:t>metabolē</a:t>
            </a:r>
            <a:r>
              <a:rPr lang="en-US" sz="1400" b="0" i="0" u="none" strike="noStrike" cap="none">
                <a:solidFill>
                  <a:srgbClr val="000000"/>
                </a:solidFill>
                <a:latin typeface="Arial"/>
                <a:ea typeface="Arial"/>
                <a:cs typeface="Arial"/>
                <a:sym typeface="Arial"/>
              </a:rPr>
              <a:t>, "change"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013b2e61c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g3013b2e61cf_0_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Our team plans to address the key issues in the first phase of the drug discovery pipeline, as that phase is the key to selection of the best compounds that go through the three phases of FDA trials and the most bottlenecked by computational constraints.  More than 90% of compounds identified during the discovery phase fail in the first phase of trials [Dowden 2019].  PRISM is uniquely positioned to dramatically improve the speed, throughput and data availability for the early stages of drug discovery pipeline by leveraging developments and optimizations across the memory and storage stack.  Improving the speed of drug discovery via accelerating key stages of the pipeline, and significantly increasing the amount of data analyzed (using various omics data, and evaluating billions of protein structures) would dramatically increase the chances of identifying “good bets” to take to clinical trials [Jung 2022][Cho 2022][Hu 2011][Ransohoff 2003]. As a result, we specifically focus on two key issues identified in the current work: (1) The need to better match the drug compounds (proteins) to human biology (e.g., genomics, transcriptomics, metabolomics) via use of mass spectrometry, protein sequence matching and long read sequencing; and (2) The need for a more comprehensive and open data access not just in the public sphere, but also in the pharmaceutical industry via use of multiparty computation and fully homomorphic encryption.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Cancer is one of the top two causes of death in the USA [Murphy 2021], and also one of the most challenging diseases to treat, and thus is a good target for PRISM disease diagnostics pipeline optimization.  Cancers are caused by genomic irregularities that result in uncontrolled cell growth. These irregularities range from Single Nucleotide Variants (SNVs), which are single bases that are mutated (e.g., C mutates to T at a specific position of the genome), and Single Nucleotide Polymorphisms (SNPs), which are SNVs that are common to at least 1% of human population, to Structural Variants (SVs), which are larger structural modifications of genomic regions (e.g., duplication, deletion, insertion, etc.) [Vogelstein 2004]. The ability to characterize a tumor’s unique genomic features can provide critical precision medical insights into potential targeted therapeutics to treat the cancer [Belzen 2021]. In the past decade, genomic characterization of cancer has been performed primarily using short-read technologies (100-300 base pairs (bps)), but due to their short length, short-reads are unable to directly detect key structural variations that are key to cancer diagnostics.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In recent years, the advancement of long-read technologies (10k or more bps), such as the Oxford Nanopore Technologies sequencer (ONT), have improved the ability to detect large-scale structural variations [Salk 2019].  ONT systems are continually improving their throughput and accuracy, which in some cases reaches 99% today, rivaling short read technologies. The state-of-the-art Prometheon 48 ONT sequencer has 60 TB SSD Storage, 512 GB RAM, and 4 x NVIDIA A100 GPU cards for basecalling acceleration [ONT 2022] and generates 14 TB of data when running at the top throughput. This is 14x more data than the state-of-the-art short reads sequencer.   Using long reads with Mass Spectrometry has been shown to improve characterization of protein variants [Miller 2022], which can yield even further improved targeting of cancer therapeutics [Cameron 2019].   As a result, these two technologies, mass spectrometry and long read genomics for structural variant calling, which are key to disease diagnostics and produce large amounts of data, currently run very slowly on today’s systems.   Due to the large runtime and peak memory requirements of long-read structural variation calling pipelines even on very small datasets [Dierckxsens 2021], long-read SV detection is infeasible for ultra-large cohorts or for standard-of-care, thus delaying personalized drug discovery further.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Recent development of utilizing “reference genome graphs,” rather than a “reference genome sequence,” complicates this situation even more [Hadi 2020].   Until just a few years ago, all alignment methods aligned either short or long reads to a single human genome.  However, any given human genome has, on average, 3.5–4.0 million SNPs, insertions or deletions of amino acids and ~2,500 large structural variations (SVs) compared with the reference genome.  This can cause alignment to work incorrectly or to completely fail, which may cause misdiagnosis of the disease. Recent work has proposed that multigenome references should be used instead as they significantly improve the alignment accuracy, but this comes at the cost of very long runtimes due to both large dataset sizes and graphs that are used to represent multigenomic references [Rakocevic 2019].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As a part of PRISM, we plan to focus on these challenging workloads that combine graph-based methods with database search and clustering for mass spectrometry (proteomics and metabolomics), long reads with structural variant detection (genomics and transcriptomics), and protein structural variation matching, as this is key to more accurate drug design [Belzen 2021].  Due to the large scale and distributed nature of these datasets, we will (1) perform systems-level profiling of the state-of-the-art tools to identify key bottlenecks, (2) design and implement optimized end-to-end in/near memory and storage system to resolve those bottlenecks, (3) demonstrate at least 100x speedup relative to the optimized state-of-the-art tools at scale using infrastructure already available at UCSD, and enhancing it with chips and systems designed by PRISM PIs by leveraging technology developed by Themes 1-3, (4) show how our optimized system can apply to other graph, clustering, transformer network and data search based applications by using workloads from the deep-analytics grand challenge. </a:t>
            </a:r>
            <a:endParaRPr/>
          </a:p>
        </p:txBody>
      </p:sp>
    </p:spTree>
    <p:extLst>
      <p:ext uri="{BB962C8B-B14F-4D97-AF65-F5344CB8AC3E}">
        <p14:creationId xmlns:p14="http://schemas.microsoft.com/office/powerpoint/2010/main" val="383237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1731a9712c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1" name="Google Shape;1601;g1731a9712cd_2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C4043"/>
              </a:buClr>
              <a:buSzPts val="1050"/>
              <a:buFont typeface="Roboto"/>
              <a:buNone/>
            </a:pPr>
            <a:r>
              <a:rPr lang="en-US"/>
              <a:t>iVAR – adaptor trimming and seq alignment are slow parts</a:t>
            </a:r>
            <a:endParaRPr/>
          </a:p>
          <a:p>
            <a:pPr marL="0" lvl="0" indent="0" algn="l" rtl="0">
              <a:lnSpc>
                <a:spcPct val="100000"/>
              </a:lnSpc>
              <a:spcBef>
                <a:spcPts val="0"/>
              </a:spcBef>
              <a:spcAft>
                <a:spcPts val="0"/>
              </a:spcAft>
              <a:buClr>
                <a:srgbClr val="3C4043"/>
              </a:buClr>
              <a:buSzPts val="1050"/>
              <a:buFont typeface="Roboto"/>
              <a:buNone/>
            </a:pPr>
            <a:r>
              <a:rPr lang="en-US"/>
              <a:t>Steps between 3-4:  iVAR:  consensus sequence calling (this is fast) and variant calling (would be in the green, per sample;)  variant calling (where is my sample different from the ref genome) concensus is copy reference, and plug in my variants to get the genome</a:t>
            </a:r>
            <a:endParaRPr/>
          </a:p>
          <a:p>
            <a:pPr marL="0" lvl="0" indent="0" algn="l" rtl="0">
              <a:lnSpc>
                <a:spcPct val="100000"/>
              </a:lnSpc>
              <a:spcBef>
                <a:spcPts val="0"/>
              </a:spcBef>
              <a:spcAft>
                <a:spcPts val="0"/>
              </a:spcAft>
              <a:buClr>
                <a:srgbClr val="3C4043"/>
              </a:buClr>
              <a:buSzPts val="1050"/>
              <a:buFont typeface="Roboto"/>
              <a:buNone/>
            </a:pPr>
            <a:endParaRPr/>
          </a:p>
          <a:p>
            <a:pPr marL="0" lvl="0" indent="0" algn="l" rtl="0">
              <a:lnSpc>
                <a:spcPct val="100000"/>
              </a:lnSpc>
              <a:spcBef>
                <a:spcPts val="0"/>
              </a:spcBef>
              <a:spcAft>
                <a:spcPts val="0"/>
              </a:spcAft>
              <a:buClr>
                <a:srgbClr val="3C4043"/>
              </a:buClr>
              <a:buSzPts val="1050"/>
              <a:buFont typeface="Roboto"/>
              <a:buNone/>
            </a:pPr>
            <a:r>
              <a:rPr lang="en-US"/>
              <a:t>once have 1000s samples, do purple figure</a:t>
            </a:r>
            <a:endParaRPr/>
          </a:p>
          <a:p>
            <a:pPr marL="0" lvl="0" indent="0" algn="l" rtl="0">
              <a:lnSpc>
                <a:spcPct val="100000"/>
              </a:lnSpc>
              <a:spcBef>
                <a:spcPts val="0"/>
              </a:spcBef>
              <a:spcAft>
                <a:spcPts val="0"/>
              </a:spcAft>
              <a:buClr>
                <a:srgbClr val="3C4043"/>
              </a:buClr>
              <a:buSzPts val="1050"/>
              <a:buFont typeface="Roboto"/>
              <a:buNone/>
            </a:pPr>
            <a:endParaRPr/>
          </a:p>
          <a:p>
            <a:pPr marL="0" lvl="0" indent="0" algn="l" rtl="0">
              <a:lnSpc>
                <a:spcPct val="100000"/>
              </a:lnSpc>
              <a:spcBef>
                <a:spcPts val="0"/>
              </a:spcBef>
              <a:spcAft>
                <a:spcPts val="0"/>
              </a:spcAft>
              <a:buClr>
                <a:srgbClr val="3C4043"/>
              </a:buClr>
              <a:buSzPts val="1050"/>
              <a:buFont typeface="Roboto"/>
              <a:buNone/>
            </a:pPr>
            <a:r>
              <a:rPr lang="en-US"/>
              <a:t>This shows the tool flow from obtaining sequences to the final result for COVID-19; but steps 1-3 in the green box, above the purple COVID-19 analysis box, are actually common to all applications we are targeting in CRISP. </a:t>
            </a:r>
            <a:endParaRPr/>
          </a:p>
          <a:p>
            <a:pPr marL="0" lvl="0" indent="0" algn="l" rtl="0">
              <a:lnSpc>
                <a:spcPct val="100000"/>
              </a:lnSpc>
              <a:spcBef>
                <a:spcPts val="0"/>
              </a:spcBef>
              <a:spcAft>
                <a:spcPts val="0"/>
              </a:spcAft>
              <a:buClr>
                <a:srgbClr val="3C4043"/>
              </a:buClr>
              <a:buSzPts val="1050"/>
              <a:buFont typeface="Roboto"/>
              <a:buNone/>
            </a:pPr>
            <a:r>
              <a:rPr lang="en-US"/>
              <a:t>We first focused on accelerating the common steps (1-3) on CPU and got it down to hours on CPU.  This is the tool flow that Rob’s and other UCSD teams are currently using for all sequence analysis for COVID-19 and ALL other data they are getting for genomics applications – it is their production pipeline ☺   Acceleration of this part was done together with Micron. </a:t>
            </a:r>
            <a:endParaRPr/>
          </a:p>
          <a:p>
            <a:pPr marL="0" lvl="0" indent="0" algn="l" rtl="0">
              <a:lnSpc>
                <a:spcPct val="100000"/>
              </a:lnSpc>
              <a:spcBef>
                <a:spcPts val="0"/>
              </a:spcBef>
              <a:spcAft>
                <a:spcPts val="0"/>
              </a:spcAft>
              <a:buClr>
                <a:srgbClr val="3C4043"/>
              </a:buClr>
              <a:buSzPts val="1050"/>
              <a:buFont typeface="Roboto"/>
              <a:buNone/>
            </a:pPr>
            <a:r>
              <a:rPr lang="en-US"/>
              <a:t>On the next slide I discuss how we focus on accelerating steps 1-3 in PIM, and our current focus on speeding up COVID specific section.</a:t>
            </a:r>
            <a:endParaRPr/>
          </a:p>
          <a:p>
            <a:pPr marL="0" lvl="0" indent="0" algn="l" rtl="0">
              <a:lnSpc>
                <a:spcPct val="100000"/>
              </a:lnSpc>
              <a:spcBef>
                <a:spcPts val="0"/>
              </a:spcBef>
              <a:spcAft>
                <a:spcPts val="0"/>
              </a:spcAft>
              <a:buClr>
                <a:srgbClr val="3C4043"/>
              </a:buClr>
              <a:buSzPts val="1050"/>
              <a:buFont typeface="Roboto"/>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g1731a9712cd_2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3" name="Google Shape;1663;g1731a9712cd_2_1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US"/>
              <a:t>These tools accelerate the same pipeline shown in previous two slides (the common section, not the COVID part) in HW</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p6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7" name="Google Shape;1707;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344170" algn="l" rtl="0">
              <a:spcBef>
                <a:spcPts val="0"/>
              </a:spcBef>
              <a:spcAft>
                <a:spcPts val="0"/>
              </a:spcAft>
              <a:buClr>
                <a:schemeClr val="lt2"/>
              </a:buClr>
              <a:buSzPts val="1820"/>
              <a:buFont typeface="Noto Sans Symbols"/>
              <a:buChar char="●"/>
            </a:pPr>
            <a:r>
              <a:rPr lang="en-US" sz="2600">
                <a:solidFill>
                  <a:schemeClr val="dk1"/>
                </a:solidFill>
                <a:latin typeface="Garamond"/>
                <a:ea typeface="Garamond"/>
                <a:cs typeface="Garamond"/>
                <a:sym typeface="Garamond"/>
              </a:rPr>
              <a:t>Comparison baselines:</a:t>
            </a:r>
            <a:endParaRPr>
              <a:solidFill>
                <a:schemeClr val="dk1"/>
              </a:solidFill>
            </a:endParaRPr>
          </a:p>
          <a:p>
            <a:pPr marL="914400" lvl="1" indent="-335280" algn="l" rtl="0">
              <a:spcBef>
                <a:spcPts val="600"/>
              </a:spcBef>
              <a:spcAft>
                <a:spcPts val="0"/>
              </a:spcAft>
              <a:buClr>
                <a:schemeClr val="accent2"/>
              </a:buClr>
              <a:buSzPts val="1680"/>
              <a:buFont typeface="Noto Sans Symbols"/>
              <a:buChar char="●"/>
            </a:pPr>
            <a:r>
              <a:rPr lang="en-US" sz="2400">
                <a:solidFill>
                  <a:schemeClr val="dk1"/>
                </a:solidFill>
                <a:latin typeface="Garamond"/>
                <a:ea typeface="Garamond"/>
                <a:cs typeface="Garamond"/>
                <a:sym typeface="Garamond"/>
              </a:rPr>
              <a:t>Fastp [Bioinformatics’18] (2-3x faster than runner-up Cutadapt) for adapter trimming</a:t>
            </a:r>
            <a:endParaRPr>
              <a:solidFill>
                <a:schemeClr val="dk1"/>
              </a:solidFill>
            </a:endParaRPr>
          </a:p>
          <a:p>
            <a:pPr marL="914400" lvl="1" indent="-335280" algn="l" rtl="0">
              <a:spcBef>
                <a:spcPts val="600"/>
              </a:spcBef>
              <a:spcAft>
                <a:spcPts val="0"/>
              </a:spcAft>
              <a:buClr>
                <a:schemeClr val="accent2"/>
              </a:buClr>
              <a:buSzPts val="1680"/>
              <a:buFont typeface="Noto Sans Symbols"/>
              <a:buChar char="●"/>
            </a:pPr>
            <a:r>
              <a:rPr lang="en-US" sz="2400">
                <a:solidFill>
                  <a:schemeClr val="dk1"/>
                </a:solidFill>
                <a:latin typeface="Garamond"/>
                <a:ea typeface="Garamond"/>
                <a:cs typeface="Garamond"/>
                <a:sym typeface="Garamond"/>
              </a:rPr>
              <a:t>For SARS-CoV-2, the short reads are first aligned to the reference using </a:t>
            </a:r>
            <a:r>
              <a:rPr lang="en-US" sz="2400" i="1">
                <a:solidFill>
                  <a:schemeClr val="dk1"/>
                </a:solidFill>
                <a:latin typeface="Garamond"/>
                <a:ea typeface="Garamond"/>
                <a:cs typeface="Garamond"/>
                <a:sym typeface="Garamond"/>
              </a:rPr>
              <a:t>minimap2</a:t>
            </a:r>
            <a:r>
              <a:rPr lang="en-US" sz="2400">
                <a:solidFill>
                  <a:schemeClr val="dk1"/>
                </a:solidFill>
                <a:latin typeface="Garamond"/>
                <a:ea typeface="Garamond"/>
                <a:cs typeface="Garamond"/>
                <a:sym typeface="Garamond"/>
              </a:rPr>
              <a:t>, followed by running sorted BAM in </a:t>
            </a:r>
            <a:r>
              <a:rPr lang="en-US" sz="2400" i="1">
                <a:solidFill>
                  <a:schemeClr val="dk1"/>
                </a:solidFill>
                <a:latin typeface="Garamond"/>
                <a:ea typeface="Garamond"/>
                <a:cs typeface="Garamond"/>
                <a:sym typeface="Garamond"/>
              </a:rPr>
              <a:t>iVar</a:t>
            </a:r>
            <a:r>
              <a:rPr lang="en-US" sz="2400">
                <a:solidFill>
                  <a:schemeClr val="dk1"/>
                </a:solidFill>
                <a:latin typeface="Garamond"/>
                <a:ea typeface="Garamond"/>
                <a:cs typeface="Garamond"/>
                <a:sym typeface="Garamond"/>
              </a:rPr>
              <a:t> [Genome Biology’19]</a:t>
            </a:r>
            <a:endParaRPr>
              <a:solidFill>
                <a:schemeClr val="dk1"/>
              </a:solidFill>
            </a:endParaRPr>
          </a:p>
          <a:p>
            <a:pPr marL="457200" lvl="0" indent="-335280" algn="l" rtl="0">
              <a:spcBef>
                <a:spcPts val="600"/>
              </a:spcBef>
              <a:spcAft>
                <a:spcPts val="0"/>
              </a:spcAft>
              <a:buClr>
                <a:schemeClr val="lt2"/>
              </a:buClr>
              <a:buSzPts val="1680"/>
              <a:buFont typeface="Noto Sans Symbols"/>
              <a:buChar char="●"/>
            </a:pPr>
            <a:r>
              <a:rPr lang="en-US" sz="2400">
                <a:solidFill>
                  <a:schemeClr val="dk1"/>
                </a:solidFill>
                <a:latin typeface="Garamond"/>
                <a:ea typeface="Garamond"/>
                <a:cs typeface="Garamond"/>
                <a:sym typeface="Garamond"/>
              </a:rPr>
              <a:t>3 types of operations: </a:t>
            </a:r>
            <a:r>
              <a:rPr lang="en-US" sz="2400" i="1">
                <a:solidFill>
                  <a:schemeClr val="dk1"/>
                </a:solidFill>
                <a:latin typeface="Garamond"/>
                <a:ea typeface="Garamond"/>
                <a:cs typeface="Garamond"/>
                <a:sym typeface="Garamond"/>
              </a:rPr>
              <a:t>adapter</a:t>
            </a:r>
            <a:r>
              <a:rPr lang="en-US" sz="2400">
                <a:solidFill>
                  <a:schemeClr val="dk1"/>
                </a:solidFill>
                <a:latin typeface="Garamond"/>
                <a:ea typeface="Garamond"/>
                <a:cs typeface="Garamond"/>
                <a:sym typeface="Garamond"/>
              </a:rPr>
              <a:t> trimming, </a:t>
            </a:r>
            <a:r>
              <a:rPr lang="en-US" sz="2400" i="1">
                <a:solidFill>
                  <a:schemeClr val="dk1"/>
                </a:solidFill>
                <a:latin typeface="Garamond"/>
                <a:ea typeface="Garamond"/>
                <a:cs typeface="Garamond"/>
                <a:sym typeface="Garamond"/>
              </a:rPr>
              <a:t>quality</a:t>
            </a:r>
            <a:r>
              <a:rPr lang="en-US" sz="2400">
                <a:solidFill>
                  <a:schemeClr val="dk1"/>
                </a:solidFill>
                <a:latin typeface="Garamond"/>
                <a:ea typeface="Garamond"/>
                <a:cs typeface="Garamond"/>
                <a:sym typeface="Garamond"/>
              </a:rPr>
              <a:t> pruning and fixing, </a:t>
            </a:r>
            <a:r>
              <a:rPr lang="en-US" sz="2400" i="1">
                <a:solidFill>
                  <a:schemeClr val="dk1"/>
                </a:solidFill>
                <a:latin typeface="Garamond"/>
                <a:ea typeface="Garamond"/>
                <a:cs typeface="Garamond"/>
                <a:sym typeface="Garamond"/>
              </a:rPr>
              <a:t>holistic</a:t>
            </a:r>
            <a:r>
              <a:rPr lang="en-US" sz="2400">
                <a:solidFill>
                  <a:schemeClr val="dk1"/>
                </a:solidFill>
                <a:latin typeface="Garamond"/>
                <a:ea typeface="Garamond"/>
                <a:cs typeface="Garamond"/>
                <a:sym typeface="Garamond"/>
              </a:rPr>
              <a:t> (both)</a:t>
            </a:r>
            <a:endParaRPr>
              <a:solidFill>
                <a:schemeClr val="dk1"/>
              </a:solidFill>
            </a:endParaRPr>
          </a:p>
          <a:p>
            <a:pPr marL="914400" lvl="1" indent="-335280" algn="l" rtl="0">
              <a:spcBef>
                <a:spcPts val="600"/>
              </a:spcBef>
              <a:spcAft>
                <a:spcPts val="0"/>
              </a:spcAft>
              <a:buClr>
                <a:schemeClr val="accent2"/>
              </a:buClr>
              <a:buSzPts val="1680"/>
              <a:buFont typeface="Noto Sans Symbols"/>
              <a:buChar char="●"/>
            </a:pPr>
            <a:r>
              <a:rPr lang="en-US" sz="2400" b="1">
                <a:solidFill>
                  <a:schemeClr val="dk1"/>
                </a:solidFill>
                <a:latin typeface="Garamond"/>
                <a:ea typeface="Garamond"/>
                <a:cs typeface="Garamond"/>
                <a:sym typeface="Garamond"/>
              </a:rPr>
              <a:t>Adapter</a:t>
            </a:r>
            <a:r>
              <a:rPr lang="en-US" sz="2400">
                <a:solidFill>
                  <a:schemeClr val="dk1"/>
                </a:solidFill>
                <a:latin typeface="Garamond"/>
                <a:ea typeface="Garamond"/>
                <a:cs typeface="Garamond"/>
                <a:sym typeface="Garamond"/>
              </a:rPr>
              <a:t>: </a:t>
            </a:r>
            <a:r>
              <a:rPr lang="en-US" sz="2400" b="1">
                <a:solidFill>
                  <a:schemeClr val="dk1"/>
                </a:solidFill>
                <a:latin typeface="Garamond"/>
                <a:ea typeface="Garamond"/>
                <a:cs typeface="Garamond"/>
                <a:sym typeface="Garamond"/>
              </a:rPr>
              <a:t>5× to 30× faster </a:t>
            </a:r>
            <a:r>
              <a:rPr lang="en-US" sz="2400">
                <a:solidFill>
                  <a:schemeClr val="dk1"/>
                </a:solidFill>
                <a:latin typeface="Garamond"/>
                <a:ea typeface="Garamond"/>
                <a:cs typeface="Garamond"/>
                <a:sym typeface="Garamond"/>
              </a:rPr>
              <a:t>vs. 12-thread FASTP; </a:t>
            </a:r>
            <a:endParaRPr>
              <a:solidFill>
                <a:schemeClr val="dk1"/>
              </a:solidFill>
            </a:endParaRPr>
          </a:p>
          <a:p>
            <a:pPr marL="914400" lvl="1" indent="-335280" algn="l" rtl="0">
              <a:spcBef>
                <a:spcPts val="600"/>
              </a:spcBef>
              <a:spcAft>
                <a:spcPts val="0"/>
              </a:spcAft>
              <a:buClr>
                <a:schemeClr val="accent2"/>
              </a:buClr>
              <a:buSzPts val="1680"/>
              <a:buFont typeface="Noto Sans Symbols"/>
              <a:buChar char="●"/>
            </a:pPr>
            <a:r>
              <a:rPr lang="en-US" sz="2400">
                <a:solidFill>
                  <a:schemeClr val="dk1"/>
                </a:solidFill>
                <a:latin typeface="Garamond"/>
                <a:ea typeface="Garamond"/>
                <a:cs typeface="Garamond"/>
                <a:sym typeface="Garamond"/>
              </a:rPr>
              <a:t>Adapter + quality: 4.7× to 11× faster &amp; 10× to 55× less energy consumption</a:t>
            </a:r>
            <a:endParaRPr sz="2400">
              <a:solidFill>
                <a:schemeClr val="dk1"/>
              </a:solidFill>
              <a:latin typeface="Garamond"/>
              <a:ea typeface="Garamond"/>
              <a:cs typeface="Garamond"/>
              <a:sym typeface="Garamond"/>
            </a:endParaRPr>
          </a:p>
          <a:p>
            <a:pPr marL="0" lvl="0" indent="0" algn="l" rtl="0">
              <a:spcBef>
                <a:spcPts val="600"/>
              </a:spcBef>
              <a:spcAft>
                <a:spcPts val="0"/>
              </a:spcAft>
              <a:buNone/>
            </a:pPr>
            <a:r>
              <a:rPr lang="en-US" sz="2400">
                <a:solidFill>
                  <a:schemeClr val="dk1"/>
                </a:solidFill>
                <a:latin typeface="Garamond"/>
                <a:ea typeface="Garamond"/>
                <a:cs typeface="Garamond"/>
                <a:sym typeface="Garamond"/>
              </a:rPr>
              <a:t>Datasets:</a:t>
            </a:r>
            <a:endParaRPr sz="2400">
              <a:solidFill>
                <a:schemeClr val="dk1"/>
              </a:solidFill>
              <a:latin typeface="Garamond"/>
              <a:ea typeface="Garamond"/>
              <a:cs typeface="Garamond"/>
              <a:sym typeface="Garamond"/>
            </a:endParaRPr>
          </a:p>
          <a:p>
            <a:pPr marL="0" lvl="0" indent="0" algn="l" rtl="0">
              <a:spcBef>
                <a:spcPts val="0"/>
              </a:spcBef>
              <a:spcAft>
                <a:spcPts val="0"/>
              </a:spcAft>
              <a:buNone/>
            </a:pPr>
            <a:r>
              <a:rPr lang="en-US" sz="1800" b="1">
                <a:solidFill>
                  <a:schemeClr val="dk1"/>
                </a:solidFill>
                <a:latin typeface="Garamond"/>
                <a:ea typeface="Garamond"/>
                <a:cs typeface="Garamond"/>
                <a:sym typeface="Garamond"/>
              </a:rPr>
              <a:t>E. coli K-12/MG1655</a:t>
            </a:r>
            <a:endParaRPr b="1">
              <a:solidFill>
                <a:schemeClr val="lt1"/>
              </a:solidFill>
            </a:endParaRPr>
          </a:p>
          <a:p>
            <a:pPr marL="0" lvl="0" indent="0" algn="ctr" rtl="0">
              <a:spcBef>
                <a:spcPts val="0"/>
              </a:spcBef>
              <a:spcAft>
                <a:spcPts val="0"/>
              </a:spcAft>
              <a:buNone/>
            </a:pPr>
            <a:r>
              <a:rPr lang="en-US" sz="1800" b="1">
                <a:solidFill>
                  <a:schemeClr val="dk1"/>
                </a:solidFill>
                <a:latin typeface="Garamond"/>
                <a:ea typeface="Garamond"/>
                <a:cs typeface="Garamond"/>
                <a:sym typeface="Garamond"/>
              </a:rPr>
              <a:t>SRX131047</a:t>
            </a:r>
            <a:endParaRPr b="1">
              <a:solidFill>
                <a:schemeClr val="lt1"/>
              </a:solidFill>
            </a:endParaRPr>
          </a:p>
          <a:p>
            <a:pPr marL="0" lvl="0" indent="0" algn="ctr" rtl="0">
              <a:spcBef>
                <a:spcPts val="0"/>
              </a:spcBef>
              <a:spcAft>
                <a:spcPts val="0"/>
              </a:spcAft>
              <a:buNone/>
            </a:pPr>
            <a:r>
              <a:rPr lang="en-US" sz="1800" b="1">
                <a:solidFill>
                  <a:schemeClr val="dk1"/>
                </a:solidFill>
                <a:latin typeface="Garamond"/>
                <a:ea typeface="Garamond"/>
                <a:cs typeface="Garamond"/>
                <a:sym typeface="Garamond"/>
              </a:rPr>
              <a:t>101-bp PE</a:t>
            </a:r>
            <a:endParaRPr sz="1800" b="1">
              <a:solidFill>
                <a:schemeClr val="dk1"/>
              </a:solidFill>
              <a:latin typeface="Garamond"/>
              <a:ea typeface="Garamond"/>
              <a:cs typeface="Garamond"/>
              <a:sym typeface="Garamond"/>
            </a:endParaRPr>
          </a:p>
          <a:p>
            <a:pPr marL="0" lvl="0" indent="0" algn="l" rtl="0">
              <a:spcBef>
                <a:spcPts val="0"/>
              </a:spcBef>
              <a:spcAft>
                <a:spcPts val="0"/>
              </a:spcAft>
              <a:buNone/>
            </a:pPr>
            <a:r>
              <a:rPr lang="en-US" sz="1800">
                <a:solidFill>
                  <a:schemeClr val="dk1"/>
                </a:solidFill>
                <a:latin typeface="Garamond"/>
                <a:ea typeface="Garamond"/>
                <a:cs typeface="Garamond"/>
                <a:sym typeface="Garamond"/>
              </a:rPr>
              <a:t>RNA-Seq of Gonads and Carcasses in D. simulans</a:t>
            </a:r>
            <a:endParaRPr>
              <a:solidFill>
                <a:schemeClr val="dk1"/>
              </a:solidFill>
            </a:endParaRPr>
          </a:p>
          <a:p>
            <a:pPr marL="0" lvl="0" indent="0" algn="ctr" rtl="0">
              <a:spcBef>
                <a:spcPts val="0"/>
              </a:spcBef>
              <a:spcAft>
                <a:spcPts val="0"/>
              </a:spcAft>
              <a:buNone/>
            </a:pPr>
            <a:r>
              <a:rPr lang="en-US" sz="1800">
                <a:solidFill>
                  <a:schemeClr val="dk1"/>
                </a:solidFill>
                <a:latin typeface="Garamond"/>
                <a:ea typeface="Garamond"/>
                <a:cs typeface="Garamond"/>
                <a:sym typeface="Garamond"/>
              </a:rPr>
              <a:t>SRR330569</a:t>
            </a:r>
            <a:endParaRPr>
              <a:solidFill>
                <a:schemeClr val="dk1"/>
              </a:solidFill>
            </a:endParaRPr>
          </a:p>
          <a:p>
            <a:pPr marL="0" lvl="0" indent="0" algn="ctr" rtl="0">
              <a:spcBef>
                <a:spcPts val="0"/>
              </a:spcBef>
              <a:spcAft>
                <a:spcPts val="0"/>
              </a:spcAft>
              <a:buNone/>
            </a:pPr>
            <a:r>
              <a:rPr lang="en-US" sz="1800">
                <a:solidFill>
                  <a:schemeClr val="dk1"/>
                </a:solidFill>
                <a:latin typeface="Garamond"/>
                <a:ea typeface="Garamond"/>
                <a:cs typeface="Garamond"/>
                <a:sym typeface="Garamond"/>
              </a:rPr>
              <a:t>101-bp PE</a:t>
            </a:r>
            <a:endParaRPr>
              <a:solidFill>
                <a:schemeClr val="dk1"/>
              </a:solidFill>
            </a:endParaRPr>
          </a:p>
          <a:p>
            <a:pPr marL="0" lvl="0" indent="0" algn="l" rtl="0">
              <a:spcBef>
                <a:spcPts val="0"/>
              </a:spcBef>
              <a:spcAft>
                <a:spcPts val="0"/>
              </a:spcAft>
              <a:buNone/>
            </a:pPr>
            <a:r>
              <a:rPr lang="en-US" sz="1800">
                <a:solidFill>
                  <a:schemeClr val="dk1"/>
                </a:solidFill>
                <a:latin typeface="Garamond"/>
                <a:ea typeface="Garamond"/>
                <a:cs typeface="Garamond"/>
                <a:sym typeface="Garamond"/>
              </a:rPr>
              <a:t>Homo sapiens RNA-Seq</a:t>
            </a:r>
            <a:endParaRPr sz="1800">
              <a:solidFill>
                <a:schemeClr val="dk1"/>
              </a:solidFill>
              <a:latin typeface="Garamond"/>
              <a:ea typeface="Garamond"/>
              <a:cs typeface="Garamond"/>
              <a:sym typeface="Garamond"/>
            </a:endParaRPr>
          </a:p>
          <a:p>
            <a:pPr marL="0" lvl="0" indent="0" algn="ctr" rtl="0">
              <a:spcBef>
                <a:spcPts val="0"/>
              </a:spcBef>
              <a:spcAft>
                <a:spcPts val="0"/>
              </a:spcAft>
              <a:buNone/>
            </a:pPr>
            <a:r>
              <a:rPr lang="en-US" sz="1800">
                <a:solidFill>
                  <a:schemeClr val="dk1"/>
                </a:solidFill>
                <a:latin typeface="Garamond"/>
                <a:ea typeface="Garamond"/>
                <a:cs typeface="Garamond"/>
                <a:sym typeface="Garamond"/>
              </a:rPr>
              <a:t>SRR529095</a:t>
            </a:r>
            <a:endParaRPr>
              <a:solidFill>
                <a:schemeClr val="dk1"/>
              </a:solidFill>
            </a:endParaRPr>
          </a:p>
          <a:p>
            <a:pPr marL="0" lvl="0" indent="0" algn="ctr" rtl="0">
              <a:spcBef>
                <a:spcPts val="0"/>
              </a:spcBef>
              <a:spcAft>
                <a:spcPts val="0"/>
              </a:spcAft>
              <a:buNone/>
            </a:pPr>
            <a:r>
              <a:rPr lang="en-US" sz="1800">
                <a:solidFill>
                  <a:schemeClr val="dk1"/>
                </a:solidFill>
                <a:latin typeface="Garamond"/>
                <a:ea typeface="Garamond"/>
                <a:cs typeface="Garamond"/>
                <a:sym typeface="Garamond"/>
              </a:rPr>
              <a:t>100-bp SE</a:t>
            </a:r>
            <a:endParaRPr>
              <a:solidFill>
                <a:schemeClr val="dk1"/>
              </a:solidFill>
            </a:endParaRPr>
          </a:p>
          <a:p>
            <a:pPr marL="0" lvl="0" indent="0" algn="l" rtl="0">
              <a:spcBef>
                <a:spcPts val="600"/>
              </a:spcBef>
              <a:spcAft>
                <a:spcPts val="0"/>
              </a:spcAft>
              <a:buNone/>
            </a:pPr>
            <a:endParaRPr sz="2400">
              <a:solidFill>
                <a:schemeClr val="dk1"/>
              </a:solidFill>
              <a:latin typeface="Garamond"/>
              <a:ea typeface="Garamond"/>
              <a:cs typeface="Garamond"/>
              <a:sym typeface="Garamond"/>
            </a:endParaRPr>
          </a:p>
          <a:p>
            <a:pPr marL="342900" lvl="0" indent="-342900" algn="l" rtl="0">
              <a:spcBef>
                <a:spcPts val="800"/>
              </a:spcBef>
              <a:spcAft>
                <a:spcPts val="0"/>
              </a:spcAft>
              <a:buClr>
                <a:schemeClr val="lt2"/>
              </a:buClr>
              <a:buSzPts val="1820"/>
              <a:buFont typeface="Noto Sans Symbols"/>
              <a:buChar char="●"/>
            </a:pPr>
            <a:r>
              <a:rPr lang="en-US" sz="2600">
                <a:solidFill>
                  <a:schemeClr val="dk1"/>
                </a:solidFill>
                <a:latin typeface="Garamond"/>
                <a:ea typeface="Garamond"/>
                <a:cs typeface="Garamond"/>
                <a:sym typeface="Garamond"/>
              </a:rPr>
              <a:t>Implemented on Xilinx Alveo U200 FPGA</a:t>
            </a:r>
            <a:endParaRPr>
              <a:solidFill>
                <a:schemeClr val="dk1"/>
              </a:solidFill>
            </a:endParaRPr>
          </a:p>
          <a:p>
            <a:pPr marL="692150" lvl="1" indent="-347662" algn="l" rtl="0">
              <a:spcBef>
                <a:spcPts val="800"/>
              </a:spcBef>
              <a:spcAft>
                <a:spcPts val="0"/>
              </a:spcAft>
              <a:buClr>
                <a:schemeClr val="accent2"/>
              </a:buClr>
              <a:buSzPts val="1680"/>
              <a:buFont typeface="Noto Sans Symbols"/>
              <a:buChar char="●"/>
            </a:pPr>
            <a:r>
              <a:rPr lang="en-US" sz="2400">
                <a:solidFill>
                  <a:schemeClr val="dk1"/>
                </a:solidFill>
                <a:latin typeface="Garamond"/>
                <a:ea typeface="Garamond"/>
                <a:cs typeface="Garamond"/>
                <a:sym typeface="Garamond"/>
              </a:rPr>
              <a:t>64 GB DRAM, 892K LUTs, 35 MB on-chip mem.</a:t>
            </a:r>
            <a:endParaRPr>
              <a:solidFill>
                <a:schemeClr val="dk1"/>
              </a:solidFill>
            </a:endParaRPr>
          </a:p>
          <a:p>
            <a:pPr marL="692150" lvl="1" indent="-347662" algn="l" rtl="0">
              <a:spcBef>
                <a:spcPts val="800"/>
              </a:spcBef>
              <a:spcAft>
                <a:spcPts val="0"/>
              </a:spcAft>
              <a:buClr>
                <a:schemeClr val="accent2"/>
              </a:buClr>
              <a:buSzPts val="1680"/>
              <a:buFont typeface="Noto Sans Symbols"/>
              <a:buChar char="●"/>
            </a:pPr>
            <a:r>
              <a:rPr lang="en-US" sz="2400">
                <a:solidFill>
                  <a:schemeClr val="dk1"/>
                </a:solidFill>
                <a:latin typeface="Garamond"/>
                <a:ea typeface="Garamond"/>
                <a:cs typeface="Garamond"/>
                <a:sym typeface="Garamond"/>
              </a:rPr>
              <a:t>~20-30W power consumption</a:t>
            </a:r>
            <a:endParaRPr sz="650"/>
          </a:p>
        </p:txBody>
      </p:sp>
    </p:spTree>
    <p:extLst>
      <p:ext uri="{BB962C8B-B14F-4D97-AF65-F5344CB8AC3E}">
        <p14:creationId xmlns:p14="http://schemas.microsoft.com/office/powerpoint/2010/main" val="1369880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9" name="Google Shape;1699;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87269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410095" y="1122362"/>
            <a:ext cx="11294227" cy="2387601"/>
          </a:xfrm>
          <a:prstGeom prst="rect">
            <a:avLst/>
          </a:prstGeom>
          <a:noFill/>
          <a:ln>
            <a:noFill/>
          </a:ln>
        </p:spPr>
        <p:txBody>
          <a:bodyPr spcFirstLastPara="1" wrap="square" lIns="45675" tIns="45675" rIns="45675" bIns="45675" anchor="b" anchorCtr="0">
            <a:normAutofit/>
          </a:bodyPr>
          <a:lstStyle>
            <a:lvl1pPr lvl="0" algn="ctr">
              <a:lnSpc>
                <a:spcPct val="90000"/>
              </a:lnSpc>
              <a:spcBef>
                <a:spcPts val="0"/>
              </a:spcBef>
              <a:spcAft>
                <a:spcPts val="0"/>
              </a:spcAft>
              <a:buClr>
                <a:srgbClr val="000000"/>
              </a:buClr>
              <a:buSzPts val="6000"/>
              <a:buFont typeface="Calibri"/>
              <a:buNone/>
              <a:defRPr sz="60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13" name="Google Shape;13;p2"/>
          <p:cNvSpPr txBox="1">
            <a:spLocks noGrp="1"/>
          </p:cNvSpPr>
          <p:nvPr>
            <p:ph type="body" idx="1"/>
          </p:nvPr>
        </p:nvSpPr>
        <p:spPr>
          <a:xfrm>
            <a:off x="1524000" y="3602037"/>
            <a:ext cx="9144000" cy="1655763"/>
          </a:xfrm>
          <a:prstGeom prst="rect">
            <a:avLst/>
          </a:prstGeom>
          <a:noFill/>
          <a:ln>
            <a:noFill/>
          </a:ln>
        </p:spPr>
        <p:txBody>
          <a:bodyPr spcFirstLastPara="1" wrap="square" lIns="45675" tIns="45675" rIns="45675" bIns="45675" anchor="t" anchorCtr="0">
            <a:normAutofit/>
          </a:bodyPr>
          <a:lstStyle>
            <a:lvl1pPr marL="457200" lvl="0" indent="-228600" algn="ctr">
              <a:lnSpc>
                <a:spcPct val="90000"/>
              </a:lnSpc>
              <a:spcBef>
                <a:spcPts val="1000"/>
              </a:spcBef>
              <a:spcAft>
                <a:spcPts val="0"/>
              </a:spcAft>
              <a:buClr>
                <a:srgbClr val="000000"/>
              </a:buClr>
              <a:buSzPts val="2800"/>
              <a:buFont typeface="Calibri"/>
              <a:buNone/>
              <a:defRPr sz="2800"/>
            </a:lvl1pPr>
            <a:lvl2pPr marL="914400" lvl="1" indent="-228600" algn="ctr">
              <a:lnSpc>
                <a:spcPct val="90000"/>
              </a:lnSpc>
              <a:spcBef>
                <a:spcPts val="1000"/>
              </a:spcBef>
              <a:spcAft>
                <a:spcPts val="0"/>
              </a:spcAft>
              <a:buClr>
                <a:srgbClr val="000000"/>
              </a:buClr>
              <a:buSzPts val="2800"/>
              <a:buFont typeface="Calibri"/>
              <a:buNone/>
              <a:defRPr sz="2800"/>
            </a:lvl2pPr>
            <a:lvl3pPr marL="1371600" lvl="2" indent="-228600" algn="ctr">
              <a:lnSpc>
                <a:spcPct val="90000"/>
              </a:lnSpc>
              <a:spcBef>
                <a:spcPts val="1000"/>
              </a:spcBef>
              <a:spcAft>
                <a:spcPts val="0"/>
              </a:spcAft>
              <a:buClr>
                <a:srgbClr val="000000"/>
              </a:buClr>
              <a:buSzPts val="2800"/>
              <a:buFont typeface="Calibri"/>
              <a:buNone/>
              <a:defRPr sz="2800"/>
            </a:lvl3pPr>
            <a:lvl4pPr marL="1828800" lvl="3" indent="-228600" algn="ctr">
              <a:lnSpc>
                <a:spcPct val="90000"/>
              </a:lnSpc>
              <a:spcBef>
                <a:spcPts val="1000"/>
              </a:spcBef>
              <a:spcAft>
                <a:spcPts val="0"/>
              </a:spcAft>
              <a:buClr>
                <a:srgbClr val="000000"/>
              </a:buClr>
              <a:buSzPts val="2800"/>
              <a:buFont typeface="Calibri"/>
              <a:buNone/>
              <a:defRPr sz="2800"/>
            </a:lvl4pPr>
            <a:lvl5pPr marL="2286000" lvl="4" indent="-228600" algn="ctr">
              <a:lnSpc>
                <a:spcPct val="90000"/>
              </a:lnSpc>
              <a:spcBef>
                <a:spcPts val="1000"/>
              </a:spcBef>
              <a:spcAft>
                <a:spcPts val="0"/>
              </a:spcAft>
              <a:buClr>
                <a:srgbClr val="000000"/>
              </a:buClr>
              <a:buSzPts val="2800"/>
              <a:buFont typeface="Calibri"/>
              <a:buNone/>
              <a:defRPr sz="2800"/>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cxnSp>
        <p:nvCxnSpPr>
          <p:cNvPr id="18" name="Google Shape;18;p2"/>
          <p:cNvCxnSpPr/>
          <p:nvPr/>
        </p:nvCxnSpPr>
        <p:spPr>
          <a:xfrm>
            <a:off x="624840" y="3509962"/>
            <a:ext cx="10728961" cy="1"/>
          </a:xfrm>
          <a:prstGeom prst="straightConnector1">
            <a:avLst/>
          </a:prstGeom>
          <a:noFill/>
          <a:ln w="63500" cap="flat" cmpd="sng">
            <a:solidFill>
              <a:srgbClr val="232D4B"/>
            </a:solidFill>
            <a:prstDash val="solid"/>
            <a:miter lim="8000"/>
            <a:headEnd type="none" w="sm" len="sm"/>
            <a:tailEnd type="none" w="sm" len="sm"/>
          </a:ln>
        </p:spPr>
      </p:cxnSp>
      <p:sp>
        <p:nvSpPr>
          <p:cNvPr id="19" name="Google Shape;19;p2"/>
          <p:cNvSpPr txBox="1">
            <a:spLocks noGrp="1"/>
          </p:cNvSpPr>
          <p:nvPr>
            <p:ph type="sldNum" idx="12"/>
          </p:nvPr>
        </p:nvSpPr>
        <p:spPr>
          <a:xfrm>
            <a:off x="240180" y="6535952"/>
            <a:ext cx="258585" cy="248266"/>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_TEXT" type="vertTx">
  <p:cSld name="VERTICAL_TEXT">
    <p:spTree>
      <p:nvGrpSpPr>
        <p:cNvPr id="1" name="Shape 73"/>
        <p:cNvGrpSpPr/>
        <p:nvPr/>
      </p:nvGrpSpPr>
      <p:grpSpPr>
        <a:xfrm>
          <a:off x="0" y="0"/>
          <a:ext cx="0" cy="0"/>
          <a:chOff x="0" y="0"/>
          <a:chExt cx="0" cy="0"/>
        </a:xfrm>
      </p:grpSpPr>
      <p:pic>
        <p:nvPicPr>
          <p:cNvPr id="74" name="Google Shape;74;p14" descr="Google Shape;15;p1"/>
          <p:cNvPicPr preferRelativeResize="0"/>
          <p:nvPr/>
        </p:nvPicPr>
        <p:blipFill rotWithShape="1">
          <a:blip r:embed="rId2">
            <a:alphaModFix/>
          </a:blip>
          <a:srcRect/>
          <a:stretch/>
        </p:blipFill>
        <p:spPr>
          <a:xfrm>
            <a:off x="9351815" y="6310057"/>
            <a:ext cx="2804162" cy="507410"/>
          </a:xfrm>
          <a:prstGeom prst="rect">
            <a:avLst/>
          </a:prstGeom>
          <a:noFill/>
          <a:ln>
            <a:noFill/>
          </a:ln>
        </p:spPr>
      </p:pic>
      <p:sp>
        <p:nvSpPr>
          <p:cNvPr id="75" name="Google Shape;75;p14"/>
          <p:cNvSpPr txBox="1">
            <a:spLocks noGrp="1"/>
          </p:cNvSpPr>
          <p:nvPr>
            <p:ph type="title"/>
          </p:nvPr>
        </p:nvSpPr>
        <p:spPr>
          <a:xfrm>
            <a:off x="838200" y="365127"/>
            <a:ext cx="10515600" cy="132556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76" name="Google Shape;76;p14"/>
          <p:cNvSpPr txBox="1">
            <a:spLocks noGrp="1"/>
          </p:cNvSpPr>
          <p:nvPr>
            <p:ph type="body" idx="1"/>
          </p:nvPr>
        </p:nvSpPr>
        <p:spPr>
          <a:xfrm rot="5400000">
            <a:off x="3920330" y="-1256506"/>
            <a:ext cx="4351339" cy="10515601"/>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sz="2800"/>
            </a:lvl1pPr>
            <a:lvl2pPr marL="914400" lvl="1" indent="-406400" algn="l">
              <a:lnSpc>
                <a:spcPct val="90000"/>
              </a:lnSpc>
              <a:spcBef>
                <a:spcPts val="1000"/>
              </a:spcBef>
              <a:spcAft>
                <a:spcPts val="0"/>
              </a:spcAft>
              <a:buSzPts val="2800"/>
              <a:buChar char="•"/>
              <a:defRPr sz="2800"/>
            </a:lvl2pPr>
            <a:lvl3pPr marL="1371600" lvl="2" indent="-406400" algn="l">
              <a:lnSpc>
                <a:spcPct val="90000"/>
              </a:lnSpc>
              <a:spcBef>
                <a:spcPts val="1000"/>
              </a:spcBef>
              <a:spcAft>
                <a:spcPts val="0"/>
              </a:spcAft>
              <a:buSzPts val="2800"/>
              <a:buChar char="•"/>
              <a:defRPr sz="2800"/>
            </a:lvl3pPr>
            <a:lvl4pPr marL="1828800" lvl="3" indent="-406400" algn="l">
              <a:lnSpc>
                <a:spcPct val="90000"/>
              </a:lnSpc>
              <a:spcBef>
                <a:spcPts val="1000"/>
              </a:spcBef>
              <a:spcAft>
                <a:spcPts val="0"/>
              </a:spcAft>
              <a:buSzPts val="2800"/>
              <a:buChar char="•"/>
              <a:defRPr sz="2800"/>
            </a:lvl4pPr>
            <a:lvl5pPr marL="2286000" lvl="4" indent="-406400" algn="l">
              <a:lnSpc>
                <a:spcPct val="90000"/>
              </a:lnSpc>
              <a:spcBef>
                <a:spcPts val="1000"/>
              </a:spcBef>
              <a:spcAft>
                <a:spcPts val="0"/>
              </a:spcAft>
              <a:buSzPts val="2800"/>
              <a:buChar char="•"/>
              <a:defRPr sz="2800"/>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77" name="Google Shape;77;p14"/>
          <p:cNvSpPr txBox="1">
            <a:spLocks noGrp="1"/>
          </p:cNvSpPr>
          <p:nvPr>
            <p:ph type="sldNum" idx="12"/>
          </p:nvPr>
        </p:nvSpPr>
        <p:spPr>
          <a:xfrm>
            <a:off x="11095216" y="6414782"/>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spTree>
      <p:nvGrpSpPr>
        <p:cNvPr id="1" name="Shape 78"/>
        <p:cNvGrpSpPr/>
        <p:nvPr/>
      </p:nvGrpSpPr>
      <p:grpSpPr>
        <a:xfrm>
          <a:off x="0" y="0"/>
          <a:ext cx="0" cy="0"/>
          <a:chOff x="0" y="0"/>
          <a:chExt cx="0" cy="0"/>
        </a:xfrm>
      </p:grpSpPr>
      <p:pic>
        <p:nvPicPr>
          <p:cNvPr id="79" name="Google Shape;79;p15" descr="Google Shape;15;p1"/>
          <p:cNvPicPr preferRelativeResize="0"/>
          <p:nvPr/>
        </p:nvPicPr>
        <p:blipFill rotWithShape="1">
          <a:blip r:embed="rId2">
            <a:alphaModFix/>
          </a:blip>
          <a:srcRect/>
          <a:stretch/>
        </p:blipFill>
        <p:spPr>
          <a:xfrm>
            <a:off x="9351815" y="6310057"/>
            <a:ext cx="2804162" cy="507410"/>
          </a:xfrm>
          <a:prstGeom prst="rect">
            <a:avLst/>
          </a:prstGeom>
          <a:noFill/>
          <a:ln>
            <a:noFill/>
          </a:ln>
        </p:spPr>
      </p:pic>
      <p:sp>
        <p:nvSpPr>
          <p:cNvPr id="80" name="Google Shape;80;p15"/>
          <p:cNvSpPr txBox="1">
            <a:spLocks noGrp="1"/>
          </p:cNvSpPr>
          <p:nvPr>
            <p:ph type="title"/>
          </p:nvPr>
        </p:nvSpPr>
        <p:spPr>
          <a:xfrm rot="5400000">
            <a:off x="7133429" y="1956593"/>
            <a:ext cx="5811839" cy="26289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81" name="Google Shape;81;p15"/>
          <p:cNvSpPr txBox="1">
            <a:spLocks noGrp="1"/>
          </p:cNvSpPr>
          <p:nvPr>
            <p:ph type="body" idx="1"/>
          </p:nvPr>
        </p:nvSpPr>
        <p:spPr>
          <a:xfrm rot="5400000">
            <a:off x="1799430" y="-596107"/>
            <a:ext cx="5811838" cy="7734301"/>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sz="2800"/>
            </a:lvl1pPr>
            <a:lvl2pPr marL="914400" lvl="1" indent="-406400" algn="l">
              <a:lnSpc>
                <a:spcPct val="90000"/>
              </a:lnSpc>
              <a:spcBef>
                <a:spcPts val="1000"/>
              </a:spcBef>
              <a:spcAft>
                <a:spcPts val="0"/>
              </a:spcAft>
              <a:buSzPts val="2800"/>
              <a:buChar char="•"/>
              <a:defRPr sz="2800"/>
            </a:lvl2pPr>
            <a:lvl3pPr marL="1371600" lvl="2" indent="-406400" algn="l">
              <a:lnSpc>
                <a:spcPct val="90000"/>
              </a:lnSpc>
              <a:spcBef>
                <a:spcPts val="1000"/>
              </a:spcBef>
              <a:spcAft>
                <a:spcPts val="0"/>
              </a:spcAft>
              <a:buSzPts val="2800"/>
              <a:buChar char="•"/>
              <a:defRPr sz="2800"/>
            </a:lvl3pPr>
            <a:lvl4pPr marL="1828800" lvl="3" indent="-406400" algn="l">
              <a:lnSpc>
                <a:spcPct val="90000"/>
              </a:lnSpc>
              <a:spcBef>
                <a:spcPts val="1000"/>
              </a:spcBef>
              <a:spcAft>
                <a:spcPts val="0"/>
              </a:spcAft>
              <a:buSzPts val="2800"/>
              <a:buChar char="•"/>
              <a:defRPr sz="2800"/>
            </a:lvl4pPr>
            <a:lvl5pPr marL="2286000" lvl="4" indent="-406400" algn="l">
              <a:lnSpc>
                <a:spcPct val="90000"/>
              </a:lnSpc>
              <a:spcBef>
                <a:spcPts val="1000"/>
              </a:spcBef>
              <a:spcAft>
                <a:spcPts val="0"/>
              </a:spcAft>
              <a:buSzPts val="2800"/>
              <a:buChar char="•"/>
              <a:defRPr sz="2800"/>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82" name="Google Shape;82;p15"/>
          <p:cNvSpPr txBox="1">
            <a:spLocks noGrp="1"/>
          </p:cNvSpPr>
          <p:nvPr>
            <p:ph type="sldNum" idx="12"/>
          </p:nvPr>
        </p:nvSpPr>
        <p:spPr>
          <a:xfrm>
            <a:off x="11095216" y="6414782"/>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_AND_BODY">
  <p:cSld name="TITLE_AND_BODY 2">
    <p:spTree>
      <p:nvGrpSpPr>
        <p:cNvPr id="1" name="Shape 83"/>
        <p:cNvGrpSpPr/>
        <p:nvPr/>
      </p:nvGrpSpPr>
      <p:grpSpPr>
        <a:xfrm>
          <a:off x="0" y="0"/>
          <a:ext cx="0" cy="0"/>
          <a:chOff x="0" y="0"/>
          <a:chExt cx="0" cy="0"/>
        </a:xfrm>
      </p:grpSpPr>
      <p:pic>
        <p:nvPicPr>
          <p:cNvPr id="84" name="Google Shape;84;p16" descr="Google Shape;15;p1"/>
          <p:cNvPicPr preferRelativeResize="0"/>
          <p:nvPr/>
        </p:nvPicPr>
        <p:blipFill rotWithShape="1">
          <a:blip r:embed="rId2">
            <a:alphaModFix/>
          </a:blip>
          <a:srcRect/>
          <a:stretch/>
        </p:blipFill>
        <p:spPr>
          <a:xfrm>
            <a:off x="9351815" y="6310057"/>
            <a:ext cx="2804162" cy="507410"/>
          </a:xfrm>
          <a:prstGeom prst="rect">
            <a:avLst/>
          </a:prstGeom>
          <a:noFill/>
          <a:ln>
            <a:noFill/>
          </a:ln>
        </p:spPr>
      </p:pic>
      <p:sp>
        <p:nvSpPr>
          <p:cNvPr id="85" name="Google Shape;85;p16"/>
          <p:cNvSpPr txBox="1">
            <a:spLocks noGrp="1"/>
          </p:cNvSpPr>
          <p:nvPr>
            <p:ph type="title"/>
          </p:nvPr>
        </p:nvSpPr>
        <p:spPr>
          <a:xfrm>
            <a:off x="415600" y="593366"/>
            <a:ext cx="11360801" cy="763501"/>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86" name="Google Shape;86;p16"/>
          <p:cNvSpPr txBox="1">
            <a:spLocks noGrp="1"/>
          </p:cNvSpPr>
          <p:nvPr>
            <p:ph type="body" idx="1"/>
          </p:nvPr>
        </p:nvSpPr>
        <p:spPr>
          <a:xfrm>
            <a:off x="415600" y="1536633"/>
            <a:ext cx="11360801" cy="4555200"/>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sz="2800"/>
            </a:lvl1pPr>
            <a:lvl2pPr marL="914400" lvl="1" indent="-406400" algn="l">
              <a:lnSpc>
                <a:spcPct val="90000"/>
              </a:lnSpc>
              <a:spcBef>
                <a:spcPts val="1000"/>
              </a:spcBef>
              <a:spcAft>
                <a:spcPts val="0"/>
              </a:spcAft>
              <a:buSzPts val="2800"/>
              <a:buChar char="•"/>
              <a:defRPr sz="2800"/>
            </a:lvl2pPr>
            <a:lvl3pPr marL="1371600" lvl="2" indent="-406400" algn="l">
              <a:lnSpc>
                <a:spcPct val="90000"/>
              </a:lnSpc>
              <a:spcBef>
                <a:spcPts val="1000"/>
              </a:spcBef>
              <a:spcAft>
                <a:spcPts val="0"/>
              </a:spcAft>
              <a:buSzPts val="2800"/>
              <a:buChar char="•"/>
              <a:defRPr sz="2800"/>
            </a:lvl3pPr>
            <a:lvl4pPr marL="1828800" lvl="3" indent="-406400" algn="l">
              <a:lnSpc>
                <a:spcPct val="90000"/>
              </a:lnSpc>
              <a:spcBef>
                <a:spcPts val="1000"/>
              </a:spcBef>
              <a:spcAft>
                <a:spcPts val="0"/>
              </a:spcAft>
              <a:buSzPts val="2800"/>
              <a:buChar char="•"/>
              <a:defRPr sz="2800"/>
            </a:lvl4pPr>
            <a:lvl5pPr marL="2286000" lvl="4" indent="-406400" algn="l">
              <a:lnSpc>
                <a:spcPct val="90000"/>
              </a:lnSpc>
              <a:spcBef>
                <a:spcPts val="1000"/>
              </a:spcBef>
              <a:spcAft>
                <a:spcPts val="0"/>
              </a:spcAft>
              <a:buSzPts val="2800"/>
              <a:buChar char="•"/>
              <a:defRPr sz="2800"/>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87" name="Google Shape;87;p16"/>
          <p:cNvSpPr txBox="1">
            <a:spLocks noGrp="1"/>
          </p:cNvSpPr>
          <p:nvPr>
            <p:ph type="sldNum" idx="12"/>
          </p:nvPr>
        </p:nvSpPr>
        <p:spPr>
          <a:xfrm>
            <a:off x="11769627" y="6355839"/>
            <a:ext cx="258585" cy="248266"/>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bg>
      <p:bgPr>
        <a:solidFill>
          <a:srgbClr val="000000"/>
        </a:solidFill>
        <a:effectLst/>
      </p:bgPr>
    </p:bg>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869950" y="2089150"/>
            <a:ext cx="10452100" cy="2679700"/>
          </a:xfrm>
          <a:prstGeom prst="rect">
            <a:avLst/>
          </a:prstGeom>
          <a:noFill/>
          <a:ln>
            <a:noFill/>
          </a:ln>
        </p:spPr>
        <p:txBody>
          <a:bodyPr spcFirstLastPara="1" wrap="square" lIns="25400" tIns="25400" rIns="25400" bIns="25400" anchor="ctr" anchorCtr="0">
            <a:noAutofit/>
          </a:bodyPr>
          <a:lstStyle>
            <a:lvl1pPr lvl="0" algn="ctr">
              <a:lnSpc>
                <a:spcPct val="100000"/>
              </a:lnSpc>
              <a:spcBef>
                <a:spcPts val="0"/>
              </a:spcBef>
              <a:spcAft>
                <a:spcPts val="0"/>
              </a:spcAft>
              <a:buClr>
                <a:srgbClr val="FFFFFF"/>
              </a:buClr>
              <a:buSzPts val="5800"/>
              <a:buFont typeface="Gill Sans"/>
              <a:buNone/>
              <a:defRPr sz="5800">
                <a:solidFill>
                  <a:srgbClr val="FFFFFF"/>
                </a:solidFill>
                <a:latin typeface="Gill Sans"/>
                <a:ea typeface="Gill Sans"/>
                <a:cs typeface="Gill Sans"/>
                <a:sym typeface="Gill Sans"/>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90" name="Google Shape;90;p17"/>
          <p:cNvSpPr txBox="1">
            <a:spLocks noGrp="1"/>
          </p:cNvSpPr>
          <p:nvPr>
            <p:ph type="sldNum" idx="12"/>
          </p:nvPr>
        </p:nvSpPr>
        <p:spPr>
          <a:xfrm>
            <a:off x="5981700" y="6546850"/>
            <a:ext cx="215901" cy="228600"/>
          </a:xfrm>
          <a:prstGeom prst="rect">
            <a:avLst/>
          </a:prstGeom>
          <a:noFill/>
          <a:ln>
            <a:noFill/>
          </a:ln>
        </p:spPr>
        <p:txBody>
          <a:bodyPr spcFirstLastPara="1" wrap="square" lIns="25400" tIns="25400" rIns="25400" bIns="25400" anchor="t" anchorCtr="0">
            <a:spAutoFit/>
          </a:bodyPr>
          <a:lstStyle>
            <a:lvl1pPr marL="0" marR="0" lvl="0"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FFFFFF"/>
              </a:buClr>
              <a:buSzPts val="1200"/>
              <a:buFont typeface="Gill Sans"/>
              <a:buNone/>
              <a:defRPr sz="12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_ONLY" type="titleOnly">
  <p:cSld name="TITLE_ONLY">
    <p:spTree>
      <p:nvGrpSpPr>
        <p:cNvPr id="1" name="Shape 32"/>
        <p:cNvGrpSpPr/>
        <p:nvPr/>
      </p:nvGrpSpPr>
      <p:grpSpPr>
        <a:xfrm>
          <a:off x="0" y="0"/>
          <a:ext cx="0" cy="0"/>
          <a:chOff x="0" y="0"/>
          <a:chExt cx="0" cy="0"/>
        </a:xfrm>
      </p:grpSpPr>
      <p:sp>
        <p:nvSpPr>
          <p:cNvPr id="34" name="Google Shape;34;p6"/>
          <p:cNvSpPr txBox="1">
            <a:spLocks noGrp="1"/>
          </p:cNvSpPr>
          <p:nvPr>
            <p:ph type="title"/>
          </p:nvPr>
        </p:nvSpPr>
        <p:spPr>
          <a:xfrm>
            <a:off x="838200" y="365127"/>
            <a:ext cx="10515600" cy="132556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35" name="Google Shape;35;p6"/>
          <p:cNvSpPr txBox="1">
            <a:spLocks noGrp="1"/>
          </p:cNvSpPr>
          <p:nvPr>
            <p:ph type="sldNum" idx="12"/>
          </p:nvPr>
        </p:nvSpPr>
        <p:spPr>
          <a:xfrm>
            <a:off x="11095216" y="6414782"/>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5007055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838200" y="-28894"/>
            <a:ext cx="10515600" cy="1103399"/>
          </a:xfrm>
          <a:prstGeom prst="rect">
            <a:avLst/>
          </a:prstGeom>
          <a:noFill/>
          <a:ln>
            <a:noFill/>
          </a:ln>
        </p:spPr>
        <p:txBody>
          <a:bodyPr spcFirstLastPara="1" wrap="square" lIns="45675" tIns="45675" rIns="45675" bIns="45675" anchor="ctr" anchorCtr="0">
            <a:normAutofit/>
          </a:bodyPr>
          <a:lstStyle>
            <a:lvl1pPr lvl="0" algn="ctr">
              <a:lnSpc>
                <a:spcPct val="90000"/>
              </a:lnSpc>
              <a:spcBef>
                <a:spcPts val="0"/>
              </a:spcBef>
              <a:spcAft>
                <a:spcPts val="0"/>
              </a:spcAft>
              <a:buClr>
                <a:srgbClr val="000000"/>
              </a:buClr>
              <a:buSzPts val="4400"/>
              <a:buFont typeface="Calibri"/>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22" name="Google Shape;22;p3"/>
          <p:cNvSpPr txBox="1">
            <a:spLocks noGrp="1"/>
          </p:cNvSpPr>
          <p:nvPr>
            <p:ph type="body" idx="1"/>
          </p:nvPr>
        </p:nvSpPr>
        <p:spPr>
          <a:xfrm>
            <a:off x="465514" y="1228955"/>
            <a:ext cx="11393977" cy="4972947"/>
          </a:xfrm>
          <a:prstGeom prst="rect">
            <a:avLst/>
          </a:prstGeom>
          <a:noFill/>
          <a:ln>
            <a:noFill/>
          </a:ln>
        </p:spPr>
        <p:txBody>
          <a:bodyPr spcFirstLastPara="1" wrap="square" lIns="45675" tIns="45675" rIns="45675" bIns="45675" anchor="t" anchorCtr="0">
            <a:normAutofit/>
          </a:bodyPr>
          <a:lstStyle>
            <a:lvl1pPr marL="457200" lvl="0" indent="-381000" algn="l">
              <a:lnSpc>
                <a:spcPct val="90000"/>
              </a:lnSpc>
              <a:spcBef>
                <a:spcPts val="1000"/>
              </a:spcBef>
              <a:spcAft>
                <a:spcPts val="0"/>
              </a:spcAft>
              <a:buSzPts val="2400"/>
              <a:buChar char="•"/>
              <a:defRPr sz="2400"/>
            </a:lvl1pPr>
            <a:lvl2pPr marL="914400" lvl="1" indent="-381000" algn="l">
              <a:lnSpc>
                <a:spcPct val="90000"/>
              </a:lnSpc>
              <a:spcBef>
                <a:spcPts val="1000"/>
              </a:spcBef>
              <a:spcAft>
                <a:spcPts val="0"/>
              </a:spcAft>
              <a:buSzPts val="2400"/>
              <a:buChar char="•"/>
              <a:defRPr sz="2200"/>
            </a:lvl2pPr>
            <a:lvl3pPr marL="1371600" lvl="2" indent="-381000" algn="l">
              <a:lnSpc>
                <a:spcPct val="90000"/>
              </a:lnSpc>
              <a:spcBef>
                <a:spcPts val="1000"/>
              </a:spcBef>
              <a:spcAft>
                <a:spcPts val="0"/>
              </a:spcAft>
              <a:buSzPts val="2400"/>
              <a:buChar char="•"/>
              <a:defRPr/>
            </a:lvl3pPr>
            <a:lvl4pPr marL="1828800" lvl="3" indent="-381000" algn="l">
              <a:lnSpc>
                <a:spcPct val="90000"/>
              </a:lnSpc>
              <a:spcBef>
                <a:spcPts val="1000"/>
              </a:spcBef>
              <a:spcAft>
                <a:spcPts val="0"/>
              </a:spcAft>
              <a:buSzPts val="2400"/>
              <a:buChar char="•"/>
              <a:defRPr/>
            </a:lvl4pPr>
            <a:lvl5pPr marL="2286000" lvl="4" indent="-381000" algn="l">
              <a:lnSpc>
                <a:spcPct val="90000"/>
              </a:lnSpc>
              <a:spcBef>
                <a:spcPts val="1000"/>
              </a:spcBef>
              <a:spcAft>
                <a:spcPts val="0"/>
              </a:spcAft>
              <a:buSzPts val="2400"/>
              <a:buChar char="•"/>
              <a:defRPr/>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25" name="Google Shape;25;p3"/>
          <p:cNvSpPr txBox="1">
            <a:spLocks noGrp="1"/>
          </p:cNvSpPr>
          <p:nvPr>
            <p:ph type="sldNum" idx="12"/>
          </p:nvPr>
        </p:nvSpPr>
        <p:spPr>
          <a:xfrm>
            <a:off x="11078767" y="6400436"/>
            <a:ext cx="275033" cy="276956"/>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BJECT"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28895"/>
            <a:ext cx="10515600" cy="1103401"/>
          </a:xfrm>
          <a:prstGeom prst="rect">
            <a:avLst/>
          </a:prstGeom>
          <a:noFill/>
          <a:ln>
            <a:noFill/>
          </a:ln>
        </p:spPr>
        <p:txBody>
          <a:bodyPr spcFirstLastPara="1" wrap="square" lIns="45675" tIns="45675" rIns="45675" bIns="45675" anchor="ctr" anchorCtr="0">
            <a:normAutofit/>
          </a:bodyPr>
          <a:lstStyle>
            <a:lvl1pPr lvl="0" algn="ctr">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29" name="Google Shape;29;p4"/>
          <p:cNvSpPr txBox="1">
            <a:spLocks noGrp="1"/>
          </p:cNvSpPr>
          <p:nvPr>
            <p:ph type="body" idx="1"/>
          </p:nvPr>
        </p:nvSpPr>
        <p:spPr>
          <a:xfrm>
            <a:off x="465513" y="1228955"/>
            <a:ext cx="11393978" cy="4972947"/>
          </a:xfrm>
          <a:prstGeom prst="rect">
            <a:avLst/>
          </a:prstGeom>
          <a:noFill/>
          <a:ln>
            <a:noFill/>
          </a:ln>
        </p:spPr>
        <p:txBody>
          <a:bodyPr spcFirstLastPara="1" wrap="square" lIns="45675" tIns="45675" rIns="45675" bIns="45675" anchor="t" anchorCtr="0">
            <a:normAutofit/>
          </a:bodyPr>
          <a:lstStyle>
            <a:lvl1pPr marL="457200" lvl="0" indent="-381000" algn="l">
              <a:lnSpc>
                <a:spcPct val="90000"/>
              </a:lnSpc>
              <a:spcBef>
                <a:spcPts val="1000"/>
              </a:spcBef>
              <a:spcAft>
                <a:spcPts val="0"/>
              </a:spcAft>
              <a:buSzPts val="2400"/>
              <a:buChar char="•"/>
              <a:defRPr/>
            </a:lvl1pPr>
            <a:lvl2pPr marL="914400" lvl="1" indent="-381000" algn="l">
              <a:lnSpc>
                <a:spcPct val="90000"/>
              </a:lnSpc>
              <a:spcBef>
                <a:spcPts val="1000"/>
              </a:spcBef>
              <a:spcAft>
                <a:spcPts val="0"/>
              </a:spcAft>
              <a:buSzPts val="2400"/>
              <a:buChar char="•"/>
              <a:defRPr/>
            </a:lvl2pPr>
            <a:lvl3pPr marL="1371600" lvl="2" indent="-381000" algn="l">
              <a:lnSpc>
                <a:spcPct val="90000"/>
              </a:lnSpc>
              <a:spcBef>
                <a:spcPts val="1000"/>
              </a:spcBef>
              <a:spcAft>
                <a:spcPts val="0"/>
              </a:spcAft>
              <a:buSzPts val="2400"/>
              <a:buChar char="•"/>
              <a:defRPr/>
            </a:lvl3pPr>
            <a:lvl4pPr marL="1828800" lvl="3" indent="-381000" algn="l">
              <a:lnSpc>
                <a:spcPct val="90000"/>
              </a:lnSpc>
              <a:spcBef>
                <a:spcPts val="1000"/>
              </a:spcBef>
              <a:spcAft>
                <a:spcPts val="0"/>
              </a:spcAft>
              <a:buSzPts val="2400"/>
              <a:buChar char="•"/>
              <a:defRPr/>
            </a:lvl4pPr>
            <a:lvl5pPr marL="2286000" lvl="4" indent="-381000" algn="l">
              <a:lnSpc>
                <a:spcPct val="90000"/>
              </a:lnSpc>
              <a:spcBef>
                <a:spcPts val="1000"/>
              </a:spcBef>
              <a:spcAft>
                <a:spcPts val="0"/>
              </a:spcAft>
              <a:buSzPts val="2400"/>
              <a:buChar char="•"/>
              <a:defRPr/>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30" name="Google Shape;30;p4"/>
          <p:cNvSpPr txBox="1">
            <a:spLocks noGrp="1"/>
          </p:cNvSpPr>
          <p:nvPr>
            <p:ph type="sldNum" idx="12"/>
          </p:nvPr>
        </p:nvSpPr>
        <p:spPr>
          <a:xfrm>
            <a:off x="11095216" y="6414782"/>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_OBJECTS" type="twoObj">
  <p:cSld name="TWO_OBJECTS">
    <p:spTree>
      <p:nvGrpSpPr>
        <p:cNvPr id="1" name="Shape 44"/>
        <p:cNvGrpSpPr/>
        <p:nvPr/>
      </p:nvGrpSpPr>
      <p:grpSpPr>
        <a:xfrm>
          <a:off x="0" y="0"/>
          <a:ext cx="0" cy="0"/>
          <a:chOff x="0" y="0"/>
          <a:chExt cx="0" cy="0"/>
        </a:xfrm>
      </p:grpSpPr>
      <p:pic>
        <p:nvPicPr>
          <p:cNvPr id="45" name="Google Shape;45;p9" descr="Google Shape;15;p1"/>
          <p:cNvPicPr preferRelativeResize="0"/>
          <p:nvPr/>
        </p:nvPicPr>
        <p:blipFill rotWithShape="1">
          <a:blip r:embed="rId2">
            <a:alphaModFix/>
          </a:blip>
          <a:srcRect/>
          <a:stretch/>
        </p:blipFill>
        <p:spPr>
          <a:xfrm>
            <a:off x="9351815" y="6310057"/>
            <a:ext cx="2804162" cy="507410"/>
          </a:xfrm>
          <a:prstGeom prst="rect">
            <a:avLst/>
          </a:prstGeom>
          <a:noFill/>
          <a:ln>
            <a:noFill/>
          </a:ln>
        </p:spPr>
      </p:pic>
      <p:sp>
        <p:nvSpPr>
          <p:cNvPr id="46" name="Google Shape;46;p9"/>
          <p:cNvSpPr txBox="1">
            <a:spLocks noGrp="1"/>
          </p:cNvSpPr>
          <p:nvPr>
            <p:ph type="title"/>
          </p:nvPr>
        </p:nvSpPr>
        <p:spPr>
          <a:xfrm>
            <a:off x="838200" y="365127"/>
            <a:ext cx="10515600" cy="132556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47" name="Google Shape;47;p9"/>
          <p:cNvSpPr txBox="1">
            <a:spLocks noGrp="1"/>
          </p:cNvSpPr>
          <p:nvPr>
            <p:ph type="body" idx="1"/>
          </p:nvPr>
        </p:nvSpPr>
        <p:spPr>
          <a:xfrm>
            <a:off x="838200" y="1825625"/>
            <a:ext cx="5181600" cy="4351338"/>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SzPts val="2800"/>
              <a:buChar char="•"/>
              <a:defRPr sz="2800"/>
            </a:lvl1pPr>
            <a:lvl2pPr marL="914400" lvl="1" indent="-406400" algn="l">
              <a:lnSpc>
                <a:spcPct val="90000"/>
              </a:lnSpc>
              <a:spcBef>
                <a:spcPts val="1000"/>
              </a:spcBef>
              <a:spcAft>
                <a:spcPts val="0"/>
              </a:spcAft>
              <a:buSzPts val="2800"/>
              <a:buChar char="•"/>
              <a:defRPr sz="2800"/>
            </a:lvl2pPr>
            <a:lvl3pPr marL="1371600" lvl="2" indent="-406400" algn="l">
              <a:lnSpc>
                <a:spcPct val="90000"/>
              </a:lnSpc>
              <a:spcBef>
                <a:spcPts val="1000"/>
              </a:spcBef>
              <a:spcAft>
                <a:spcPts val="0"/>
              </a:spcAft>
              <a:buSzPts val="2800"/>
              <a:buChar char="•"/>
              <a:defRPr sz="2800"/>
            </a:lvl3pPr>
            <a:lvl4pPr marL="1828800" lvl="3" indent="-406400" algn="l">
              <a:lnSpc>
                <a:spcPct val="90000"/>
              </a:lnSpc>
              <a:spcBef>
                <a:spcPts val="1000"/>
              </a:spcBef>
              <a:spcAft>
                <a:spcPts val="0"/>
              </a:spcAft>
              <a:buSzPts val="2800"/>
              <a:buChar char="•"/>
              <a:defRPr sz="2800"/>
            </a:lvl4pPr>
            <a:lvl5pPr marL="2286000" lvl="4" indent="-406400" algn="l">
              <a:lnSpc>
                <a:spcPct val="90000"/>
              </a:lnSpc>
              <a:spcBef>
                <a:spcPts val="1000"/>
              </a:spcBef>
              <a:spcAft>
                <a:spcPts val="0"/>
              </a:spcAft>
              <a:buSzPts val="2800"/>
              <a:buChar char="•"/>
              <a:defRPr sz="2800"/>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48" name="Google Shape;48;p9"/>
          <p:cNvSpPr txBox="1">
            <a:spLocks noGrp="1"/>
          </p:cNvSpPr>
          <p:nvPr>
            <p:ph type="body" idx="2"/>
          </p:nvPr>
        </p:nvSpPr>
        <p:spPr>
          <a:xfrm>
            <a:off x="6172200" y="1825625"/>
            <a:ext cx="5181600" cy="4351338"/>
          </a:xfrm>
          <a:prstGeom prst="rect">
            <a:avLst/>
          </a:prstGeom>
          <a:noFill/>
          <a:ln>
            <a:noFill/>
          </a:ln>
        </p:spPr>
        <p:txBody>
          <a:bodyPr spcFirstLastPara="1" wrap="square" lIns="45675" tIns="45675" rIns="45675" bIns="45675" anchor="t" anchorCtr="0">
            <a:normAutofit/>
          </a:bodyPr>
          <a:lstStyle>
            <a:lvl1pPr marL="457200" lvl="0" indent="-381000" algn="l">
              <a:lnSpc>
                <a:spcPct val="90000"/>
              </a:lnSpc>
              <a:spcBef>
                <a:spcPts val="1000"/>
              </a:spcBef>
              <a:spcAft>
                <a:spcPts val="0"/>
              </a:spcAft>
              <a:buSzPts val="2400"/>
              <a:buChar char="•"/>
              <a:defRPr/>
            </a:lvl1pPr>
            <a:lvl2pPr marL="914400" lvl="1" indent="-381000" algn="l">
              <a:lnSpc>
                <a:spcPct val="90000"/>
              </a:lnSpc>
              <a:spcBef>
                <a:spcPts val="1000"/>
              </a:spcBef>
              <a:spcAft>
                <a:spcPts val="0"/>
              </a:spcAft>
              <a:buSzPts val="2400"/>
              <a:buChar char="•"/>
              <a:defRPr/>
            </a:lvl2pPr>
            <a:lvl3pPr marL="1371600" lvl="2" indent="-381000" algn="l">
              <a:lnSpc>
                <a:spcPct val="90000"/>
              </a:lnSpc>
              <a:spcBef>
                <a:spcPts val="1000"/>
              </a:spcBef>
              <a:spcAft>
                <a:spcPts val="0"/>
              </a:spcAft>
              <a:buSzPts val="2400"/>
              <a:buChar char="•"/>
              <a:defRPr/>
            </a:lvl3pPr>
            <a:lvl4pPr marL="1828800" lvl="3" indent="-381000" algn="l">
              <a:lnSpc>
                <a:spcPct val="90000"/>
              </a:lnSpc>
              <a:spcBef>
                <a:spcPts val="1000"/>
              </a:spcBef>
              <a:spcAft>
                <a:spcPts val="0"/>
              </a:spcAft>
              <a:buSzPts val="2400"/>
              <a:buChar char="•"/>
              <a:defRPr/>
            </a:lvl4pPr>
            <a:lvl5pPr marL="2286000" lvl="4" indent="-381000" algn="l">
              <a:lnSpc>
                <a:spcPct val="90000"/>
              </a:lnSpc>
              <a:spcBef>
                <a:spcPts val="1000"/>
              </a:spcBef>
              <a:spcAft>
                <a:spcPts val="0"/>
              </a:spcAft>
              <a:buSzPts val="2400"/>
              <a:buChar char="•"/>
              <a:defRPr/>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49" name="Google Shape;49;p9"/>
          <p:cNvSpPr txBox="1">
            <a:spLocks noGrp="1"/>
          </p:cNvSpPr>
          <p:nvPr>
            <p:ph type="sldNum" idx="12"/>
          </p:nvPr>
        </p:nvSpPr>
        <p:spPr>
          <a:xfrm>
            <a:off x="11095216" y="6414782"/>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_OBJECTS_WITH_TEXT" type="twoTxTwoObj">
  <p:cSld name="TWO_OBJECTS_WITH_TEXT">
    <p:spTree>
      <p:nvGrpSpPr>
        <p:cNvPr id="1" name="Shape 50"/>
        <p:cNvGrpSpPr/>
        <p:nvPr/>
      </p:nvGrpSpPr>
      <p:grpSpPr>
        <a:xfrm>
          <a:off x="0" y="0"/>
          <a:ext cx="0" cy="0"/>
          <a:chOff x="0" y="0"/>
          <a:chExt cx="0" cy="0"/>
        </a:xfrm>
      </p:grpSpPr>
      <p:pic>
        <p:nvPicPr>
          <p:cNvPr id="51" name="Google Shape;51;p10" descr="Google Shape;15;p1"/>
          <p:cNvPicPr preferRelativeResize="0"/>
          <p:nvPr/>
        </p:nvPicPr>
        <p:blipFill rotWithShape="1">
          <a:blip r:embed="rId2">
            <a:alphaModFix/>
          </a:blip>
          <a:srcRect/>
          <a:stretch/>
        </p:blipFill>
        <p:spPr>
          <a:xfrm>
            <a:off x="9351815" y="6310057"/>
            <a:ext cx="2804162" cy="507410"/>
          </a:xfrm>
          <a:prstGeom prst="rect">
            <a:avLst/>
          </a:prstGeom>
          <a:noFill/>
          <a:ln>
            <a:noFill/>
          </a:ln>
        </p:spPr>
      </p:pic>
      <p:sp>
        <p:nvSpPr>
          <p:cNvPr id="52" name="Google Shape;52;p10"/>
          <p:cNvSpPr txBox="1">
            <a:spLocks noGrp="1"/>
          </p:cNvSpPr>
          <p:nvPr>
            <p:ph type="title"/>
          </p:nvPr>
        </p:nvSpPr>
        <p:spPr>
          <a:xfrm>
            <a:off x="839787" y="365127"/>
            <a:ext cx="10515601" cy="1325563"/>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53" name="Google Shape;53;p10"/>
          <p:cNvSpPr txBox="1">
            <a:spLocks noGrp="1"/>
          </p:cNvSpPr>
          <p:nvPr>
            <p:ph type="body" idx="1"/>
          </p:nvPr>
        </p:nvSpPr>
        <p:spPr>
          <a:xfrm>
            <a:off x="839788" y="1681163"/>
            <a:ext cx="5157789" cy="823913"/>
          </a:xfrm>
          <a:prstGeom prst="rect">
            <a:avLst/>
          </a:prstGeom>
          <a:noFill/>
          <a:ln>
            <a:noFill/>
          </a:ln>
        </p:spPr>
        <p:txBody>
          <a:bodyPr spcFirstLastPara="1" wrap="square" lIns="45675" tIns="45675" rIns="45675" bIns="45675" anchor="b" anchorCtr="0">
            <a:normAutofit/>
          </a:bodyPr>
          <a:lstStyle>
            <a:lvl1pPr marL="457200" lvl="0" indent="-228600" algn="l">
              <a:lnSpc>
                <a:spcPct val="90000"/>
              </a:lnSpc>
              <a:spcBef>
                <a:spcPts val="1000"/>
              </a:spcBef>
              <a:spcAft>
                <a:spcPts val="0"/>
              </a:spcAft>
              <a:buClr>
                <a:srgbClr val="000000"/>
              </a:buClr>
              <a:buSzPts val="2400"/>
              <a:buFont typeface="Helvetica Neue"/>
              <a:buNone/>
              <a:defRPr b="1">
                <a:latin typeface="Helvetica Neue"/>
                <a:ea typeface="Helvetica Neue"/>
                <a:cs typeface="Helvetica Neue"/>
                <a:sym typeface="Helvetica Neue"/>
              </a:defRPr>
            </a:lvl1pPr>
            <a:lvl2pPr marL="914400" lvl="1" indent="-228600" algn="l">
              <a:lnSpc>
                <a:spcPct val="90000"/>
              </a:lnSpc>
              <a:spcBef>
                <a:spcPts val="1000"/>
              </a:spcBef>
              <a:spcAft>
                <a:spcPts val="0"/>
              </a:spcAft>
              <a:buClr>
                <a:srgbClr val="000000"/>
              </a:buClr>
              <a:buSzPts val="2400"/>
              <a:buFont typeface="Helvetica Neue"/>
              <a:buNone/>
              <a:defRPr b="1">
                <a:latin typeface="Helvetica Neue"/>
                <a:ea typeface="Helvetica Neue"/>
                <a:cs typeface="Helvetica Neue"/>
                <a:sym typeface="Helvetica Neue"/>
              </a:defRPr>
            </a:lvl2pPr>
            <a:lvl3pPr marL="1371600" lvl="2" indent="-228600" algn="l">
              <a:lnSpc>
                <a:spcPct val="90000"/>
              </a:lnSpc>
              <a:spcBef>
                <a:spcPts val="1000"/>
              </a:spcBef>
              <a:spcAft>
                <a:spcPts val="0"/>
              </a:spcAft>
              <a:buClr>
                <a:srgbClr val="000000"/>
              </a:buClr>
              <a:buSzPts val="2400"/>
              <a:buFont typeface="Helvetica Neue"/>
              <a:buNone/>
              <a:defRPr b="1">
                <a:latin typeface="Helvetica Neue"/>
                <a:ea typeface="Helvetica Neue"/>
                <a:cs typeface="Helvetica Neue"/>
                <a:sym typeface="Helvetica Neue"/>
              </a:defRPr>
            </a:lvl3pPr>
            <a:lvl4pPr marL="1828800" lvl="3" indent="-228600" algn="l">
              <a:lnSpc>
                <a:spcPct val="90000"/>
              </a:lnSpc>
              <a:spcBef>
                <a:spcPts val="1000"/>
              </a:spcBef>
              <a:spcAft>
                <a:spcPts val="0"/>
              </a:spcAft>
              <a:buClr>
                <a:srgbClr val="000000"/>
              </a:buClr>
              <a:buSzPts val="2400"/>
              <a:buFont typeface="Helvetica Neue"/>
              <a:buNone/>
              <a:defRPr b="1">
                <a:latin typeface="Helvetica Neue"/>
                <a:ea typeface="Helvetica Neue"/>
                <a:cs typeface="Helvetica Neue"/>
                <a:sym typeface="Helvetica Neue"/>
              </a:defRPr>
            </a:lvl4pPr>
            <a:lvl5pPr marL="2286000" lvl="4" indent="-228600" algn="l">
              <a:lnSpc>
                <a:spcPct val="90000"/>
              </a:lnSpc>
              <a:spcBef>
                <a:spcPts val="1000"/>
              </a:spcBef>
              <a:spcAft>
                <a:spcPts val="0"/>
              </a:spcAft>
              <a:buClr>
                <a:srgbClr val="000000"/>
              </a:buClr>
              <a:buSzPts val="2400"/>
              <a:buFont typeface="Helvetica Neue"/>
              <a:buNone/>
              <a:defRPr b="1">
                <a:latin typeface="Helvetica Neue"/>
                <a:ea typeface="Helvetica Neue"/>
                <a:cs typeface="Helvetica Neue"/>
                <a:sym typeface="Helvetica Neue"/>
              </a:defRPr>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54" name="Google Shape;54;p10"/>
          <p:cNvSpPr txBox="1">
            <a:spLocks noGrp="1"/>
          </p:cNvSpPr>
          <p:nvPr>
            <p:ph type="body" idx="2"/>
          </p:nvPr>
        </p:nvSpPr>
        <p:spPr>
          <a:xfrm>
            <a:off x="839788" y="2505075"/>
            <a:ext cx="5157789" cy="3684588"/>
          </a:xfrm>
          <a:prstGeom prst="rect">
            <a:avLst/>
          </a:prstGeom>
          <a:noFill/>
          <a:ln>
            <a:noFill/>
          </a:ln>
        </p:spPr>
        <p:txBody>
          <a:bodyPr spcFirstLastPara="1" wrap="square" lIns="45675" tIns="45675" rIns="45675" bIns="45675" anchor="t" anchorCtr="0">
            <a:normAutofit/>
          </a:bodyPr>
          <a:lstStyle>
            <a:lvl1pPr marL="457200" lvl="0" indent="-381000" algn="l">
              <a:lnSpc>
                <a:spcPct val="90000"/>
              </a:lnSpc>
              <a:spcBef>
                <a:spcPts val="1000"/>
              </a:spcBef>
              <a:spcAft>
                <a:spcPts val="0"/>
              </a:spcAft>
              <a:buSzPts val="2400"/>
              <a:buChar char="•"/>
              <a:defRPr/>
            </a:lvl1pPr>
            <a:lvl2pPr marL="914400" lvl="1" indent="-381000" algn="l">
              <a:lnSpc>
                <a:spcPct val="90000"/>
              </a:lnSpc>
              <a:spcBef>
                <a:spcPts val="1000"/>
              </a:spcBef>
              <a:spcAft>
                <a:spcPts val="0"/>
              </a:spcAft>
              <a:buSzPts val="2400"/>
              <a:buChar char="•"/>
              <a:defRPr/>
            </a:lvl2pPr>
            <a:lvl3pPr marL="1371600" lvl="2" indent="-381000" algn="l">
              <a:lnSpc>
                <a:spcPct val="90000"/>
              </a:lnSpc>
              <a:spcBef>
                <a:spcPts val="1000"/>
              </a:spcBef>
              <a:spcAft>
                <a:spcPts val="0"/>
              </a:spcAft>
              <a:buSzPts val="2400"/>
              <a:buChar char="•"/>
              <a:defRPr/>
            </a:lvl3pPr>
            <a:lvl4pPr marL="1828800" lvl="3" indent="-381000" algn="l">
              <a:lnSpc>
                <a:spcPct val="90000"/>
              </a:lnSpc>
              <a:spcBef>
                <a:spcPts val="1000"/>
              </a:spcBef>
              <a:spcAft>
                <a:spcPts val="0"/>
              </a:spcAft>
              <a:buSzPts val="2400"/>
              <a:buChar char="•"/>
              <a:defRPr/>
            </a:lvl4pPr>
            <a:lvl5pPr marL="2286000" lvl="4" indent="-381000" algn="l">
              <a:lnSpc>
                <a:spcPct val="90000"/>
              </a:lnSpc>
              <a:spcBef>
                <a:spcPts val="1000"/>
              </a:spcBef>
              <a:spcAft>
                <a:spcPts val="0"/>
              </a:spcAft>
              <a:buSzPts val="2400"/>
              <a:buChar char="•"/>
              <a:defRPr/>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55" name="Google Shape;55;p10"/>
          <p:cNvSpPr txBox="1">
            <a:spLocks noGrp="1"/>
          </p:cNvSpPr>
          <p:nvPr>
            <p:ph type="body" idx="3"/>
          </p:nvPr>
        </p:nvSpPr>
        <p:spPr>
          <a:xfrm>
            <a:off x="6172201" y="1681163"/>
            <a:ext cx="5183189" cy="823913"/>
          </a:xfrm>
          <a:prstGeom prst="rect">
            <a:avLst/>
          </a:prstGeom>
          <a:noFill/>
          <a:ln>
            <a:noFill/>
          </a:ln>
        </p:spPr>
        <p:txBody>
          <a:bodyPr spcFirstLastPara="1" wrap="square" lIns="45675" tIns="45675" rIns="45675" bIns="45675" anchor="b" anchorCtr="0">
            <a:normAutofit/>
          </a:bodyPr>
          <a:lstStyle>
            <a:lvl1pPr marL="457200" lvl="0" indent="-381000" algn="l">
              <a:lnSpc>
                <a:spcPct val="90000"/>
              </a:lnSpc>
              <a:spcBef>
                <a:spcPts val="1000"/>
              </a:spcBef>
              <a:spcAft>
                <a:spcPts val="0"/>
              </a:spcAft>
              <a:buSzPts val="2400"/>
              <a:buChar char="•"/>
              <a:defRPr/>
            </a:lvl1pPr>
            <a:lvl2pPr marL="914400" lvl="1" indent="-381000" algn="l">
              <a:lnSpc>
                <a:spcPct val="90000"/>
              </a:lnSpc>
              <a:spcBef>
                <a:spcPts val="1000"/>
              </a:spcBef>
              <a:spcAft>
                <a:spcPts val="0"/>
              </a:spcAft>
              <a:buSzPts val="2400"/>
              <a:buChar char="•"/>
              <a:defRPr/>
            </a:lvl2pPr>
            <a:lvl3pPr marL="1371600" lvl="2" indent="-381000" algn="l">
              <a:lnSpc>
                <a:spcPct val="90000"/>
              </a:lnSpc>
              <a:spcBef>
                <a:spcPts val="1000"/>
              </a:spcBef>
              <a:spcAft>
                <a:spcPts val="0"/>
              </a:spcAft>
              <a:buSzPts val="2400"/>
              <a:buChar char="•"/>
              <a:defRPr/>
            </a:lvl3pPr>
            <a:lvl4pPr marL="1828800" lvl="3" indent="-381000" algn="l">
              <a:lnSpc>
                <a:spcPct val="90000"/>
              </a:lnSpc>
              <a:spcBef>
                <a:spcPts val="1000"/>
              </a:spcBef>
              <a:spcAft>
                <a:spcPts val="0"/>
              </a:spcAft>
              <a:buSzPts val="2400"/>
              <a:buChar char="•"/>
              <a:defRPr/>
            </a:lvl4pPr>
            <a:lvl5pPr marL="2286000" lvl="4" indent="-381000" algn="l">
              <a:lnSpc>
                <a:spcPct val="90000"/>
              </a:lnSpc>
              <a:spcBef>
                <a:spcPts val="1000"/>
              </a:spcBef>
              <a:spcAft>
                <a:spcPts val="0"/>
              </a:spcAft>
              <a:buSzPts val="2400"/>
              <a:buChar char="•"/>
              <a:defRPr/>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56" name="Google Shape;56;p10"/>
          <p:cNvSpPr txBox="1">
            <a:spLocks noGrp="1"/>
          </p:cNvSpPr>
          <p:nvPr>
            <p:ph type="body" idx="4"/>
          </p:nvPr>
        </p:nvSpPr>
        <p:spPr>
          <a:xfrm>
            <a:off x="6172201" y="2505075"/>
            <a:ext cx="5183189" cy="3684588"/>
          </a:xfrm>
          <a:prstGeom prst="rect">
            <a:avLst/>
          </a:prstGeom>
          <a:noFill/>
          <a:ln>
            <a:noFill/>
          </a:ln>
        </p:spPr>
        <p:txBody>
          <a:bodyPr spcFirstLastPara="1" wrap="square" lIns="45675" tIns="45675" rIns="45675" bIns="45675" anchor="t" anchorCtr="0">
            <a:normAutofit/>
          </a:bodyPr>
          <a:lstStyle>
            <a:lvl1pPr marL="457200" lvl="0" indent="-381000" algn="l">
              <a:lnSpc>
                <a:spcPct val="90000"/>
              </a:lnSpc>
              <a:spcBef>
                <a:spcPts val="1000"/>
              </a:spcBef>
              <a:spcAft>
                <a:spcPts val="0"/>
              </a:spcAft>
              <a:buSzPts val="2400"/>
              <a:buChar char="•"/>
              <a:defRPr/>
            </a:lvl1pPr>
            <a:lvl2pPr marL="914400" lvl="1" indent="-381000" algn="l">
              <a:lnSpc>
                <a:spcPct val="90000"/>
              </a:lnSpc>
              <a:spcBef>
                <a:spcPts val="1000"/>
              </a:spcBef>
              <a:spcAft>
                <a:spcPts val="0"/>
              </a:spcAft>
              <a:buSzPts val="2400"/>
              <a:buChar char="•"/>
              <a:defRPr/>
            </a:lvl2pPr>
            <a:lvl3pPr marL="1371600" lvl="2" indent="-381000" algn="l">
              <a:lnSpc>
                <a:spcPct val="90000"/>
              </a:lnSpc>
              <a:spcBef>
                <a:spcPts val="1000"/>
              </a:spcBef>
              <a:spcAft>
                <a:spcPts val="0"/>
              </a:spcAft>
              <a:buSzPts val="2400"/>
              <a:buChar char="•"/>
              <a:defRPr/>
            </a:lvl3pPr>
            <a:lvl4pPr marL="1828800" lvl="3" indent="-381000" algn="l">
              <a:lnSpc>
                <a:spcPct val="90000"/>
              </a:lnSpc>
              <a:spcBef>
                <a:spcPts val="1000"/>
              </a:spcBef>
              <a:spcAft>
                <a:spcPts val="0"/>
              </a:spcAft>
              <a:buSzPts val="2400"/>
              <a:buChar char="•"/>
              <a:defRPr/>
            </a:lvl4pPr>
            <a:lvl5pPr marL="2286000" lvl="4" indent="-381000" algn="l">
              <a:lnSpc>
                <a:spcPct val="90000"/>
              </a:lnSpc>
              <a:spcBef>
                <a:spcPts val="1000"/>
              </a:spcBef>
              <a:spcAft>
                <a:spcPts val="0"/>
              </a:spcAft>
              <a:buSzPts val="2400"/>
              <a:buChar char="•"/>
              <a:defRPr/>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57" name="Google Shape;57;p10"/>
          <p:cNvSpPr txBox="1">
            <a:spLocks noGrp="1"/>
          </p:cNvSpPr>
          <p:nvPr>
            <p:ph type="sldNum" idx="12"/>
          </p:nvPr>
        </p:nvSpPr>
        <p:spPr>
          <a:xfrm>
            <a:off x="11095216" y="6414782"/>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p:cSld name="BLANK 2">
    <p:spTree>
      <p:nvGrpSpPr>
        <p:cNvPr id="1" name="Shape 58"/>
        <p:cNvGrpSpPr/>
        <p:nvPr/>
      </p:nvGrpSpPr>
      <p:grpSpPr>
        <a:xfrm>
          <a:off x="0" y="0"/>
          <a:ext cx="0" cy="0"/>
          <a:chOff x="0" y="0"/>
          <a:chExt cx="0" cy="0"/>
        </a:xfrm>
      </p:grpSpPr>
      <p:pic>
        <p:nvPicPr>
          <p:cNvPr id="59" name="Google Shape;59;p11" descr="Google Shape;15;p1"/>
          <p:cNvPicPr preferRelativeResize="0"/>
          <p:nvPr/>
        </p:nvPicPr>
        <p:blipFill rotWithShape="1">
          <a:blip r:embed="rId2">
            <a:alphaModFix/>
          </a:blip>
          <a:srcRect/>
          <a:stretch/>
        </p:blipFill>
        <p:spPr>
          <a:xfrm>
            <a:off x="9351815" y="6310057"/>
            <a:ext cx="2804162" cy="507410"/>
          </a:xfrm>
          <a:prstGeom prst="rect">
            <a:avLst/>
          </a:prstGeom>
          <a:noFill/>
          <a:ln>
            <a:noFill/>
          </a:ln>
        </p:spPr>
      </p:pic>
      <p:sp>
        <p:nvSpPr>
          <p:cNvPr id="60" name="Google Shape;60;p11"/>
          <p:cNvSpPr txBox="1">
            <a:spLocks noGrp="1"/>
          </p:cNvSpPr>
          <p:nvPr>
            <p:ph type="sldNum" idx="12"/>
          </p:nvPr>
        </p:nvSpPr>
        <p:spPr>
          <a:xfrm>
            <a:off x="11095216" y="6414782"/>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OBJECT_WITH_CAPTION_TEXT" type="objTx">
  <p:cSld name="OBJECT_WITH_CAPTION_TEXT">
    <p:spTree>
      <p:nvGrpSpPr>
        <p:cNvPr id="1" name="Shape 61"/>
        <p:cNvGrpSpPr/>
        <p:nvPr/>
      </p:nvGrpSpPr>
      <p:grpSpPr>
        <a:xfrm>
          <a:off x="0" y="0"/>
          <a:ext cx="0" cy="0"/>
          <a:chOff x="0" y="0"/>
          <a:chExt cx="0" cy="0"/>
        </a:xfrm>
      </p:grpSpPr>
      <p:pic>
        <p:nvPicPr>
          <p:cNvPr id="62" name="Google Shape;62;p12" descr="Google Shape;15;p1"/>
          <p:cNvPicPr preferRelativeResize="0"/>
          <p:nvPr/>
        </p:nvPicPr>
        <p:blipFill rotWithShape="1">
          <a:blip r:embed="rId2">
            <a:alphaModFix/>
          </a:blip>
          <a:srcRect/>
          <a:stretch/>
        </p:blipFill>
        <p:spPr>
          <a:xfrm>
            <a:off x="9351815" y="6310057"/>
            <a:ext cx="2804162" cy="507410"/>
          </a:xfrm>
          <a:prstGeom prst="rect">
            <a:avLst/>
          </a:prstGeom>
          <a:noFill/>
          <a:ln>
            <a:noFill/>
          </a:ln>
        </p:spPr>
      </p:pic>
      <p:sp>
        <p:nvSpPr>
          <p:cNvPr id="63" name="Google Shape;63;p12"/>
          <p:cNvSpPr txBox="1">
            <a:spLocks noGrp="1"/>
          </p:cNvSpPr>
          <p:nvPr>
            <p:ph type="title"/>
          </p:nvPr>
        </p:nvSpPr>
        <p:spPr>
          <a:xfrm>
            <a:off x="839787" y="457200"/>
            <a:ext cx="3932239" cy="1600200"/>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64" name="Google Shape;64;p12"/>
          <p:cNvSpPr txBox="1">
            <a:spLocks noGrp="1"/>
          </p:cNvSpPr>
          <p:nvPr>
            <p:ph type="body" idx="1"/>
          </p:nvPr>
        </p:nvSpPr>
        <p:spPr>
          <a:xfrm>
            <a:off x="5183187" y="987427"/>
            <a:ext cx="6172201" cy="4873626"/>
          </a:xfrm>
          <a:prstGeom prst="rect">
            <a:avLst/>
          </a:prstGeom>
          <a:noFill/>
          <a:ln>
            <a:noFill/>
          </a:ln>
        </p:spPr>
        <p:txBody>
          <a:bodyPr spcFirstLastPara="1" wrap="square" lIns="45675" tIns="45675" rIns="45675" bIns="45675" anchor="t" anchorCtr="0">
            <a:normAutofit/>
          </a:bodyPr>
          <a:lstStyle>
            <a:lvl1pPr marL="457200" lvl="0" indent="-431800" algn="l">
              <a:lnSpc>
                <a:spcPct val="90000"/>
              </a:lnSpc>
              <a:spcBef>
                <a:spcPts val="1000"/>
              </a:spcBef>
              <a:spcAft>
                <a:spcPts val="0"/>
              </a:spcAft>
              <a:buSzPts val="3200"/>
              <a:buChar char="•"/>
              <a:defRPr sz="3200"/>
            </a:lvl1pPr>
            <a:lvl2pPr marL="914400" lvl="1" indent="-431800" algn="l">
              <a:lnSpc>
                <a:spcPct val="90000"/>
              </a:lnSpc>
              <a:spcBef>
                <a:spcPts val="1000"/>
              </a:spcBef>
              <a:spcAft>
                <a:spcPts val="0"/>
              </a:spcAft>
              <a:buSzPts val="3200"/>
              <a:buChar char="•"/>
              <a:defRPr sz="3200"/>
            </a:lvl2pPr>
            <a:lvl3pPr marL="1371600" lvl="2" indent="-431800" algn="l">
              <a:lnSpc>
                <a:spcPct val="90000"/>
              </a:lnSpc>
              <a:spcBef>
                <a:spcPts val="1000"/>
              </a:spcBef>
              <a:spcAft>
                <a:spcPts val="0"/>
              </a:spcAft>
              <a:buSzPts val="3200"/>
              <a:buChar char="•"/>
              <a:defRPr sz="3200"/>
            </a:lvl3pPr>
            <a:lvl4pPr marL="1828800" lvl="3" indent="-431800" algn="l">
              <a:lnSpc>
                <a:spcPct val="90000"/>
              </a:lnSpc>
              <a:spcBef>
                <a:spcPts val="1000"/>
              </a:spcBef>
              <a:spcAft>
                <a:spcPts val="0"/>
              </a:spcAft>
              <a:buSzPts val="3200"/>
              <a:buChar char="•"/>
              <a:defRPr sz="3200"/>
            </a:lvl4pPr>
            <a:lvl5pPr marL="2286000" lvl="4" indent="-431800" algn="l">
              <a:lnSpc>
                <a:spcPct val="90000"/>
              </a:lnSpc>
              <a:spcBef>
                <a:spcPts val="1000"/>
              </a:spcBef>
              <a:spcAft>
                <a:spcPts val="0"/>
              </a:spcAft>
              <a:buSzPts val="3200"/>
              <a:buChar char="•"/>
              <a:defRPr sz="3200"/>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65" name="Google Shape;65;p12"/>
          <p:cNvSpPr txBox="1">
            <a:spLocks noGrp="1"/>
          </p:cNvSpPr>
          <p:nvPr>
            <p:ph type="body" idx="2"/>
          </p:nvPr>
        </p:nvSpPr>
        <p:spPr>
          <a:xfrm>
            <a:off x="839787" y="2057400"/>
            <a:ext cx="3932239" cy="3811588"/>
          </a:xfrm>
          <a:prstGeom prst="rect">
            <a:avLst/>
          </a:prstGeom>
          <a:noFill/>
          <a:ln>
            <a:noFill/>
          </a:ln>
        </p:spPr>
        <p:txBody>
          <a:bodyPr spcFirstLastPara="1" wrap="square" lIns="45675" tIns="45675" rIns="45675" bIns="45675" anchor="t" anchorCtr="0">
            <a:normAutofit/>
          </a:bodyPr>
          <a:lstStyle>
            <a:lvl1pPr marL="457200" lvl="0" indent="-381000" algn="l">
              <a:lnSpc>
                <a:spcPct val="90000"/>
              </a:lnSpc>
              <a:spcBef>
                <a:spcPts val="1000"/>
              </a:spcBef>
              <a:spcAft>
                <a:spcPts val="0"/>
              </a:spcAft>
              <a:buSzPts val="2400"/>
              <a:buChar char="•"/>
              <a:defRPr/>
            </a:lvl1pPr>
            <a:lvl2pPr marL="914400" lvl="1" indent="-381000" algn="l">
              <a:lnSpc>
                <a:spcPct val="90000"/>
              </a:lnSpc>
              <a:spcBef>
                <a:spcPts val="1000"/>
              </a:spcBef>
              <a:spcAft>
                <a:spcPts val="0"/>
              </a:spcAft>
              <a:buSzPts val="2400"/>
              <a:buChar char="•"/>
              <a:defRPr/>
            </a:lvl2pPr>
            <a:lvl3pPr marL="1371600" lvl="2" indent="-381000" algn="l">
              <a:lnSpc>
                <a:spcPct val="90000"/>
              </a:lnSpc>
              <a:spcBef>
                <a:spcPts val="1000"/>
              </a:spcBef>
              <a:spcAft>
                <a:spcPts val="0"/>
              </a:spcAft>
              <a:buSzPts val="2400"/>
              <a:buChar char="•"/>
              <a:defRPr/>
            </a:lvl3pPr>
            <a:lvl4pPr marL="1828800" lvl="3" indent="-381000" algn="l">
              <a:lnSpc>
                <a:spcPct val="90000"/>
              </a:lnSpc>
              <a:spcBef>
                <a:spcPts val="1000"/>
              </a:spcBef>
              <a:spcAft>
                <a:spcPts val="0"/>
              </a:spcAft>
              <a:buSzPts val="2400"/>
              <a:buChar char="•"/>
              <a:defRPr/>
            </a:lvl4pPr>
            <a:lvl5pPr marL="2286000" lvl="4" indent="-381000" algn="l">
              <a:lnSpc>
                <a:spcPct val="90000"/>
              </a:lnSpc>
              <a:spcBef>
                <a:spcPts val="1000"/>
              </a:spcBef>
              <a:spcAft>
                <a:spcPts val="0"/>
              </a:spcAft>
              <a:buSzPts val="2400"/>
              <a:buChar char="•"/>
              <a:defRPr/>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66" name="Google Shape;66;p12"/>
          <p:cNvSpPr txBox="1">
            <a:spLocks noGrp="1"/>
          </p:cNvSpPr>
          <p:nvPr>
            <p:ph type="sldNum" idx="12"/>
          </p:nvPr>
        </p:nvSpPr>
        <p:spPr>
          <a:xfrm>
            <a:off x="11095216" y="6414782"/>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spTree>
      <p:nvGrpSpPr>
        <p:cNvPr id="1" name="Shape 67"/>
        <p:cNvGrpSpPr/>
        <p:nvPr/>
      </p:nvGrpSpPr>
      <p:grpSpPr>
        <a:xfrm>
          <a:off x="0" y="0"/>
          <a:ext cx="0" cy="0"/>
          <a:chOff x="0" y="0"/>
          <a:chExt cx="0" cy="0"/>
        </a:xfrm>
      </p:grpSpPr>
      <p:pic>
        <p:nvPicPr>
          <p:cNvPr id="68" name="Google Shape;68;p13" descr="Google Shape;15;p1"/>
          <p:cNvPicPr preferRelativeResize="0"/>
          <p:nvPr/>
        </p:nvPicPr>
        <p:blipFill rotWithShape="1">
          <a:blip r:embed="rId2">
            <a:alphaModFix/>
          </a:blip>
          <a:srcRect/>
          <a:stretch/>
        </p:blipFill>
        <p:spPr>
          <a:xfrm>
            <a:off x="9351815" y="6310057"/>
            <a:ext cx="2804162" cy="507410"/>
          </a:xfrm>
          <a:prstGeom prst="rect">
            <a:avLst/>
          </a:prstGeom>
          <a:noFill/>
          <a:ln>
            <a:noFill/>
          </a:ln>
        </p:spPr>
      </p:pic>
      <p:sp>
        <p:nvSpPr>
          <p:cNvPr id="69" name="Google Shape;69;p13"/>
          <p:cNvSpPr txBox="1">
            <a:spLocks noGrp="1"/>
          </p:cNvSpPr>
          <p:nvPr>
            <p:ph type="title"/>
          </p:nvPr>
        </p:nvSpPr>
        <p:spPr>
          <a:xfrm>
            <a:off x="839787" y="457200"/>
            <a:ext cx="3932239" cy="1600200"/>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70" name="Google Shape;70;p13"/>
          <p:cNvSpPr>
            <a:spLocks noGrp="1"/>
          </p:cNvSpPr>
          <p:nvPr>
            <p:ph type="pic" idx="2"/>
          </p:nvPr>
        </p:nvSpPr>
        <p:spPr>
          <a:xfrm>
            <a:off x="5183187" y="987427"/>
            <a:ext cx="6172201" cy="4873626"/>
          </a:xfrm>
          <a:prstGeom prst="rect">
            <a:avLst/>
          </a:prstGeom>
          <a:noFill/>
          <a:ln>
            <a:noFill/>
          </a:ln>
        </p:spPr>
      </p:sp>
      <p:sp>
        <p:nvSpPr>
          <p:cNvPr id="71" name="Google Shape;71;p13"/>
          <p:cNvSpPr txBox="1">
            <a:spLocks noGrp="1"/>
          </p:cNvSpPr>
          <p:nvPr>
            <p:ph type="body" idx="1"/>
          </p:nvPr>
        </p:nvSpPr>
        <p:spPr>
          <a:xfrm>
            <a:off x="839787" y="2057400"/>
            <a:ext cx="3932239" cy="3811588"/>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000000"/>
              </a:buClr>
              <a:buSzPts val="1600"/>
              <a:buFont typeface="Calibri"/>
              <a:buNone/>
              <a:defRPr sz="1600"/>
            </a:lvl1pPr>
            <a:lvl2pPr marL="914400" lvl="1" indent="-228600" algn="l">
              <a:lnSpc>
                <a:spcPct val="90000"/>
              </a:lnSpc>
              <a:spcBef>
                <a:spcPts val="1000"/>
              </a:spcBef>
              <a:spcAft>
                <a:spcPts val="0"/>
              </a:spcAft>
              <a:buClr>
                <a:srgbClr val="000000"/>
              </a:buClr>
              <a:buSzPts val="1600"/>
              <a:buFont typeface="Calibri"/>
              <a:buNone/>
              <a:defRPr sz="1600"/>
            </a:lvl2pPr>
            <a:lvl3pPr marL="1371600" lvl="2" indent="-228600" algn="l">
              <a:lnSpc>
                <a:spcPct val="90000"/>
              </a:lnSpc>
              <a:spcBef>
                <a:spcPts val="1000"/>
              </a:spcBef>
              <a:spcAft>
                <a:spcPts val="0"/>
              </a:spcAft>
              <a:buClr>
                <a:srgbClr val="000000"/>
              </a:buClr>
              <a:buSzPts val="1600"/>
              <a:buFont typeface="Calibri"/>
              <a:buNone/>
              <a:defRPr sz="1600"/>
            </a:lvl3pPr>
            <a:lvl4pPr marL="1828800" lvl="3" indent="-228600" algn="l">
              <a:lnSpc>
                <a:spcPct val="90000"/>
              </a:lnSpc>
              <a:spcBef>
                <a:spcPts val="1000"/>
              </a:spcBef>
              <a:spcAft>
                <a:spcPts val="0"/>
              </a:spcAft>
              <a:buClr>
                <a:srgbClr val="000000"/>
              </a:buClr>
              <a:buSzPts val="1600"/>
              <a:buFont typeface="Calibri"/>
              <a:buNone/>
              <a:defRPr sz="1600"/>
            </a:lvl4pPr>
            <a:lvl5pPr marL="2286000" lvl="4" indent="-228600" algn="l">
              <a:lnSpc>
                <a:spcPct val="90000"/>
              </a:lnSpc>
              <a:spcBef>
                <a:spcPts val="1000"/>
              </a:spcBef>
              <a:spcAft>
                <a:spcPts val="0"/>
              </a:spcAft>
              <a:buClr>
                <a:srgbClr val="000000"/>
              </a:buClr>
              <a:buSzPts val="1600"/>
              <a:buFont typeface="Calibri"/>
              <a:buNone/>
              <a:defRPr sz="1600"/>
            </a:lvl5pPr>
            <a:lvl6pPr marL="2743200" lvl="5" indent="-381000" algn="l">
              <a:lnSpc>
                <a:spcPct val="90000"/>
              </a:lnSpc>
              <a:spcBef>
                <a:spcPts val="1000"/>
              </a:spcBef>
              <a:spcAft>
                <a:spcPts val="0"/>
              </a:spcAft>
              <a:buSzPts val="2400"/>
              <a:buChar char="•"/>
              <a:defRPr/>
            </a:lvl6pPr>
            <a:lvl7pPr marL="3200400" lvl="6" indent="-381000" algn="l">
              <a:lnSpc>
                <a:spcPct val="90000"/>
              </a:lnSpc>
              <a:spcBef>
                <a:spcPts val="1000"/>
              </a:spcBef>
              <a:spcAft>
                <a:spcPts val="0"/>
              </a:spcAft>
              <a:buSzPts val="2400"/>
              <a:buChar char="•"/>
              <a:defRPr/>
            </a:lvl7pPr>
            <a:lvl8pPr marL="3657600" lvl="7" indent="-381000" algn="l">
              <a:lnSpc>
                <a:spcPct val="90000"/>
              </a:lnSpc>
              <a:spcBef>
                <a:spcPts val="1000"/>
              </a:spcBef>
              <a:spcAft>
                <a:spcPts val="0"/>
              </a:spcAft>
              <a:buSzPts val="2400"/>
              <a:buChar char="•"/>
              <a:defRPr/>
            </a:lvl8pPr>
            <a:lvl9pPr marL="4114800" lvl="8" indent="-381000" algn="l">
              <a:lnSpc>
                <a:spcPct val="90000"/>
              </a:lnSpc>
              <a:spcBef>
                <a:spcPts val="1000"/>
              </a:spcBef>
              <a:spcAft>
                <a:spcPts val="0"/>
              </a:spcAft>
              <a:buSzPts val="2400"/>
              <a:buChar char="•"/>
              <a:defRPr/>
            </a:lvl9pPr>
          </a:lstStyle>
          <a:p>
            <a:endParaRPr/>
          </a:p>
        </p:txBody>
      </p:sp>
      <p:sp>
        <p:nvSpPr>
          <p:cNvPr id="72" name="Google Shape;72;p13"/>
          <p:cNvSpPr txBox="1">
            <a:spLocks noGrp="1"/>
          </p:cNvSpPr>
          <p:nvPr>
            <p:ph type="sldNum" idx="12"/>
          </p:nvPr>
        </p:nvSpPr>
        <p:spPr>
          <a:xfrm>
            <a:off x="11095216" y="6414782"/>
            <a:ext cx="258585" cy="248265"/>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7" name="Google Shape;7;p1"/>
          <p:cNvSpPr txBox="1">
            <a:spLocks noGrp="1"/>
          </p:cNvSpPr>
          <p:nvPr>
            <p:ph type="title"/>
          </p:nvPr>
        </p:nvSpPr>
        <p:spPr>
          <a:xfrm>
            <a:off x="838200" y="-28895"/>
            <a:ext cx="10515600" cy="1103401"/>
          </a:xfrm>
          <a:prstGeom prst="rect">
            <a:avLst/>
          </a:prstGeom>
          <a:noFill/>
          <a:ln>
            <a:noFill/>
          </a:ln>
        </p:spPr>
        <p:txBody>
          <a:bodyPr spcFirstLastPara="1" wrap="square" lIns="45675" tIns="45675" rIns="45675" bIns="45675" anchor="ctr" anchorCtr="0">
            <a:normAutofit/>
          </a:bodyPr>
          <a:lstStyle>
            <a:lvl1pPr marR="0" lvl="0" algn="ctr"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ctr"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ctr"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ctr"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ctr"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ctr"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ctr"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ctr"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ctr"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8" name="Google Shape;8;p1"/>
          <p:cNvSpPr txBox="1">
            <a:spLocks noGrp="1"/>
          </p:cNvSpPr>
          <p:nvPr>
            <p:ph type="body" idx="1"/>
          </p:nvPr>
        </p:nvSpPr>
        <p:spPr>
          <a:xfrm>
            <a:off x="465513" y="1228955"/>
            <a:ext cx="11393978" cy="4972947"/>
          </a:xfrm>
          <a:prstGeom prst="rect">
            <a:avLst/>
          </a:prstGeom>
          <a:noFill/>
          <a:ln>
            <a:noFill/>
          </a:ln>
        </p:spPr>
        <p:txBody>
          <a:bodyPr spcFirstLastPara="1" wrap="square" lIns="45675" tIns="45675" rIns="45675" bIns="45675" anchor="t" anchorCtr="0">
            <a:normAutofit/>
          </a:bodyPr>
          <a:lstStyle>
            <a:lvl1pPr marL="457200" marR="0" lvl="0" indent="-381000" algn="l" rtl="0">
              <a:lnSpc>
                <a:spcPct val="90000"/>
              </a:lnSpc>
              <a:spcBef>
                <a:spcPts val="1000"/>
              </a:spcBef>
              <a:spcAft>
                <a:spcPts val="0"/>
              </a:spcAft>
              <a:buClr>
                <a:srgbClr val="C55A11"/>
              </a:buClr>
              <a:buSzPts val="2400"/>
              <a:buFont typeface="Arial"/>
              <a:buChar char="•"/>
              <a:defRPr sz="24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1000"/>
              </a:spcBef>
              <a:spcAft>
                <a:spcPts val="0"/>
              </a:spcAft>
              <a:buClr>
                <a:srgbClr val="C55A11"/>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81000" algn="l" rtl="0">
              <a:lnSpc>
                <a:spcPct val="90000"/>
              </a:lnSpc>
              <a:spcBef>
                <a:spcPts val="1000"/>
              </a:spcBef>
              <a:spcAft>
                <a:spcPts val="0"/>
              </a:spcAft>
              <a:buClr>
                <a:srgbClr val="C55A11"/>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81000" algn="l" rtl="0">
              <a:lnSpc>
                <a:spcPct val="90000"/>
              </a:lnSpc>
              <a:spcBef>
                <a:spcPts val="1000"/>
              </a:spcBef>
              <a:spcAft>
                <a:spcPts val="0"/>
              </a:spcAft>
              <a:buClr>
                <a:srgbClr val="C55A11"/>
              </a:buClr>
              <a:buSzPts val="2400"/>
              <a:buFont typeface="Arial"/>
              <a:buChar char="•"/>
              <a:defRPr sz="2400" b="0" i="0" u="none" strike="noStrike" cap="none">
                <a:solidFill>
                  <a:srgbClr val="000000"/>
                </a:solidFill>
                <a:latin typeface="Calibri"/>
                <a:ea typeface="Calibri"/>
                <a:cs typeface="Calibri"/>
                <a:sym typeface="Calibri"/>
              </a:defRPr>
            </a:lvl4pPr>
            <a:lvl5pPr marL="2286000" marR="0" lvl="4" indent="-381000" algn="l" rtl="0">
              <a:lnSpc>
                <a:spcPct val="90000"/>
              </a:lnSpc>
              <a:spcBef>
                <a:spcPts val="1000"/>
              </a:spcBef>
              <a:spcAft>
                <a:spcPts val="0"/>
              </a:spcAft>
              <a:buClr>
                <a:srgbClr val="C55A11"/>
              </a:buClr>
              <a:buSzPts val="240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90000"/>
              </a:lnSpc>
              <a:spcBef>
                <a:spcPts val="1000"/>
              </a:spcBef>
              <a:spcAft>
                <a:spcPts val="0"/>
              </a:spcAft>
              <a:buClr>
                <a:srgbClr val="C55A11"/>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90000"/>
              </a:lnSpc>
              <a:spcBef>
                <a:spcPts val="1000"/>
              </a:spcBef>
              <a:spcAft>
                <a:spcPts val="0"/>
              </a:spcAft>
              <a:buClr>
                <a:srgbClr val="C55A11"/>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90000"/>
              </a:lnSpc>
              <a:spcBef>
                <a:spcPts val="1000"/>
              </a:spcBef>
              <a:spcAft>
                <a:spcPts val="0"/>
              </a:spcAft>
              <a:buClr>
                <a:srgbClr val="C55A11"/>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90000"/>
              </a:lnSpc>
              <a:spcBef>
                <a:spcPts val="1000"/>
              </a:spcBef>
              <a:spcAft>
                <a:spcPts val="0"/>
              </a:spcAft>
              <a:buClr>
                <a:srgbClr val="C55A11"/>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904" r:id="rId14"/>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1.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17" Type="http://schemas.microsoft.com/office/2007/relationships/hdphoto" Target="../media/hdphoto1.wdp"/><Relationship Id="rId2" Type="http://schemas.openxmlformats.org/officeDocument/2006/relationships/notesSlide" Target="../notesSlides/notesSlide28.xml"/><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2.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massive.ucsd.edu/" TargetMode="External"/><Relationship Id="rId5" Type="http://schemas.openxmlformats.org/officeDocument/2006/relationships/hyperlink" Target="https://www.ebi.ac.uk/pride/"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www.nature.com/articles/s41388-024-02974-w"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260"/>
          <p:cNvSpPr txBox="1">
            <a:spLocks noGrp="1"/>
          </p:cNvSpPr>
          <p:nvPr>
            <p:ph type="ctrTitle" idx="4294967295"/>
          </p:nvPr>
        </p:nvSpPr>
        <p:spPr>
          <a:xfrm>
            <a:off x="402336" y="1122363"/>
            <a:ext cx="11247119" cy="2087182"/>
          </a:xfrm>
          <a:prstGeom prst="rect">
            <a:avLst/>
          </a:prstGeom>
          <a:noFill/>
          <a:ln>
            <a:noFill/>
          </a:ln>
        </p:spPr>
        <p:txBody>
          <a:bodyPr spcFirstLastPara="1" wrap="square" lIns="45675" tIns="45675" rIns="45675" bIns="45675" anchor="b" anchorCtr="0">
            <a:normAutofit/>
          </a:bodyPr>
          <a:lstStyle/>
          <a:p>
            <a:pPr marL="0" marR="0" lvl="0" indent="0" algn="ctr" rtl="0">
              <a:lnSpc>
                <a:spcPct val="90000"/>
              </a:lnSpc>
              <a:spcBef>
                <a:spcPts val="0"/>
              </a:spcBef>
              <a:spcAft>
                <a:spcPts val="0"/>
              </a:spcAft>
              <a:buClr>
                <a:srgbClr val="0070C0"/>
              </a:buClr>
              <a:buSzPts val="4800"/>
              <a:buFont typeface="Calibri"/>
              <a:buNone/>
            </a:pPr>
            <a:r>
              <a:rPr lang="en-US" sz="4800" b="0" i="0" u="none" strike="noStrike" cap="none" dirty="0">
                <a:solidFill>
                  <a:srgbClr val="0070C0"/>
                </a:solidFill>
                <a:latin typeface="Calibri"/>
                <a:ea typeface="Calibri"/>
                <a:cs typeface="Calibri"/>
                <a:sym typeface="Calibri"/>
              </a:rPr>
              <a:t>Acceleration of Bioinformatics Workloads</a:t>
            </a:r>
            <a:endParaRPr sz="6000" b="0" i="0" u="none" strike="noStrike" cap="none" dirty="0">
              <a:solidFill>
                <a:srgbClr val="000000"/>
              </a:solidFill>
              <a:latin typeface="Calibri"/>
              <a:ea typeface="Calibri"/>
              <a:cs typeface="Calibri"/>
              <a:sym typeface="Calibri"/>
            </a:endParaRPr>
          </a:p>
        </p:txBody>
      </p:sp>
      <p:sp>
        <p:nvSpPr>
          <p:cNvPr id="1073" name="Google Shape;1073;p260"/>
          <p:cNvSpPr txBox="1">
            <a:spLocks noGrp="1"/>
          </p:cNvSpPr>
          <p:nvPr>
            <p:ph type="subTitle" idx="4294967295"/>
          </p:nvPr>
        </p:nvSpPr>
        <p:spPr>
          <a:xfrm>
            <a:off x="1626041" y="3926728"/>
            <a:ext cx="9229311" cy="1888856"/>
          </a:xfrm>
          <a:prstGeom prst="rect">
            <a:avLst/>
          </a:prstGeom>
          <a:noFill/>
          <a:ln>
            <a:noFill/>
          </a:ln>
        </p:spPr>
        <p:txBody>
          <a:bodyPr spcFirstLastPara="1" wrap="square" lIns="45675" tIns="45675" rIns="45675" bIns="45675" anchor="t" anchorCtr="0">
            <a:normAutofit/>
          </a:bodyPr>
          <a:lstStyle/>
          <a:p>
            <a:pPr marL="0" marR="0" lvl="0" indent="0" algn="ctr" rtl="0">
              <a:lnSpc>
                <a:spcPct val="90000"/>
              </a:lnSpc>
              <a:spcBef>
                <a:spcPts val="0"/>
              </a:spcBef>
              <a:spcAft>
                <a:spcPts val="0"/>
              </a:spcAft>
              <a:buClr>
                <a:srgbClr val="0070C0"/>
              </a:buClr>
              <a:buSzPts val="2800"/>
              <a:buFont typeface="Arial"/>
              <a:buNone/>
            </a:pPr>
            <a:r>
              <a:rPr lang="en-US" sz="2800" b="1" i="0" u="none" strike="noStrike" cap="none" dirty="0">
                <a:solidFill>
                  <a:srgbClr val="0070C0"/>
                </a:solidFill>
                <a:latin typeface="Helvetica Neue"/>
                <a:ea typeface="Helvetica Neue"/>
                <a:cs typeface="Helvetica Neue"/>
                <a:sym typeface="Helvetica Neue"/>
              </a:rPr>
              <a:t>Prof.  Tajana </a:t>
            </a:r>
            <a:r>
              <a:rPr lang="en-US" sz="2800" b="1" i="0" u="none" strike="noStrike" cap="none" dirty="0" err="1">
                <a:solidFill>
                  <a:srgbClr val="0070C0"/>
                </a:solidFill>
                <a:latin typeface="Helvetica Neue"/>
                <a:ea typeface="Helvetica Neue"/>
                <a:cs typeface="Helvetica Neue"/>
                <a:sym typeface="Helvetica Neue"/>
              </a:rPr>
              <a:t>Simunic</a:t>
            </a:r>
            <a:r>
              <a:rPr lang="en-US" sz="2800" b="1" i="0" u="none" strike="noStrike" cap="none" dirty="0">
                <a:solidFill>
                  <a:srgbClr val="0070C0"/>
                </a:solidFill>
                <a:latin typeface="Helvetica Neue"/>
                <a:ea typeface="Helvetica Neue"/>
                <a:cs typeface="Helvetica Neue"/>
                <a:sym typeface="Helvetica Neue"/>
              </a:rPr>
              <a:t> </a:t>
            </a:r>
            <a:r>
              <a:rPr lang="en-US" sz="2800" b="1" i="0" u="none" strike="noStrike" cap="none" dirty="0" smtClean="0">
                <a:solidFill>
                  <a:srgbClr val="0070C0"/>
                </a:solidFill>
                <a:latin typeface="Helvetica Neue"/>
                <a:ea typeface="Helvetica Neue"/>
                <a:cs typeface="Helvetica Neue"/>
                <a:sym typeface="Helvetica Neue"/>
              </a:rPr>
              <a:t>Rosing</a:t>
            </a:r>
            <a:endParaRPr dirty="0"/>
          </a:p>
          <a:p>
            <a:pPr marL="0" marR="0" lvl="0" indent="0" algn="ctr" rtl="0">
              <a:lnSpc>
                <a:spcPct val="90000"/>
              </a:lnSpc>
              <a:spcBef>
                <a:spcPts val="0"/>
              </a:spcBef>
              <a:spcAft>
                <a:spcPts val="0"/>
              </a:spcAft>
              <a:buClr>
                <a:srgbClr val="0070C0"/>
              </a:buClr>
              <a:buSzPts val="2800"/>
              <a:buFont typeface="Arial"/>
              <a:buNone/>
            </a:pPr>
            <a:endParaRPr sz="2400" b="0" i="0" u="none" strike="noStrike" cap="none" dirty="0">
              <a:solidFill>
                <a:srgbClr val="000000"/>
              </a:solidFill>
              <a:latin typeface="Calibri"/>
              <a:ea typeface="Calibri"/>
              <a:cs typeface="Calibri"/>
              <a:sym typeface="Calibri"/>
            </a:endParaRPr>
          </a:p>
          <a:p>
            <a:pPr marL="0" lvl="0" indent="0" algn="ctr">
              <a:buClr>
                <a:srgbClr val="0070C0"/>
              </a:buClr>
              <a:buSzPts val="2800"/>
              <a:buNone/>
            </a:pPr>
            <a:r>
              <a:rPr lang="en-US" b="1" i="0" u="none" strike="noStrike" cap="none" dirty="0">
                <a:solidFill>
                  <a:srgbClr val="0070C0"/>
                </a:solidFill>
                <a:latin typeface="+mn-lt"/>
                <a:ea typeface="Helvetica Neue"/>
                <a:cs typeface="Helvetica Neue"/>
                <a:sym typeface="Helvetica Neue"/>
              </a:rPr>
              <a:t>Contributors: </a:t>
            </a:r>
            <a:r>
              <a:rPr lang="en-US" b="1" dirty="0">
                <a:solidFill>
                  <a:srgbClr val="0070C0"/>
                </a:solidFill>
                <a:latin typeface="+mn-lt"/>
                <a:ea typeface="Helvetica Neue"/>
                <a:cs typeface="Helvetica Neue"/>
                <a:sym typeface="Helvetica Neue"/>
              </a:rPr>
              <a:t>Prof. Rob Knight, Prof. </a:t>
            </a:r>
            <a:r>
              <a:rPr lang="en-US" b="1" dirty="0" err="1">
                <a:solidFill>
                  <a:srgbClr val="0070C0"/>
                </a:solidFill>
                <a:latin typeface="+mn-lt"/>
                <a:ea typeface="Helvetica Neue"/>
                <a:cs typeface="Helvetica Neue"/>
                <a:sym typeface="Helvetica Neue"/>
              </a:rPr>
              <a:t>Niema</a:t>
            </a:r>
            <a:r>
              <a:rPr lang="en-US" b="1" dirty="0">
                <a:solidFill>
                  <a:srgbClr val="0070C0"/>
                </a:solidFill>
                <a:latin typeface="+mn-lt"/>
                <a:ea typeface="Helvetica Neue"/>
                <a:cs typeface="Helvetica Neue"/>
                <a:sym typeface="Helvetica Neue"/>
              </a:rPr>
              <a:t> </a:t>
            </a:r>
            <a:r>
              <a:rPr lang="en-US" b="1" dirty="0" err="1" smtClean="0">
                <a:solidFill>
                  <a:srgbClr val="0070C0"/>
                </a:solidFill>
                <a:latin typeface="+mn-lt"/>
                <a:ea typeface="Helvetica Neue"/>
                <a:cs typeface="Helvetica Neue"/>
                <a:sym typeface="Helvetica Neue"/>
              </a:rPr>
              <a:t>Moshiri</a:t>
            </a:r>
            <a:r>
              <a:rPr lang="en-US" b="1" dirty="0">
                <a:solidFill>
                  <a:srgbClr val="0070C0"/>
                </a:solidFill>
                <a:latin typeface="+mn-lt"/>
                <a:ea typeface="Helvetica Neue"/>
                <a:cs typeface="Helvetica Neue"/>
                <a:sym typeface="Helvetica Neue"/>
              </a:rPr>
              <a:t> </a:t>
            </a:r>
            <a:r>
              <a:rPr lang="en-US" b="1" dirty="0" smtClean="0">
                <a:solidFill>
                  <a:srgbClr val="0070C0"/>
                </a:solidFill>
                <a:latin typeface="+mn-lt"/>
                <a:ea typeface="Helvetica Neue"/>
                <a:cs typeface="Helvetica Neue"/>
                <a:sym typeface="Helvetica Neue"/>
              </a:rPr>
              <a:t>@UCSD,</a:t>
            </a:r>
            <a:endParaRPr b="0" i="0" u="none" strike="noStrike" cap="none" dirty="0">
              <a:solidFill>
                <a:srgbClr val="000000"/>
              </a:solidFill>
              <a:latin typeface="+mn-lt"/>
              <a:sym typeface="Calibri"/>
            </a:endParaRPr>
          </a:p>
          <a:p>
            <a:pPr marL="0" marR="0" lvl="0" indent="0" algn="ctr" rtl="0">
              <a:lnSpc>
                <a:spcPct val="90000"/>
              </a:lnSpc>
              <a:spcBef>
                <a:spcPts val="1000"/>
              </a:spcBef>
              <a:spcAft>
                <a:spcPts val="0"/>
              </a:spcAft>
              <a:buClr>
                <a:srgbClr val="0070C0"/>
              </a:buClr>
              <a:buSzPts val="2800"/>
              <a:buFont typeface="Arial"/>
              <a:buNone/>
            </a:pPr>
            <a:r>
              <a:rPr lang="en-US" b="1" i="0" u="none" strike="noStrike" cap="none" dirty="0" smtClean="0">
                <a:solidFill>
                  <a:srgbClr val="0070C0"/>
                </a:solidFill>
                <a:latin typeface="+mn-lt"/>
                <a:ea typeface="Helvetica Neue"/>
                <a:cs typeface="Helvetica Neue"/>
                <a:sym typeface="Helvetica Neue"/>
              </a:rPr>
              <a:t>amazing students</a:t>
            </a:r>
            <a:r>
              <a:rPr lang="en-US" b="1" i="0" u="none" strike="noStrike" cap="none" dirty="0">
                <a:solidFill>
                  <a:srgbClr val="0070C0"/>
                </a:solidFill>
                <a:latin typeface="+mn-lt"/>
                <a:ea typeface="Helvetica Neue"/>
                <a:cs typeface="Helvetica Neue"/>
                <a:sym typeface="Helvetica Neue"/>
              </a:rPr>
              <a:t>, postdocs and </a:t>
            </a:r>
            <a:r>
              <a:rPr lang="en-US" b="1" i="0" u="none" strike="noStrike" cap="none" dirty="0" smtClean="0">
                <a:solidFill>
                  <a:srgbClr val="0070C0"/>
                </a:solidFill>
                <a:latin typeface="+mn-lt"/>
                <a:ea typeface="Helvetica Neue"/>
                <a:cs typeface="Helvetica Neue"/>
                <a:sym typeface="Helvetica Neue"/>
              </a:rPr>
              <a:t>staff</a:t>
            </a:r>
            <a:endParaRPr b="0" i="0" u="none" strike="noStrike" cap="none" dirty="0">
              <a:solidFill>
                <a:srgbClr val="000000"/>
              </a:solidFill>
              <a:latin typeface="+mn-lt"/>
              <a:sym typeface="Calibri"/>
            </a:endParaRPr>
          </a:p>
        </p:txBody>
      </p:sp>
      <p:sp>
        <p:nvSpPr>
          <p:cNvPr id="2" name="Rectangle 1"/>
          <p:cNvSpPr/>
          <p:nvPr/>
        </p:nvSpPr>
        <p:spPr>
          <a:xfrm>
            <a:off x="2736157" y="6532767"/>
            <a:ext cx="6579476" cy="738664"/>
          </a:xfrm>
          <a:prstGeom prst="rect">
            <a:avLst/>
          </a:prstGeom>
        </p:spPr>
        <p:txBody>
          <a:bodyPr wrap="square">
            <a:spAutoFit/>
          </a:bodyPr>
          <a:lstStyle/>
          <a:p>
            <a:r>
              <a:rPr lang="en-US" dirty="0">
                <a:solidFill>
                  <a:schemeClr val="accent5"/>
                </a:solidFill>
                <a:latin typeface="Ubuntu"/>
              </a:rPr>
              <a:t>This work was supported in part by Semiconductor Research Corporation (SRC</a:t>
            </a:r>
            <a:r>
              <a:rPr lang="en-US" dirty="0" smtClean="0">
                <a:solidFill>
                  <a:schemeClr val="accent5"/>
                </a:solidFill>
                <a:latin typeface="Ubuntu"/>
              </a:rPr>
              <a:t>)</a:t>
            </a:r>
            <a:endParaRPr lang="en-US" dirty="0">
              <a:solidFill>
                <a:schemeClr val="accent5"/>
              </a:solidFill>
            </a:endParaRPr>
          </a:p>
          <a:p>
            <a:r>
              <a:rPr lang="en-US" dirty="0">
                <a:solidFill>
                  <a:schemeClr val="accent5"/>
                </a:solidFill>
              </a:rPr>
              <a:t/>
            </a:r>
            <a:br>
              <a:rPr lang="en-US" dirty="0">
                <a:solidFill>
                  <a:schemeClr val="accent5"/>
                </a:solidFill>
              </a:rPr>
            </a:br>
            <a:endParaRPr lang="en-US" dirty="0">
              <a:solidFill>
                <a:schemeClr val="accent5"/>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295"/>
          <p:cNvSpPr/>
          <p:nvPr/>
        </p:nvSpPr>
        <p:spPr>
          <a:xfrm>
            <a:off x="3591619" y="4276930"/>
            <a:ext cx="5698800" cy="2352900"/>
          </a:xfrm>
          <a:prstGeom prst="rect">
            <a:avLst/>
          </a:prstGeom>
          <a:solidFill>
            <a:srgbClr val="CBC4D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27" name="Google Shape;1727;p295"/>
          <p:cNvSpPr/>
          <p:nvPr/>
        </p:nvSpPr>
        <p:spPr>
          <a:xfrm>
            <a:off x="3596429" y="1364234"/>
            <a:ext cx="5694000" cy="2910600"/>
          </a:xfrm>
          <a:prstGeom prst="rect">
            <a:avLst/>
          </a:prstGeom>
          <a:solidFill>
            <a:srgbClr val="E1EFD8"/>
          </a:solidFill>
          <a:ln w="5715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28" name="Google Shape;1728;p295"/>
          <p:cNvSpPr txBox="1">
            <a:spLocks noGrp="1"/>
          </p:cNvSpPr>
          <p:nvPr>
            <p:ph type="title" idx="4294967295"/>
          </p:nvPr>
        </p:nvSpPr>
        <p:spPr>
          <a:xfrm>
            <a:off x="1059660" y="24399"/>
            <a:ext cx="10268700" cy="675000"/>
          </a:xfrm>
          <a:prstGeom prst="rect">
            <a:avLst/>
          </a:prstGeom>
          <a:noFill/>
          <a:ln>
            <a:noFill/>
          </a:ln>
        </p:spPr>
        <p:txBody>
          <a:bodyPr spcFirstLastPara="1" wrap="square" lIns="60900" tIns="60900" rIns="60900" bIns="60900" anchor="ctr" anchorCtr="0">
            <a:noAutofit/>
          </a:bodyPr>
          <a:lstStyle/>
          <a:p>
            <a:pPr marL="0" marR="0" lvl="0" indent="0" algn="ctr" rtl="0">
              <a:lnSpc>
                <a:spcPct val="90000"/>
              </a:lnSpc>
              <a:spcBef>
                <a:spcPts val="0"/>
              </a:spcBef>
              <a:spcAft>
                <a:spcPts val="0"/>
              </a:spcAft>
              <a:buClr>
                <a:srgbClr val="000000"/>
              </a:buClr>
              <a:buSzPts val="3959"/>
              <a:buFont typeface="Calibri"/>
              <a:buNone/>
            </a:pPr>
            <a:r>
              <a:rPr lang="en-US" sz="3400" b="1" i="0" u="none" strike="noStrike" cap="none">
                <a:solidFill>
                  <a:srgbClr val="000000"/>
                </a:solidFill>
                <a:latin typeface="Calibri"/>
                <a:ea typeface="Calibri"/>
                <a:cs typeface="Calibri"/>
                <a:sym typeface="Calibri"/>
              </a:rPr>
              <a:t>End-to-End COVID-19 Workflow Optimization</a:t>
            </a:r>
            <a:endParaRPr sz="3400" b="1" i="0" u="none" strike="noStrike" cap="none">
              <a:solidFill>
                <a:srgbClr val="000000"/>
              </a:solidFill>
              <a:latin typeface="Calibri"/>
              <a:ea typeface="Calibri"/>
              <a:cs typeface="Calibri"/>
              <a:sym typeface="Calibri"/>
            </a:endParaRPr>
          </a:p>
        </p:txBody>
      </p:sp>
      <p:grpSp>
        <p:nvGrpSpPr>
          <p:cNvPr id="1729" name="Google Shape;1729;p295"/>
          <p:cNvGrpSpPr/>
          <p:nvPr/>
        </p:nvGrpSpPr>
        <p:grpSpPr>
          <a:xfrm>
            <a:off x="4452686" y="501521"/>
            <a:ext cx="3950227" cy="892500"/>
            <a:chOff x="0" y="-105179"/>
            <a:chExt cx="1655100" cy="892500"/>
          </a:xfrm>
        </p:grpSpPr>
        <p:sp>
          <p:nvSpPr>
            <p:cNvPr id="1730" name="Google Shape;1730;p295"/>
            <p:cNvSpPr/>
            <p:nvPr/>
          </p:nvSpPr>
          <p:spPr>
            <a:xfrm>
              <a:off x="0" y="-1"/>
              <a:ext cx="1655100" cy="650376"/>
            </a:xfrm>
            <a:custGeom>
              <a:avLst/>
              <a:gdLst/>
              <a:ahLst/>
              <a:cxnLst/>
              <a:rect l="l" t="t" r="r" b="b"/>
              <a:pathLst>
                <a:path w="21600" h="21600" extrusionOk="0">
                  <a:moveTo>
                    <a:pt x="1415" y="0"/>
                  </a:moveTo>
                  <a:lnTo>
                    <a:pt x="20185" y="0"/>
                  </a:lnTo>
                  <a:lnTo>
                    <a:pt x="21600" y="3600"/>
                  </a:lnTo>
                  <a:lnTo>
                    <a:pt x="21600" y="21600"/>
                  </a:lnTo>
                  <a:lnTo>
                    <a:pt x="0" y="21600"/>
                  </a:lnTo>
                  <a:lnTo>
                    <a:pt x="0" y="3600"/>
                  </a:lnTo>
                  <a:cubicBezTo>
                    <a:pt x="0" y="1612"/>
                    <a:pt x="633" y="0"/>
                    <a:pt x="1415"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p295"/>
            <p:cNvSpPr txBox="1"/>
            <p:nvPr/>
          </p:nvSpPr>
          <p:spPr>
            <a:xfrm>
              <a:off x="31750" y="-105179"/>
              <a:ext cx="1623300" cy="8925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t>DNA/RNA </a:t>
              </a:r>
              <a:r>
                <a:rPr lang="en-US" sz="1400" b="1" i="0" u="none" strike="noStrike" cap="none">
                  <a:solidFill>
                    <a:srgbClr val="000000"/>
                  </a:solidFill>
                  <a:latin typeface="Arial"/>
                  <a:ea typeface="Arial"/>
                  <a:cs typeface="Arial"/>
                  <a:sym typeface="Arial"/>
                </a:rPr>
                <a:t>Sequences</a:t>
              </a:r>
              <a:endParaRPr sz="1400" b="1" i="0" u="none" strike="noStrike" cap="none">
                <a:solidFill>
                  <a:srgbClr val="000000"/>
                </a:solidFill>
                <a:latin typeface="Arial"/>
                <a:ea typeface="Arial"/>
                <a:cs typeface="Arial"/>
                <a:sym typeface="Arial"/>
              </a:endParaRPr>
            </a:p>
          </p:txBody>
        </p:sp>
      </p:grpSp>
      <p:grpSp>
        <p:nvGrpSpPr>
          <p:cNvPr id="1732" name="Google Shape;1732;p295"/>
          <p:cNvGrpSpPr/>
          <p:nvPr/>
        </p:nvGrpSpPr>
        <p:grpSpPr>
          <a:xfrm>
            <a:off x="4418985" y="1452407"/>
            <a:ext cx="3906029" cy="461700"/>
            <a:chOff x="0" y="-10218"/>
            <a:chExt cx="2498100" cy="461700"/>
          </a:xfrm>
        </p:grpSpPr>
        <p:sp>
          <p:nvSpPr>
            <p:cNvPr id="1733" name="Google Shape;1733;p295"/>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295"/>
            <p:cNvSpPr txBox="1"/>
            <p:nvPr/>
          </p:nvSpPr>
          <p:spPr>
            <a:xfrm>
              <a:off x="0" y="-10218"/>
              <a:ext cx="2498100" cy="4617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121875" tIns="121875" rIns="121875" bIns="121875" anchor="ctr" anchorCtr="0">
              <a:noAutofit/>
            </a:bodyPr>
            <a:lstStyle/>
            <a:p>
              <a:pPr marL="0" lvl="0" indent="0" algn="ctr" rtl="0">
                <a:spcBef>
                  <a:spcPts val="0"/>
                </a:spcBef>
                <a:spcAft>
                  <a:spcPts val="0"/>
                </a:spcAft>
                <a:buClr>
                  <a:schemeClr val="dk1"/>
                </a:buClr>
                <a:buSzPts val="1500"/>
                <a:buFont typeface="Arial"/>
                <a:buNone/>
              </a:pPr>
              <a:r>
                <a:rPr lang="en-US" sz="1500">
                  <a:solidFill>
                    <a:schemeClr val="dk1"/>
                  </a:solidFill>
                </a:rPr>
                <a:t>Qitta/Qiime2 Platform</a:t>
              </a:r>
              <a:endParaRPr sz="1400" b="0" i="0" u="none" strike="noStrike" cap="none">
                <a:solidFill>
                  <a:srgbClr val="000000"/>
                </a:solidFill>
                <a:latin typeface="Arial"/>
                <a:ea typeface="Arial"/>
                <a:cs typeface="Arial"/>
                <a:sym typeface="Arial"/>
              </a:endParaRPr>
            </a:p>
          </p:txBody>
        </p:sp>
      </p:grpSp>
      <p:grpSp>
        <p:nvGrpSpPr>
          <p:cNvPr id="1735" name="Google Shape;1735;p295"/>
          <p:cNvGrpSpPr/>
          <p:nvPr/>
        </p:nvGrpSpPr>
        <p:grpSpPr>
          <a:xfrm>
            <a:off x="4423050" y="2687585"/>
            <a:ext cx="3906029" cy="627298"/>
            <a:chOff x="0" y="23191"/>
            <a:chExt cx="2498100" cy="394800"/>
          </a:xfrm>
        </p:grpSpPr>
        <p:sp>
          <p:nvSpPr>
            <p:cNvPr id="1736" name="Google Shape;1736;p295"/>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295"/>
            <p:cNvSpPr txBox="1"/>
            <p:nvPr/>
          </p:nvSpPr>
          <p:spPr>
            <a:xfrm>
              <a:off x="0" y="75329"/>
              <a:ext cx="2498100" cy="2904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2) </a:t>
              </a:r>
              <a:r>
                <a:rPr lang="en-US"/>
                <a:t>Alignment</a:t>
              </a:r>
              <a:endParaRPr sz="1800" b="0" i="0" u="none" strike="noStrike" cap="none">
                <a:solidFill>
                  <a:schemeClr val="dk1"/>
                </a:solidFill>
                <a:latin typeface="Calibri"/>
                <a:ea typeface="Calibri"/>
                <a:cs typeface="Calibri"/>
                <a:sym typeface="Calibri"/>
              </a:endParaRPr>
            </a:p>
          </p:txBody>
        </p:sp>
      </p:grpSp>
      <p:grpSp>
        <p:nvGrpSpPr>
          <p:cNvPr id="1738" name="Google Shape;1738;p295"/>
          <p:cNvGrpSpPr/>
          <p:nvPr/>
        </p:nvGrpSpPr>
        <p:grpSpPr>
          <a:xfrm>
            <a:off x="4423051" y="3460932"/>
            <a:ext cx="3906036" cy="677121"/>
            <a:chOff x="0" y="-20510"/>
            <a:chExt cx="1655100" cy="1904700"/>
          </a:xfrm>
        </p:grpSpPr>
        <p:sp>
          <p:nvSpPr>
            <p:cNvPr id="1739" name="Google Shape;1739;p295"/>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295"/>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3) </a:t>
              </a:r>
              <a:r>
                <a:rPr lang="en-US"/>
                <a:t>Primer Trimming</a:t>
              </a:r>
              <a:endParaRPr sz="1800" b="0" i="0" u="none" strike="noStrike" cap="none">
                <a:solidFill>
                  <a:schemeClr val="dk1"/>
                </a:solidFill>
                <a:latin typeface="Calibri"/>
                <a:ea typeface="Calibri"/>
                <a:cs typeface="Calibri"/>
                <a:sym typeface="Calibri"/>
              </a:endParaRPr>
            </a:p>
          </p:txBody>
        </p:sp>
      </p:grpSp>
      <p:grpSp>
        <p:nvGrpSpPr>
          <p:cNvPr id="1741" name="Google Shape;1741;p295"/>
          <p:cNvGrpSpPr/>
          <p:nvPr/>
        </p:nvGrpSpPr>
        <p:grpSpPr>
          <a:xfrm>
            <a:off x="4423052" y="4282715"/>
            <a:ext cx="3906036" cy="677121"/>
            <a:chOff x="0" y="-20510"/>
            <a:chExt cx="1655100" cy="1904700"/>
          </a:xfrm>
        </p:grpSpPr>
        <p:sp>
          <p:nvSpPr>
            <p:cNvPr id="1742" name="Google Shape;1742;p295"/>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p295"/>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4) Multiple sequence alignment </a:t>
              </a:r>
              <a:endParaRPr sz="1800" b="0" i="0" u="none" strike="noStrike" cap="none">
                <a:solidFill>
                  <a:schemeClr val="dk1"/>
                </a:solidFill>
                <a:latin typeface="Calibri"/>
                <a:ea typeface="Calibri"/>
                <a:cs typeface="Calibri"/>
                <a:sym typeface="Calibri"/>
              </a:endParaRPr>
            </a:p>
          </p:txBody>
        </p:sp>
      </p:grpSp>
      <p:grpSp>
        <p:nvGrpSpPr>
          <p:cNvPr id="1744" name="Google Shape;1744;p295"/>
          <p:cNvGrpSpPr/>
          <p:nvPr/>
        </p:nvGrpSpPr>
        <p:grpSpPr>
          <a:xfrm>
            <a:off x="4256319" y="4992530"/>
            <a:ext cx="4239373" cy="677121"/>
            <a:chOff x="0" y="-20510"/>
            <a:chExt cx="1655100" cy="1904700"/>
          </a:xfrm>
        </p:grpSpPr>
        <p:sp>
          <p:nvSpPr>
            <p:cNvPr id="1745" name="Google Shape;1745;p295"/>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295"/>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5) Phylogenetic Inference &amp;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Transmission clustering</a:t>
              </a:r>
              <a:endParaRPr sz="1400" b="0" i="0" u="none" strike="noStrike" cap="none">
                <a:solidFill>
                  <a:schemeClr val="dk1"/>
                </a:solidFill>
                <a:latin typeface="Arial"/>
                <a:ea typeface="Arial"/>
                <a:cs typeface="Arial"/>
                <a:sym typeface="Arial"/>
              </a:endParaRPr>
            </a:p>
          </p:txBody>
        </p:sp>
      </p:grpSp>
      <p:grpSp>
        <p:nvGrpSpPr>
          <p:cNvPr id="1747" name="Google Shape;1747;p295"/>
          <p:cNvGrpSpPr/>
          <p:nvPr/>
        </p:nvGrpSpPr>
        <p:grpSpPr>
          <a:xfrm>
            <a:off x="3739388" y="5737181"/>
            <a:ext cx="5384958" cy="892500"/>
            <a:chOff x="0" y="-22463"/>
            <a:chExt cx="1371300" cy="892500"/>
          </a:xfrm>
        </p:grpSpPr>
        <p:sp>
          <p:nvSpPr>
            <p:cNvPr id="1748" name="Google Shape;1748;p295"/>
            <p:cNvSpPr/>
            <p:nvPr/>
          </p:nvSpPr>
          <p:spPr>
            <a:xfrm>
              <a:off x="0" y="42941"/>
              <a:ext cx="13713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295"/>
            <p:cNvSpPr txBox="1"/>
            <p:nvPr/>
          </p:nvSpPr>
          <p:spPr>
            <a:xfrm>
              <a:off x="0" y="-22463"/>
              <a:ext cx="1371300" cy="8925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Biological Interpretation</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(e.g. Where is the infection spreading to?)</a:t>
              </a:r>
              <a:endParaRPr sz="1800" b="0" i="0" u="none" strike="noStrike" cap="none">
                <a:solidFill>
                  <a:schemeClr val="dk1"/>
                </a:solidFill>
                <a:latin typeface="Calibri"/>
                <a:ea typeface="Calibri"/>
                <a:cs typeface="Calibri"/>
                <a:sym typeface="Calibri"/>
              </a:endParaRPr>
            </a:p>
          </p:txBody>
        </p:sp>
      </p:grpSp>
      <p:sp>
        <p:nvSpPr>
          <p:cNvPr id="1750" name="Google Shape;1750;p295"/>
          <p:cNvSpPr/>
          <p:nvPr/>
        </p:nvSpPr>
        <p:spPr>
          <a:xfrm rot="4716867">
            <a:off x="6269345" y="1353042"/>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295"/>
          <p:cNvSpPr/>
          <p:nvPr/>
        </p:nvSpPr>
        <p:spPr>
          <a:xfrm rot="4716867">
            <a:off x="6260557" y="1955544"/>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295"/>
          <p:cNvSpPr/>
          <p:nvPr/>
        </p:nvSpPr>
        <p:spPr>
          <a:xfrm rot="4716867">
            <a:off x="6270148" y="3386658"/>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3" name="Google Shape;1753;p295"/>
          <p:cNvSpPr/>
          <p:nvPr/>
        </p:nvSpPr>
        <p:spPr>
          <a:xfrm rot="4716867">
            <a:off x="6273409" y="4094349"/>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295"/>
          <p:cNvSpPr/>
          <p:nvPr/>
        </p:nvSpPr>
        <p:spPr>
          <a:xfrm rot="4716867">
            <a:off x="6281941" y="5686150"/>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p295"/>
          <p:cNvSpPr/>
          <p:nvPr/>
        </p:nvSpPr>
        <p:spPr>
          <a:xfrm>
            <a:off x="10893557" y="1224968"/>
            <a:ext cx="383400" cy="2349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295"/>
          <p:cNvSpPr txBox="1"/>
          <p:nvPr/>
        </p:nvSpPr>
        <p:spPr>
          <a:xfrm>
            <a:off x="11322557" y="1074886"/>
            <a:ext cx="950700" cy="4920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Data/CPU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Intensive</a:t>
            </a:r>
            <a:endParaRPr sz="1800" b="0" i="0" u="none" strike="noStrike" cap="none">
              <a:solidFill>
                <a:schemeClr val="dk1"/>
              </a:solidFill>
              <a:latin typeface="Calibri"/>
              <a:ea typeface="Calibri"/>
              <a:cs typeface="Calibri"/>
              <a:sym typeface="Calibri"/>
            </a:endParaRPr>
          </a:p>
        </p:txBody>
      </p:sp>
      <p:sp>
        <p:nvSpPr>
          <p:cNvPr id="1757" name="Google Shape;1757;p295"/>
          <p:cNvSpPr/>
          <p:nvPr/>
        </p:nvSpPr>
        <p:spPr>
          <a:xfrm>
            <a:off x="10923110" y="819585"/>
            <a:ext cx="364500" cy="2553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295"/>
          <p:cNvSpPr txBox="1"/>
          <p:nvPr/>
        </p:nvSpPr>
        <p:spPr>
          <a:xfrm>
            <a:off x="11322557" y="775150"/>
            <a:ext cx="1016100" cy="2889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Chem/Bio</a:t>
            </a:r>
            <a:endParaRPr sz="1800" b="0" i="0" u="none" strike="noStrike" cap="none">
              <a:solidFill>
                <a:schemeClr val="dk1"/>
              </a:solidFill>
              <a:latin typeface="Calibri"/>
              <a:ea typeface="Calibri"/>
              <a:cs typeface="Calibri"/>
              <a:sym typeface="Calibri"/>
            </a:endParaRPr>
          </a:p>
        </p:txBody>
      </p:sp>
      <p:sp>
        <p:nvSpPr>
          <p:cNvPr id="1759" name="Google Shape;1759;p295"/>
          <p:cNvSpPr/>
          <p:nvPr/>
        </p:nvSpPr>
        <p:spPr>
          <a:xfrm>
            <a:off x="10899963" y="1626370"/>
            <a:ext cx="383400" cy="2349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295"/>
          <p:cNvSpPr txBox="1"/>
          <p:nvPr/>
        </p:nvSpPr>
        <p:spPr>
          <a:xfrm>
            <a:off x="11328963" y="1578656"/>
            <a:ext cx="950700" cy="2889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Benefit</a:t>
            </a:r>
            <a:endParaRPr sz="1800" b="0" i="0" u="none" strike="noStrike" cap="none">
              <a:solidFill>
                <a:schemeClr val="dk1"/>
              </a:solidFill>
              <a:latin typeface="Calibri"/>
              <a:ea typeface="Calibri"/>
              <a:cs typeface="Calibri"/>
              <a:sym typeface="Calibri"/>
            </a:endParaRPr>
          </a:p>
        </p:txBody>
      </p:sp>
      <p:sp>
        <p:nvSpPr>
          <p:cNvPr id="1761" name="Google Shape;1761;p295"/>
          <p:cNvSpPr/>
          <p:nvPr/>
        </p:nvSpPr>
        <p:spPr>
          <a:xfrm rot="4716867">
            <a:off x="6258582" y="2582953"/>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295"/>
          <p:cNvSpPr/>
          <p:nvPr/>
        </p:nvSpPr>
        <p:spPr>
          <a:xfrm>
            <a:off x="4256318" y="1979432"/>
            <a:ext cx="4239300" cy="2231400"/>
          </a:xfrm>
          <a:prstGeom prst="frame">
            <a:avLst>
              <a:gd name="adj1" fmla="val 3579"/>
            </a:avLst>
          </a:prstGeom>
          <a:solidFill>
            <a:srgbClr val="3A3838"/>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85623"/>
              </a:solidFill>
              <a:latin typeface="Calibri"/>
              <a:ea typeface="Calibri"/>
              <a:cs typeface="Calibri"/>
              <a:sym typeface="Calibri"/>
            </a:endParaRPr>
          </a:p>
        </p:txBody>
      </p:sp>
      <p:sp>
        <p:nvSpPr>
          <p:cNvPr id="1764" name="Google Shape;1764;p295"/>
          <p:cNvSpPr/>
          <p:nvPr/>
        </p:nvSpPr>
        <p:spPr>
          <a:xfrm>
            <a:off x="3586349" y="4261278"/>
            <a:ext cx="5725200" cy="2448300"/>
          </a:xfrm>
          <a:prstGeom prst="frame">
            <a:avLst>
              <a:gd name="adj1" fmla="val 1293"/>
            </a:avLst>
          </a:prstGeom>
          <a:solidFill>
            <a:srgbClr val="CBC4DE"/>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6" name="Google Shape;1766;p295"/>
          <p:cNvSpPr/>
          <p:nvPr/>
        </p:nvSpPr>
        <p:spPr>
          <a:xfrm>
            <a:off x="320634" y="1065236"/>
            <a:ext cx="3230100" cy="3948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67" name="Google Shape;1767;p295"/>
          <p:cNvGrpSpPr/>
          <p:nvPr/>
        </p:nvGrpSpPr>
        <p:grpSpPr>
          <a:xfrm>
            <a:off x="4427505" y="2116138"/>
            <a:ext cx="3906029" cy="461700"/>
            <a:chOff x="0" y="-10218"/>
            <a:chExt cx="2498100" cy="461700"/>
          </a:xfrm>
        </p:grpSpPr>
        <p:sp>
          <p:nvSpPr>
            <p:cNvPr id="1768" name="Google Shape;1768;p295"/>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295"/>
            <p:cNvSpPr txBox="1"/>
            <p:nvPr/>
          </p:nvSpPr>
          <p:spPr>
            <a:xfrm>
              <a:off x="0" y="-10218"/>
              <a:ext cx="2498100" cy="461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1)</a:t>
              </a:r>
              <a:r>
                <a:rPr lang="en-US"/>
                <a:t>Adapter Trimming</a:t>
              </a:r>
              <a:endParaRPr sz="1400" b="0" i="0" u="none" strike="noStrike" cap="none">
                <a:solidFill>
                  <a:srgbClr val="000000"/>
                </a:solidFill>
                <a:latin typeface="Arial"/>
                <a:ea typeface="Arial"/>
                <a:cs typeface="Arial"/>
                <a:sym typeface="Arial"/>
              </a:endParaRPr>
            </a:p>
          </p:txBody>
        </p:sp>
      </p:grpSp>
      <p:sp>
        <p:nvSpPr>
          <p:cNvPr id="1770" name="Google Shape;1770;p295"/>
          <p:cNvSpPr txBox="1"/>
          <p:nvPr/>
        </p:nvSpPr>
        <p:spPr>
          <a:xfrm>
            <a:off x="342163" y="2186123"/>
            <a:ext cx="2982600" cy="8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Get aligned sequences in  </a:t>
            </a:r>
            <a:r>
              <a:rPr lang="en-US" sz="2400" b="1" i="0" u="none" strike="noStrike" cap="none" dirty="0">
                <a:solidFill>
                  <a:srgbClr val="FF0000"/>
                </a:solidFill>
                <a:latin typeface="Calibri"/>
                <a:ea typeface="Calibri"/>
                <a:cs typeface="Calibri"/>
                <a:sym typeface="Calibri"/>
              </a:rPr>
              <a:t>seconds </a:t>
            </a:r>
            <a:r>
              <a:rPr lang="en-US" sz="2400" b="1" i="0" u="none" strike="noStrike" cap="none" dirty="0">
                <a:solidFill>
                  <a:schemeClr val="dk1"/>
                </a:solidFill>
                <a:latin typeface="Calibri"/>
                <a:ea typeface="Calibri"/>
                <a:cs typeface="Calibri"/>
                <a:sym typeface="Calibri"/>
              </a:rPr>
              <a:t>via</a:t>
            </a:r>
            <a:r>
              <a:rPr lang="en-US" sz="2400" b="1" i="0" u="none" strike="noStrike" cap="none" dirty="0">
                <a:solidFill>
                  <a:srgbClr val="FF0000"/>
                </a:solidFill>
                <a:latin typeface="Calibri"/>
                <a:ea typeface="Calibri"/>
                <a:cs typeface="Calibri"/>
                <a:sym typeface="Calibri"/>
              </a:rPr>
              <a:t> </a:t>
            </a:r>
            <a:r>
              <a:rPr lang="en-US" sz="2400" b="1" i="0" u="none" strike="noStrike" cap="none" dirty="0">
                <a:solidFill>
                  <a:schemeClr val="dk1"/>
                </a:solidFill>
                <a:latin typeface="Calibri"/>
                <a:ea typeface="Calibri"/>
                <a:cs typeface="Calibri"/>
                <a:sym typeface="Calibri"/>
              </a:rPr>
              <a:t>RAPID PIM design</a:t>
            </a:r>
            <a:endParaRPr sz="1400" b="0" i="0" u="none" strike="noStrike" cap="none" dirty="0">
              <a:solidFill>
                <a:srgbClr val="000000"/>
              </a:solidFill>
              <a:latin typeface="Arial"/>
              <a:ea typeface="Arial"/>
              <a:cs typeface="Arial"/>
              <a:sym typeface="Arial"/>
            </a:endParaRPr>
          </a:p>
        </p:txBody>
      </p:sp>
      <p:sp>
        <p:nvSpPr>
          <p:cNvPr id="1771" name="Google Shape;1771;p295"/>
          <p:cNvSpPr txBox="1"/>
          <p:nvPr/>
        </p:nvSpPr>
        <p:spPr>
          <a:xfrm>
            <a:off x="271938" y="4854848"/>
            <a:ext cx="2982600" cy="8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COVID19 analysis</a:t>
            </a:r>
            <a:r>
              <a:rPr lang="en-US" sz="2400" b="1" i="0" u="none" strike="noStrike" cap="none">
                <a:solidFill>
                  <a:schemeClr val="dk1"/>
                </a:solidFill>
                <a:latin typeface="Calibri"/>
                <a:ea typeface="Calibri"/>
                <a:cs typeface="Calibri"/>
                <a:sym typeface="Calibri"/>
              </a:rPr>
              <a:t> in  </a:t>
            </a:r>
            <a:r>
              <a:rPr lang="en-US" sz="2400" b="1" i="0" u="none" strike="noStrike" cap="none">
                <a:solidFill>
                  <a:srgbClr val="FF0000"/>
                </a:solidFill>
                <a:latin typeface="Calibri"/>
                <a:ea typeface="Calibri"/>
                <a:cs typeface="Calibri"/>
                <a:sym typeface="Calibri"/>
              </a:rPr>
              <a:t>seconds </a:t>
            </a:r>
            <a:r>
              <a:rPr lang="en-US" sz="2400" b="1" i="0" u="none" strike="noStrike" cap="none">
                <a:solidFill>
                  <a:schemeClr val="dk1"/>
                </a:solidFill>
                <a:latin typeface="Calibri"/>
                <a:ea typeface="Calibri"/>
                <a:cs typeface="Calibri"/>
                <a:sym typeface="Calibri"/>
              </a:rPr>
              <a:t>via</a:t>
            </a:r>
            <a:r>
              <a:rPr lang="en-US" sz="2400" b="1" i="0" u="none" strike="noStrike" cap="none">
                <a:solidFill>
                  <a:srgbClr val="FF0000"/>
                </a:solidFill>
                <a:latin typeface="Calibri"/>
                <a:ea typeface="Calibri"/>
                <a:cs typeface="Calibri"/>
                <a:sym typeface="Calibri"/>
              </a:rPr>
              <a:t> </a:t>
            </a:r>
            <a:r>
              <a:rPr lang="en-US" sz="2400" b="1">
                <a:solidFill>
                  <a:schemeClr val="dk1"/>
                </a:solidFill>
                <a:latin typeface="Calibri"/>
                <a:ea typeface="Calibri"/>
                <a:cs typeface="Calibri"/>
                <a:sym typeface="Calibri"/>
              </a:rPr>
              <a:t>FPGA</a:t>
            </a:r>
            <a:endParaRPr sz="1400" b="0" i="0" u="none" strike="noStrike" cap="none">
              <a:solidFill>
                <a:srgbClr val="000000"/>
              </a:solidFill>
              <a:latin typeface="Arial"/>
              <a:ea typeface="Arial"/>
              <a:cs typeface="Arial"/>
              <a:sym typeface="Arial"/>
            </a:endParaRPr>
          </a:p>
        </p:txBody>
      </p:sp>
      <p:sp>
        <p:nvSpPr>
          <p:cNvPr id="1772" name="Google Shape;1772;p295"/>
          <p:cNvSpPr/>
          <p:nvPr/>
        </p:nvSpPr>
        <p:spPr>
          <a:xfrm>
            <a:off x="3899350" y="4967725"/>
            <a:ext cx="4828200" cy="768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 grpId="0"/>
      <p:bldP spid="17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grpSp>
        <p:nvGrpSpPr>
          <p:cNvPr id="1778" name="Google Shape;1778;p296"/>
          <p:cNvGrpSpPr/>
          <p:nvPr/>
        </p:nvGrpSpPr>
        <p:grpSpPr>
          <a:xfrm>
            <a:off x="312240" y="2037833"/>
            <a:ext cx="2371200" cy="2573100"/>
            <a:chOff x="914401" y="2232837"/>
            <a:chExt cx="2371200" cy="2573100"/>
          </a:xfrm>
        </p:grpSpPr>
        <p:sp>
          <p:nvSpPr>
            <p:cNvPr id="1779" name="Google Shape;1779;p296"/>
            <p:cNvSpPr/>
            <p:nvPr/>
          </p:nvSpPr>
          <p:spPr>
            <a:xfrm>
              <a:off x="914401" y="2232837"/>
              <a:ext cx="2371200" cy="2573100"/>
            </a:xfrm>
            <a:prstGeom prst="roundRect">
              <a:avLst>
                <a:gd name="adj" fmla="val 16667"/>
              </a:avLst>
            </a:prstGeom>
            <a:noFill/>
            <a:ln w="635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1780" name="Google Shape;1780;p296"/>
            <p:cNvPicPr preferRelativeResize="0"/>
            <p:nvPr/>
          </p:nvPicPr>
          <p:blipFill rotWithShape="1">
            <a:blip r:embed="rId3">
              <a:alphaModFix/>
            </a:blip>
            <a:srcRect/>
            <a:stretch/>
          </p:blipFill>
          <p:spPr>
            <a:xfrm>
              <a:off x="1150565" y="2521825"/>
              <a:ext cx="373435" cy="961136"/>
            </a:xfrm>
            <a:prstGeom prst="rect">
              <a:avLst/>
            </a:prstGeom>
            <a:noFill/>
            <a:ln>
              <a:noFill/>
            </a:ln>
          </p:spPr>
        </p:pic>
        <p:pic>
          <p:nvPicPr>
            <p:cNvPr id="1781" name="Google Shape;1781;p296"/>
            <p:cNvPicPr preferRelativeResize="0"/>
            <p:nvPr/>
          </p:nvPicPr>
          <p:blipFill rotWithShape="1">
            <a:blip r:embed="rId4">
              <a:alphaModFix/>
            </a:blip>
            <a:srcRect/>
            <a:stretch/>
          </p:blipFill>
          <p:spPr>
            <a:xfrm>
              <a:off x="2070912" y="2396728"/>
              <a:ext cx="461099" cy="961136"/>
            </a:xfrm>
            <a:prstGeom prst="rect">
              <a:avLst/>
            </a:prstGeom>
            <a:noFill/>
            <a:ln>
              <a:noFill/>
            </a:ln>
          </p:spPr>
        </p:pic>
        <p:pic>
          <p:nvPicPr>
            <p:cNvPr id="1782" name="Google Shape;1782;p296"/>
            <p:cNvPicPr preferRelativeResize="0"/>
            <p:nvPr/>
          </p:nvPicPr>
          <p:blipFill rotWithShape="1">
            <a:blip r:embed="rId5">
              <a:alphaModFix/>
            </a:blip>
            <a:srcRect/>
            <a:stretch/>
          </p:blipFill>
          <p:spPr>
            <a:xfrm>
              <a:off x="2716000" y="3429000"/>
              <a:ext cx="373435" cy="961136"/>
            </a:xfrm>
            <a:prstGeom prst="rect">
              <a:avLst/>
            </a:prstGeom>
            <a:noFill/>
            <a:ln>
              <a:noFill/>
            </a:ln>
          </p:spPr>
        </p:pic>
        <p:pic>
          <p:nvPicPr>
            <p:cNvPr id="1783" name="Google Shape;1783;p296"/>
            <p:cNvPicPr preferRelativeResize="0"/>
            <p:nvPr/>
          </p:nvPicPr>
          <p:blipFill rotWithShape="1">
            <a:blip r:embed="rId6">
              <a:alphaModFix/>
            </a:blip>
            <a:srcRect/>
            <a:stretch/>
          </p:blipFill>
          <p:spPr>
            <a:xfrm>
              <a:off x="1692915" y="3658804"/>
              <a:ext cx="461099" cy="961136"/>
            </a:xfrm>
            <a:prstGeom prst="rect">
              <a:avLst/>
            </a:prstGeom>
            <a:noFill/>
            <a:ln>
              <a:noFill/>
            </a:ln>
          </p:spPr>
        </p:pic>
        <p:cxnSp>
          <p:nvCxnSpPr>
            <p:cNvPr id="1784" name="Google Shape;1784;p296"/>
            <p:cNvCxnSpPr/>
            <p:nvPr/>
          </p:nvCxnSpPr>
          <p:spPr>
            <a:xfrm>
              <a:off x="1533683" y="3224268"/>
              <a:ext cx="193500" cy="570000"/>
            </a:xfrm>
            <a:prstGeom prst="straightConnector1">
              <a:avLst/>
            </a:prstGeom>
            <a:noFill/>
            <a:ln w="38100" cap="flat" cmpd="sng">
              <a:solidFill>
                <a:schemeClr val="dk1"/>
              </a:solidFill>
              <a:prstDash val="dot"/>
              <a:miter lim="800000"/>
              <a:headEnd type="none" w="sm" len="sm"/>
              <a:tailEnd type="none" w="sm" len="sm"/>
            </a:ln>
          </p:spPr>
        </p:cxnSp>
        <p:cxnSp>
          <p:nvCxnSpPr>
            <p:cNvPr id="1785" name="Google Shape;1785;p296"/>
            <p:cNvCxnSpPr/>
            <p:nvPr/>
          </p:nvCxnSpPr>
          <p:spPr>
            <a:xfrm rot="10800000" flipH="1">
              <a:off x="2140746" y="3429100"/>
              <a:ext cx="80700" cy="363300"/>
            </a:xfrm>
            <a:prstGeom prst="straightConnector1">
              <a:avLst/>
            </a:prstGeom>
            <a:noFill/>
            <a:ln w="38100" cap="flat" cmpd="sng">
              <a:solidFill>
                <a:schemeClr val="dk1"/>
              </a:solidFill>
              <a:prstDash val="dot"/>
              <a:miter lim="800000"/>
              <a:headEnd type="none" w="sm" len="sm"/>
              <a:tailEnd type="none" w="sm" len="sm"/>
            </a:ln>
          </p:spPr>
        </p:cxnSp>
        <p:cxnSp>
          <p:nvCxnSpPr>
            <p:cNvPr id="1786" name="Google Shape;1786;p296"/>
            <p:cNvCxnSpPr/>
            <p:nvPr/>
          </p:nvCxnSpPr>
          <p:spPr>
            <a:xfrm rot="10800000" flipH="1">
              <a:off x="1586561" y="2793912"/>
              <a:ext cx="452400" cy="101100"/>
            </a:xfrm>
            <a:prstGeom prst="straightConnector1">
              <a:avLst/>
            </a:prstGeom>
            <a:noFill/>
            <a:ln w="38100" cap="flat" cmpd="sng">
              <a:solidFill>
                <a:schemeClr val="dk1"/>
              </a:solidFill>
              <a:prstDash val="dot"/>
              <a:miter lim="800000"/>
              <a:headEnd type="none" w="sm" len="sm"/>
              <a:tailEnd type="none" w="sm" len="sm"/>
            </a:ln>
          </p:spPr>
        </p:cxnSp>
        <p:cxnSp>
          <p:nvCxnSpPr>
            <p:cNvPr id="1787" name="Google Shape;1787;p296"/>
            <p:cNvCxnSpPr/>
            <p:nvPr/>
          </p:nvCxnSpPr>
          <p:spPr>
            <a:xfrm rot="10800000" flipH="1">
              <a:off x="2221317" y="4043567"/>
              <a:ext cx="478500" cy="122400"/>
            </a:xfrm>
            <a:prstGeom prst="straightConnector1">
              <a:avLst/>
            </a:prstGeom>
            <a:noFill/>
            <a:ln w="38100" cap="flat" cmpd="sng">
              <a:solidFill>
                <a:schemeClr val="dk1"/>
              </a:solidFill>
              <a:prstDash val="dot"/>
              <a:miter lim="800000"/>
              <a:headEnd type="none" w="sm" len="sm"/>
              <a:tailEnd type="none" w="sm" len="sm"/>
            </a:ln>
          </p:spPr>
        </p:cxnSp>
        <p:cxnSp>
          <p:nvCxnSpPr>
            <p:cNvPr id="1788" name="Google Shape;1788;p296"/>
            <p:cNvCxnSpPr/>
            <p:nvPr/>
          </p:nvCxnSpPr>
          <p:spPr>
            <a:xfrm rot="10800000">
              <a:off x="2540428" y="2773464"/>
              <a:ext cx="277200" cy="584400"/>
            </a:xfrm>
            <a:prstGeom prst="straightConnector1">
              <a:avLst/>
            </a:prstGeom>
            <a:noFill/>
            <a:ln w="38100" cap="flat" cmpd="sng">
              <a:solidFill>
                <a:schemeClr val="dk1"/>
              </a:solidFill>
              <a:prstDash val="dot"/>
              <a:miter lim="800000"/>
              <a:headEnd type="none" w="sm" len="sm"/>
              <a:tailEnd type="none" w="sm" len="sm"/>
            </a:ln>
          </p:spPr>
        </p:cxnSp>
      </p:grpSp>
      <p:sp>
        <p:nvSpPr>
          <p:cNvPr id="1789" name="Google Shape;1789;p296"/>
          <p:cNvSpPr txBox="1">
            <a:spLocks noGrp="1"/>
          </p:cNvSpPr>
          <p:nvPr>
            <p:ph type="title"/>
          </p:nvPr>
        </p:nvSpPr>
        <p:spPr>
          <a:xfrm>
            <a:off x="497329" y="192476"/>
            <a:ext cx="11360800" cy="763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None/>
            </a:pPr>
            <a:r>
              <a:rPr lang="en-US" sz="3333"/>
              <a:t>Understanding virus transmission</a:t>
            </a:r>
            <a:endParaRPr sz="3333"/>
          </a:p>
        </p:txBody>
      </p:sp>
      <p:sp>
        <p:nvSpPr>
          <p:cNvPr id="1790" name="Google Shape;1790;p296"/>
          <p:cNvSpPr txBox="1"/>
          <p:nvPr/>
        </p:nvSpPr>
        <p:spPr>
          <a:xfrm>
            <a:off x="312240" y="4682459"/>
            <a:ext cx="23712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000" b="0" i="0" u="none" strike="noStrike" cap="none">
                <a:solidFill>
                  <a:schemeClr val="dk1"/>
                </a:solidFill>
                <a:latin typeface="Calibri"/>
                <a:ea typeface="Calibri"/>
                <a:cs typeface="Calibri"/>
                <a:sym typeface="Calibri"/>
              </a:rPr>
              <a:t>Contact Network</a:t>
            </a:r>
            <a:endParaRPr sz="1467" b="0" i="0" u="none" strike="noStrike" cap="none">
              <a:solidFill>
                <a:srgbClr val="000000"/>
              </a:solidFill>
              <a:latin typeface="Arial"/>
              <a:ea typeface="Arial"/>
              <a:cs typeface="Arial"/>
              <a:sym typeface="Arial"/>
            </a:endParaRPr>
          </a:p>
        </p:txBody>
      </p:sp>
      <p:sp>
        <p:nvSpPr>
          <p:cNvPr id="1791" name="Google Shape;1791;p296"/>
          <p:cNvSpPr txBox="1"/>
          <p:nvPr/>
        </p:nvSpPr>
        <p:spPr>
          <a:xfrm>
            <a:off x="3163015" y="4685767"/>
            <a:ext cx="3014714"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000" b="0" i="0" u="none" strike="noStrike" cap="none">
                <a:solidFill>
                  <a:schemeClr val="dk1"/>
                </a:solidFill>
                <a:latin typeface="Calibri"/>
                <a:ea typeface="Calibri"/>
                <a:cs typeface="Calibri"/>
                <a:sym typeface="Calibri"/>
              </a:rPr>
              <a:t>Transmission Network</a:t>
            </a:r>
            <a:endParaRPr sz="1467" b="0" i="0" u="none" strike="noStrike" cap="none">
              <a:solidFill>
                <a:srgbClr val="000000"/>
              </a:solidFill>
              <a:latin typeface="Arial"/>
              <a:ea typeface="Arial"/>
              <a:cs typeface="Arial"/>
              <a:sym typeface="Arial"/>
            </a:endParaRPr>
          </a:p>
        </p:txBody>
      </p:sp>
      <p:grpSp>
        <p:nvGrpSpPr>
          <p:cNvPr id="1792" name="Google Shape;1792;p296"/>
          <p:cNvGrpSpPr/>
          <p:nvPr/>
        </p:nvGrpSpPr>
        <p:grpSpPr>
          <a:xfrm>
            <a:off x="3668061" y="2041139"/>
            <a:ext cx="1841100" cy="2573100"/>
            <a:chOff x="4027842" y="2406265"/>
            <a:chExt cx="1841100" cy="2573100"/>
          </a:xfrm>
        </p:grpSpPr>
        <p:sp>
          <p:nvSpPr>
            <p:cNvPr id="1793" name="Google Shape;1793;p296"/>
            <p:cNvSpPr/>
            <p:nvPr/>
          </p:nvSpPr>
          <p:spPr>
            <a:xfrm>
              <a:off x="4027842" y="2406265"/>
              <a:ext cx="1841100" cy="2573100"/>
            </a:xfrm>
            <a:prstGeom prst="roundRect">
              <a:avLst>
                <a:gd name="adj" fmla="val 16667"/>
              </a:avLst>
            </a:prstGeom>
            <a:noFill/>
            <a:ln w="635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1794" name="Google Shape;1794;p296"/>
            <p:cNvPicPr preferRelativeResize="0"/>
            <p:nvPr/>
          </p:nvPicPr>
          <p:blipFill rotWithShape="1">
            <a:blip r:embed="rId3">
              <a:alphaModFix/>
            </a:blip>
            <a:srcRect/>
            <a:stretch/>
          </p:blipFill>
          <p:spPr>
            <a:xfrm>
              <a:off x="4264006" y="2695253"/>
              <a:ext cx="373435" cy="961136"/>
            </a:xfrm>
            <a:prstGeom prst="rect">
              <a:avLst/>
            </a:prstGeom>
            <a:noFill/>
            <a:ln>
              <a:noFill/>
            </a:ln>
          </p:spPr>
        </p:pic>
        <p:pic>
          <p:nvPicPr>
            <p:cNvPr id="1795" name="Google Shape;1795;p296"/>
            <p:cNvPicPr preferRelativeResize="0"/>
            <p:nvPr/>
          </p:nvPicPr>
          <p:blipFill rotWithShape="1">
            <a:blip r:embed="rId4">
              <a:alphaModFix/>
            </a:blip>
            <a:srcRect/>
            <a:stretch/>
          </p:blipFill>
          <p:spPr>
            <a:xfrm>
              <a:off x="5184353" y="2570156"/>
              <a:ext cx="461099" cy="961136"/>
            </a:xfrm>
            <a:prstGeom prst="rect">
              <a:avLst/>
            </a:prstGeom>
            <a:noFill/>
            <a:ln>
              <a:noFill/>
            </a:ln>
          </p:spPr>
        </p:pic>
        <p:pic>
          <p:nvPicPr>
            <p:cNvPr id="1796" name="Google Shape;1796;p296"/>
            <p:cNvPicPr preferRelativeResize="0"/>
            <p:nvPr/>
          </p:nvPicPr>
          <p:blipFill rotWithShape="1">
            <a:blip r:embed="rId6">
              <a:alphaModFix/>
            </a:blip>
            <a:srcRect/>
            <a:stretch/>
          </p:blipFill>
          <p:spPr>
            <a:xfrm>
              <a:off x="4806356" y="3832232"/>
              <a:ext cx="461099" cy="961136"/>
            </a:xfrm>
            <a:prstGeom prst="rect">
              <a:avLst/>
            </a:prstGeom>
            <a:noFill/>
            <a:ln>
              <a:noFill/>
            </a:ln>
          </p:spPr>
        </p:pic>
        <p:cxnSp>
          <p:nvCxnSpPr>
            <p:cNvPr id="1797" name="Google Shape;1797;p296"/>
            <p:cNvCxnSpPr/>
            <p:nvPr/>
          </p:nvCxnSpPr>
          <p:spPr>
            <a:xfrm>
              <a:off x="4647124" y="3397696"/>
              <a:ext cx="193500" cy="570000"/>
            </a:xfrm>
            <a:prstGeom prst="straightConnector1">
              <a:avLst/>
            </a:prstGeom>
            <a:noFill/>
            <a:ln w="38100" cap="flat" cmpd="sng">
              <a:solidFill>
                <a:srgbClr val="FF0000"/>
              </a:solidFill>
              <a:prstDash val="solid"/>
              <a:miter lim="800000"/>
              <a:headEnd type="none" w="sm" len="sm"/>
              <a:tailEnd type="triangle" w="med" len="med"/>
            </a:ln>
          </p:spPr>
        </p:cxnSp>
        <p:cxnSp>
          <p:nvCxnSpPr>
            <p:cNvPr id="1798" name="Google Shape;1798;p296"/>
            <p:cNvCxnSpPr/>
            <p:nvPr/>
          </p:nvCxnSpPr>
          <p:spPr>
            <a:xfrm rot="10800000" flipH="1">
              <a:off x="4700002" y="2967340"/>
              <a:ext cx="452400" cy="101100"/>
            </a:xfrm>
            <a:prstGeom prst="straightConnector1">
              <a:avLst/>
            </a:prstGeom>
            <a:noFill/>
            <a:ln w="38100" cap="flat" cmpd="sng">
              <a:solidFill>
                <a:srgbClr val="FF0000"/>
              </a:solidFill>
              <a:prstDash val="solid"/>
              <a:miter lim="800000"/>
              <a:headEnd type="none" w="sm" len="sm"/>
              <a:tailEnd type="triangle" w="med" len="med"/>
            </a:ln>
          </p:spPr>
        </p:cxnSp>
        <p:sp>
          <p:nvSpPr>
            <p:cNvPr id="1799" name="Google Shape;1799;p296"/>
            <p:cNvSpPr txBox="1"/>
            <p:nvPr/>
          </p:nvSpPr>
          <p:spPr>
            <a:xfrm>
              <a:off x="4774852" y="2602150"/>
              <a:ext cx="243000" cy="276900"/>
            </a:xfrm>
            <a:prstGeom prst="rect">
              <a:avLst/>
            </a:prstGeom>
            <a:blipFill rotWithShape="1">
              <a:blip r:embed="rId7">
                <a:alphaModFix/>
              </a:blip>
              <a:stretch>
                <a:fillRect l="-21047" r="-5258" b="-1303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67" b="0" i="0" u="none" strike="noStrike" cap="none">
                  <a:solidFill>
                    <a:srgbClr val="000000"/>
                  </a:solidFill>
                  <a:latin typeface="Calibri"/>
                  <a:ea typeface="Calibri"/>
                  <a:cs typeface="Calibri"/>
                  <a:sym typeface="Calibri"/>
                </a:rPr>
                <a:t> </a:t>
              </a:r>
              <a:endParaRPr sz="1467" b="0" i="0" u="none" strike="noStrike" cap="none">
                <a:solidFill>
                  <a:srgbClr val="000000"/>
                </a:solidFill>
                <a:latin typeface="Arial"/>
                <a:ea typeface="Arial"/>
                <a:cs typeface="Arial"/>
                <a:sym typeface="Arial"/>
              </a:endParaRPr>
            </a:p>
          </p:txBody>
        </p:sp>
        <p:sp>
          <p:nvSpPr>
            <p:cNvPr id="1800" name="Google Shape;1800;p296"/>
            <p:cNvSpPr txBox="1"/>
            <p:nvPr/>
          </p:nvSpPr>
          <p:spPr>
            <a:xfrm>
              <a:off x="4860564" y="3460621"/>
              <a:ext cx="248100" cy="276900"/>
            </a:xfrm>
            <a:prstGeom prst="rect">
              <a:avLst/>
            </a:prstGeom>
            <a:blipFill rotWithShape="1">
              <a:blip r:embed="rId8">
                <a:alphaModFix/>
              </a:blip>
              <a:stretch>
                <a:fillRect l="-14287" r="-4757" b="-869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67" b="0" i="0" u="none" strike="noStrike" cap="none">
                  <a:solidFill>
                    <a:srgbClr val="000000"/>
                  </a:solidFill>
                  <a:latin typeface="Calibri"/>
                  <a:ea typeface="Calibri"/>
                  <a:cs typeface="Calibri"/>
                  <a:sym typeface="Calibri"/>
                </a:rPr>
                <a:t> </a:t>
              </a:r>
              <a:endParaRPr sz="1467" b="0" i="0" u="none" strike="noStrike" cap="none">
                <a:solidFill>
                  <a:srgbClr val="000000"/>
                </a:solidFill>
                <a:latin typeface="Arial"/>
                <a:ea typeface="Arial"/>
                <a:cs typeface="Arial"/>
                <a:sym typeface="Arial"/>
              </a:endParaRPr>
            </a:p>
          </p:txBody>
        </p:sp>
      </p:grpSp>
      <p:grpSp>
        <p:nvGrpSpPr>
          <p:cNvPr id="1801" name="Google Shape;1801;p296"/>
          <p:cNvGrpSpPr/>
          <p:nvPr/>
        </p:nvGrpSpPr>
        <p:grpSpPr>
          <a:xfrm>
            <a:off x="6568766" y="2037833"/>
            <a:ext cx="2069100" cy="2573100"/>
            <a:chOff x="6192365" y="2402958"/>
            <a:chExt cx="2069100" cy="2573100"/>
          </a:xfrm>
        </p:grpSpPr>
        <p:cxnSp>
          <p:nvCxnSpPr>
            <p:cNvPr id="1802" name="Google Shape;1802;p296"/>
            <p:cNvCxnSpPr/>
            <p:nvPr/>
          </p:nvCxnSpPr>
          <p:spPr>
            <a:xfrm>
              <a:off x="7205791" y="2661784"/>
              <a:ext cx="0" cy="449400"/>
            </a:xfrm>
            <a:prstGeom prst="straightConnector1">
              <a:avLst/>
            </a:prstGeom>
            <a:noFill/>
            <a:ln w="127000" cap="flat" cmpd="sng">
              <a:solidFill>
                <a:schemeClr val="dk1"/>
              </a:solidFill>
              <a:prstDash val="solid"/>
              <a:miter lim="800000"/>
              <a:headEnd type="none" w="sm" len="sm"/>
              <a:tailEnd type="none" w="sm" len="sm"/>
            </a:ln>
          </p:spPr>
        </p:cxnSp>
        <p:cxnSp>
          <p:nvCxnSpPr>
            <p:cNvPr id="1803" name="Google Shape;1803;p296"/>
            <p:cNvCxnSpPr/>
            <p:nvPr/>
          </p:nvCxnSpPr>
          <p:spPr>
            <a:xfrm flipH="1">
              <a:off x="6486391" y="3114201"/>
              <a:ext cx="719400" cy="1302900"/>
            </a:xfrm>
            <a:prstGeom prst="straightConnector1">
              <a:avLst/>
            </a:prstGeom>
            <a:noFill/>
            <a:ln w="127000" cap="flat" cmpd="sng">
              <a:solidFill>
                <a:schemeClr val="dk1"/>
              </a:solidFill>
              <a:prstDash val="solid"/>
              <a:miter lim="800000"/>
              <a:headEnd type="none" w="sm" len="sm"/>
              <a:tailEnd type="none" w="sm" len="sm"/>
            </a:ln>
          </p:spPr>
        </p:cxnSp>
        <p:cxnSp>
          <p:nvCxnSpPr>
            <p:cNvPr id="1804" name="Google Shape;1804;p296"/>
            <p:cNvCxnSpPr/>
            <p:nvPr/>
          </p:nvCxnSpPr>
          <p:spPr>
            <a:xfrm>
              <a:off x="7205790" y="3111282"/>
              <a:ext cx="719400" cy="1252800"/>
            </a:xfrm>
            <a:prstGeom prst="straightConnector1">
              <a:avLst/>
            </a:prstGeom>
            <a:noFill/>
            <a:ln w="127000" cap="flat" cmpd="sng">
              <a:solidFill>
                <a:schemeClr val="dk1"/>
              </a:solidFill>
              <a:prstDash val="solid"/>
              <a:miter lim="800000"/>
              <a:headEnd type="none" w="sm" len="sm"/>
              <a:tailEnd type="none" w="sm" len="sm"/>
            </a:ln>
          </p:spPr>
        </p:cxnSp>
        <p:cxnSp>
          <p:nvCxnSpPr>
            <p:cNvPr id="1805" name="Google Shape;1805;p296"/>
            <p:cNvCxnSpPr/>
            <p:nvPr/>
          </p:nvCxnSpPr>
          <p:spPr>
            <a:xfrm flipH="1">
              <a:off x="7176440" y="3650118"/>
              <a:ext cx="390600" cy="707400"/>
            </a:xfrm>
            <a:prstGeom prst="straightConnector1">
              <a:avLst/>
            </a:prstGeom>
            <a:noFill/>
            <a:ln w="127000" cap="flat" cmpd="sng">
              <a:solidFill>
                <a:schemeClr val="dk1"/>
              </a:solidFill>
              <a:prstDash val="solid"/>
              <a:miter lim="800000"/>
              <a:headEnd type="none" w="sm" len="sm"/>
              <a:tailEnd type="none" w="sm" len="sm"/>
            </a:ln>
          </p:spPr>
        </p:cxnSp>
        <p:sp>
          <p:nvSpPr>
            <p:cNvPr id="1806" name="Google Shape;1806;p296"/>
            <p:cNvSpPr/>
            <p:nvPr/>
          </p:nvSpPr>
          <p:spPr>
            <a:xfrm>
              <a:off x="7794251" y="4223578"/>
              <a:ext cx="261600" cy="280800"/>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807" name="Google Shape;1807;p296"/>
            <p:cNvSpPr/>
            <p:nvPr/>
          </p:nvSpPr>
          <p:spPr>
            <a:xfrm>
              <a:off x="6192365" y="2402958"/>
              <a:ext cx="2069100" cy="2573100"/>
            </a:xfrm>
            <a:prstGeom prst="roundRect">
              <a:avLst>
                <a:gd name="adj" fmla="val 16667"/>
              </a:avLst>
            </a:prstGeom>
            <a:noFill/>
            <a:ln w="635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808" name="Google Shape;1808;p296"/>
            <p:cNvSpPr/>
            <p:nvPr/>
          </p:nvSpPr>
          <p:spPr>
            <a:xfrm>
              <a:off x="7045695" y="4223578"/>
              <a:ext cx="261600" cy="280800"/>
            </a:xfrm>
            <a:prstGeom prst="ellipse">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809" name="Google Shape;1809;p296"/>
            <p:cNvSpPr/>
            <p:nvPr/>
          </p:nvSpPr>
          <p:spPr>
            <a:xfrm>
              <a:off x="6373652" y="4227150"/>
              <a:ext cx="261600" cy="280800"/>
            </a:xfrm>
            <a:prstGeom prst="ellipse">
              <a:avLst/>
            </a:prstGeom>
            <a:solidFill>
              <a:srgbClr val="7030A0"/>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grpSp>
      <p:sp>
        <p:nvSpPr>
          <p:cNvPr id="1810" name="Google Shape;1810;p296"/>
          <p:cNvSpPr txBox="1"/>
          <p:nvPr/>
        </p:nvSpPr>
        <p:spPr>
          <a:xfrm>
            <a:off x="6177800" y="4685767"/>
            <a:ext cx="28512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000" b="0" i="0" u="none" strike="noStrike" cap="none">
                <a:solidFill>
                  <a:schemeClr val="dk1"/>
                </a:solidFill>
                <a:latin typeface="Calibri"/>
                <a:ea typeface="Calibri"/>
                <a:cs typeface="Calibri"/>
                <a:sym typeface="Calibri"/>
              </a:rPr>
              <a:t>Viral Phylogeny</a:t>
            </a:r>
            <a:endParaRPr sz="1467" b="0" i="0" u="none" strike="noStrike" cap="none">
              <a:solidFill>
                <a:srgbClr val="000000"/>
              </a:solidFill>
              <a:latin typeface="Arial"/>
              <a:ea typeface="Arial"/>
              <a:cs typeface="Arial"/>
              <a:sym typeface="Arial"/>
            </a:endParaRPr>
          </a:p>
        </p:txBody>
      </p:sp>
      <p:sp>
        <p:nvSpPr>
          <p:cNvPr id="1811" name="Google Shape;1811;p296"/>
          <p:cNvSpPr/>
          <p:nvPr/>
        </p:nvSpPr>
        <p:spPr>
          <a:xfrm>
            <a:off x="9646840" y="2037832"/>
            <a:ext cx="2069200" cy="2573200"/>
          </a:xfrm>
          <a:prstGeom prst="roundRect">
            <a:avLst>
              <a:gd name="adj" fmla="val 16667"/>
            </a:avLst>
          </a:prstGeom>
          <a:noFill/>
          <a:ln w="635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867" b="0" i="0" u="none" strike="noStrike" cap="none">
                <a:solidFill>
                  <a:srgbClr val="00B050"/>
                </a:solidFill>
                <a:latin typeface="Consolas"/>
                <a:ea typeface="Consolas"/>
                <a:cs typeface="Consolas"/>
                <a:sym typeface="Consolas"/>
              </a:rPr>
              <a:t>&gt;GREEN</a:t>
            </a:r>
            <a:endParaRPr sz="1467"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US" sz="1867" b="0" i="0" u="none" strike="noStrike" cap="none">
                <a:solidFill>
                  <a:srgbClr val="00B050"/>
                </a:solidFill>
                <a:latin typeface="Consolas"/>
                <a:ea typeface="Consolas"/>
                <a:cs typeface="Consolas"/>
                <a:sym typeface="Consolas"/>
              </a:rPr>
              <a:t>ACGTACGTACGT</a:t>
            </a:r>
            <a:endParaRPr sz="1467"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US" sz="1867" b="0" i="0" u="none" strike="noStrike" cap="none">
                <a:solidFill>
                  <a:srgbClr val="7030A0"/>
                </a:solidFill>
                <a:latin typeface="Consolas"/>
                <a:ea typeface="Consolas"/>
                <a:cs typeface="Consolas"/>
                <a:sym typeface="Consolas"/>
              </a:rPr>
              <a:t>&gt;PURPLE</a:t>
            </a:r>
            <a:endParaRPr sz="1467"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US" sz="1867" b="0" i="0" u="none" strike="noStrike" cap="none">
                <a:solidFill>
                  <a:srgbClr val="7030A0"/>
                </a:solidFill>
                <a:latin typeface="Consolas"/>
                <a:ea typeface="Consolas"/>
                <a:cs typeface="Consolas"/>
                <a:sym typeface="Consolas"/>
              </a:rPr>
              <a:t>ACGTATGTACGT</a:t>
            </a:r>
            <a:endParaRPr sz="1467"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US" sz="1867" b="0" i="0" u="none" strike="noStrike" cap="none">
                <a:solidFill>
                  <a:srgbClr val="00B0F0"/>
                </a:solidFill>
                <a:latin typeface="Consolas"/>
                <a:ea typeface="Consolas"/>
                <a:cs typeface="Consolas"/>
                <a:sym typeface="Consolas"/>
              </a:rPr>
              <a:t>&gt;BLUE</a:t>
            </a:r>
            <a:endParaRPr sz="1467"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US" sz="1867" b="0" i="0" u="none" strike="noStrike" cap="none">
                <a:solidFill>
                  <a:srgbClr val="00B0F0"/>
                </a:solidFill>
                <a:latin typeface="Consolas"/>
                <a:ea typeface="Consolas"/>
                <a:cs typeface="Consolas"/>
                <a:sym typeface="Consolas"/>
              </a:rPr>
              <a:t>ACATACGTACGT</a:t>
            </a:r>
            <a:endParaRPr sz="1467" b="0" i="0" u="none" strike="noStrike" cap="none">
              <a:solidFill>
                <a:srgbClr val="000000"/>
              </a:solidFill>
              <a:latin typeface="Arial"/>
              <a:ea typeface="Arial"/>
              <a:cs typeface="Arial"/>
              <a:sym typeface="Arial"/>
            </a:endParaRPr>
          </a:p>
        </p:txBody>
      </p:sp>
      <p:sp>
        <p:nvSpPr>
          <p:cNvPr id="1812" name="Google Shape;1812;p296"/>
          <p:cNvSpPr txBox="1"/>
          <p:nvPr/>
        </p:nvSpPr>
        <p:spPr>
          <a:xfrm>
            <a:off x="9255876" y="4682459"/>
            <a:ext cx="28512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000" b="0" i="0" u="none" strike="noStrike" cap="none">
                <a:solidFill>
                  <a:schemeClr val="dk1"/>
                </a:solidFill>
                <a:latin typeface="Calibri"/>
                <a:ea typeface="Calibri"/>
                <a:cs typeface="Calibri"/>
                <a:sym typeface="Calibri"/>
              </a:rPr>
              <a:t>Viral Sequences</a:t>
            </a:r>
            <a:endParaRPr sz="1467" b="0" i="0" u="none" strike="noStrike" cap="none">
              <a:solidFill>
                <a:srgbClr val="000000"/>
              </a:solidFill>
              <a:latin typeface="Arial"/>
              <a:ea typeface="Arial"/>
              <a:cs typeface="Arial"/>
              <a:sym typeface="Arial"/>
            </a:endParaRPr>
          </a:p>
        </p:txBody>
      </p:sp>
      <p:sp>
        <p:nvSpPr>
          <p:cNvPr id="1813" name="Google Shape;1813;p296"/>
          <p:cNvSpPr/>
          <p:nvPr/>
        </p:nvSpPr>
        <p:spPr>
          <a:xfrm rot="10800000">
            <a:off x="2786383" y="3031108"/>
            <a:ext cx="797200" cy="568000"/>
          </a:xfrm>
          <a:prstGeom prst="right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814" name="Google Shape;1814;p296"/>
          <p:cNvSpPr/>
          <p:nvPr/>
        </p:nvSpPr>
        <p:spPr>
          <a:xfrm rot="10800000">
            <a:off x="5621192" y="3029395"/>
            <a:ext cx="850000" cy="568000"/>
          </a:xfrm>
          <a:prstGeom prst="right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815" name="Google Shape;1815;p296"/>
          <p:cNvSpPr/>
          <p:nvPr/>
        </p:nvSpPr>
        <p:spPr>
          <a:xfrm rot="10800000">
            <a:off x="8717531" y="3029395"/>
            <a:ext cx="850000" cy="568000"/>
          </a:xfrm>
          <a:prstGeom prst="right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816" name="Google Shape;1816;p296"/>
          <p:cNvSpPr txBox="1"/>
          <p:nvPr/>
        </p:nvSpPr>
        <p:spPr>
          <a:xfrm>
            <a:off x="3096929" y="2477123"/>
            <a:ext cx="402800" cy="76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0" i="0" u="none" strike="noStrike" cap="none">
                <a:solidFill>
                  <a:srgbClr val="C00000"/>
                </a:solidFill>
                <a:latin typeface="Calibri"/>
                <a:ea typeface="Calibri"/>
                <a:cs typeface="Calibri"/>
                <a:sym typeface="Calibri"/>
              </a:rPr>
              <a:t>?</a:t>
            </a:r>
            <a:endParaRPr sz="1467" b="0" i="0" u="none" strike="noStrike" cap="none">
              <a:solidFill>
                <a:srgbClr val="000000"/>
              </a:solidFill>
              <a:latin typeface="Arial"/>
              <a:ea typeface="Arial"/>
              <a:cs typeface="Arial"/>
              <a:sym typeface="Arial"/>
            </a:endParaRPr>
          </a:p>
        </p:txBody>
      </p:sp>
      <p:sp>
        <p:nvSpPr>
          <p:cNvPr id="1817" name="Google Shape;1817;p296"/>
          <p:cNvSpPr txBox="1"/>
          <p:nvPr/>
        </p:nvSpPr>
        <p:spPr>
          <a:xfrm>
            <a:off x="5964757" y="2490712"/>
            <a:ext cx="402800" cy="76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0" i="0" u="none" strike="noStrike" cap="none">
                <a:solidFill>
                  <a:srgbClr val="C00000"/>
                </a:solidFill>
                <a:latin typeface="Calibri"/>
                <a:ea typeface="Calibri"/>
                <a:cs typeface="Calibri"/>
                <a:sym typeface="Calibri"/>
              </a:rPr>
              <a:t>?</a:t>
            </a:r>
            <a:endParaRPr sz="1467" b="0" i="0" u="none" strike="noStrike" cap="none">
              <a:solidFill>
                <a:srgbClr val="000000"/>
              </a:solidFill>
              <a:latin typeface="Arial"/>
              <a:ea typeface="Arial"/>
              <a:cs typeface="Arial"/>
              <a:sym typeface="Arial"/>
            </a:endParaRPr>
          </a:p>
        </p:txBody>
      </p:sp>
      <p:sp>
        <p:nvSpPr>
          <p:cNvPr id="1818" name="Google Shape;1818;p296"/>
          <p:cNvSpPr txBox="1"/>
          <p:nvPr/>
        </p:nvSpPr>
        <p:spPr>
          <a:xfrm>
            <a:off x="9054540" y="2490712"/>
            <a:ext cx="402800" cy="76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0" i="0" u="none" strike="noStrike" cap="none">
                <a:solidFill>
                  <a:srgbClr val="C00000"/>
                </a:solidFill>
                <a:latin typeface="Calibri"/>
                <a:ea typeface="Calibri"/>
                <a:cs typeface="Calibri"/>
                <a:sym typeface="Calibri"/>
              </a:rPr>
              <a:t>?</a:t>
            </a:r>
            <a:endParaRPr sz="1467" b="0" i="0" u="none" strike="noStrike" cap="none">
              <a:solidFill>
                <a:srgbClr val="000000"/>
              </a:solidFill>
              <a:latin typeface="Arial"/>
              <a:ea typeface="Arial"/>
              <a:cs typeface="Arial"/>
              <a:sym typeface="Arial"/>
            </a:endParaRPr>
          </a:p>
        </p:txBody>
      </p:sp>
      <p:sp>
        <p:nvSpPr>
          <p:cNvPr id="1819" name="Google Shape;1819;p296"/>
          <p:cNvSpPr/>
          <p:nvPr/>
        </p:nvSpPr>
        <p:spPr>
          <a:xfrm>
            <a:off x="3096929" y="1754367"/>
            <a:ext cx="3080800" cy="4486000"/>
          </a:xfrm>
          <a:prstGeom prst="roundRect">
            <a:avLst>
              <a:gd name="adj" fmla="val 16667"/>
            </a:avLst>
          </a:prstGeom>
          <a:noFill/>
          <a:ln w="76200" cap="flat" cmpd="sng">
            <a:solidFill>
              <a:schemeClr val="accent5"/>
            </a:solidFill>
            <a:prstDash val="solid"/>
            <a:miter lim="800000"/>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42160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Google Shape;1824;p297"/>
          <p:cNvSpPr txBox="1">
            <a:spLocks noGrp="1"/>
          </p:cNvSpPr>
          <p:nvPr>
            <p:ph type="title"/>
          </p:nvPr>
        </p:nvSpPr>
        <p:spPr>
          <a:xfrm>
            <a:off x="555171" y="-28895"/>
            <a:ext cx="10798629" cy="1103401"/>
          </a:xfrm>
          <a:prstGeom prst="rect">
            <a:avLst/>
          </a:prstGeom>
          <a:noFill/>
          <a:ln>
            <a:noFill/>
          </a:ln>
        </p:spPr>
        <p:txBody>
          <a:bodyPr spcFirstLastPara="1" wrap="square" lIns="45675" tIns="45675" rIns="45675" bIns="45675" anchor="ctr" anchorCtr="0">
            <a:normAutofit fontScale="90000"/>
          </a:bodyPr>
          <a:lstStyle/>
          <a:p>
            <a:pPr marL="0" lvl="0" indent="0" algn="ctr" rtl="0">
              <a:lnSpc>
                <a:spcPct val="90000"/>
              </a:lnSpc>
              <a:spcBef>
                <a:spcPts val="0"/>
              </a:spcBef>
              <a:spcAft>
                <a:spcPts val="0"/>
              </a:spcAft>
              <a:buClr>
                <a:srgbClr val="000000"/>
              </a:buClr>
              <a:buSzPct val="45454"/>
              <a:buNone/>
            </a:pPr>
            <a:r>
              <a:rPr lang="en-US" b="1">
                <a:solidFill>
                  <a:schemeClr val="dk1"/>
                </a:solidFill>
              </a:rPr>
              <a:t>FANTAIL: Acceleration of TN93 Pairwise Distances</a:t>
            </a:r>
            <a:endParaRPr>
              <a:solidFill>
                <a:schemeClr val="dk1"/>
              </a:solidFill>
            </a:endParaRPr>
          </a:p>
        </p:txBody>
      </p:sp>
      <p:sp>
        <p:nvSpPr>
          <p:cNvPr id="1825" name="Google Shape;1825;p297"/>
          <p:cNvSpPr txBox="1">
            <a:spLocks noGrp="1"/>
          </p:cNvSpPr>
          <p:nvPr>
            <p:ph type="body" idx="1"/>
          </p:nvPr>
        </p:nvSpPr>
        <p:spPr>
          <a:xfrm>
            <a:off x="257496" y="1074505"/>
            <a:ext cx="11346675" cy="1875523"/>
          </a:xfrm>
          <a:prstGeom prst="rect">
            <a:avLst/>
          </a:prstGeom>
          <a:noFill/>
          <a:ln>
            <a:noFill/>
          </a:ln>
        </p:spPr>
        <p:txBody>
          <a:bodyPr spcFirstLastPara="1" wrap="square" lIns="45675" tIns="45675" rIns="45675" bIns="45675" anchor="t" anchorCtr="0">
            <a:normAutofit lnSpcReduction="10000"/>
          </a:bodyPr>
          <a:lstStyle/>
          <a:p>
            <a:pPr marL="457200" lvl="0" indent="-374650" algn="l" rtl="0">
              <a:lnSpc>
                <a:spcPct val="90000"/>
              </a:lnSpc>
              <a:spcBef>
                <a:spcPts val="1000"/>
              </a:spcBef>
              <a:spcAft>
                <a:spcPts val="0"/>
              </a:spcAft>
              <a:buSzPts val="2300"/>
              <a:buChar char="•"/>
            </a:pPr>
            <a:r>
              <a:rPr lang="en-US" sz="2300" dirty="0"/>
              <a:t>FANTAIL is a highly parallelized FPGA-based Accelerator for computing pairwise </a:t>
            </a:r>
            <a:r>
              <a:rPr lang="en-US" sz="2300" dirty="0" err="1"/>
              <a:t>distaNce</a:t>
            </a:r>
            <a:r>
              <a:rPr lang="en-US" sz="2300" dirty="0"/>
              <a:t> for viral </a:t>
            </a:r>
            <a:r>
              <a:rPr lang="en-US" sz="2300" dirty="0" err="1"/>
              <a:t>TrAnsmIssion</a:t>
            </a:r>
            <a:r>
              <a:rPr lang="en-US" sz="2300" dirty="0"/>
              <a:t> </a:t>
            </a:r>
            <a:r>
              <a:rPr lang="en-US" sz="2300" dirty="0" err="1"/>
              <a:t>cLustering</a:t>
            </a:r>
            <a:r>
              <a:rPr lang="en-US" sz="2300" dirty="0"/>
              <a:t> based on Tamura-</a:t>
            </a:r>
            <a:r>
              <a:rPr lang="en-US" sz="2300" dirty="0" err="1"/>
              <a:t>Nei</a:t>
            </a:r>
            <a:r>
              <a:rPr lang="en-US" sz="2300" dirty="0"/>
              <a:t> 93 (TN93) model but is generalizable to other nucleotide substitution models</a:t>
            </a:r>
            <a:endParaRPr sz="2300" dirty="0"/>
          </a:p>
          <a:p>
            <a:pPr marL="457200" lvl="0" indent="-374650" algn="l" rtl="0">
              <a:lnSpc>
                <a:spcPct val="90000"/>
              </a:lnSpc>
              <a:spcBef>
                <a:spcPts val="1000"/>
              </a:spcBef>
              <a:spcAft>
                <a:spcPts val="0"/>
              </a:spcAft>
              <a:buSzPts val="2300"/>
              <a:buChar char="•"/>
            </a:pPr>
            <a:r>
              <a:rPr lang="en-US" sz="2300" b="1" dirty="0"/>
              <a:t>Fantail on FPGA takes only 4 seconds now and consumes 168× less energy vs. TN93</a:t>
            </a:r>
            <a:r>
              <a:rPr lang="en-US" sz="2300" dirty="0"/>
              <a:t> running on an 8-core Intel Core-i7 CPU, while providing the same quality of results  </a:t>
            </a:r>
            <a:endParaRPr sz="2300" dirty="0"/>
          </a:p>
        </p:txBody>
      </p:sp>
      <p:grpSp>
        <p:nvGrpSpPr>
          <p:cNvPr id="1826" name="Google Shape;1826;p297"/>
          <p:cNvGrpSpPr/>
          <p:nvPr/>
        </p:nvGrpSpPr>
        <p:grpSpPr>
          <a:xfrm>
            <a:off x="555171" y="2852046"/>
            <a:ext cx="9588954" cy="3645310"/>
            <a:chOff x="555171" y="2862943"/>
            <a:chExt cx="8811305" cy="3525567"/>
          </a:xfrm>
        </p:grpSpPr>
        <p:pic>
          <p:nvPicPr>
            <p:cNvPr id="1827" name="Google Shape;1827;p297"/>
            <p:cNvPicPr preferRelativeResize="0"/>
            <p:nvPr/>
          </p:nvPicPr>
          <p:blipFill rotWithShape="1">
            <a:blip r:embed="rId3">
              <a:alphaModFix/>
            </a:blip>
            <a:srcRect/>
            <a:stretch/>
          </p:blipFill>
          <p:spPr>
            <a:xfrm>
              <a:off x="555171" y="2862943"/>
              <a:ext cx="8811305" cy="3525567"/>
            </a:xfrm>
            <a:prstGeom prst="rect">
              <a:avLst/>
            </a:prstGeom>
            <a:noFill/>
            <a:ln>
              <a:noFill/>
            </a:ln>
          </p:spPr>
        </p:pic>
        <p:sp>
          <p:nvSpPr>
            <p:cNvPr id="1828" name="Google Shape;1828;p297"/>
            <p:cNvSpPr/>
            <p:nvPr/>
          </p:nvSpPr>
          <p:spPr>
            <a:xfrm>
              <a:off x="3824407" y="3110337"/>
              <a:ext cx="814647" cy="30777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dk1"/>
                  </a:solidFill>
                  <a:latin typeface="Calibri"/>
                  <a:ea typeface="Calibri"/>
                  <a:cs typeface="Calibri"/>
                  <a:sym typeface="Calibri"/>
                </a:rPr>
                <a:t>FANTAIL</a:t>
              </a:r>
              <a:endParaRPr sz="1400" b="0" i="0" u="none" strike="noStrike" cap="none">
                <a:solidFill>
                  <a:srgbClr val="000000"/>
                </a:solidFill>
                <a:latin typeface="Calibri"/>
                <a:ea typeface="Calibri"/>
                <a:cs typeface="Calibri"/>
                <a:sym typeface="Calibri"/>
              </a:endParaRPr>
            </a:p>
          </p:txBody>
        </p:sp>
      </p:grpSp>
      <p:sp>
        <p:nvSpPr>
          <p:cNvPr id="1829" name="Google Shape;1829;p297"/>
          <p:cNvSpPr/>
          <p:nvPr/>
        </p:nvSpPr>
        <p:spPr>
          <a:xfrm>
            <a:off x="482492" y="6550223"/>
            <a:ext cx="8772168" cy="307777"/>
          </a:xfrm>
          <a:prstGeom prst="rect">
            <a:avLst/>
          </a:prstGeom>
          <a:noFill/>
          <a:ln>
            <a:noFill/>
          </a:ln>
        </p:spPr>
        <p:txBody>
          <a:bodyPr spcFirstLastPara="1" wrap="square" lIns="91425" tIns="45700" rIns="91425" bIns="45700" anchor="t" anchorCtr="0">
            <a:noAutofit/>
          </a:bodyPr>
          <a:lstStyle/>
          <a:p>
            <a:pPr lvl="0"/>
            <a:r>
              <a:rPr lang="en-US" sz="1200" dirty="0" err="1"/>
              <a:t>Salamat</a:t>
            </a:r>
            <a:r>
              <a:rPr lang="en-US" sz="1200" dirty="0"/>
              <a:t>, </a:t>
            </a:r>
            <a:r>
              <a:rPr lang="en-US" sz="1200" dirty="0" err="1"/>
              <a:t>Moshiri</a:t>
            </a:r>
            <a:r>
              <a:rPr lang="en-US" sz="1200" dirty="0"/>
              <a:t>, Rosing “FANTAIL: Acceleration of TN93 Pairwise Distances” [</a:t>
            </a:r>
            <a:r>
              <a:rPr lang="en-US" sz="1200" dirty="0" smtClean="0"/>
              <a:t>BioCAS’21</a:t>
            </a:r>
            <a:r>
              <a:rPr lang="en-US" sz="1200" b="0" i="0" u="none" strike="noStrike" cap="none" dirty="0" smtClean="0">
                <a:solidFill>
                  <a:srgbClr val="000000"/>
                </a:solidFill>
                <a:latin typeface="Arial"/>
                <a:ea typeface="Arial"/>
                <a:cs typeface="Arial"/>
                <a:sym typeface="Arial"/>
              </a:rPr>
              <a:t>]</a:t>
            </a:r>
            <a:endParaRPr sz="1200" dirty="0"/>
          </a:p>
        </p:txBody>
      </p:sp>
      <p:sp>
        <p:nvSpPr>
          <p:cNvPr id="1830" name="Google Shape;1830;p297"/>
          <p:cNvSpPr txBox="1"/>
          <p:nvPr/>
        </p:nvSpPr>
        <p:spPr>
          <a:xfrm rot="-5400000">
            <a:off x="8685091" y="4443546"/>
            <a:ext cx="326403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Speedup and Energy Efficiency Improvement</a:t>
            </a:r>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164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299"/>
          <p:cNvSpPr/>
          <p:nvPr/>
        </p:nvSpPr>
        <p:spPr>
          <a:xfrm>
            <a:off x="3591619" y="4276930"/>
            <a:ext cx="5698685" cy="2352751"/>
          </a:xfrm>
          <a:prstGeom prst="rect">
            <a:avLst/>
          </a:prstGeom>
          <a:solidFill>
            <a:srgbClr val="38562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 </a:t>
            </a:r>
            <a:endParaRPr/>
          </a:p>
        </p:txBody>
      </p:sp>
      <p:sp>
        <p:nvSpPr>
          <p:cNvPr id="1881" name="Google Shape;1881;p299"/>
          <p:cNvSpPr/>
          <p:nvPr/>
        </p:nvSpPr>
        <p:spPr>
          <a:xfrm>
            <a:off x="3596429" y="1364234"/>
            <a:ext cx="5693875" cy="2910655"/>
          </a:xfrm>
          <a:prstGeom prst="rect">
            <a:avLst/>
          </a:prstGeom>
          <a:solidFill>
            <a:srgbClr val="E1EFD8"/>
          </a:solidFill>
          <a:ln w="5715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82" name="Google Shape;1882;p299"/>
          <p:cNvSpPr txBox="1">
            <a:spLocks noGrp="1"/>
          </p:cNvSpPr>
          <p:nvPr>
            <p:ph type="title" idx="4294967295"/>
          </p:nvPr>
        </p:nvSpPr>
        <p:spPr>
          <a:xfrm>
            <a:off x="1059660" y="24399"/>
            <a:ext cx="9670500" cy="675000"/>
          </a:xfrm>
          <a:prstGeom prst="rect">
            <a:avLst/>
          </a:prstGeom>
          <a:noFill/>
          <a:ln>
            <a:noFill/>
          </a:ln>
        </p:spPr>
        <p:txBody>
          <a:bodyPr spcFirstLastPara="1" wrap="square" lIns="60900" tIns="60900" rIns="60900" bIns="60900" anchor="ctr" anchorCtr="0">
            <a:noAutofit/>
          </a:bodyPr>
          <a:lstStyle/>
          <a:p>
            <a:pPr marL="0" marR="0" lvl="0" indent="0" algn="ctr" rtl="0">
              <a:lnSpc>
                <a:spcPct val="90000"/>
              </a:lnSpc>
              <a:spcBef>
                <a:spcPts val="0"/>
              </a:spcBef>
              <a:spcAft>
                <a:spcPts val="0"/>
              </a:spcAft>
              <a:buClr>
                <a:srgbClr val="000000"/>
              </a:buClr>
              <a:buSzPts val="3959"/>
              <a:buFont typeface="Calibri"/>
              <a:buNone/>
            </a:pPr>
            <a:r>
              <a:rPr lang="en-US" sz="3400" b="1"/>
              <a:t>Microbiome Pipeline Acceleration</a:t>
            </a:r>
            <a:endParaRPr sz="3400" b="1" i="0" u="none" strike="noStrike" cap="none">
              <a:solidFill>
                <a:srgbClr val="000000"/>
              </a:solidFill>
              <a:latin typeface="Calibri"/>
              <a:ea typeface="Calibri"/>
              <a:cs typeface="Calibri"/>
              <a:sym typeface="Calibri"/>
            </a:endParaRPr>
          </a:p>
        </p:txBody>
      </p:sp>
      <p:grpSp>
        <p:nvGrpSpPr>
          <p:cNvPr id="1883" name="Google Shape;1883;p299"/>
          <p:cNvGrpSpPr/>
          <p:nvPr/>
        </p:nvGrpSpPr>
        <p:grpSpPr>
          <a:xfrm>
            <a:off x="4314903" y="537857"/>
            <a:ext cx="3950227" cy="892500"/>
            <a:chOff x="0" y="-105179"/>
            <a:chExt cx="1655100" cy="892500"/>
          </a:xfrm>
        </p:grpSpPr>
        <p:sp>
          <p:nvSpPr>
            <p:cNvPr id="1884" name="Google Shape;1884;p299"/>
            <p:cNvSpPr/>
            <p:nvPr/>
          </p:nvSpPr>
          <p:spPr>
            <a:xfrm>
              <a:off x="0" y="-1"/>
              <a:ext cx="1655100" cy="650376"/>
            </a:xfrm>
            <a:custGeom>
              <a:avLst/>
              <a:gdLst/>
              <a:ahLst/>
              <a:cxnLst/>
              <a:rect l="l" t="t" r="r" b="b"/>
              <a:pathLst>
                <a:path w="21600" h="21600" extrusionOk="0">
                  <a:moveTo>
                    <a:pt x="1415" y="0"/>
                  </a:moveTo>
                  <a:lnTo>
                    <a:pt x="20185" y="0"/>
                  </a:lnTo>
                  <a:lnTo>
                    <a:pt x="21600" y="3600"/>
                  </a:lnTo>
                  <a:lnTo>
                    <a:pt x="21600" y="21600"/>
                  </a:lnTo>
                  <a:lnTo>
                    <a:pt x="0" y="21600"/>
                  </a:lnTo>
                  <a:lnTo>
                    <a:pt x="0" y="3600"/>
                  </a:lnTo>
                  <a:cubicBezTo>
                    <a:pt x="0" y="1612"/>
                    <a:pt x="633" y="0"/>
                    <a:pt x="1415"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5" name="Google Shape;1885;p299"/>
            <p:cNvSpPr txBox="1"/>
            <p:nvPr/>
          </p:nvSpPr>
          <p:spPr>
            <a:xfrm>
              <a:off x="31750" y="-105179"/>
              <a:ext cx="1623300" cy="8925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Sequences</a:t>
              </a:r>
              <a:endParaRPr sz="1400" b="1" i="0" u="none" strike="noStrike" cap="none">
                <a:solidFill>
                  <a:srgbClr val="000000"/>
                </a:solidFill>
                <a:latin typeface="Arial"/>
                <a:ea typeface="Arial"/>
                <a:cs typeface="Arial"/>
                <a:sym typeface="Arial"/>
              </a:endParaRPr>
            </a:p>
          </p:txBody>
        </p:sp>
      </p:grpSp>
      <p:grpSp>
        <p:nvGrpSpPr>
          <p:cNvPr id="1886" name="Google Shape;1886;p299"/>
          <p:cNvGrpSpPr/>
          <p:nvPr/>
        </p:nvGrpSpPr>
        <p:grpSpPr>
          <a:xfrm>
            <a:off x="4281202" y="1488743"/>
            <a:ext cx="3906029" cy="461700"/>
            <a:chOff x="0" y="-10218"/>
            <a:chExt cx="2498100" cy="461700"/>
          </a:xfrm>
        </p:grpSpPr>
        <p:sp>
          <p:nvSpPr>
            <p:cNvPr id="1887" name="Google Shape;1887;p299"/>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8" name="Google Shape;1888;p299"/>
            <p:cNvSpPr txBox="1"/>
            <p:nvPr/>
          </p:nvSpPr>
          <p:spPr>
            <a:xfrm>
              <a:off x="0" y="-10218"/>
              <a:ext cx="2498100" cy="461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Sequencing Results (RNA/DNA)</a:t>
              </a:r>
              <a:endParaRPr sz="1400" b="0" i="0" u="none" strike="noStrike" cap="none">
                <a:solidFill>
                  <a:srgbClr val="000000"/>
                </a:solidFill>
                <a:latin typeface="Arial"/>
                <a:ea typeface="Arial"/>
                <a:cs typeface="Arial"/>
                <a:sym typeface="Arial"/>
              </a:endParaRPr>
            </a:p>
          </p:txBody>
        </p:sp>
      </p:grpSp>
      <p:grpSp>
        <p:nvGrpSpPr>
          <p:cNvPr id="1889" name="Google Shape;1889;p299"/>
          <p:cNvGrpSpPr/>
          <p:nvPr/>
        </p:nvGrpSpPr>
        <p:grpSpPr>
          <a:xfrm>
            <a:off x="4285267" y="2723921"/>
            <a:ext cx="3906029" cy="627298"/>
            <a:chOff x="0" y="23191"/>
            <a:chExt cx="2498100" cy="394800"/>
          </a:xfrm>
        </p:grpSpPr>
        <p:sp>
          <p:nvSpPr>
            <p:cNvPr id="1890" name="Google Shape;1890;p299"/>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1" name="Google Shape;1891;p299"/>
            <p:cNvSpPr txBox="1"/>
            <p:nvPr/>
          </p:nvSpPr>
          <p:spPr>
            <a:xfrm>
              <a:off x="0" y="75329"/>
              <a:ext cx="2498100" cy="2904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2) </a:t>
              </a:r>
              <a:r>
                <a:rPr lang="en-US"/>
                <a:t>Alignment</a:t>
              </a:r>
              <a:endParaRPr sz="1800" b="0" i="0" u="none" strike="noStrike" cap="none">
                <a:solidFill>
                  <a:schemeClr val="dk1"/>
                </a:solidFill>
                <a:latin typeface="Calibri"/>
                <a:ea typeface="Calibri"/>
                <a:cs typeface="Calibri"/>
                <a:sym typeface="Calibri"/>
              </a:endParaRPr>
            </a:p>
          </p:txBody>
        </p:sp>
      </p:grpSp>
      <p:grpSp>
        <p:nvGrpSpPr>
          <p:cNvPr id="1892" name="Google Shape;1892;p299"/>
          <p:cNvGrpSpPr/>
          <p:nvPr/>
        </p:nvGrpSpPr>
        <p:grpSpPr>
          <a:xfrm>
            <a:off x="4285268" y="3497268"/>
            <a:ext cx="3906036" cy="677121"/>
            <a:chOff x="0" y="-20510"/>
            <a:chExt cx="1655100" cy="1904700"/>
          </a:xfrm>
        </p:grpSpPr>
        <p:sp>
          <p:nvSpPr>
            <p:cNvPr id="1893" name="Google Shape;1893;p299"/>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4" name="Google Shape;1894;p299"/>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lvl="0" indent="0" algn="ctr" rtl="0">
                <a:spcBef>
                  <a:spcPts val="0"/>
                </a:spcBef>
                <a:spcAft>
                  <a:spcPts val="0"/>
                </a:spcAft>
                <a:buClr>
                  <a:schemeClr val="dk1"/>
                </a:buClr>
                <a:buSzPts val="1500"/>
                <a:buFont typeface="Arial"/>
                <a:buNone/>
              </a:pPr>
              <a:r>
                <a:rPr lang="en-US" sz="1500">
                  <a:solidFill>
                    <a:schemeClr val="dk1"/>
                  </a:solidFill>
                </a:rPr>
                <a:t>(Step 3) Primer trimming</a:t>
              </a:r>
              <a:endParaRPr sz="1800" b="0" i="0" u="none" strike="noStrike" cap="none">
                <a:solidFill>
                  <a:schemeClr val="dk1"/>
                </a:solidFill>
                <a:latin typeface="Calibri"/>
                <a:ea typeface="Calibri"/>
                <a:cs typeface="Calibri"/>
                <a:sym typeface="Calibri"/>
              </a:endParaRPr>
            </a:p>
          </p:txBody>
        </p:sp>
      </p:grpSp>
      <p:grpSp>
        <p:nvGrpSpPr>
          <p:cNvPr id="1895" name="Google Shape;1895;p299"/>
          <p:cNvGrpSpPr/>
          <p:nvPr/>
        </p:nvGrpSpPr>
        <p:grpSpPr>
          <a:xfrm>
            <a:off x="4285269" y="4319051"/>
            <a:ext cx="3906036" cy="677121"/>
            <a:chOff x="0" y="-20510"/>
            <a:chExt cx="1655100" cy="1904700"/>
          </a:xfrm>
        </p:grpSpPr>
        <p:sp>
          <p:nvSpPr>
            <p:cNvPr id="1896" name="Google Shape;1896;p299"/>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7" name="Google Shape;1897;p299"/>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(Step 4) Microbiome clustering &amp; </a:t>
              </a:r>
              <a:r>
                <a:rPr lang="en-US" sz="1400" b="0" i="0" u="none" strike="noStrike" cap="none" dirty="0" smtClean="0">
                  <a:solidFill>
                    <a:srgbClr val="000000"/>
                  </a:solidFill>
                  <a:latin typeface="Arial"/>
                  <a:ea typeface="Arial"/>
                  <a:cs typeface="Arial"/>
                  <a:sym typeface="Arial"/>
                </a:rPr>
                <a:t>classification</a:t>
              </a:r>
              <a:endParaRPr sz="1800" b="0" i="0" u="none" strike="noStrike" cap="none" dirty="0">
                <a:solidFill>
                  <a:schemeClr val="dk1"/>
                </a:solidFill>
                <a:latin typeface="Calibri"/>
                <a:ea typeface="Calibri"/>
                <a:cs typeface="Calibri"/>
                <a:sym typeface="Calibri"/>
              </a:endParaRPr>
            </a:p>
          </p:txBody>
        </p:sp>
      </p:grpSp>
      <p:grpSp>
        <p:nvGrpSpPr>
          <p:cNvPr id="1898" name="Google Shape;1898;p299"/>
          <p:cNvGrpSpPr/>
          <p:nvPr/>
        </p:nvGrpSpPr>
        <p:grpSpPr>
          <a:xfrm>
            <a:off x="4281201" y="5028866"/>
            <a:ext cx="3906029" cy="677121"/>
            <a:chOff x="0" y="-20510"/>
            <a:chExt cx="1655100" cy="1904700"/>
          </a:xfrm>
        </p:grpSpPr>
        <p:sp>
          <p:nvSpPr>
            <p:cNvPr id="1899" name="Google Shape;1899;p299"/>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0" name="Google Shape;1900;p299"/>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5) Beta diversity analysis (UniFrac)</a:t>
              </a:r>
              <a:endParaRPr sz="1400" b="0" i="0" u="none" strike="noStrike" cap="none">
                <a:solidFill>
                  <a:schemeClr val="dk1"/>
                </a:solidFill>
                <a:latin typeface="Arial"/>
                <a:ea typeface="Arial"/>
                <a:cs typeface="Arial"/>
                <a:sym typeface="Arial"/>
              </a:endParaRPr>
            </a:p>
          </p:txBody>
        </p:sp>
      </p:grpSp>
      <p:grpSp>
        <p:nvGrpSpPr>
          <p:cNvPr id="1901" name="Google Shape;1901;p299"/>
          <p:cNvGrpSpPr/>
          <p:nvPr/>
        </p:nvGrpSpPr>
        <p:grpSpPr>
          <a:xfrm>
            <a:off x="3748482" y="5756389"/>
            <a:ext cx="5384958" cy="892500"/>
            <a:chOff x="0" y="-22463"/>
            <a:chExt cx="1371300" cy="892500"/>
          </a:xfrm>
        </p:grpSpPr>
        <p:sp>
          <p:nvSpPr>
            <p:cNvPr id="1902" name="Google Shape;1902;p299"/>
            <p:cNvSpPr/>
            <p:nvPr/>
          </p:nvSpPr>
          <p:spPr>
            <a:xfrm>
              <a:off x="0" y="42941"/>
              <a:ext cx="13713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3" name="Google Shape;1903;p299"/>
            <p:cNvSpPr txBox="1"/>
            <p:nvPr/>
          </p:nvSpPr>
          <p:spPr>
            <a:xfrm>
              <a:off x="0" y="-22463"/>
              <a:ext cx="1371300" cy="8925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Biological </a:t>
              </a:r>
              <a:r>
                <a:rPr lang="en-US" sz="1400" b="1" i="0" u="none" strike="noStrike" cap="none" dirty="0" smtClean="0">
                  <a:solidFill>
                    <a:srgbClr val="000000"/>
                  </a:solidFill>
                  <a:latin typeface="Arial"/>
                  <a:ea typeface="Arial"/>
                  <a:cs typeface="Arial"/>
                  <a:sym typeface="Arial"/>
                </a:rPr>
                <a:t>Interpretation</a:t>
              </a:r>
            </a:p>
            <a:p>
              <a:pPr marL="0" marR="0" lvl="0" indent="0" algn="ctr" rtl="0">
                <a:lnSpc>
                  <a:spcPct val="100000"/>
                </a:lnSpc>
                <a:spcBef>
                  <a:spcPts val="0"/>
                </a:spcBef>
                <a:spcAft>
                  <a:spcPts val="0"/>
                </a:spcAft>
                <a:buClr>
                  <a:srgbClr val="000000"/>
                </a:buClr>
                <a:buSzPts val="1400"/>
                <a:buFont typeface="Arial"/>
                <a:buNone/>
              </a:pPr>
              <a:r>
                <a:rPr lang="en-US" b="1" dirty="0" smtClean="0">
                  <a:ea typeface="Calibri"/>
                </a:rPr>
                <a:t>(e.g. What bacteria are infecting my wound?)</a:t>
              </a:r>
              <a:endParaRPr sz="1800" b="0" i="0" u="none" strike="noStrike" cap="none" dirty="0">
                <a:solidFill>
                  <a:schemeClr val="dk1"/>
                </a:solidFill>
                <a:latin typeface="Calibri"/>
                <a:ea typeface="Calibri"/>
                <a:cs typeface="Calibri"/>
                <a:sym typeface="Calibri"/>
              </a:endParaRPr>
            </a:p>
          </p:txBody>
        </p:sp>
      </p:grpSp>
      <p:sp>
        <p:nvSpPr>
          <p:cNvPr id="1904" name="Google Shape;1904;p299"/>
          <p:cNvSpPr/>
          <p:nvPr/>
        </p:nvSpPr>
        <p:spPr>
          <a:xfrm rot="4716867">
            <a:off x="6131560" y="1389367"/>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5" name="Google Shape;1905;p299"/>
          <p:cNvSpPr/>
          <p:nvPr/>
        </p:nvSpPr>
        <p:spPr>
          <a:xfrm rot="4716867">
            <a:off x="6122772" y="1991869"/>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6" name="Google Shape;1906;p299"/>
          <p:cNvSpPr/>
          <p:nvPr/>
        </p:nvSpPr>
        <p:spPr>
          <a:xfrm rot="4716867">
            <a:off x="6132363" y="3422983"/>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7" name="Google Shape;1907;p299"/>
          <p:cNvSpPr/>
          <p:nvPr/>
        </p:nvSpPr>
        <p:spPr>
          <a:xfrm rot="4716867">
            <a:off x="6135624" y="4130674"/>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8" name="Google Shape;1908;p299"/>
          <p:cNvSpPr/>
          <p:nvPr/>
        </p:nvSpPr>
        <p:spPr>
          <a:xfrm rot="4716867">
            <a:off x="6144156" y="5722475"/>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9" name="Google Shape;1909;p299"/>
          <p:cNvSpPr/>
          <p:nvPr/>
        </p:nvSpPr>
        <p:spPr>
          <a:xfrm>
            <a:off x="10422063" y="1591275"/>
            <a:ext cx="383400" cy="2349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0" name="Google Shape;1910;p299"/>
          <p:cNvSpPr txBox="1"/>
          <p:nvPr/>
        </p:nvSpPr>
        <p:spPr>
          <a:xfrm>
            <a:off x="10851063" y="1441193"/>
            <a:ext cx="950700" cy="4920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Data/CPU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Intensive</a:t>
            </a:r>
            <a:endParaRPr sz="1800" b="0" i="0" u="none" strike="noStrike" cap="none">
              <a:solidFill>
                <a:schemeClr val="dk1"/>
              </a:solidFill>
              <a:latin typeface="Calibri"/>
              <a:ea typeface="Calibri"/>
              <a:cs typeface="Calibri"/>
              <a:sym typeface="Calibri"/>
            </a:endParaRPr>
          </a:p>
        </p:txBody>
      </p:sp>
      <p:sp>
        <p:nvSpPr>
          <p:cNvPr id="1911" name="Google Shape;1911;p299"/>
          <p:cNvSpPr/>
          <p:nvPr/>
        </p:nvSpPr>
        <p:spPr>
          <a:xfrm>
            <a:off x="10451616" y="1185892"/>
            <a:ext cx="364500" cy="2553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p299"/>
          <p:cNvSpPr txBox="1"/>
          <p:nvPr/>
        </p:nvSpPr>
        <p:spPr>
          <a:xfrm>
            <a:off x="10851063" y="1141457"/>
            <a:ext cx="1016100" cy="2889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Chem/Bio</a:t>
            </a:r>
            <a:endParaRPr sz="1800" b="0" i="0" u="none" strike="noStrike" cap="none">
              <a:solidFill>
                <a:schemeClr val="dk1"/>
              </a:solidFill>
              <a:latin typeface="Calibri"/>
              <a:ea typeface="Calibri"/>
              <a:cs typeface="Calibri"/>
              <a:sym typeface="Calibri"/>
            </a:endParaRPr>
          </a:p>
        </p:txBody>
      </p:sp>
      <p:sp>
        <p:nvSpPr>
          <p:cNvPr id="1913" name="Google Shape;1913;p299"/>
          <p:cNvSpPr/>
          <p:nvPr/>
        </p:nvSpPr>
        <p:spPr>
          <a:xfrm>
            <a:off x="10428469" y="2040322"/>
            <a:ext cx="383400" cy="2349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p299"/>
          <p:cNvSpPr txBox="1"/>
          <p:nvPr/>
        </p:nvSpPr>
        <p:spPr>
          <a:xfrm>
            <a:off x="10857469" y="1992608"/>
            <a:ext cx="950700" cy="2889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Benefit</a:t>
            </a:r>
            <a:endParaRPr sz="1800" b="0" i="0" u="none" strike="noStrike" cap="none">
              <a:solidFill>
                <a:schemeClr val="dk1"/>
              </a:solidFill>
              <a:latin typeface="Calibri"/>
              <a:ea typeface="Calibri"/>
              <a:cs typeface="Calibri"/>
              <a:sym typeface="Calibri"/>
            </a:endParaRPr>
          </a:p>
        </p:txBody>
      </p:sp>
      <p:sp>
        <p:nvSpPr>
          <p:cNvPr id="1915" name="Google Shape;1915;p299"/>
          <p:cNvSpPr/>
          <p:nvPr/>
        </p:nvSpPr>
        <p:spPr>
          <a:xfrm rot="4716867">
            <a:off x="6120797" y="2619278"/>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p299"/>
          <p:cNvSpPr/>
          <p:nvPr/>
        </p:nvSpPr>
        <p:spPr>
          <a:xfrm>
            <a:off x="4118535" y="2015768"/>
            <a:ext cx="4239300" cy="2231400"/>
          </a:xfrm>
          <a:prstGeom prst="frame">
            <a:avLst>
              <a:gd name="adj1" fmla="val 3579"/>
            </a:avLst>
          </a:prstGeom>
          <a:solidFill>
            <a:srgbClr val="3A3838"/>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8" name="Google Shape;1918;p299"/>
          <p:cNvSpPr txBox="1"/>
          <p:nvPr/>
        </p:nvSpPr>
        <p:spPr>
          <a:xfrm>
            <a:off x="179462" y="4757228"/>
            <a:ext cx="3361259" cy="16641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030A0"/>
              </a:buClr>
              <a:buSzPts val="2200"/>
              <a:buFont typeface="Calibri"/>
              <a:buNone/>
            </a:pPr>
            <a:r>
              <a:rPr lang="en-US" sz="2200" b="1" dirty="0" smtClean="0">
                <a:solidFill>
                  <a:srgbClr val="385623"/>
                </a:solidFill>
                <a:latin typeface="Calibri"/>
                <a:ea typeface="Calibri"/>
                <a:cs typeface="Calibri"/>
                <a:sym typeface="Calibri"/>
              </a:rPr>
              <a:t>Bacterial d</a:t>
            </a:r>
            <a:r>
              <a:rPr lang="en-US" sz="2200" b="1" i="0" u="none" strike="noStrike" cap="none" dirty="0" smtClean="0">
                <a:solidFill>
                  <a:srgbClr val="385623"/>
                </a:solidFill>
                <a:latin typeface="Calibri"/>
                <a:ea typeface="Calibri"/>
                <a:cs typeface="Calibri"/>
                <a:sym typeface="Calibri"/>
              </a:rPr>
              <a:t>iversity analysis tool, </a:t>
            </a:r>
            <a:r>
              <a:rPr lang="en-US" sz="2200" b="1" i="0" u="none" strike="noStrike" cap="none" dirty="0" err="1" smtClean="0">
                <a:solidFill>
                  <a:srgbClr val="385623"/>
                </a:solidFill>
                <a:latin typeface="Calibri"/>
                <a:ea typeface="Calibri"/>
                <a:cs typeface="Calibri"/>
                <a:sym typeface="Calibri"/>
              </a:rPr>
              <a:t>UniFrac</a:t>
            </a:r>
            <a:r>
              <a:rPr lang="en-US" sz="2200" b="1" dirty="0" smtClean="0">
                <a:solidFill>
                  <a:srgbClr val="385623"/>
                </a:solidFill>
                <a:latin typeface="Calibri"/>
                <a:ea typeface="Calibri"/>
                <a:cs typeface="Calibri"/>
                <a:sym typeface="Calibri"/>
              </a:rPr>
              <a:t>, has been </a:t>
            </a:r>
            <a:r>
              <a:rPr lang="en-US" sz="2200" b="1" i="0" u="none" strike="noStrike" cap="none" dirty="0" smtClean="0">
                <a:solidFill>
                  <a:srgbClr val="385623"/>
                </a:solidFill>
                <a:latin typeface="Calibri"/>
                <a:ea typeface="Calibri"/>
                <a:cs typeface="Calibri"/>
                <a:sym typeface="Calibri"/>
              </a:rPr>
              <a:t>accelerated by SDSC</a:t>
            </a:r>
            <a:r>
              <a:rPr lang="en-US" sz="2200" b="1" dirty="0" smtClean="0">
                <a:solidFill>
                  <a:srgbClr val="385623"/>
                </a:solidFill>
                <a:latin typeface="Calibri"/>
                <a:ea typeface="Calibri"/>
                <a:cs typeface="Calibri"/>
                <a:sym typeface="Calibri"/>
              </a:rPr>
              <a:t> </a:t>
            </a:r>
            <a:r>
              <a:rPr lang="en-US" sz="2200" b="1" dirty="0">
                <a:solidFill>
                  <a:srgbClr val="385623"/>
                </a:solidFill>
                <a:latin typeface="Calibri"/>
                <a:ea typeface="Calibri"/>
                <a:cs typeface="Calibri"/>
                <a:sym typeface="Calibri"/>
              </a:rPr>
              <a:t>&amp; </a:t>
            </a:r>
            <a:r>
              <a:rPr lang="en-US" sz="2200" b="1" i="0" u="none" strike="noStrike" cap="none" dirty="0">
                <a:solidFill>
                  <a:srgbClr val="385623"/>
                </a:solidFill>
                <a:latin typeface="Calibri"/>
                <a:ea typeface="Calibri"/>
                <a:cs typeface="Calibri"/>
                <a:sym typeface="Calibri"/>
              </a:rPr>
              <a:t>Knight lab </a:t>
            </a:r>
            <a:r>
              <a:rPr lang="en-US" sz="2200" b="1" i="0" u="none" strike="noStrike" cap="none" dirty="0" smtClean="0">
                <a:solidFill>
                  <a:srgbClr val="385623"/>
                </a:solidFill>
                <a:latin typeface="Calibri"/>
                <a:ea typeface="Calibri"/>
                <a:cs typeface="Calibri"/>
                <a:sym typeface="Calibri"/>
              </a:rPr>
              <a:t>on </a:t>
            </a:r>
            <a:r>
              <a:rPr lang="en-US" sz="2200" b="1" i="0" u="none" strike="noStrike" cap="none" dirty="0">
                <a:solidFill>
                  <a:srgbClr val="385623"/>
                </a:solidFill>
                <a:latin typeface="Calibri"/>
                <a:ea typeface="Calibri"/>
                <a:cs typeface="Calibri"/>
                <a:sym typeface="Calibri"/>
              </a:rPr>
              <a:t>GPU by 1</a:t>
            </a:r>
            <a:r>
              <a:rPr lang="en-US" sz="2200" b="1" dirty="0">
                <a:solidFill>
                  <a:srgbClr val="385623"/>
                </a:solidFill>
                <a:latin typeface="Calibri"/>
                <a:ea typeface="Calibri"/>
                <a:cs typeface="Calibri"/>
                <a:sym typeface="Calibri"/>
              </a:rPr>
              <a:t>,</a:t>
            </a:r>
            <a:r>
              <a:rPr lang="en-US" sz="2200" b="1" i="0" u="none" strike="noStrike" cap="none" dirty="0">
                <a:solidFill>
                  <a:srgbClr val="385623"/>
                </a:solidFill>
                <a:latin typeface="Calibri"/>
                <a:ea typeface="Calibri"/>
                <a:cs typeface="Calibri"/>
                <a:sym typeface="Calibri"/>
              </a:rPr>
              <a:t>000x vs. CPU </a:t>
            </a:r>
            <a:endParaRPr sz="1400" b="0" i="0" u="none" strike="noStrike" cap="none" dirty="0">
              <a:solidFill>
                <a:srgbClr val="385623"/>
              </a:solidFill>
              <a:latin typeface="Arial"/>
              <a:ea typeface="Arial"/>
              <a:cs typeface="Arial"/>
              <a:sym typeface="Arial"/>
            </a:endParaRPr>
          </a:p>
        </p:txBody>
      </p:sp>
      <p:grpSp>
        <p:nvGrpSpPr>
          <p:cNvPr id="1919" name="Google Shape;1919;p299"/>
          <p:cNvGrpSpPr/>
          <p:nvPr/>
        </p:nvGrpSpPr>
        <p:grpSpPr>
          <a:xfrm>
            <a:off x="4281201" y="2152714"/>
            <a:ext cx="3906029" cy="461700"/>
            <a:chOff x="0" y="-10218"/>
            <a:chExt cx="2498100" cy="461700"/>
          </a:xfrm>
        </p:grpSpPr>
        <p:sp>
          <p:nvSpPr>
            <p:cNvPr id="1920" name="Google Shape;1920;p299"/>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p299"/>
            <p:cNvSpPr txBox="1"/>
            <p:nvPr/>
          </p:nvSpPr>
          <p:spPr>
            <a:xfrm>
              <a:off x="0" y="-10218"/>
              <a:ext cx="2498100" cy="461700"/>
            </a:xfrm>
            <a:prstGeom prst="rect">
              <a:avLst/>
            </a:prstGeom>
            <a:noFill/>
            <a:ln>
              <a:noFill/>
            </a:ln>
          </p:spPr>
          <p:txBody>
            <a:bodyPr spcFirstLastPara="1" wrap="square" lIns="121875" tIns="121875" rIns="121875" bIns="121875" anchor="ctr" anchorCtr="0">
              <a:noAutofit/>
            </a:bodyPr>
            <a:lstStyle/>
            <a:p>
              <a:pPr marL="0" lvl="0" indent="0" algn="ctr" rtl="0">
                <a:spcBef>
                  <a:spcPts val="0"/>
                </a:spcBef>
                <a:spcAft>
                  <a:spcPts val="0"/>
                </a:spcAft>
                <a:buClr>
                  <a:schemeClr val="dk1"/>
                </a:buClr>
                <a:buSzPts val="1500"/>
                <a:buFont typeface="Arial"/>
                <a:buNone/>
              </a:pPr>
              <a:r>
                <a:rPr lang="en-US" sz="1500">
                  <a:solidFill>
                    <a:schemeClr val="dk1"/>
                  </a:solidFill>
                </a:rPr>
                <a:t>(Step 1) Adapter trimming</a:t>
              </a:r>
              <a:endParaRPr sz="1400" b="0" i="0" u="none" strike="noStrike" cap="none">
                <a:solidFill>
                  <a:srgbClr val="000000"/>
                </a:solidFill>
                <a:latin typeface="Arial"/>
                <a:ea typeface="Arial"/>
                <a:cs typeface="Arial"/>
                <a:sym typeface="Arial"/>
              </a:endParaRPr>
            </a:p>
          </p:txBody>
        </p:sp>
      </p:grpSp>
      <p:sp>
        <p:nvSpPr>
          <p:cNvPr id="45" name="Google Shape;1770;p295"/>
          <p:cNvSpPr txBox="1"/>
          <p:nvPr/>
        </p:nvSpPr>
        <p:spPr>
          <a:xfrm>
            <a:off x="342163" y="2186123"/>
            <a:ext cx="2982600" cy="8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Get aligned sequences in  </a:t>
            </a:r>
            <a:r>
              <a:rPr lang="en-US" sz="2400" b="1" i="0" u="none" strike="noStrike" cap="none" dirty="0">
                <a:solidFill>
                  <a:srgbClr val="FF0000"/>
                </a:solidFill>
                <a:latin typeface="Calibri"/>
                <a:ea typeface="Calibri"/>
                <a:cs typeface="Calibri"/>
                <a:sym typeface="Calibri"/>
              </a:rPr>
              <a:t>seconds </a:t>
            </a:r>
            <a:r>
              <a:rPr lang="en-US" sz="2400" b="1" i="0" u="none" strike="noStrike" cap="none" dirty="0">
                <a:solidFill>
                  <a:schemeClr val="dk1"/>
                </a:solidFill>
                <a:latin typeface="Calibri"/>
                <a:ea typeface="Calibri"/>
                <a:cs typeface="Calibri"/>
                <a:sym typeface="Calibri"/>
              </a:rPr>
              <a:t>via</a:t>
            </a:r>
            <a:r>
              <a:rPr lang="en-US" sz="2400" b="1" i="0" u="none" strike="noStrike" cap="none" dirty="0">
                <a:solidFill>
                  <a:srgbClr val="FF0000"/>
                </a:solidFill>
                <a:latin typeface="Calibri"/>
                <a:ea typeface="Calibri"/>
                <a:cs typeface="Calibri"/>
                <a:sym typeface="Calibri"/>
              </a:rPr>
              <a:t> </a:t>
            </a:r>
            <a:r>
              <a:rPr lang="en-US" sz="2400" b="1" i="0" u="none" strike="noStrike" cap="none" dirty="0">
                <a:solidFill>
                  <a:schemeClr val="dk1"/>
                </a:solidFill>
                <a:latin typeface="Calibri"/>
                <a:ea typeface="Calibri"/>
                <a:cs typeface="Calibri"/>
                <a:sym typeface="Calibri"/>
              </a:rPr>
              <a:t>RAPID PIM design</a:t>
            </a:r>
            <a:endParaRPr sz="1400" b="0" i="0" u="none" strike="noStrike" cap="none" dirty="0">
              <a:solidFill>
                <a:srgbClr val="000000"/>
              </a:solidFill>
              <a:latin typeface="Arial"/>
              <a:ea typeface="Arial"/>
              <a:cs typeface="Arial"/>
              <a:sym typeface="Arial"/>
            </a:endParaRPr>
          </a:p>
        </p:txBody>
      </p:sp>
      <p:sp>
        <p:nvSpPr>
          <p:cNvPr id="44" name="Google Shape;1188;p262"/>
          <p:cNvSpPr/>
          <p:nvPr/>
        </p:nvSpPr>
        <p:spPr>
          <a:xfrm>
            <a:off x="3977065" y="4283205"/>
            <a:ext cx="4528180" cy="749663"/>
          </a:xfrm>
          <a:prstGeom prst="roundRect">
            <a:avLst>
              <a:gd name="adj" fmla="val 16667"/>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98880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6902" y="415644"/>
            <a:ext cx="7543800" cy="868363"/>
          </a:xfrm>
        </p:spPr>
        <p:txBody>
          <a:bodyPr>
            <a:normAutofit fontScale="90000"/>
          </a:bodyPr>
          <a:lstStyle/>
          <a:p>
            <a:pPr algn="ctr"/>
            <a:r>
              <a:rPr lang="en-US" dirty="0" smtClean="0"/>
              <a:t>HD Computing Classification: </a:t>
            </a:r>
            <a:r>
              <a:rPr lang="en-US" dirty="0"/>
              <a:t/>
            </a:r>
            <a:br>
              <a:rPr lang="en-US" dirty="0"/>
            </a:br>
            <a:r>
              <a:rPr lang="en-US" dirty="0"/>
              <a:t>Encoding, Training &amp; Inference</a:t>
            </a:r>
          </a:p>
        </p:txBody>
      </p:sp>
      <p:sp>
        <p:nvSpPr>
          <p:cNvPr id="5" name="Google Shape;265;p32"/>
          <p:cNvSpPr/>
          <p:nvPr/>
        </p:nvSpPr>
        <p:spPr>
          <a:xfrm>
            <a:off x="3081278" y="1945746"/>
            <a:ext cx="3171825" cy="538678"/>
          </a:xfrm>
          <a:prstGeom prst="rect">
            <a:avLst/>
          </a:prstGeom>
          <a:no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200">
              <a:solidFill>
                <a:schemeClr val="dk1"/>
              </a:solidFill>
            </a:endParaRPr>
          </a:p>
        </p:txBody>
      </p:sp>
      <p:pic>
        <p:nvPicPr>
          <p:cNvPr id="6" name="Google Shape;266;p32"/>
          <p:cNvPicPr preferRelativeResize="0"/>
          <p:nvPr/>
        </p:nvPicPr>
        <p:blipFill rotWithShape="1">
          <a:blip r:embed="rId3">
            <a:alphaModFix/>
          </a:blip>
          <a:srcRect l="8071" r="17040"/>
          <a:stretch/>
        </p:blipFill>
        <p:spPr>
          <a:xfrm>
            <a:off x="3070788" y="1955778"/>
            <a:ext cx="724865" cy="542144"/>
          </a:xfrm>
          <a:prstGeom prst="rect">
            <a:avLst/>
          </a:prstGeom>
          <a:noFill/>
          <a:ln>
            <a:noFill/>
          </a:ln>
        </p:spPr>
      </p:pic>
      <p:pic>
        <p:nvPicPr>
          <p:cNvPr id="7" name="Google Shape;267;p32"/>
          <p:cNvPicPr preferRelativeResize="0"/>
          <p:nvPr/>
        </p:nvPicPr>
        <p:blipFill rotWithShape="1">
          <a:blip r:embed="rId4">
            <a:alphaModFix/>
          </a:blip>
          <a:srcRect r="7741"/>
          <a:stretch/>
        </p:blipFill>
        <p:spPr>
          <a:xfrm>
            <a:off x="3795652" y="1959790"/>
            <a:ext cx="742950" cy="519065"/>
          </a:xfrm>
          <a:prstGeom prst="rect">
            <a:avLst/>
          </a:prstGeom>
          <a:noFill/>
          <a:ln>
            <a:noFill/>
          </a:ln>
        </p:spPr>
      </p:pic>
      <p:pic>
        <p:nvPicPr>
          <p:cNvPr id="8" name="Google Shape;268;p32"/>
          <p:cNvPicPr preferRelativeResize="0"/>
          <p:nvPr/>
        </p:nvPicPr>
        <p:blipFill rotWithShape="1">
          <a:blip r:embed="rId5">
            <a:alphaModFix/>
          </a:blip>
          <a:srcRect l="27963" t="19674" b="17022"/>
          <a:stretch/>
        </p:blipFill>
        <p:spPr>
          <a:xfrm>
            <a:off x="5681604" y="1940502"/>
            <a:ext cx="571499" cy="539546"/>
          </a:xfrm>
          <a:prstGeom prst="rect">
            <a:avLst/>
          </a:prstGeom>
          <a:noFill/>
          <a:ln>
            <a:noFill/>
          </a:ln>
        </p:spPr>
      </p:pic>
      <p:sp>
        <p:nvSpPr>
          <p:cNvPr id="9" name="Google Shape;269;p32"/>
          <p:cNvSpPr/>
          <p:nvPr/>
        </p:nvSpPr>
        <p:spPr>
          <a:xfrm>
            <a:off x="3109852" y="2801441"/>
            <a:ext cx="3143250" cy="540086"/>
          </a:xfrm>
          <a:prstGeom prst="rect">
            <a:avLst/>
          </a:prstGeom>
          <a:no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200">
              <a:solidFill>
                <a:schemeClr val="dk1"/>
              </a:solidFill>
            </a:endParaRPr>
          </a:p>
        </p:txBody>
      </p:sp>
      <p:pic>
        <p:nvPicPr>
          <p:cNvPr id="10" name="Google Shape;270;p32"/>
          <p:cNvPicPr preferRelativeResize="0"/>
          <p:nvPr/>
        </p:nvPicPr>
        <p:blipFill rotWithShape="1">
          <a:blip r:embed="rId6">
            <a:alphaModFix/>
          </a:blip>
          <a:srcRect/>
          <a:stretch/>
        </p:blipFill>
        <p:spPr>
          <a:xfrm>
            <a:off x="3795651" y="2806287"/>
            <a:ext cx="717356" cy="520083"/>
          </a:xfrm>
          <a:prstGeom prst="rect">
            <a:avLst/>
          </a:prstGeom>
          <a:noFill/>
          <a:ln>
            <a:noFill/>
          </a:ln>
        </p:spPr>
      </p:pic>
      <p:pic>
        <p:nvPicPr>
          <p:cNvPr id="11" name="Google Shape;271;p32"/>
          <p:cNvPicPr preferRelativeResize="0"/>
          <p:nvPr/>
        </p:nvPicPr>
        <p:blipFill rotWithShape="1">
          <a:blip r:embed="rId7">
            <a:alphaModFix/>
          </a:blip>
          <a:srcRect b="22872"/>
          <a:stretch/>
        </p:blipFill>
        <p:spPr>
          <a:xfrm>
            <a:off x="4503401" y="2797752"/>
            <a:ext cx="549553" cy="544964"/>
          </a:xfrm>
          <a:prstGeom prst="rect">
            <a:avLst/>
          </a:prstGeom>
          <a:noFill/>
          <a:ln>
            <a:noFill/>
          </a:ln>
        </p:spPr>
      </p:pic>
      <p:pic>
        <p:nvPicPr>
          <p:cNvPr id="12" name="Google Shape;272;p32"/>
          <p:cNvPicPr preferRelativeResize="0"/>
          <p:nvPr/>
        </p:nvPicPr>
        <p:blipFill rotWithShape="1">
          <a:blip r:embed="rId8">
            <a:alphaModFix/>
          </a:blip>
          <a:srcRect/>
          <a:stretch/>
        </p:blipFill>
        <p:spPr>
          <a:xfrm>
            <a:off x="5490565" y="4123334"/>
            <a:ext cx="963875" cy="1262816"/>
          </a:xfrm>
          <a:prstGeom prst="rect">
            <a:avLst/>
          </a:prstGeom>
          <a:noFill/>
          <a:ln>
            <a:noFill/>
          </a:ln>
        </p:spPr>
      </p:pic>
      <p:pic>
        <p:nvPicPr>
          <p:cNvPr id="13" name="Google Shape;273;p32"/>
          <p:cNvPicPr preferRelativeResize="0"/>
          <p:nvPr/>
        </p:nvPicPr>
        <p:blipFill rotWithShape="1">
          <a:blip r:embed="rId9">
            <a:alphaModFix/>
          </a:blip>
          <a:srcRect l="12627"/>
          <a:stretch/>
        </p:blipFill>
        <p:spPr>
          <a:xfrm>
            <a:off x="5608827" y="2797752"/>
            <a:ext cx="644276" cy="558472"/>
          </a:xfrm>
          <a:prstGeom prst="rect">
            <a:avLst/>
          </a:prstGeom>
          <a:noFill/>
          <a:ln>
            <a:noFill/>
          </a:ln>
        </p:spPr>
      </p:pic>
      <p:sp>
        <p:nvSpPr>
          <p:cNvPr id="14" name="Google Shape;274;p32"/>
          <p:cNvSpPr/>
          <p:nvPr/>
        </p:nvSpPr>
        <p:spPr>
          <a:xfrm>
            <a:off x="7567552" y="2092239"/>
            <a:ext cx="1885950" cy="228600"/>
          </a:xfrm>
          <a:prstGeom prst="rect">
            <a:avLst/>
          </a:prstGeom>
          <a:noFill/>
          <a:ln w="190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350">
                <a:solidFill>
                  <a:schemeClr val="dk1"/>
                </a:solidFill>
                <a:latin typeface="Calibri"/>
                <a:ea typeface="Calibri"/>
                <a:cs typeface="Calibri"/>
                <a:sym typeface="Calibri"/>
              </a:rPr>
              <a:t>-1 +1 -1 -1 +1 . . .  +1</a:t>
            </a:r>
            <a:endParaRPr/>
          </a:p>
        </p:txBody>
      </p:sp>
      <p:sp>
        <p:nvSpPr>
          <p:cNvPr id="15" name="Google Shape;275;p32"/>
          <p:cNvSpPr/>
          <p:nvPr/>
        </p:nvSpPr>
        <p:spPr>
          <a:xfrm>
            <a:off x="7624702" y="3007651"/>
            <a:ext cx="1885950" cy="228600"/>
          </a:xfrm>
          <a:prstGeom prst="rect">
            <a:avLst/>
          </a:prstGeom>
          <a:noFill/>
          <a:ln w="190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350">
                <a:solidFill>
                  <a:schemeClr val="dk1"/>
                </a:solidFill>
                <a:latin typeface="Calibri"/>
                <a:ea typeface="Calibri"/>
                <a:cs typeface="Calibri"/>
                <a:sym typeface="Calibri"/>
              </a:rPr>
              <a:t>-1 -1 +1 -1 -1 . . .  +1</a:t>
            </a:r>
            <a:endParaRPr/>
          </a:p>
        </p:txBody>
      </p:sp>
      <p:sp>
        <p:nvSpPr>
          <p:cNvPr id="16" name="Google Shape;276;p32"/>
          <p:cNvSpPr/>
          <p:nvPr/>
        </p:nvSpPr>
        <p:spPr>
          <a:xfrm>
            <a:off x="7821978" y="2668562"/>
            <a:ext cx="1648529" cy="323165"/>
          </a:xfrm>
          <a:prstGeom prst="rect">
            <a:avLst/>
          </a:prstGeom>
          <a:noFill/>
          <a:ln>
            <a:noFill/>
          </a:ln>
        </p:spPr>
        <p:txBody>
          <a:bodyPr spcFirstLastPara="1" wrap="square" lIns="68569" tIns="34275" rIns="68569" bIns="34275" anchor="t" anchorCtr="0">
            <a:noAutofit/>
          </a:bodyPr>
          <a:lstStyle/>
          <a:p>
            <a:r>
              <a:rPr lang="en-US" sz="1650" b="1">
                <a:solidFill>
                  <a:schemeClr val="dk1"/>
                </a:solidFill>
                <a:latin typeface="Calibri"/>
                <a:ea typeface="Calibri"/>
                <a:cs typeface="Calibri"/>
                <a:sym typeface="Calibri"/>
              </a:rPr>
              <a:t>Dog hypervector</a:t>
            </a:r>
            <a:endParaRPr/>
          </a:p>
        </p:txBody>
      </p:sp>
      <p:sp>
        <p:nvSpPr>
          <p:cNvPr id="17" name="Google Shape;277;p32"/>
          <p:cNvSpPr/>
          <p:nvPr/>
        </p:nvSpPr>
        <p:spPr>
          <a:xfrm>
            <a:off x="7720836" y="1769053"/>
            <a:ext cx="1535998" cy="323165"/>
          </a:xfrm>
          <a:prstGeom prst="rect">
            <a:avLst/>
          </a:prstGeom>
          <a:noFill/>
          <a:ln>
            <a:noFill/>
          </a:ln>
        </p:spPr>
        <p:txBody>
          <a:bodyPr spcFirstLastPara="1" wrap="square" lIns="68569" tIns="34275" rIns="68569" bIns="34275" anchor="t" anchorCtr="0">
            <a:noAutofit/>
          </a:bodyPr>
          <a:lstStyle/>
          <a:p>
            <a:r>
              <a:rPr lang="en-US" sz="1650" b="1">
                <a:solidFill>
                  <a:schemeClr val="dk1"/>
                </a:solidFill>
                <a:latin typeface="Calibri"/>
                <a:ea typeface="Calibri"/>
                <a:cs typeface="Calibri"/>
                <a:sym typeface="Calibri"/>
              </a:rPr>
              <a:t>Cat hypervector</a:t>
            </a:r>
            <a:endParaRPr/>
          </a:p>
        </p:txBody>
      </p:sp>
      <p:pic>
        <p:nvPicPr>
          <p:cNvPr id="18" name="Google Shape;278;p32"/>
          <p:cNvPicPr preferRelativeResize="0"/>
          <p:nvPr/>
        </p:nvPicPr>
        <p:blipFill rotWithShape="1">
          <a:blip r:embed="rId10">
            <a:alphaModFix/>
          </a:blip>
          <a:srcRect/>
          <a:stretch/>
        </p:blipFill>
        <p:spPr>
          <a:xfrm>
            <a:off x="3137381" y="2798983"/>
            <a:ext cx="658273" cy="544497"/>
          </a:xfrm>
          <a:prstGeom prst="rect">
            <a:avLst/>
          </a:prstGeom>
          <a:noFill/>
          <a:ln>
            <a:noFill/>
          </a:ln>
        </p:spPr>
      </p:pic>
      <p:pic>
        <p:nvPicPr>
          <p:cNvPr id="19" name="Google Shape;279;p32"/>
          <p:cNvPicPr preferRelativeResize="0"/>
          <p:nvPr/>
        </p:nvPicPr>
        <p:blipFill rotWithShape="1">
          <a:blip r:embed="rId11">
            <a:alphaModFix/>
          </a:blip>
          <a:srcRect l="-2406" t="3377" b="6589"/>
          <a:stretch/>
        </p:blipFill>
        <p:spPr>
          <a:xfrm>
            <a:off x="4467709" y="1960034"/>
            <a:ext cx="585245" cy="520861"/>
          </a:xfrm>
          <a:prstGeom prst="rect">
            <a:avLst/>
          </a:prstGeom>
          <a:noFill/>
          <a:ln>
            <a:noFill/>
          </a:ln>
        </p:spPr>
      </p:pic>
      <p:sp>
        <p:nvSpPr>
          <p:cNvPr id="20" name="Google Shape;280;p32"/>
          <p:cNvSpPr/>
          <p:nvPr/>
        </p:nvSpPr>
        <p:spPr>
          <a:xfrm>
            <a:off x="6424552" y="2111951"/>
            <a:ext cx="971550" cy="228600"/>
          </a:xfrm>
          <a:prstGeom prst="rightArrow">
            <a:avLst>
              <a:gd name="adj1" fmla="val 50000"/>
              <a:gd name="adj2" fmla="val 50000"/>
            </a:avLst>
          </a:prstGeom>
          <a:solidFill>
            <a:srgbClr val="FBE4D4"/>
          </a:solidFill>
          <a:ln w="190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sp>
        <p:nvSpPr>
          <p:cNvPr id="21" name="Google Shape;281;p32"/>
          <p:cNvSpPr/>
          <p:nvPr/>
        </p:nvSpPr>
        <p:spPr>
          <a:xfrm>
            <a:off x="5459728" y="3694546"/>
            <a:ext cx="1045046" cy="357791"/>
          </a:xfrm>
          <a:prstGeom prst="rect">
            <a:avLst/>
          </a:prstGeom>
          <a:noFill/>
          <a:ln>
            <a:noFill/>
          </a:ln>
        </p:spPr>
        <p:txBody>
          <a:bodyPr spcFirstLastPara="1" wrap="square" lIns="68569" tIns="34275" rIns="68569" bIns="34275" anchor="t" anchorCtr="0">
            <a:noAutofit/>
          </a:bodyPr>
          <a:lstStyle/>
          <a:p>
            <a:r>
              <a:rPr lang="en-US" sz="1875" b="1" dirty="0">
                <a:solidFill>
                  <a:srgbClr val="F4B081"/>
                </a:solidFill>
                <a:latin typeface="Calibri"/>
                <a:ea typeface="Calibri"/>
                <a:cs typeface="Calibri"/>
                <a:sym typeface="Calibri"/>
              </a:rPr>
              <a:t>Encoding</a:t>
            </a:r>
            <a:endParaRPr dirty="0"/>
          </a:p>
        </p:txBody>
      </p:sp>
      <p:sp>
        <p:nvSpPr>
          <p:cNvPr id="22" name="Google Shape;282;p32"/>
          <p:cNvSpPr/>
          <p:nvPr/>
        </p:nvSpPr>
        <p:spPr>
          <a:xfrm>
            <a:off x="6481702" y="2969201"/>
            <a:ext cx="971550" cy="228600"/>
          </a:xfrm>
          <a:prstGeom prst="rightArrow">
            <a:avLst>
              <a:gd name="adj1" fmla="val 50000"/>
              <a:gd name="adj2" fmla="val 50000"/>
            </a:avLst>
          </a:prstGeom>
          <a:solidFill>
            <a:srgbClr val="FBE4D4"/>
          </a:solidFill>
          <a:ln w="190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sp>
        <p:nvSpPr>
          <p:cNvPr id="24" name="Google Shape;284;p32"/>
          <p:cNvSpPr/>
          <p:nvPr/>
        </p:nvSpPr>
        <p:spPr>
          <a:xfrm>
            <a:off x="6511589" y="4683701"/>
            <a:ext cx="971550" cy="228600"/>
          </a:xfrm>
          <a:prstGeom prst="rightArrow">
            <a:avLst>
              <a:gd name="adj1" fmla="val 50000"/>
              <a:gd name="adj2" fmla="val 50000"/>
            </a:avLst>
          </a:prstGeom>
          <a:solidFill>
            <a:srgbClr val="FBE4D4"/>
          </a:solidFill>
          <a:ln w="190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sp>
        <p:nvSpPr>
          <p:cNvPr id="26" name="Google Shape;286;p32"/>
          <p:cNvSpPr/>
          <p:nvPr/>
        </p:nvSpPr>
        <p:spPr>
          <a:xfrm>
            <a:off x="7624702" y="4677869"/>
            <a:ext cx="1885950" cy="228600"/>
          </a:xfrm>
          <a:prstGeom prst="rect">
            <a:avLst/>
          </a:prstGeom>
          <a:noFill/>
          <a:ln w="190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350">
                <a:solidFill>
                  <a:schemeClr val="dk1"/>
                </a:solidFill>
                <a:latin typeface="Calibri"/>
                <a:ea typeface="Calibri"/>
                <a:cs typeface="Calibri"/>
                <a:sym typeface="Calibri"/>
              </a:rPr>
              <a:t>+1 +1 +1 -1 -1 . . .  +1</a:t>
            </a:r>
            <a:endParaRPr/>
          </a:p>
        </p:txBody>
      </p:sp>
      <p:sp>
        <p:nvSpPr>
          <p:cNvPr id="27" name="Google Shape;287;p32"/>
          <p:cNvSpPr/>
          <p:nvPr/>
        </p:nvSpPr>
        <p:spPr>
          <a:xfrm>
            <a:off x="7716179" y="4918137"/>
            <a:ext cx="1860125" cy="323165"/>
          </a:xfrm>
          <a:prstGeom prst="rect">
            <a:avLst/>
          </a:prstGeom>
          <a:noFill/>
          <a:ln>
            <a:noFill/>
          </a:ln>
        </p:spPr>
        <p:txBody>
          <a:bodyPr spcFirstLastPara="1" wrap="square" lIns="68569" tIns="34275" rIns="68569" bIns="34275" anchor="t" anchorCtr="0">
            <a:noAutofit/>
          </a:bodyPr>
          <a:lstStyle/>
          <a:p>
            <a:r>
              <a:rPr lang="en-US" sz="1650" b="1" dirty="0">
                <a:solidFill>
                  <a:schemeClr val="dk1"/>
                </a:solidFill>
                <a:latin typeface="Calibri"/>
                <a:ea typeface="Calibri"/>
                <a:cs typeface="Calibri"/>
                <a:sym typeface="Calibri"/>
              </a:rPr>
              <a:t>Query </a:t>
            </a:r>
            <a:r>
              <a:rPr lang="en-US" sz="1650" b="1" dirty="0" err="1">
                <a:solidFill>
                  <a:schemeClr val="dk1"/>
                </a:solidFill>
                <a:latin typeface="Calibri"/>
                <a:ea typeface="Calibri"/>
                <a:cs typeface="Calibri"/>
                <a:sym typeface="Calibri"/>
              </a:rPr>
              <a:t>hypervector</a:t>
            </a:r>
            <a:endParaRPr dirty="0"/>
          </a:p>
        </p:txBody>
      </p:sp>
      <p:sp>
        <p:nvSpPr>
          <p:cNvPr id="28" name="Google Shape;288;p32"/>
          <p:cNvSpPr/>
          <p:nvPr/>
        </p:nvSpPr>
        <p:spPr>
          <a:xfrm rot="5400000" flipH="1">
            <a:off x="8167627" y="3855026"/>
            <a:ext cx="971550" cy="228600"/>
          </a:xfrm>
          <a:prstGeom prst="rightArrow">
            <a:avLst>
              <a:gd name="adj1" fmla="val 50000"/>
              <a:gd name="adj2" fmla="val 50000"/>
            </a:avLst>
          </a:prstGeom>
          <a:solidFill>
            <a:srgbClr val="2E75B5"/>
          </a:solidFill>
          <a:ln w="190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r"/>
            <a:endParaRPr sz="1350">
              <a:solidFill>
                <a:schemeClr val="dk1"/>
              </a:solidFill>
              <a:latin typeface="Calibri"/>
              <a:ea typeface="Calibri"/>
              <a:cs typeface="Calibri"/>
              <a:sym typeface="Calibri"/>
            </a:endParaRPr>
          </a:p>
        </p:txBody>
      </p:sp>
      <p:sp>
        <p:nvSpPr>
          <p:cNvPr id="29" name="Google Shape;289;p32"/>
          <p:cNvSpPr/>
          <p:nvPr/>
        </p:nvSpPr>
        <p:spPr>
          <a:xfrm>
            <a:off x="7510402" y="1769051"/>
            <a:ext cx="2171700" cy="1657350"/>
          </a:xfrm>
          <a:prstGeom prst="rect">
            <a:avLst/>
          </a:prstGeom>
          <a:noFill/>
          <a:ln w="19050" cap="flat" cmpd="sng">
            <a:solidFill>
              <a:schemeClr val="dk1"/>
            </a:solidFill>
            <a:prstDash val="dash"/>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sp>
        <p:nvSpPr>
          <p:cNvPr id="30" name="Google Shape;290;p32"/>
          <p:cNvSpPr/>
          <p:nvPr/>
        </p:nvSpPr>
        <p:spPr>
          <a:xfrm>
            <a:off x="8139052" y="1426151"/>
            <a:ext cx="1771650" cy="357791"/>
          </a:xfrm>
          <a:prstGeom prst="rect">
            <a:avLst/>
          </a:prstGeom>
          <a:noFill/>
          <a:ln>
            <a:noFill/>
          </a:ln>
        </p:spPr>
        <p:txBody>
          <a:bodyPr spcFirstLastPara="1" wrap="square" lIns="68569" tIns="34275" rIns="68569" bIns="34275" anchor="t" anchorCtr="0">
            <a:noAutofit/>
          </a:bodyPr>
          <a:lstStyle/>
          <a:p>
            <a:r>
              <a:rPr lang="en-US" sz="1875" b="1" dirty="0">
                <a:solidFill>
                  <a:schemeClr val="dk1"/>
                </a:solidFill>
                <a:latin typeface="Calibri"/>
                <a:ea typeface="Calibri"/>
                <a:cs typeface="Calibri"/>
                <a:sym typeface="Calibri"/>
              </a:rPr>
              <a:t>Training </a:t>
            </a:r>
            <a:endParaRPr dirty="0"/>
          </a:p>
        </p:txBody>
      </p:sp>
      <p:sp>
        <p:nvSpPr>
          <p:cNvPr id="31" name="Google Shape;291;p32"/>
          <p:cNvSpPr/>
          <p:nvPr/>
        </p:nvSpPr>
        <p:spPr>
          <a:xfrm>
            <a:off x="6710958" y="4017565"/>
            <a:ext cx="1771650" cy="357791"/>
          </a:xfrm>
          <a:prstGeom prst="rect">
            <a:avLst/>
          </a:prstGeom>
          <a:noFill/>
          <a:ln>
            <a:noFill/>
          </a:ln>
        </p:spPr>
        <p:txBody>
          <a:bodyPr spcFirstLastPara="1" wrap="square" lIns="68569" tIns="34275" rIns="68569" bIns="34275" anchor="t" anchorCtr="0">
            <a:noAutofit/>
          </a:bodyPr>
          <a:lstStyle/>
          <a:p>
            <a:r>
              <a:rPr lang="en-US" sz="1875" b="1" dirty="0">
                <a:solidFill>
                  <a:schemeClr val="dk1"/>
                </a:solidFill>
                <a:latin typeface="Calibri"/>
                <a:ea typeface="Calibri"/>
                <a:cs typeface="Calibri"/>
                <a:sym typeface="Calibri"/>
              </a:rPr>
              <a:t>Testing</a:t>
            </a:r>
            <a:endParaRPr dirty="0"/>
          </a:p>
        </p:txBody>
      </p:sp>
      <p:sp>
        <p:nvSpPr>
          <p:cNvPr id="32" name="Google Shape;292;p32"/>
          <p:cNvSpPr/>
          <p:nvPr/>
        </p:nvSpPr>
        <p:spPr>
          <a:xfrm>
            <a:off x="5350847" y="4029233"/>
            <a:ext cx="4331255" cy="1428750"/>
          </a:xfrm>
          <a:prstGeom prst="rect">
            <a:avLst/>
          </a:prstGeom>
          <a:noFill/>
          <a:ln w="19050" cap="flat" cmpd="sng">
            <a:solidFill>
              <a:schemeClr val="dk1"/>
            </a:solidFill>
            <a:prstDash val="dash"/>
            <a:miter lim="800000"/>
            <a:headEnd type="none" w="sm" len="sm"/>
            <a:tailEnd type="none" w="sm" len="sm"/>
          </a:ln>
        </p:spPr>
        <p:txBody>
          <a:bodyPr spcFirstLastPara="1" wrap="square" lIns="68569" tIns="34275" rIns="68569" bIns="34275" anchor="ctr" anchorCtr="0">
            <a:noAutofit/>
          </a:bodyPr>
          <a:lstStyle/>
          <a:p>
            <a:pPr algn="ctr"/>
            <a:endParaRPr sz="1350" dirty="0">
              <a:solidFill>
                <a:schemeClr val="dk1"/>
              </a:solidFill>
              <a:latin typeface="Calibri"/>
              <a:ea typeface="Calibri"/>
              <a:cs typeface="Calibri"/>
              <a:sym typeface="Calibri"/>
            </a:endParaRPr>
          </a:p>
        </p:txBody>
      </p:sp>
      <p:sp>
        <p:nvSpPr>
          <p:cNvPr id="33" name="Google Shape;293;p32"/>
          <p:cNvSpPr/>
          <p:nvPr/>
        </p:nvSpPr>
        <p:spPr>
          <a:xfrm>
            <a:off x="6310252" y="3483551"/>
            <a:ext cx="2286000" cy="357791"/>
          </a:xfrm>
          <a:prstGeom prst="rect">
            <a:avLst/>
          </a:prstGeom>
          <a:noFill/>
          <a:ln>
            <a:noFill/>
          </a:ln>
        </p:spPr>
        <p:txBody>
          <a:bodyPr spcFirstLastPara="1" wrap="square" lIns="68569" tIns="34275" rIns="68569" bIns="34275" anchor="t" anchorCtr="0">
            <a:noAutofit/>
          </a:bodyPr>
          <a:lstStyle/>
          <a:p>
            <a:pPr algn="ctr"/>
            <a:r>
              <a:rPr lang="en-US" sz="1875" b="1">
                <a:solidFill>
                  <a:srgbClr val="FF0000"/>
                </a:solidFill>
                <a:latin typeface="Calibri"/>
                <a:ea typeface="Calibri"/>
                <a:cs typeface="Calibri"/>
                <a:sym typeface="Calibri"/>
              </a:rPr>
              <a:t>Similarity Check</a:t>
            </a:r>
            <a:endParaRPr/>
          </a:p>
        </p:txBody>
      </p:sp>
      <p:pic>
        <p:nvPicPr>
          <p:cNvPr id="2" name="Picture 1"/>
          <p:cNvPicPr>
            <a:picLocks noChangeAspect="1"/>
          </p:cNvPicPr>
          <p:nvPr/>
        </p:nvPicPr>
        <p:blipFill>
          <a:blip r:embed="rId12"/>
          <a:stretch>
            <a:fillRect/>
          </a:stretch>
        </p:blipFill>
        <p:spPr>
          <a:xfrm>
            <a:off x="1108735" y="3937852"/>
            <a:ext cx="4431307" cy="2854593"/>
          </a:xfrm>
          <a:prstGeom prst="rect">
            <a:avLst/>
          </a:prstGeom>
        </p:spPr>
      </p:pic>
      <p:cxnSp>
        <p:nvCxnSpPr>
          <p:cNvPr id="34" name="Straight Connector 33"/>
          <p:cNvCxnSpPr/>
          <p:nvPr/>
        </p:nvCxnSpPr>
        <p:spPr>
          <a:xfrm flipH="1" flipV="1">
            <a:off x="4908638" y="3944359"/>
            <a:ext cx="581927" cy="178976"/>
          </a:xfrm>
          <a:prstGeom prst="line">
            <a:avLst/>
          </a:prstGeom>
          <a:ln w="127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4908637" y="5386150"/>
            <a:ext cx="631404" cy="83502"/>
          </a:xfrm>
          <a:prstGeom prst="line">
            <a:avLst/>
          </a:prstGeom>
          <a:ln w="127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15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2993973" y="451844"/>
            <a:ext cx="5657850" cy="479822"/>
          </a:xfrm>
          <a:prstGeom prst="rect">
            <a:avLst/>
          </a:prstGeom>
          <a:noFill/>
          <a:ln>
            <a:noFill/>
          </a:ln>
        </p:spPr>
        <p:txBody>
          <a:bodyPr spcFirstLastPara="1" vert="horz" wrap="square" lIns="68569" tIns="34275" rIns="68569" bIns="34275" numCol="1" anchor="b" anchorCtr="0" compatLnSpc="1">
            <a:prstTxWarp prst="textNoShape">
              <a:avLst/>
            </a:prstTxWarp>
            <a:noAutofit/>
          </a:bodyPr>
          <a:lstStyle/>
          <a:p>
            <a:pPr algn="ctr">
              <a:buSzPct val="25000"/>
            </a:pPr>
            <a:r>
              <a:rPr lang="en-US" sz="3200" dirty="0" smtClean="0">
                <a:solidFill>
                  <a:schemeClr val="tx1"/>
                </a:solidFill>
                <a:latin typeface="+mn-lt"/>
                <a:ea typeface="Arial"/>
                <a:cs typeface="Arial"/>
                <a:sym typeface="Arial"/>
              </a:rPr>
              <a:t>HDC Clustering</a:t>
            </a:r>
            <a:endParaRPr lang="en-US" sz="3200" dirty="0">
              <a:solidFill>
                <a:schemeClr val="tx1"/>
              </a:solidFill>
              <a:latin typeface="+mn-lt"/>
              <a:ea typeface="Arial"/>
              <a:cs typeface="Arial"/>
              <a:sym typeface="Arial"/>
            </a:endParaRPr>
          </a:p>
        </p:txBody>
      </p:sp>
      <p:sp>
        <p:nvSpPr>
          <p:cNvPr id="86" name="Shape 86"/>
          <p:cNvSpPr txBox="1">
            <a:spLocks noGrp="1"/>
          </p:cNvSpPr>
          <p:nvPr>
            <p:ph type="body" idx="1"/>
          </p:nvPr>
        </p:nvSpPr>
        <p:spPr>
          <a:xfrm>
            <a:off x="914400" y="1488712"/>
            <a:ext cx="10230678" cy="1543049"/>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342900" indent="-342900">
              <a:spcBef>
                <a:spcPts val="0"/>
              </a:spcBef>
              <a:buClrTx/>
              <a:buFont typeface="Arial" panose="020B0604020202020204" pitchFamily="34" charset="0"/>
              <a:buChar char="•"/>
            </a:pPr>
            <a:r>
              <a:rPr lang="en-US" sz="2800" dirty="0">
                <a:solidFill>
                  <a:schemeClr val="tx1"/>
                </a:solidFill>
              </a:rPr>
              <a:t>Encode data in HD space, cluster using similarity metric</a:t>
            </a:r>
          </a:p>
          <a:p>
            <a:pPr marL="342900" indent="-342900">
              <a:spcBef>
                <a:spcPts val="0"/>
              </a:spcBef>
              <a:buClrTx/>
              <a:buFont typeface="Arial" panose="020B0604020202020204" pitchFamily="34" charset="0"/>
              <a:buChar char="•"/>
            </a:pPr>
            <a:r>
              <a:rPr lang="en-US" sz="2800" dirty="0">
                <a:solidFill>
                  <a:schemeClr val="tx1"/>
                </a:solidFill>
              </a:rPr>
              <a:t>Generalizes popular K-Means algorithms to HD encoded data</a:t>
            </a:r>
          </a:p>
          <a:p>
            <a:pPr marL="342900" indent="-342900">
              <a:spcBef>
                <a:spcPts val="0"/>
              </a:spcBef>
              <a:buClrTx/>
              <a:buFont typeface="Arial" panose="020B0604020202020204" pitchFamily="34" charset="0"/>
              <a:buChar char="•"/>
            </a:pPr>
            <a:endParaRPr lang="en-US" sz="2800" dirty="0">
              <a:solidFill>
                <a:schemeClr val="tx1"/>
              </a:solidFill>
              <a:latin typeface="Arial"/>
              <a:ea typeface="Arial"/>
              <a:cs typeface="Arial"/>
              <a:sym typeface="Arial"/>
            </a:endParaRPr>
          </a:p>
          <a:p>
            <a:pPr indent="-457200">
              <a:spcBef>
                <a:spcPts val="0"/>
              </a:spcBef>
              <a:buClrTx/>
              <a:buFont typeface="Arial" panose="020B0604020202020204" pitchFamily="34" charset="0"/>
              <a:buChar char="•"/>
            </a:pPr>
            <a:endParaRPr lang="en-US" sz="3200" dirty="0">
              <a:solidFill>
                <a:schemeClr val="tx1"/>
              </a:solidFill>
              <a:latin typeface="Arial"/>
              <a:ea typeface="Arial"/>
              <a:cs typeface="Arial"/>
              <a:sym typeface="Arial"/>
            </a:endParaRPr>
          </a:p>
        </p:txBody>
      </p:sp>
      <p:pic>
        <p:nvPicPr>
          <p:cNvPr id="3" name="Picture 2">
            <a:extLst>
              <a:ext uri="{FF2B5EF4-FFF2-40B4-BE49-F238E27FC236}">
                <a16:creationId xmlns:a16="http://schemas.microsoft.com/office/drawing/2014/main" id="{4735D0B2-4023-B246-8FB9-B80C58F1ED04}"/>
              </a:ext>
            </a:extLst>
          </p:cNvPr>
          <p:cNvPicPr>
            <a:picLocks noChangeAspect="1"/>
          </p:cNvPicPr>
          <p:nvPr/>
        </p:nvPicPr>
        <p:blipFill>
          <a:blip r:embed="rId3"/>
          <a:stretch>
            <a:fillRect/>
          </a:stretch>
        </p:blipFill>
        <p:spPr>
          <a:xfrm>
            <a:off x="1179872" y="2425126"/>
            <a:ext cx="9135990" cy="3856812"/>
          </a:xfrm>
          <a:prstGeom prst="rect">
            <a:avLst/>
          </a:prstGeom>
        </p:spPr>
      </p:pic>
      <p:sp>
        <p:nvSpPr>
          <p:cNvPr id="2" name="Rectangle 1"/>
          <p:cNvSpPr/>
          <p:nvPr/>
        </p:nvSpPr>
        <p:spPr>
          <a:xfrm>
            <a:off x="1678959" y="6596390"/>
            <a:ext cx="8903754" cy="261610"/>
          </a:xfrm>
          <a:prstGeom prst="rect">
            <a:avLst/>
          </a:prstGeom>
        </p:spPr>
        <p:txBody>
          <a:bodyPr wrap="square">
            <a:spAutoFit/>
          </a:bodyPr>
          <a:lstStyle/>
          <a:p>
            <a:pPr>
              <a:tabLst>
                <a:tab pos="0" algn="l"/>
              </a:tabLst>
            </a:pPr>
            <a:r>
              <a:rPr lang="en-US" sz="1100" dirty="0">
                <a:latin typeface="Times New Roman" panose="02020603050405020304" pitchFamily="18" charset="0"/>
                <a:ea typeface="Times New Roman" panose="02020603050405020304" pitchFamily="18" charset="0"/>
              </a:rPr>
              <a:t>M. Imani, S. </a:t>
            </a:r>
            <a:r>
              <a:rPr lang="en-US" sz="1100" dirty="0" err="1">
                <a:latin typeface="Times New Roman" panose="02020603050405020304" pitchFamily="18" charset="0"/>
                <a:ea typeface="Times New Roman" panose="02020603050405020304" pitchFamily="18" charset="0"/>
              </a:rPr>
              <a:t>Pampana</a:t>
            </a:r>
            <a:r>
              <a:rPr lang="en-US" sz="1100" dirty="0">
                <a:latin typeface="Times New Roman" panose="02020603050405020304" pitchFamily="18" charset="0"/>
                <a:ea typeface="Times New Roman" panose="02020603050405020304" pitchFamily="18" charset="0"/>
              </a:rPr>
              <a:t>, S. Gupta, M. Zhou, Y. Kim, T. Rosing, “DUAL: Acceleration of Clustering Algorithms using Digital-based PIM,” MICRO 2020.</a:t>
            </a:r>
            <a:endParaRPr lang="en-US" sz="1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9348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sp>
        <p:nvSpPr>
          <p:cNvPr id="3040" name="Google Shape;3040;p146"/>
          <p:cNvSpPr txBox="1">
            <a:spLocks noGrp="1"/>
          </p:cNvSpPr>
          <p:nvPr>
            <p:ph type="title"/>
          </p:nvPr>
        </p:nvSpPr>
        <p:spPr>
          <a:xfrm>
            <a:off x="1752600" y="423214"/>
            <a:ext cx="8015910" cy="746957"/>
          </a:xfrm>
          <a:prstGeom prst="rect">
            <a:avLst/>
          </a:prstGeom>
          <a:noFill/>
          <a:ln>
            <a:noFill/>
          </a:ln>
        </p:spPr>
        <p:txBody>
          <a:bodyPr spcFirstLastPara="1" wrap="square" lIns="68550" tIns="34250" rIns="68550" bIns="34250" anchor="ctr" anchorCtr="0">
            <a:noAutofit/>
          </a:bodyPr>
          <a:lstStyle/>
          <a:p>
            <a:r>
              <a:rPr lang="en-US" sz="3600"/>
              <a:t>HD Computing: Efficiency Improvements</a:t>
            </a:r>
            <a:endParaRPr sz="3600"/>
          </a:p>
        </p:txBody>
      </p:sp>
      <p:sp>
        <p:nvSpPr>
          <p:cNvPr id="3041" name="Google Shape;3041;p146"/>
          <p:cNvSpPr txBox="1">
            <a:spLocks noGrp="1"/>
          </p:cNvSpPr>
          <p:nvPr>
            <p:ph type="body" idx="1"/>
          </p:nvPr>
        </p:nvSpPr>
        <p:spPr>
          <a:xfrm>
            <a:off x="296091" y="1342395"/>
            <a:ext cx="11399519" cy="878392"/>
          </a:xfrm>
          <a:prstGeom prst="rect">
            <a:avLst/>
          </a:prstGeom>
          <a:noFill/>
          <a:ln>
            <a:noFill/>
          </a:ln>
        </p:spPr>
        <p:txBody>
          <a:bodyPr spcFirstLastPara="1" wrap="square" lIns="68550" tIns="34250" rIns="68550" bIns="34250" anchor="t" anchorCtr="0">
            <a:noAutofit/>
          </a:bodyPr>
          <a:lstStyle/>
          <a:p>
            <a:pPr marL="515246" indent="-258101">
              <a:spcBef>
                <a:spcPts val="750"/>
              </a:spcBef>
              <a:buClr>
                <a:schemeClr val="dk1"/>
              </a:buClr>
            </a:pPr>
            <a:r>
              <a:rPr lang="en-US" dirty="0"/>
              <a:t>Our team developed HD libraries for CPU &amp; GPU, HD2FPGA tool for mapping HD onto FPGAs; HD ASIC &amp; PIM</a:t>
            </a:r>
            <a:endParaRPr dirty="0"/>
          </a:p>
          <a:p>
            <a:pPr marL="858108" lvl="1" indent="-258101">
              <a:spcBef>
                <a:spcPts val="750"/>
              </a:spcBef>
              <a:buClr>
                <a:schemeClr val="dk1"/>
              </a:buClr>
            </a:pPr>
            <a:r>
              <a:rPr lang="en-US" sz="1600" dirty="0"/>
              <a:t>Measurements on NVIDIA GPU &amp; Xilinx u200 FPGA are compared to HDC running on Intel Xeon; </a:t>
            </a:r>
            <a:br>
              <a:rPr lang="en-US" sz="1600" dirty="0"/>
            </a:br>
            <a:r>
              <a:rPr lang="en-US" sz="1600" dirty="0"/>
              <a:t>PIM is simulated using VTEAM model:</a:t>
            </a:r>
            <a:endParaRPr dirty="0"/>
          </a:p>
          <a:p>
            <a:pPr marL="515246" indent="-105701">
              <a:spcBef>
                <a:spcPts val="750"/>
              </a:spcBef>
              <a:buClr>
                <a:schemeClr val="dk1"/>
              </a:buClr>
              <a:buNone/>
            </a:pPr>
            <a:endParaRPr dirty="0"/>
          </a:p>
          <a:p>
            <a:pPr marL="214313" indent="-61913">
              <a:spcBef>
                <a:spcPts val="750"/>
              </a:spcBef>
              <a:buClr>
                <a:schemeClr val="dk1"/>
              </a:buClr>
              <a:buNone/>
            </a:pPr>
            <a:endParaRPr sz="1500" dirty="0"/>
          </a:p>
        </p:txBody>
      </p:sp>
      <p:sp>
        <p:nvSpPr>
          <p:cNvPr id="3042" name="Google Shape;3042;p146"/>
          <p:cNvSpPr txBox="1"/>
          <p:nvPr/>
        </p:nvSpPr>
        <p:spPr>
          <a:xfrm>
            <a:off x="2530938" y="3285111"/>
            <a:ext cx="4595006" cy="303509"/>
          </a:xfrm>
          <a:prstGeom prst="rect">
            <a:avLst/>
          </a:prstGeom>
          <a:solidFill>
            <a:srgbClr val="D9EAD3"/>
          </a:solidFill>
          <a:ln>
            <a:noFill/>
          </a:ln>
        </p:spPr>
        <p:txBody>
          <a:bodyPr spcFirstLastPara="1" wrap="square" lIns="68550" tIns="68550" rIns="68550" bIns="68550" anchor="t" anchorCtr="0">
            <a:noAutofit/>
          </a:bodyPr>
          <a:lstStyle/>
          <a:p>
            <a:pPr marL="257146"/>
            <a:r>
              <a:rPr lang="en-US" sz="1125" b="1" dirty="0">
                <a:solidFill>
                  <a:schemeClr val="dk1"/>
                </a:solidFill>
                <a:latin typeface="Calibri"/>
                <a:ea typeface="Calibri"/>
                <a:cs typeface="Calibri"/>
                <a:sym typeface="Calibri"/>
              </a:rPr>
              <a:t> HD  classification inference in PIM </a:t>
            </a:r>
            <a:r>
              <a:rPr lang="en-US" sz="1125" dirty="0">
                <a:solidFill>
                  <a:schemeClr val="dk1"/>
                </a:solidFill>
                <a:latin typeface="Calibri"/>
                <a:ea typeface="Calibri"/>
                <a:cs typeface="Calibri"/>
                <a:sym typeface="Calibri"/>
              </a:rPr>
              <a:t>is </a:t>
            </a:r>
            <a:r>
              <a:rPr lang="en-US" sz="1125" b="1" dirty="0">
                <a:solidFill>
                  <a:schemeClr val="dk1"/>
                </a:solidFill>
                <a:latin typeface="Calibri"/>
                <a:ea typeface="Calibri"/>
                <a:cs typeface="Calibri"/>
                <a:sym typeface="Calibri"/>
              </a:rPr>
              <a:t>167,000x faster </a:t>
            </a:r>
            <a:r>
              <a:rPr lang="en-US" sz="1125" dirty="0">
                <a:solidFill>
                  <a:schemeClr val="dk1"/>
                </a:solidFill>
                <a:latin typeface="Calibri"/>
                <a:ea typeface="Calibri"/>
                <a:cs typeface="Calibri"/>
                <a:sym typeface="Calibri"/>
              </a:rPr>
              <a:t>vs. perceptron NN</a:t>
            </a:r>
            <a:endParaRPr sz="1125" dirty="0">
              <a:solidFill>
                <a:schemeClr val="dk1"/>
              </a:solidFill>
            </a:endParaRPr>
          </a:p>
        </p:txBody>
      </p:sp>
      <p:sp>
        <p:nvSpPr>
          <p:cNvPr id="3043" name="Google Shape;3043;p146"/>
          <p:cNvSpPr txBox="1"/>
          <p:nvPr/>
        </p:nvSpPr>
        <p:spPr>
          <a:xfrm>
            <a:off x="3049138" y="4618479"/>
            <a:ext cx="3745881" cy="297213"/>
          </a:xfrm>
          <a:prstGeom prst="rect">
            <a:avLst/>
          </a:prstGeom>
          <a:solidFill>
            <a:srgbClr val="D9EAD3"/>
          </a:solidFill>
          <a:ln>
            <a:noFill/>
          </a:ln>
        </p:spPr>
        <p:txBody>
          <a:bodyPr spcFirstLastPara="1" wrap="square" lIns="68550" tIns="68550" rIns="68550" bIns="68550" anchor="t" anchorCtr="0">
            <a:noAutofit/>
          </a:bodyPr>
          <a:lstStyle/>
          <a:p>
            <a:pPr marL="257146"/>
            <a:r>
              <a:rPr lang="en-US" sz="1125" b="1" dirty="0">
                <a:solidFill>
                  <a:schemeClr val="dk1"/>
                </a:solidFill>
                <a:latin typeface="Calibri"/>
                <a:ea typeface="Calibri"/>
                <a:cs typeface="Calibri"/>
                <a:sym typeface="Calibri"/>
              </a:rPr>
              <a:t> HD  clustering in PIM </a:t>
            </a:r>
            <a:r>
              <a:rPr lang="en-US" sz="1125" dirty="0">
                <a:solidFill>
                  <a:schemeClr val="dk1"/>
                </a:solidFill>
                <a:latin typeface="Calibri"/>
                <a:ea typeface="Calibri"/>
                <a:cs typeface="Calibri"/>
                <a:sym typeface="Calibri"/>
              </a:rPr>
              <a:t>is </a:t>
            </a:r>
            <a:r>
              <a:rPr lang="en-US" sz="1125" b="1" dirty="0">
                <a:solidFill>
                  <a:schemeClr val="dk1"/>
                </a:solidFill>
                <a:latin typeface="Calibri"/>
                <a:ea typeface="Calibri"/>
                <a:cs typeface="Calibri"/>
                <a:sym typeface="Calibri"/>
              </a:rPr>
              <a:t>855,000x faster vs. HD on CPU </a:t>
            </a:r>
            <a:endParaRPr sz="1125" dirty="0">
              <a:solidFill>
                <a:schemeClr val="dk1"/>
              </a:solidFill>
              <a:latin typeface="Calibri"/>
              <a:ea typeface="Calibri"/>
              <a:cs typeface="Calibri"/>
              <a:sym typeface="Calibri"/>
            </a:endParaRPr>
          </a:p>
        </p:txBody>
      </p:sp>
      <p:graphicFrame>
        <p:nvGraphicFramePr>
          <p:cNvPr id="3044" name="Google Shape;3044;p146"/>
          <p:cNvGraphicFramePr/>
          <p:nvPr>
            <p:extLst>
              <p:ext uri="{D42A27DB-BD31-4B8C-83A1-F6EECF244321}">
                <p14:modId xmlns:p14="http://schemas.microsoft.com/office/powerpoint/2010/main" val="3575345751"/>
              </p:ext>
            </p:extLst>
          </p:nvPr>
        </p:nvGraphicFramePr>
        <p:xfrm>
          <a:off x="8589744" y="4197925"/>
          <a:ext cx="2626895" cy="1169716"/>
        </p:xfrm>
        <a:graphic>
          <a:graphicData uri="http://schemas.openxmlformats.org/drawingml/2006/table">
            <a:tbl>
              <a:tblPr>
                <a:noFill/>
              </a:tblPr>
              <a:tblGrid>
                <a:gridCol w="832081">
                  <a:extLst>
                    <a:ext uri="{9D8B030D-6E8A-4147-A177-3AD203B41FA5}">
                      <a16:colId xmlns:a16="http://schemas.microsoft.com/office/drawing/2014/main" val="20000"/>
                    </a:ext>
                  </a:extLst>
                </a:gridCol>
                <a:gridCol w="610411">
                  <a:extLst>
                    <a:ext uri="{9D8B030D-6E8A-4147-A177-3AD203B41FA5}">
                      <a16:colId xmlns:a16="http://schemas.microsoft.com/office/drawing/2014/main" val="20001"/>
                    </a:ext>
                  </a:extLst>
                </a:gridCol>
                <a:gridCol w="563994">
                  <a:extLst>
                    <a:ext uri="{9D8B030D-6E8A-4147-A177-3AD203B41FA5}">
                      <a16:colId xmlns:a16="http://schemas.microsoft.com/office/drawing/2014/main" val="20002"/>
                    </a:ext>
                  </a:extLst>
                </a:gridCol>
                <a:gridCol w="620409">
                  <a:extLst>
                    <a:ext uri="{9D8B030D-6E8A-4147-A177-3AD203B41FA5}">
                      <a16:colId xmlns:a16="http://schemas.microsoft.com/office/drawing/2014/main" val="20003"/>
                    </a:ext>
                  </a:extLst>
                </a:gridCol>
              </a:tblGrid>
              <a:tr h="377150">
                <a:tc>
                  <a:txBody>
                    <a:bodyPr/>
                    <a:lstStyle/>
                    <a:p>
                      <a:pPr marL="0" marR="0" lvl="0" indent="0" algn="ctr" rtl="0">
                        <a:lnSpc>
                          <a:spcPct val="100000"/>
                        </a:lnSpc>
                        <a:spcBef>
                          <a:spcPts val="0"/>
                        </a:spcBef>
                        <a:spcAft>
                          <a:spcPts val="0"/>
                        </a:spcAft>
                        <a:buClr>
                          <a:srgbClr val="000000"/>
                        </a:buClr>
                        <a:buSzPts val="1500"/>
                        <a:buFont typeface="Arial"/>
                        <a:buNone/>
                      </a:pPr>
                      <a:r>
                        <a:rPr lang="en-US" sz="1100" b="1" u="none" strike="noStrike" cap="none">
                          <a:latin typeface="Calibri"/>
                          <a:ea typeface="Calibri"/>
                          <a:cs typeface="Calibri"/>
                          <a:sym typeface="Calibri"/>
                        </a:rPr>
                        <a:t>State of the Art</a:t>
                      </a:r>
                      <a:endParaRPr sz="1100" b="1" u="none" strike="noStrike" cap="none">
                        <a:latin typeface="Calibri"/>
                        <a:ea typeface="Calibri"/>
                        <a:cs typeface="Calibri"/>
                        <a:sym typeface="Calibri"/>
                      </a:endParaRPr>
                    </a:p>
                  </a:txBody>
                  <a:tcPr marL="68575" marR="68575" marT="68575" marB="68575">
                    <a:lnL w="9525" cap="flat" cmpd="sng">
                      <a:solidFill>
                        <a:srgbClr val="4472C4"/>
                      </a:solidFill>
                      <a:prstDash val="solid"/>
                      <a:round/>
                      <a:headEnd type="none" w="sm" len="sm"/>
                      <a:tailEnd type="none" w="sm" len="sm"/>
                    </a:lnL>
                    <a:lnT w="9525" cap="flat" cmpd="sng">
                      <a:solidFill>
                        <a:srgbClr val="4472C4"/>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b="1" u="none" strike="noStrike" cap="none">
                          <a:latin typeface="Calibri"/>
                          <a:ea typeface="Calibri"/>
                          <a:cs typeface="Calibri"/>
                          <a:sym typeface="Calibri"/>
                        </a:rPr>
                        <a:t>SVM</a:t>
                      </a:r>
                      <a:endParaRPr sz="1100" b="1" u="none" strike="noStrike" cap="none">
                        <a:latin typeface="Calibri"/>
                        <a:ea typeface="Calibri"/>
                        <a:cs typeface="Calibri"/>
                        <a:sym typeface="Calibri"/>
                      </a:endParaRPr>
                    </a:p>
                  </a:txBody>
                  <a:tcPr marL="68575" marR="68575" marT="68575" marB="68575">
                    <a:lnT w="9525" cap="flat" cmpd="sng">
                      <a:solidFill>
                        <a:srgbClr val="4472C4"/>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b="1" u="none" strike="noStrike" cap="none" dirty="0">
                          <a:latin typeface="Calibri"/>
                          <a:ea typeface="Calibri"/>
                          <a:cs typeface="Calibri"/>
                          <a:sym typeface="Calibri"/>
                        </a:rPr>
                        <a:t>NN</a:t>
                      </a:r>
                      <a:endParaRPr sz="1100" b="1" u="none" strike="noStrike" cap="none" dirty="0">
                        <a:latin typeface="Calibri"/>
                        <a:ea typeface="Calibri"/>
                        <a:cs typeface="Calibri"/>
                        <a:sym typeface="Calibri"/>
                      </a:endParaRPr>
                    </a:p>
                  </a:txBody>
                  <a:tcPr marL="68575" marR="68575" marT="68575" marB="68575">
                    <a:lnT w="9525" cap="flat" cmpd="sng">
                      <a:solidFill>
                        <a:srgbClr val="4472C4"/>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b="1" u="none" strike="noStrike" cap="none">
                          <a:latin typeface="Calibri"/>
                          <a:ea typeface="Calibri"/>
                          <a:cs typeface="Calibri"/>
                          <a:sym typeface="Calibri"/>
                        </a:rPr>
                        <a:t>MLP</a:t>
                      </a:r>
                      <a:endParaRPr sz="1100" b="1" u="none" strike="noStrike" cap="none">
                        <a:latin typeface="Calibri"/>
                        <a:ea typeface="Calibri"/>
                        <a:cs typeface="Calibri"/>
                        <a:sym typeface="Calibri"/>
                      </a:endParaRPr>
                    </a:p>
                  </a:txBody>
                  <a:tcPr marL="68575" marR="68575" marT="68575" marB="68575">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67350">
                <a:tc>
                  <a:txBody>
                    <a:bodyPr/>
                    <a:lstStyle/>
                    <a:p>
                      <a:pPr marL="0" marR="0" lvl="0" indent="0" algn="ctr" rtl="0">
                        <a:lnSpc>
                          <a:spcPct val="100000"/>
                        </a:lnSpc>
                        <a:spcBef>
                          <a:spcPts val="0"/>
                        </a:spcBef>
                        <a:spcAft>
                          <a:spcPts val="0"/>
                        </a:spcAft>
                        <a:buClr>
                          <a:srgbClr val="000000"/>
                        </a:buClr>
                        <a:buSzPts val="1500"/>
                        <a:buFont typeface="Arial"/>
                        <a:buNone/>
                      </a:pPr>
                      <a:r>
                        <a:rPr lang="en-US" sz="1100" b="1" u="none" strike="noStrike" cap="none">
                          <a:latin typeface="Calibri"/>
                          <a:ea typeface="Calibri"/>
                          <a:cs typeface="Calibri"/>
                          <a:sym typeface="Calibri"/>
                        </a:rPr>
                        <a:t>Training</a:t>
                      </a:r>
                      <a:endParaRPr sz="1100" b="1" u="none" strike="noStrike" cap="none">
                        <a:latin typeface="Calibri"/>
                        <a:ea typeface="Calibri"/>
                        <a:cs typeface="Calibri"/>
                        <a:sym typeface="Calibri"/>
                      </a:endParaRPr>
                    </a:p>
                  </a:txBody>
                  <a:tcPr marL="68575" marR="6857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100" b="1" u="none" strike="noStrike" cap="none">
                          <a:latin typeface="Calibri"/>
                          <a:ea typeface="Calibri"/>
                          <a:cs typeface="Calibri"/>
                          <a:sym typeface="Calibri"/>
                        </a:rPr>
                        <a:t>3</a:t>
                      </a:r>
                      <a:endParaRPr sz="1100" b="1" u="none" strike="noStrike" cap="none">
                        <a:latin typeface="Calibri"/>
                        <a:ea typeface="Calibri"/>
                        <a:cs typeface="Calibri"/>
                        <a:sym typeface="Calibri"/>
                      </a:endParaRPr>
                    </a:p>
                  </a:txBody>
                  <a:tcPr marL="68575" marR="6857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100" b="1" u="none" strike="noStrike" cap="none">
                          <a:latin typeface="Calibri"/>
                          <a:ea typeface="Calibri"/>
                          <a:cs typeface="Calibri"/>
                          <a:sym typeface="Calibri"/>
                        </a:rPr>
                        <a:t>1.9</a:t>
                      </a:r>
                      <a:endParaRPr sz="1100" b="1" u="none" strike="noStrike" cap="none">
                        <a:latin typeface="Calibri"/>
                        <a:ea typeface="Calibri"/>
                        <a:cs typeface="Calibri"/>
                        <a:sym typeface="Calibri"/>
                      </a:endParaRPr>
                    </a:p>
                  </a:txBody>
                  <a:tcPr marL="68575" marR="6857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100" b="1" u="none" strike="noStrike" cap="none" dirty="0">
                          <a:latin typeface="Calibri"/>
                          <a:ea typeface="Calibri"/>
                          <a:cs typeface="Calibri"/>
                          <a:sym typeface="Calibri"/>
                        </a:rPr>
                        <a:t>7.3</a:t>
                      </a:r>
                      <a:endParaRPr sz="1100" b="1" u="none" strike="noStrike" cap="none" dirty="0">
                        <a:latin typeface="Calibri"/>
                        <a:ea typeface="Calibri"/>
                        <a:cs typeface="Calibri"/>
                        <a:sym typeface="Calibri"/>
                      </a:endParaRPr>
                    </a:p>
                  </a:txBody>
                  <a:tcPr marL="68575" marR="6857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75150">
                <a:tc>
                  <a:txBody>
                    <a:bodyPr/>
                    <a:lstStyle/>
                    <a:p>
                      <a:pPr marL="0" marR="0" lvl="0" indent="0" algn="ctr" rtl="0">
                        <a:lnSpc>
                          <a:spcPct val="100000"/>
                        </a:lnSpc>
                        <a:spcBef>
                          <a:spcPts val="0"/>
                        </a:spcBef>
                        <a:spcAft>
                          <a:spcPts val="0"/>
                        </a:spcAft>
                        <a:buClr>
                          <a:srgbClr val="000000"/>
                        </a:buClr>
                        <a:buSzPts val="1500"/>
                        <a:buFont typeface="Arial"/>
                        <a:buNone/>
                      </a:pPr>
                      <a:r>
                        <a:rPr lang="en-US" sz="1100" b="1" u="none" strike="noStrike" cap="none">
                          <a:latin typeface="Calibri"/>
                          <a:ea typeface="Calibri"/>
                          <a:cs typeface="Calibri"/>
                          <a:sym typeface="Calibri"/>
                        </a:rPr>
                        <a:t>Testing</a:t>
                      </a:r>
                      <a:endParaRPr sz="1100" b="1" u="none" strike="noStrike" cap="none">
                        <a:latin typeface="Calibri"/>
                        <a:ea typeface="Calibri"/>
                        <a:cs typeface="Calibri"/>
                        <a:sym typeface="Calibri"/>
                      </a:endParaRPr>
                    </a:p>
                  </a:txBody>
                  <a:tcPr marL="68575" marR="6857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100" b="1" u="none" strike="noStrike" cap="none">
                          <a:latin typeface="Calibri"/>
                          <a:ea typeface="Calibri"/>
                          <a:cs typeface="Calibri"/>
                          <a:sym typeface="Calibri"/>
                        </a:rPr>
                        <a:t>14</a:t>
                      </a:r>
                      <a:endParaRPr sz="1100" b="1" u="none" strike="noStrike" cap="none">
                        <a:latin typeface="Calibri"/>
                        <a:ea typeface="Calibri"/>
                        <a:cs typeface="Calibri"/>
                        <a:sym typeface="Calibri"/>
                      </a:endParaRPr>
                    </a:p>
                  </a:txBody>
                  <a:tcPr marL="68575" marR="6857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100" b="1" u="none" strike="noStrike" cap="none">
                          <a:latin typeface="Calibri"/>
                          <a:ea typeface="Calibri"/>
                          <a:cs typeface="Calibri"/>
                          <a:sym typeface="Calibri"/>
                        </a:rPr>
                        <a:t>1.7</a:t>
                      </a:r>
                      <a:endParaRPr sz="1100" b="1" u="none" strike="noStrike" cap="none">
                        <a:latin typeface="Calibri"/>
                        <a:ea typeface="Calibri"/>
                        <a:cs typeface="Calibri"/>
                        <a:sym typeface="Calibri"/>
                      </a:endParaRPr>
                    </a:p>
                  </a:txBody>
                  <a:tcPr marL="68575" marR="6857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100" b="1" u="none" strike="noStrike" cap="none" dirty="0">
                          <a:latin typeface="Calibri"/>
                          <a:ea typeface="Calibri"/>
                          <a:cs typeface="Calibri"/>
                          <a:sym typeface="Calibri"/>
                        </a:rPr>
                        <a:t>4.8</a:t>
                      </a:r>
                      <a:endParaRPr sz="1100" b="1" u="none" strike="noStrike" cap="none" dirty="0">
                        <a:latin typeface="Calibri"/>
                        <a:ea typeface="Calibri"/>
                        <a:cs typeface="Calibri"/>
                        <a:sym typeface="Calibri"/>
                      </a:endParaRPr>
                    </a:p>
                  </a:txBody>
                  <a:tcPr marL="68575" marR="6857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3045" name="Google Shape;3045;p146" descr="表格&#10;&#10;描述已自动生成"/>
          <p:cNvPicPr preferRelativeResize="0"/>
          <p:nvPr/>
        </p:nvPicPr>
        <p:blipFill rotWithShape="1">
          <a:blip r:embed="rId3">
            <a:alphaModFix/>
          </a:blip>
          <a:srcRect/>
          <a:stretch/>
        </p:blipFill>
        <p:spPr>
          <a:xfrm>
            <a:off x="4454269" y="2503942"/>
            <a:ext cx="2850045" cy="593685"/>
          </a:xfrm>
          <a:prstGeom prst="rect">
            <a:avLst/>
          </a:prstGeom>
          <a:noFill/>
          <a:ln>
            <a:noFill/>
          </a:ln>
        </p:spPr>
      </p:pic>
      <p:pic>
        <p:nvPicPr>
          <p:cNvPr id="3046" name="Google Shape;3046;p146"/>
          <p:cNvPicPr preferRelativeResize="0"/>
          <p:nvPr/>
        </p:nvPicPr>
        <p:blipFill rotWithShape="1">
          <a:blip r:embed="rId4">
            <a:alphaModFix/>
          </a:blip>
          <a:srcRect/>
          <a:stretch/>
        </p:blipFill>
        <p:spPr>
          <a:xfrm>
            <a:off x="1752601" y="3588620"/>
            <a:ext cx="6113772" cy="910801"/>
          </a:xfrm>
          <a:prstGeom prst="rect">
            <a:avLst/>
          </a:prstGeom>
          <a:noFill/>
          <a:ln>
            <a:noFill/>
          </a:ln>
        </p:spPr>
      </p:pic>
      <p:pic>
        <p:nvPicPr>
          <p:cNvPr id="3047" name="Google Shape;3047;p146"/>
          <p:cNvPicPr preferRelativeResize="0"/>
          <p:nvPr/>
        </p:nvPicPr>
        <p:blipFill rotWithShape="1">
          <a:blip r:embed="rId5">
            <a:alphaModFix/>
          </a:blip>
          <a:srcRect/>
          <a:stretch/>
        </p:blipFill>
        <p:spPr>
          <a:xfrm>
            <a:off x="1752600" y="4869582"/>
            <a:ext cx="6084708" cy="997672"/>
          </a:xfrm>
          <a:prstGeom prst="rect">
            <a:avLst/>
          </a:prstGeom>
          <a:noFill/>
          <a:ln>
            <a:noFill/>
          </a:ln>
        </p:spPr>
      </p:pic>
      <p:sp>
        <p:nvSpPr>
          <p:cNvPr id="3048" name="Google Shape;3048;p146"/>
          <p:cNvSpPr txBox="1"/>
          <p:nvPr/>
        </p:nvSpPr>
        <p:spPr>
          <a:xfrm>
            <a:off x="8540535" y="3588620"/>
            <a:ext cx="2545476" cy="584735"/>
          </a:xfrm>
          <a:prstGeom prst="rect">
            <a:avLst/>
          </a:prstGeom>
          <a:noFill/>
          <a:ln>
            <a:noFill/>
          </a:ln>
        </p:spPr>
        <p:txBody>
          <a:bodyPr spcFirstLastPara="1" wrap="square" lIns="91425" tIns="45700" rIns="91425" bIns="45700" anchor="t" anchorCtr="0">
            <a:spAutoFit/>
          </a:bodyPr>
          <a:lstStyle/>
          <a:p>
            <a:pPr algn="ctr"/>
            <a:r>
              <a:rPr lang="en-US" sz="1600" dirty="0">
                <a:solidFill>
                  <a:schemeClr val="dk1"/>
                </a:solidFill>
              </a:rPr>
              <a:t>HDC speedup vs. </a:t>
            </a:r>
            <a:r>
              <a:rPr lang="en-US" sz="1600" dirty="0" err="1">
                <a:solidFill>
                  <a:schemeClr val="dk1"/>
                </a:solidFill>
              </a:rPr>
              <a:t>SoA</a:t>
            </a:r>
            <a:r>
              <a:rPr lang="en-US" sz="1600" dirty="0">
                <a:solidFill>
                  <a:schemeClr val="dk1"/>
                </a:solidFill>
              </a:rPr>
              <a:t> @same accuracy </a:t>
            </a:r>
            <a:endParaRPr sz="1600" dirty="0"/>
          </a:p>
        </p:txBody>
      </p:sp>
    </p:spTree>
    <p:extLst>
      <p:ext uri="{BB962C8B-B14F-4D97-AF65-F5344CB8AC3E}">
        <p14:creationId xmlns:p14="http://schemas.microsoft.com/office/powerpoint/2010/main" val="339388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pic>
        <p:nvPicPr>
          <p:cNvPr id="1939" name="Google Shape;1939;p301"/>
          <p:cNvPicPr preferRelativeResize="0"/>
          <p:nvPr/>
        </p:nvPicPr>
        <p:blipFill rotWithShape="1">
          <a:blip r:embed="rId3">
            <a:alphaModFix/>
          </a:blip>
          <a:srcRect l="39246" t="13947" b="24570"/>
          <a:stretch/>
        </p:blipFill>
        <p:spPr>
          <a:xfrm>
            <a:off x="7692275" y="1818649"/>
            <a:ext cx="3903450" cy="3153945"/>
          </a:xfrm>
          <a:prstGeom prst="rect">
            <a:avLst/>
          </a:prstGeom>
          <a:noFill/>
          <a:ln>
            <a:noFill/>
          </a:ln>
        </p:spPr>
      </p:pic>
      <p:sp>
        <p:nvSpPr>
          <p:cNvPr id="1940" name="Google Shape;1940;p301"/>
          <p:cNvSpPr txBox="1">
            <a:spLocks noGrp="1"/>
          </p:cNvSpPr>
          <p:nvPr>
            <p:ph type="title"/>
          </p:nvPr>
        </p:nvSpPr>
        <p:spPr>
          <a:xfrm>
            <a:off x="110169" y="86911"/>
            <a:ext cx="11799065" cy="951397"/>
          </a:xfrm>
          <a:prstGeom prst="rect">
            <a:avLst/>
          </a:prstGeom>
          <a:noFill/>
          <a:ln>
            <a:noFill/>
          </a:ln>
        </p:spPr>
        <p:txBody>
          <a:bodyPr spcFirstLastPara="1" wrap="square" lIns="45675" tIns="45675" rIns="45675" bIns="45675" anchor="ctr" anchorCtr="0">
            <a:noAutofit/>
          </a:bodyPr>
          <a:lstStyle/>
          <a:p>
            <a:pPr marL="0" lvl="0" indent="0" algn="ctr" rtl="0">
              <a:lnSpc>
                <a:spcPct val="90000"/>
              </a:lnSpc>
              <a:spcBef>
                <a:spcPts val="0"/>
              </a:spcBef>
              <a:spcAft>
                <a:spcPts val="0"/>
              </a:spcAft>
              <a:buClr>
                <a:srgbClr val="000000"/>
              </a:buClr>
              <a:buSzPts val="4400"/>
              <a:buFont typeface="Calibri"/>
              <a:buNone/>
            </a:pPr>
            <a:r>
              <a:rPr lang="en-US"/>
              <a:t>Hyperdimensional Microbiome DNA Classification</a:t>
            </a:r>
            <a:endParaRPr/>
          </a:p>
        </p:txBody>
      </p:sp>
      <p:sp>
        <p:nvSpPr>
          <p:cNvPr id="1941" name="Google Shape;1941;p301"/>
          <p:cNvSpPr txBox="1">
            <a:spLocks noGrp="1"/>
          </p:cNvSpPr>
          <p:nvPr>
            <p:ph type="body" idx="1"/>
          </p:nvPr>
        </p:nvSpPr>
        <p:spPr>
          <a:xfrm>
            <a:off x="0" y="1130300"/>
            <a:ext cx="7194014" cy="5494933"/>
          </a:xfrm>
          <a:prstGeom prst="rect">
            <a:avLst/>
          </a:prstGeom>
          <a:noFill/>
          <a:ln>
            <a:noFill/>
          </a:ln>
        </p:spPr>
        <p:txBody>
          <a:bodyPr spcFirstLastPara="1" wrap="square" lIns="45675" tIns="45675" rIns="45675" bIns="45675" anchor="t" anchorCtr="0">
            <a:noAutofit/>
          </a:bodyPr>
          <a:lstStyle/>
          <a:p>
            <a:pPr marL="457200" lvl="0" indent="-381000" algn="l" rtl="0">
              <a:lnSpc>
                <a:spcPct val="90000"/>
              </a:lnSpc>
              <a:spcBef>
                <a:spcPts val="0"/>
              </a:spcBef>
              <a:spcAft>
                <a:spcPts val="0"/>
              </a:spcAft>
              <a:buSzPts val="2400"/>
              <a:buChar char="•"/>
            </a:pPr>
            <a:r>
              <a:rPr lang="en-US" dirty="0"/>
              <a:t>Hyperdimensional (HD) classification for microbiome </a:t>
            </a:r>
            <a:endParaRPr b="1" dirty="0">
              <a:solidFill>
                <a:schemeClr val="accent1"/>
              </a:solidFill>
            </a:endParaRPr>
          </a:p>
          <a:p>
            <a:pPr marL="947881" lvl="1" indent="-401781" algn="l" rtl="0">
              <a:lnSpc>
                <a:spcPct val="90000"/>
              </a:lnSpc>
              <a:spcBef>
                <a:spcPts val="1000"/>
              </a:spcBef>
              <a:spcAft>
                <a:spcPts val="0"/>
              </a:spcAft>
              <a:buSzPts val="2400"/>
              <a:buChar char="•"/>
            </a:pPr>
            <a:r>
              <a:rPr lang="en-US" dirty="0"/>
              <a:t>Training: </a:t>
            </a:r>
            <a:endParaRPr dirty="0"/>
          </a:p>
          <a:p>
            <a:pPr marL="1440180" lvl="2" indent="-411480" algn="l" rtl="0">
              <a:lnSpc>
                <a:spcPct val="90000"/>
              </a:lnSpc>
              <a:spcBef>
                <a:spcPts val="1000"/>
              </a:spcBef>
              <a:spcAft>
                <a:spcPts val="0"/>
              </a:spcAft>
              <a:buSzPts val="2400"/>
              <a:buChar char="•"/>
            </a:pPr>
            <a:r>
              <a:rPr lang="en-US" sz="2200" dirty="0" err="1"/>
              <a:t>Hypervectors</a:t>
            </a:r>
            <a:r>
              <a:rPr lang="en-US" sz="2200" dirty="0"/>
              <a:t> represent each alphabet of DNA ; classes are created by combining </a:t>
            </a:r>
            <a:r>
              <a:rPr lang="en-US" sz="2200" dirty="0" err="1"/>
              <a:t>hypervectors</a:t>
            </a:r>
            <a:endParaRPr dirty="0"/>
          </a:p>
          <a:p>
            <a:pPr marL="947881" lvl="1" indent="-401781" algn="l" rtl="0">
              <a:lnSpc>
                <a:spcPct val="90000"/>
              </a:lnSpc>
              <a:spcBef>
                <a:spcPts val="1000"/>
              </a:spcBef>
              <a:spcAft>
                <a:spcPts val="0"/>
              </a:spcAft>
              <a:buSzPts val="2400"/>
              <a:buChar char="•"/>
            </a:pPr>
            <a:r>
              <a:rPr lang="en-US" dirty="0"/>
              <a:t>Online classification: </a:t>
            </a:r>
            <a:endParaRPr dirty="0"/>
          </a:p>
          <a:p>
            <a:pPr marL="1440180" lvl="2" indent="-411480" algn="l" rtl="0">
              <a:lnSpc>
                <a:spcPct val="90000"/>
              </a:lnSpc>
              <a:spcBef>
                <a:spcPts val="1000"/>
              </a:spcBef>
              <a:spcAft>
                <a:spcPts val="0"/>
              </a:spcAft>
              <a:buSzPts val="2400"/>
              <a:buChar char="•"/>
            </a:pPr>
            <a:r>
              <a:rPr lang="en-US" sz="2200" dirty="0"/>
              <a:t>HD encoded query is compared to all classes &amp; the best is selected </a:t>
            </a:r>
          </a:p>
          <a:p>
            <a:pPr marL="457200" lvl="0" indent="-381000" algn="l" rtl="0">
              <a:lnSpc>
                <a:spcPct val="90000"/>
              </a:lnSpc>
              <a:spcBef>
                <a:spcPts val="1000"/>
              </a:spcBef>
              <a:spcAft>
                <a:spcPts val="0"/>
              </a:spcAft>
              <a:buSzPts val="2400"/>
              <a:buChar char="•"/>
            </a:pPr>
            <a:r>
              <a:rPr lang="en-US" dirty="0" smtClean="0"/>
              <a:t>Results:</a:t>
            </a:r>
            <a:endParaRPr dirty="0" smtClean="0"/>
          </a:p>
          <a:p>
            <a:pPr marL="947881" lvl="1" indent="-401781" algn="l" rtl="0">
              <a:lnSpc>
                <a:spcPct val="90000"/>
              </a:lnSpc>
              <a:spcBef>
                <a:spcPts val="1000"/>
              </a:spcBef>
              <a:spcAft>
                <a:spcPts val="0"/>
              </a:spcAft>
              <a:buSzPts val="2400"/>
              <a:buChar char="•"/>
            </a:pPr>
            <a:r>
              <a:rPr lang="en-US" dirty="0" smtClean="0"/>
              <a:t>Comparable accuracy to the state of the art running on CPU - Bayes, SVM or k-NN, MPL and Perceptron </a:t>
            </a:r>
            <a:endParaRPr dirty="0" smtClean="0"/>
          </a:p>
          <a:p>
            <a:pPr marL="947881" lvl="1" indent="-401781" algn="l" rtl="0">
              <a:lnSpc>
                <a:spcPct val="90000"/>
              </a:lnSpc>
              <a:spcBef>
                <a:spcPts val="1000"/>
              </a:spcBef>
              <a:spcAft>
                <a:spcPts val="0"/>
              </a:spcAft>
              <a:buSzPts val="2400"/>
              <a:buChar char="•"/>
            </a:pPr>
            <a:r>
              <a:rPr lang="en-US" dirty="0" smtClean="0">
                <a:solidFill>
                  <a:schemeClr val="dk1"/>
                </a:solidFill>
              </a:rPr>
              <a:t>PIM HDC is 113x faster and 812x more energy efficient vs. HDC on GPU</a:t>
            </a:r>
            <a:endParaRPr dirty="0" smtClean="0"/>
          </a:p>
          <a:p>
            <a:pPr marL="947881" lvl="1" indent="-401781" algn="l" rtl="0">
              <a:lnSpc>
                <a:spcPct val="90000"/>
              </a:lnSpc>
              <a:spcBef>
                <a:spcPts val="1000"/>
              </a:spcBef>
              <a:spcAft>
                <a:spcPts val="0"/>
              </a:spcAft>
              <a:buSzPts val="2400"/>
              <a:buChar char="•"/>
            </a:pPr>
            <a:r>
              <a:rPr lang="en-US" dirty="0" smtClean="0">
                <a:solidFill>
                  <a:schemeClr val="dk1"/>
                </a:solidFill>
              </a:rPr>
              <a:t>HDC DNA PIM design is &gt;</a:t>
            </a:r>
            <a:r>
              <a:rPr lang="en-US" b="1" dirty="0" smtClean="0">
                <a:solidFill>
                  <a:schemeClr val="accent6"/>
                </a:solidFill>
              </a:rPr>
              <a:t>10,000x faster </a:t>
            </a:r>
            <a:r>
              <a:rPr lang="en-US" dirty="0" smtClean="0">
                <a:solidFill>
                  <a:schemeClr val="dk1"/>
                </a:solidFill>
              </a:rPr>
              <a:t>than all state of the art algorithms on CPU </a:t>
            </a:r>
            <a:endParaRPr dirty="0"/>
          </a:p>
        </p:txBody>
      </p:sp>
    </p:spTree>
    <p:extLst>
      <p:ext uri="{BB962C8B-B14F-4D97-AF65-F5344CB8AC3E}">
        <p14:creationId xmlns:p14="http://schemas.microsoft.com/office/powerpoint/2010/main" val="159092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1">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302"/>
          <p:cNvSpPr/>
          <p:nvPr/>
        </p:nvSpPr>
        <p:spPr>
          <a:xfrm>
            <a:off x="3591619" y="4276930"/>
            <a:ext cx="5698685" cy="2352751"/>
          </a:xfrm>
          <a:prstGeom prst="rect">
            <a:avLst/>
          </a:prstGeom>
          <a:solidFill>
            <a:srgbClr val="2E75B5"/>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47" name="Google Shape;1947;p302"/>
          <p:cNvSpPr/>
          <p:nvPr/>
        </p:nvSpPr>
        <p:spPr>
          <a:xfrm>
            <a:off x="3596429" y="1364234"/>
            <a:ext cx="5693875" cy="2910655"/>
          </a:xfrm>
          <a:prstGeom prst="rect">
            <a:avLst/>
          </a:prstGeom>
          <a:solidFill>
            <a:srgbClr val="E1EFD8"/>
          </a:solidFill>
          <a:ln w="5715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48" name="Google Shape;1948;p302"/>
          <p:cNvSpPr txBox="1">
            <a:spLocks noGrp="1"/>
          </p:cNvSpPr>
          <p:nvPr>
            <p:ph type="title" idx="4294967295"/>
          </p:nvPr>
        </p:nvSpPr>
        <p:spPr>
          <a:xfrm>
            <a:off x="505326" y="24399"/>
            <a:ext cx="11410972" cy="675000"/>
          </a:xfrm>
          <a:prstGeom prst="rect">
            <a:avLst/>
          </a:prstGeom>
          <a:noFill/>
          <a:ln>
            <a:noFill/>
          </a:ln>
        </p:spPr>
        <p:txBody>
          <a:bodyPr spcFirstLastPara="1" wrap="square" lIns="60900" tIns="60900" rIns="60900" bIns="60900" anchor="ctr" anchorCtr="0">
            <a:noAutofit/>
          </a:bodyPr>
          <a:lstStyle/>
          <a:p>
            <a:pPr marL="0" marR="0" lvl="0" indent="0" algn="ctr" rtl="0">
              <a:lnSpc>
                <a:spcPct val="90000"/>
              </a:lnSpc>
              <a:spcBef>
                <a:spcPts val="0"/>
              </a:spcBef>
              <a:spcAft>
                <a:spcPts val="0"/>
              </a:spcAft>
              <a:buClr>
                <a:srgbClr val="000000"/>
              </a:buClr>
              <a:buSzPts val="3959"/>
              <a:buFont typeface="Calibri"/>
              <a:buNone/>
            </a:pPr>
            <a:r>
              <a:rPr lang="en-US" sz="3400" b="1"/>
              <a:t>Cancer Variant Detection</a:t>
            </a:r>
            <a:endParaRPr sz="3400" b="1" i="0" u="none" strike="noStrike" cap="none">
              <a:solidFill>
                <a:srgbClr val="000000"/>
              </a:solidFill>
              <a:latin typeface="Calibri"/>
              <a:ea typeface="Calibri"/>
              <a:cs typeface="Calibri"/>
              <a:sym typeface="Calibri"/>
            </a:endParaRPr>
          </a:p>
        </p:txBody>
      </p:sp>
      <p:grpSp>
        <p:nvGrpSpPr>
          <p:cNvPr id="1949" name="Google Shape;1949;p302"/>
          <p:cNvGrpSpPr/>
          <p:nvPr/>
        </p:nvGrpSpPr>
        <p:grpSpPr>
          <a:xfrm>
            <a:off x="4314903" y="537857"/>
            <a:ext cx="3950227" cy="892500"/>
            <a:chOff x="0" y="-105179"/>
            <a:chExt cx="1655100" cy="892500"/>
          </a:xfrm>
        </p:grpSpPr>
        <p:sp>
          <p:nvSpPr>
            <p:cNvPr id="1950" name="Google Shape;1950;p302"/>
            <p:cNvSpPr/>
            <p:nvPr/>
          </p:nvSpPr>
          <p:spPr>
            <a:xfrm>
              <a:off x="0" y="-1"/>
              <a:ext cx="1655100" cy="650376"/>
            </a:xfrm>
            <a:custGeom>
              <a:avLst/>
              <a:gdLst/>
              <a:ahLst/>
              <a:cxnLst/>
              <a:rect l="l" t="t" r="r" b="b"/>
              <a:pathLst>
                <a:path w="21600" h="21600" extrusionOk="0">
                  <a:moveTo>
                    <a:pt x="1415" y="0"/>
                  </a:moveTo>
                  <a:lnTo>
                    <a:pt x="20185" y="0"/>
                  </a:lnTo>
                  <a:lnTo>
                    <a:pt x="21600" y="3600"/>
                  </a:lnTo>
                  <a:lnTo>
                    <a:pt x="21600" y="21600"/>
                  </a:lnTo>
                  <a:lnTo>
                    <a:pt x="0" y="21600"/>
                  </a:lnTo>
                  <a:lnTo>
                    <a:pt x="0" y="3600"/>
                  </a:lnTo>
                  <a:cubicBezTo>
                    <a:pt x="0" y="1612"/>
                    <a:pt x="633" y="0"/>
                    <a:pt x="1415"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1" name="Google Shape;1951;p302"/>
            <p:cNvSpPr txBox="1"/>
            <p:nvPr/>
          </p:nvSpPr>
          <p:spPr>
            <a:xfrm>
              <a:off x="31750" y="-105179"/>
              <a:ext cx="1623300" cy="8925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Sequences</a:t>
              </a:r>
              <a:endParaRPr sz="1400" b="1" i="0" u="none" strike="noStrike" cap="none">
                <a:solidFill>
                  <a:srgbClr val="000000"/>
                </a:solidFill>
                <a:latin typeface="Arial"/>
                <a:ea typeface="Arial"/>
                <a:cs typeface="Arial"/>
                <a:sym typeface="Arial"/>
              </a:endParaRPr>
            </a:p>
          </p:txBody>
        </p:sp>
      </p:grpSp>
      <p:grpSp>
        <p:nvGrpSpPr>
          <p:cNvPr id="1952" name="Google Shape;1952;p302"/>
          <p:cNvGrpSpPr/>
          <p:nvPr/>
        </p:nvGrpSpPr>
        <p:grpSpPr>
          <a:xfrm>
            <a:off x="4281202" y="1488743"/>
            <a:ext cx="3906029" cy="461700"/>
            <a:chOff x="0" y="-10218"/>
            <a:chExt cx="2498100" cy="461700"/>
          </a:xfrm>
        </p:grpSpPr>
        <p:sp>
          <p:nvSpPr>
            <p:cNvPr id="1953" name="Google Shape;1953;p302"/>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4" name="Google Shape;1954;p302"/>
            <p:cNvSpPr txBox="1"/>
            <p:nvPr/>
          </p:nvSpPr>
          <p:spPr>
            <a:xfrm>
              <a:off x="0" y="-10218"/>
              <a:ext cx="2498100" cy="461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Sequencing Results (RNA/DNA)</a:t>
              </a:r>
              <a:endParaRPr sz="1400" b="0" i="0" u="none" strike="noStrike" cap="none">
                <a:solidFill>
                  <a:srgbClr val="000000"/>
                </a:solidFill>
                <a:latin typeface="Arial"/>
                <a:ea typeface="Arial"/>
                <a:cs typeface="Arial"/>
                <a:sym typeface="Arial"/>
              </a:endParaRPr>
            </a:p>
          </p:txBody>
        </p:sp>
      </p:grpSp>
      <p:grpSp>
        <p:nvGrpSpPr>
          <p:cNvPr id="1955" name="Google Shape;1955;p302"/>
          <p:cNvGrpSpPr/>
          <p:nvPr/>
        </p:nvGrpSpPr>
        <p:grpSpPr>
          <a:xfrm>
            <a:off x="4285267" y="2723921"/>
            <a:ext cx="3906029" cy="627298"/>
            <a:chOff x="0" y="23191"/>
            <a:chExt cx="2498100" cy="394800"/>
          </a:xfrm>
        </p:grpSpPr>
        <p:sp>
          <p:nvSpPr>
            <p:cNvPr id="1956" name="Google Shape;1956;p302"/>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7" name="Google Shape;1957;p302"/>
            <p:cNvSpPr txBox="1"/>
            <p:nvPr/>
          </p:nvSpPr>
          <p:spPr>
            <a:xfrm>
              <a:off x="0" y="75329"/>
              <a:ext cx="2498100" cy="2904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2) </a:t>
              </a:r>
              <a:r>
                <a:rPr lang="en-US"/>
                <a:t>Alignment</a:t>
              </a:r>
              <a:endParaRPr sz="1800" b="0" i="0" u="none" strike="noStrike" cap="none">
                <a:solidFill>
                  <a:schemeClr val="dk1"/>
                </a:solidFill>
                <a:latin typeface="Calibri"/>
                <a:ea typeface="Calibri"/>
                <a:cs typeface="Calibri"/>
                <a:sym typeface="Calibri"/>
              </a:endParaRPr>
            </a:p>
          </p:txBody>
        </p:sp>
      </p:grpSp>
      <p:grpSp>
        <p:nvGrpSpPr>
          <p:cNvPr id="1958" name="Google Shape;1958;p302"/>
          <p:cNvGrpSpPr/>
          <p:nvPr/>
        </p:nvGrpSpPr>
        <p:grpSpPr>
          <a:xfrm>
            <a:off x="4285268" y="3497268"/>
            <a:ext cx="3906036" cy="677121"/>
            <a:chOff x="0" y="-20510"/>
            <a:chExt cx="1655100" cy="1904700"/>
          </a:xfrm>
        </p:grpSpPr>
        <p:sp>
          <p:nvSpPr>
            <p:cNvPr id="1959" name="Google Shape;1959;p302"/>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p302"/>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lvl="0" indent="0" algn="ctr" rtl="0">
                <a:spcBef>
                  <a:spcPts val="0"/>
                </a:spcBef>
                <a:spcAft>
                  <a:spcPts val="0"/>
                </a:spcAft>
                <a:buClr>
                  <a:schemeClr val="dk1"/>
                </a:buClr>
                <a:buSzPts val="1500"/>
                <a:buFont typeface="Arial"/>
                <a:buNone/>
              </a:pPr>
              <a:r>
                <a:rPr lang="en-US" sz="1500">
                  <a:solidFill>
                    <a:schemeClr val="dk1"/>
                  </a:solidFill>
                </a:rPr>
                <a:t>(Step 3) Primer trimming</a:t>
              </a:r>
              <a:endParaRPr sz="1800" b="0" i="0" u="none" strike="noStrike" cap="none">
                <a:solidFill>
                  <a:schemeClr val="dk1"/>
                </a:solidFill>
                <a:latin typeface="Calibri"/>
                <a:ea typeface="Calibri"/>
                <a:cs typeface="Calibri"/>
                <a:sym typeface="Calibri"/>
              </a:endParaRPr>
            </a:p>
          </p:txBody>
        </p:sp>
      </p:grpSp>
      <p:grpSp>
        <p:nvGrpSpPr>
          <p:cNvPr id="1961" name="Google Shape;1961;p302"/>
          <p:cNvGrpSpPr/>
          <p:nvPr/>
        </p:nvGrpSpPr>
        <p:grpSpPr>
          <a:xfrm>
            <a:off x="4285269" y="4319051"/>
            <a:ext cx="3906036" cy="677121"/>
            <a:chOff x="0" y="-20510"/>
            <a:chExt cx="1655100" cy="1904700"/>
          </a:xfrm>
        </p:grpSpPr>
        <p:sp>
          <p:nvSpPr>
            <p:cNvPr id="1962" name="Google Shape;1962;p302"/>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p302"/>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4) Differential gene expression</a:t>
              </a:r>
              <a:endParaRPr sz="1800" b="0" i="0" u="none" strike="noStrike" cap="none">
                <a:solidFill>
                  <a:schemeClr val="dk1"/>
                </a:solidFill>
                <a:latin typeface="Calibri"/>
                <a:ea typeface="Calibri"/>
                <a:cs typeface="Calibri"/>
                <a:sym typeface="Calibri"/>
              </a:endParaRPr>
            </a:p>
          </p:txBody>
        </p:sp>
      </p:grpSp>
      <p:grpSp>
        <p:nvGrpSpPr>
          <p:cNvPr id="1964" name="Google Shape;1964;p302"/>
          <p:cNvGrpSpPr/>
          <p:nvPr/>
        </p:nvGrpSpPr>
        <p:grpSpPr>
          <a:xfrm>
            <a:off x="4281201" y="5028866"/>
            <a:ext cx="3906029" cy="677121"/>
            <a:chOff x="0" y="-20510"/>
            <a:chExt cx="1655100" cy="1904700"/>
          </a:xfrm>
        </p:grpSpPr>
        <p:sp>
          <p:nvSpPr>
            <p:cNvPr id="1965" name="Google Shape;1965;p302"/>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p302"/>
            <p:cNvSpPr txBox="1"/>
            <p:nvPr/>
          </p:nvSpPr>
          <p:spPr>
            <a:xfrm>
              <a:off x="156338" y="-20510"/>
              <a:ext cx="1435140" cy="1904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5) Tumor subtype classification </a:t>
              </a:r>
              <a:endParaRPr sz="1400" b="0" i="0" u="none" strike="noStrike" cap="none">
                <a:solidFill>
                  <a:schemeClr val="dk1"/>
                </a:solidFill>
                <a:latin typeface="Arial"/>
                <a:ea typeface="Arial"/>
                <a:cs typeface="Arial"/>
                <a:sym typeface="Arial"/>
              </a:endParaRPr>
            </a:p>
          </p:txBody>
        </p:sp>
      </p:grpSp>
      <p:grpSp>
        <p:nvGrpSpPr>
          <p:cNvPr id="1967" name="Google Shape;1967;p302"/>
          <p:cNvGrpSpPr/>
          <p:nvPr/>
        </p:nvGrpSpPr>
        <p:grpSpPr>
          <a:xfrm>
            <a:off x="3601605" y="5773517"/>
            <a:ext cx="5384958" cy="892500"/>
            <a:chOff x="0" y="-22463"/>
            <a:chExt cx="1371300" cy="892500"/>
          </a:xfrm>
        </p:grpSpPr>
        <p:sp>
          <p:nvSpPr>
            <p:cNvPr id="1968" name="Google Shape;1968;p302"/>
            <p:cNvSpPr/>
            <p:nvPr/>
          </p:nvSpPr>
          <p:spPr>
            <a:xfrm>
              <a:off x="0" y="42941"/>
              <a:ext cx="13713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9" name="Google Shape;1969;p302"/>
            <p:cNvSpPr txBox="1"/>
            <p:nvPr/>
          </p:nvSpPr>
          <p:spPr>
            <a:xfrm>
              <a:off x="0" y="-22463"/>
              <a:ext cx="1371300" cy="8925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Biological Interpretation</a:t>
              </a: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(e.g. </a:t>
              </a:r>
              <a:r>
                <a:rPr lang="en-US" sz="1400" b="1" i="0" u="none" strike="noStrike" cap="none" dirty="0" smtClean="0">
                  <a:solidFill>
                    <a:srgbClr val="000000"/>
                  </a:solidFill>
                  <a:latin typeface="Arial"/>
                  <a:ea typeface="Arial"/>
                  <a:cs typeface="Arial"/>
                  <a:sym typeface="Arial"/>
                </a:rPr>
                <a:t>What time of treatment works best?)</a:t>
              </a:r>
              <a:endParaRPr sz="1800" b="0" i="0" u="none" strike="noStrike" cap="none" dirty="0">
                <a:solidFill>
                  <a:schemeClr val="dk1"/>
                </a:solidFill>
                <a:latin typeface="Calibri"/>
                <a:ea typeface="Calibri"/>
                <a:cs typeface="Calibri"/>
                <a:sym typeface="Calibri"/>
              </a:endParaRPr>
            </a:p>
          </p:txBody>
        </p:sp>
      </p:grpSp>
      <p:sp>
        <p:nvSpPr>
          <p:cNvPr id="1970" name="Google Shape;1970;p302"/>
          <p:cNvSpPr/>
          <p:nvPr/>
        </p:nvSpPr>
        <p:spPr>
          <a:xfrm rot="4716867">
            <a:off x="6131560" y="1389367"/>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p302"/>
          <p:cNvSpPr/>
          <p:nvPr/>
        </p:nvSpPr>
        <p:spPr>
          <a:xfrm rot="4716867">
            <a:off x="6122772" y="1991869"/>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p302"/>
          <p:cNvSpPr/>
          <p:nvPr/>
        </p:nvSpPr>
        <p:spPr>
          <a:xfrm rot="4716867">
            <a:off x="6132363" y="3422983"/>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p302"/>
          <p:cNvSpPr/>
          <p:nvPr/>
        </p:nvSpPr>
        <p:spPr>
          <a:xfrm rot="4716867">
            <a:off x="6135624" y="4130674"/>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p302"/>
          <p:cNvSpPr/>
          <p:nvPr/>
        </p:nvSpPr>
        <p:spPr>
          <a:xfrm rot="4716867">
            <a:off x="6144156" y="5722475"/>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302"/>
          <p:cNvSpPr/>
          <p:nvPr/>
        </p:nvSpPr>
        <p:spPr>
          <a:xfrm>
            <a:off x="10422063" y="1591275"/>
            <a:ext cx="383400" cy="2349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p302"/>
          <p:cNvSpPr txBox="1"/>
          <p:nvPr/>
        </p:nvSpPr>
        <p:spPr>
          <a:xfrm>
            <a:off x="10851063" y="1441193"/>
            <a:ext cx="950700" cy="4920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Data/CPU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Intensive</a:t>
            </a:r>
            <a:endParaRPr sz="1800" b="0" i="0" u="none" strike="noStrike" cap="none">
              <a:solidFill>
                <a:schemeClr val="dk1"/>
              </a:solidFill>
              <a:latin typeface="Calibri"/>
              <a:ea typeface="Calibri"/>
              <a:cs typeface="Calibri"/>
              <a:sym typeface="Calibri"/>
            </a:endParaRPr>
          </a:p>
        </p:txBody>
      </p:sp>
      <p:sp>
        <p:nvSpPr>
          <p:cNvPr id="1977" name="Google Shape;1977;p302"/>
          <p:cNvSpPr/>
          <p:nvPr/>
        </p:nvSpPr>
        <p:spPr>
          <a:xfrm>
            <a:off x="10451616" y="1185892"/>
            <a:ext cx="364500" cy="2553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8" name="Google Shape;1978;p302"/>
          <p:cNvSpPr txBox="1"/>
          <p:nvPr/>
        </p:nvSpPr>
        <p:spPr>
          <a:xfrm>
            <a:off x="10851063" y="1141457"/>
            <a:ext cx="1016100" cy="2889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Chem/Bio</a:t>
            </a:r>
            <a:endParaRPr sz="1800" b="0" i="0" u="none" strike="noStrike" cap="none">
              <a:solidFill>
                <a:schemeClr val="dk1"/>
              </a:solidFill>
              <a:latin typeface="Calibri"/>
              <a:ea typeface="Calibri"/>
              <a:cs typeface="Calibri"/>
              <a:sym typeface="Calibri"/>
            </a:endParaRPr>
          </a:p>
        </p:txBody>
      </p:sp>
      <p:sp>
        <p:nvSpPr>
          <p:cNvPr id="1979" name="Google Shape;1979;p302"/>
          <p:cNvSpPr/>
          <p:nvPr/>
        </p:nvSpPr>
        <p:spPr>
          <a:xfrm>
            <a:off x="10428469" y="2040322"/>
            <a:ext cx="383400" cy="2349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p302"/>
          <p:cNvSpPr txBox="1"/>
          <p:nvPr/>
        </p:nvSpPr>
        <p:spPr>
          <a:xfrm>
            <a:off x="10857469" y="1992608"/>
            <a:ext cx="950700" cy="2889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Benefit</a:t>
            </a:r>
            <a:endParaRPr sz="1800" b="0" i="0" u="none" strike="noStrike" cap="none">
              <a:solidFill>
                <a:schemeClr val="dk1"/>
              </a:solidFill>
              <a:latin typeface="Calibri"/>
              <a:ea typeface="Calibri"/>
              <a:cs typeface="Calibri"/>
              <a:sym typeface="Calibri"/>
            </a:endParaRPr>
          </a:p>
        </p:txBody>
      </p:sp>
      <p:sp>
        <p:nvSpPr>
          <p:cNvPr id="1981" name="Google Shape;1981;p302"/>
          <p:cNvSpPr/>
          <p:nvPr/>
        </p:nvSpPr>
        <p:spPr>
          <a:xfrm rot="4716867">
            <a:off x="6120797" y="2619278"/>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2" name="Google Shape;1982;p302"/>
          <p:cNvSpPr/>
          <p:nvPr/>
        </p:nvSpPr>
        <p:spPr>
          <a:xfrm>
            <a:off x="4118535" y="2015768"/>
            <a:ext cx="4239300" cy="2231400"/>
          </a:xfrm>
          <a:prstGeom prst="frame">
            <a:avLst>
              <a:gd name="adj1" fmla="val 3579"/>
            </a:avLst>
          </a:prstGeom>
          <a:solidFill>
            <a:srgbClr val="3A3838"/>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984" name="Google Shape;1984;p302"/>
          <p:cNvGrpSpPr/>
          <p:nvPr/>
        </p:nvGrpSpPr>
        <p:grpSpPr>
          <a:xfrm>
            <a:off x="4281201" y="2152714"/>
            <a:ext cx="3906029" cy="461700"/>
            <a:chOff x="0" y="-10218"/>
            <a:chExt cx="2498100" cy="461700"/>
          </a:xfrm>
        </p:grpSpPr>
        <p:sp>
          <p:nvSpPr>
            <p:cNvPr id="1985" name="Google Shape;1985;p302"/>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p302"/>
            <p:cNvSpPr txBox="1"/>
            <p:nvPr/>
          </p:nvSpPr>
          <p:spPr>
            <a:xfrm>
              <a:off x="0" y="-10218"/>
              <a:ext cx="2498100" cy="461700"/>
            </a:xfrm>
            <a:prstGeom prst="rect">
              <a:avLst/>
            </a:prstGeom>
            <a:noFill/>
            <a:ln>
              <a:noFill/>
            </a:ln>
          </p:spPr>
          <p:txBody>
            <a:bodyPr spcFirstLastPara="1" wrap="square" lIns="121875" tIns="121875" rIns="121875" bIns="121875" anchor="ctr" anchorCtr="0">
              <a:noAutofit/>
            </a:bodyPr>
            <a:lstStyle/>
            <a:p>
              <a:pPr marL="0" lvl="0" indent="0" algn="ctr" rtl="0">
                <a:spcBef>
                  <a:spcPts val="0"/>
                </a:spcBef>
                <a:spcAft>
                  <a:spcPts val="0"/>
                </a:spcAft>
                <a:buClr>
                  <a:schemeClr val="dk1"/>
                </a:buClr>
                <a:buSzPts val="1500"/>
                <a:buFont typeface="Arial"/>
                <a:buNone/>
              </a:pPr>
              <a:r>
                <a:rPr lang="en-US" sz="1500">
                  <a:solidFill>
                    <a:schemeClr val="dk1"/>
                  </a:solidFill>
                </a:rPr>
                <a:t>(Step 1) Adapter trimming</a:t>
              </a:r>
              <a:endParaRPr sz="1400" b="0" i="0" u="none" strike="noStrike" cap="none">
                <a:solidFill>
                  <a:srgbClr val="000000"/>
                </a:solidFill>
                <a:latin typeface="Arial"/>
                <a:ea typeface="Arial"/>
                <a:cs typeface="Arial"/>
                <a:sym typeface="Arial"/>
              </a:endParaRPr>
            </a:p>
          </p:txBody>
        </p:sp>
      </p:grpSp>
      <p:sp>
        <p:nvSpPr>
          <p:cNvPr id="1987" name="Google Shape;1987;p302"/>
          <p:cNvSpPr txBox="1"/>
          <p:nvPr/>
        </p:nvSpPr>
        <p:spPr>
          <a:xfrm>
            <a:off x="159275" y="4757243"/>
            <a:ext cx="3111000" cy="12585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030A0"/>
              </a:buClr>
              <a:buSzPts val="2200"/>
              <a:buFont typeface="Calibri"/>
              <a:buNone/>
            </a:pPr>
            <a:r>
              <a:rPr lang="en-US" sz="2200" b="1" i="0" u="none" strike="noStrike" cap="none" dirty="0">
                <a:solidFill>
                  <a:srgbClr val="2F5496"/>
                </a:solidFill>
                <a:latin typeface="Calibri"/>
                <a:ea typeface="Calibri"/>
                <a:cs typeface="Calibri"/>
                <a:sym typeface="Calibri"/>
              </a:rPr>
              <a:t>Cancer </a:t>
            </a:r>
            <a:r>
              <a:rPr lang="en-US" sz="2200" b="1" dirty="0">
                <a:solidFill>
                  <a:srgbClr val="2F5496"/>
                </a:solidFill>
                <a:latin typeface="Calibri"/>
                <a:ea typeface="Calibri"/>
                <a:cs typeface="Calibri"/>
                <a:sym typeface="Calibri"/>
              </a:rPr>
              <a:t>variant </a:t>
            </a:r>
            <a:r>
              <a:rPr lang="en-US" sz="2200" b="1" dirty="0" smtClean="0">
                <a:solidFill>
                  <a:srgbClr val="2F5496"/>
                </a:solidFill>
                <a:latin typeface="Calibri"/>
                <a:ea typeface="Calibri"/>
                <a:cs typeface="Calibri"/>
                <a:sym typeface="Calibri"/>
              </a:rPr>
              <a:t>detection via </a:t>
            </a:r>
            <a:r>
              <a:rPr lang="en-US" sz="2200" b="1" dirty="0" err="1" smtClean="0">
                <a:solidFill>
                  <a:srgbClr val="2F5496"/>
                </a:solidFill>
                <a:latin typeface="Calibri"/>
                <a:ea typeface="Calibri"/>
                <a:cs typeface="Calibri"/>
                <a:sym typeface="Calibri"/>
              </a:rPr>
              <a:t>DeepVariant</a:t>
            </a:r>
            <a:r>
              <a:rPr lang="en-US" sz="2200" b="1" dirty="0" smtClean="0">
                <a:solidFill>
                  <a:srgbClr val="2F5496"/>
                </a:solidFill>
                <a:latin typeface="Calibri"/>
                <a:ea typeface="Calibri"/>
                <a:cs typeface="Calibri"/>
                <a:sym typeface="Calibri"/>
              </a:rPr>
              <a:t> accelerated in memory</a:t>
            </a:r>
            <a:endParaRPr dirty="0"/>
          </a:p>
        </p:txBody>
      </p:sp>
      <p:sp>
        <p:nvSpPr>
          <p:cNvPr id="45" name="Google Shape;1770;p295"/>
          <p:cNvSpPr txBox="1"/>
          <p:nvPr/>
        </p:nvSpPr>
        <p:spPr>
          <a:xfrm>
            <a:off x="342163" y="2186123"/>
            <a:ext cx="2982600" cy="8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Get aligned sequences in  </a:t>
            </a:r>
            <a:r>
              <a:rPr lang="en-US" sz="2400" b="1" i="0" u="none" strike="noStrike" cap="none" dirty="0">
                <a:solidFill>
                  <a:srgbClr val="FF0000"/>
                </a:solidFill>
                <a:latin typeface="Calibri"/>
                <a:ea typeface="Calibri"/>
                <a:cs typeface="Calibri"/>
                <a:sym typeface="Calibri"/>
              </a:rPr>
              <a:t>seconds </a:t>
            </a:r>
            <a:r>
              <a:rPr lang="en-US" sz="2400" b="1" i="0" u="none" strike="noStrike" cap="none" dirty="0">
                <a:solidFill>
                  <a:schemeClr val="dk1"/>
                </a:solidFill>
                <a:latin typeface="Calibri"/>
                <a:ea typeface="Calibri"/>
                <a:cs typeface="Calibri"/>
                <a:sym typeface="Calibri"/>
              </a:rPr>
              <a:t>via</a:t>
            </a:r>
            <a:r>
              <a:rPr lang="en-US" sz="2400" b="1" i="0" u="none" strike="noStrike" cap="none" dirty="0">
                <a:solidFill>
                  <a:srgbClr val="FF0000"/>
                </a:solidFill>
                <a:latin typeface="Calibri"/>
                <a:ea typeface="Calibri"/>
                <a:cs typeface="Calibri"/>
                <a:sym typeface="Calibri"/>
              </a:rPr>
              <a:t> </a:t>
            </a:r>
            <a:r>
              <a:rPr lang="en-US" sz="2400" b="1" i="0" u="none" strike="noStrike" cap="none" dirty="0">
                <a:solidFill>
                  <a:schemeClr val="dk1"/>
                </a:solidFill>
                <a:latin typeface="Calibri"/>
                <a:ea typeface="Calibri"/>
                <a:cs typeface="Calibri"/>
                <a:sym typeface="Calibri"/>
              </a:rPr>
              <a:t>RAPID PIM design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4111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grpSp>
        <p:nvGrpSpPr>
          <p:cNvPr id="7" name="Group 6"/>
          <p:cNvGrpSpPr/>
          <p:nvPr/>
        </p:nvGrpSpPr>
        <p:grpSpPr>
          <a:xfrm>
            <a:off x="3564350" y="3570237"/>
            <a:ext cx="4394701" cy="2922963"/>
            <a:chOff x="3564350" y="3570237"/>
            <a:chExt cx="4394701" cy="2922963"/>
          </a:xfrm>
        </p:grpSpPr>
        <p:pic>
          <p:nvPicPr>
            <p:cNvPr id="1999" name="Google Shape;1999;p303"/>
            <p:cNvPicPr preferRelativeResize="0"/>
            <p:nvPr/>
          </p:nvPicPr>
          <p:blipFill>
            <a:blip r:embed="rId3">
              <a:alphaModFix/>
            </a:blip>
            <a:stretch>
              <a:fillRect/>
            </a:stretch>
          </p:blipFill>
          <p:spPr>
            <a:xfrm>
              <a:off x="3564350" y="3570237"/>
              <a:ext cx="4022374" cy="2581139"/>
            </a:xfrm>
            <a:prstGeom prst="rect">
              <a:avLst/>
            </a:prstGeom>
            <a:noFill/>
            <a:ln>
              <a:noFill/>
            </a:ln>
          </p:spPr>
        </p:pic>
        <p:sp>
          <p:nvSpPr>
            <p:cNvPr id="2007" name="Google Shape;2007;p303"/>
            <p:cNvSpPr txBox="1"/>
            <p:nvPr/>
          </p:nvSpPr>
          <p:spPr>
            <a:xfrm>
              <a:off x="4541575" y="5948400"/>
              <a:ext cx="2660700" cy="323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a:latin typeface="Calibri"/>
                  <a:ea typeface="Calibri"/>
                  <a:cs typeface="Calibri"/>
                  <a:sym typeface="Calibri"/>
                </a:rPr>
                <a:t>FPGA                                                            CPU</a:t>
              </a:r>
              <a:endParaRPr sz="900" b="1">
                <a:latin typeface="Calibri"/>
                <a:ea typeface="Calibri"/>
                <a:cs typeface="Calibri"/>
                <a:sym typeface="Calibri"/>
              </a:endParaRPr>
            </a:p>
          </p:txBody>
        </p:sp>
        <p:sp>
          <p:nvSpPr>
            <p:cNvPr id="2008" name="Google Shape;2008;p303"/>
            <p:cNvSpPr txBox="1"/>
            <p:nvPr/>
          </p:nvSpPr>
          <p:spPr>
            <a:xfrm>
              <a:off x="3564351" y="6093000"/>
              <a:ext cx="439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DeepVariant Accuracy with FPGA &amp; CPU Alignment</a:t>
              </a:r>
              <a:endParaRPr>
                <a:latin typeface="Calibri"/>
                <a:ea typeface="Calibri"/>
                <a:cs typeface="Calibri"/>
                <a:sym typeface="Calibri"/>
              </a:endParaRPr>
            </a:p>
          </p:txBody>
        </p:sp>
      </p:grpSp>
      <p:pic>
        <p:nvPicPr>
          <p:cNvPr id="2" name="Picture 1"/>
          <p:cNvPicPr>
            <a:picLocks noChangeAspect="1"/>
          </p:cNvPicPr>
          <p:nvPr/>
        </p:nvPicPr>
        <p:blipFill>
          <a:blip r:embed="rId4"/>
          <a:stretch>
            <a:fillRect/>
          </a:stretch>
        </p:blipFill>
        <p:spPr>
          <a:xfrm>
            <a:off x="8814372" y="1002267"/>
            <a:ext cx="3324895" cy="1272664"/>
          </a:xfrm>
          <a:prstGeom prst="rect">
            <a:avLst/>
          </a:prstGeom>
        </p:spPr>
      </p:pic>
      <p:sp>
        <p:nvSpPr>
          <p:cNvPr id="1996" name="Google Shape;1996;p303"/>
          <p:cNvSpPr txBox="1">
            <a:spLocks noGrp="1"/>
          </p:cNvSpPr>
          <p:nvPr>
            <p:ph type="title"/>
          </p:nvPr>
        </p:nvSpPr>
        <p:spPr>
          <a:xfrm>
            <a:off x="838200" y="-28894"/>
            <a:ext cx="10515600" cy="1103400"/>
          </a:xfrm>
          <a:prstGeom prst="rect">
            <a:avLst/>
          </a:prstGeom>
        </p:spPr>
        <p:txBody>
          <a:bodyPr spcFirstLastPara="1" wrap="square" lIns="45675" tIns="45675" rIns="45675" bIns="45675" anchor="ctr" anchorCtr="0">
            <a:normAutofit/>
          </a:bodyPr>
          <a:lstStyle/>
          <a:p>
            <a:pPr marL="0" lvl="0" indent="0" algn="ctr" rtl="0">
              <a:spcBef>
                <a:spcPts val="0"/>
              </a:spcBef>
              <a:spcAft>
                <a:spcPts val="0"/>
              </a:spcAft>
              <a:buNone/>
            </a:pPr>
            <a:r>
              <a:rPr lang="en-US" dirty="0" err="1"/>
              <a:t>DeepVariant</a:t>
            </a:r>
            <a:r>
              <a:rPr lang="en-US" dirty="0"/>
              <a:t> </a:t>
            </a:r>
            <a:r>
              <a:rPr lang="en-US" dirty="0" smtClean="0"/>
              <a:t>via </a:t>
            </a:r>
            <a:r>
              <a:rPr lang="en-US" dirty="0" err="1" smtClean="0"/>
              <a:t>HDnn</a:t>
            </a:r>
            <a:r>
              <a:rPr lang="en-US" dirty="0" smtClean="0"/>
              <a:t> PIM Acceleration</a:t>
            </a:r>
            <a:endParaRPr dirty="0"/>
          </a:p>
        </p:txBody>
      </p:sp>
      <p:sp>
        <p:nvSpPr>
          <p:cNvPr id="1997" name="Google Shape;1997;p303"/>
          <p:cNvSpPr txBox="1">
            <a:spLocks noGrp="1"/>
          </p:cNvSpPr>
          <p:nvPr>
            <p:ph type="body" idx="1"/>
          </p:nvPr>
        </p:nvSpPr>
        <p:spPr>
          <a:xfrm>
            <a:off x="7822567" y="5922583"/>
            <a:ext cx="4316700" cy="421352"/>
          </a:xfrm>
          <a:prstGeom prst="rect">
            <a:avLst/>
          </a:prstGeom>
          <a:solidFill>
            <a:schemeClr val="accent6">
              <a:lumMod val="20000"/>
              <a:lumOff val="80000"/>
            </a:schemeClr>
          </a:solidFill>
        </p:spPr>
        <p:txBody>
          <a:bodyPr spcFirstLastPara="1" wrap="square" lIns="45675" tIns="45675" rIns="45675" bIns="4567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000" dirty="0" smtClean="0">
                <a:solidFill>
                  <a:schemeClr val="dk1"/>
                </a:solidFill>
              </a:rPr>
              <a:t>At </a:t>
            </a:r>
            <a:r>
              <a:rPr lang="en-US" sz="2000" dirty="0">
                <a:solidFill>
                  <a:schemeClr val="dk1"/>
                </a:solidFill>
              </a:rPr>
              <a:t>least</a:t>
            </a:r>
            <a:r>
              <a:rPr lang="en-US" sz="2000" b="1" dirty="0">
                <a:solidFill>
                  <a:srgbClr val="2D2DB9"/>
                </a:solidFill>
              </a:rPr>
              <a:t> </a:t>
            </a:r>
            <a:r>
              <a:rPr lang="en-US" sz="2000" b="1" dirty="0" smtClean="0">
                <a:solidFill>
                  <a:srgbClr val="2D2DB9"/>
                </a:solidFill>
              </a:rPr>
              <a:t>233x </a:t>
            </a:r>
            <a:r>
              <a:rPr lang="en-US" sz="2000" dirty="0" smtClean="0">
                <a:solidFill>
                  <a:schemeClr val="dk1"/>
                </a:solidFill>
              </a:rPr>
              <a:t>higher throughput vs GPU</a:t>
            </a:r>
            <a:endParaRPr sz="3300" dirty="0"/>
          </a:p>
        </p:txBody>
      </p:sp>
      <p:sp>
        <p:nvSpPr>
          <p:cNvPr id="2000" name="Google Shape;2000;p303"/>
          <p:cNvSpPr txBox="1"/>
          <p:nvPr/>
        </p:nvSpPr>
        <p:spPr>
          <a:xfrm>
            <a:off x="0" y="6457650"/>
            <a:ext cx="9537600" cy="492412"/>
          </a:xfrm>
          <a:prstGeom prst="rect">
            <a:avLst/>
          </a:prstGeom>
          <a:noFill/>
          <a:ln>
            <a:noFill/>
          </a:ln>
        </p:spPr>
        <p:txBody>
          <a:bodyPr spcFirstLastPara="1" wrap="square" lIns="91425" tIns="91425" rIns="91425" bIns="91425" anchor="t" anchorCtr="0">
            <a:spAutoFit/>
          </a:bodyPr>
          <a:lstStyle/>
          <a:p>
            <a:pPr lvl="0"/>
            <a:r>
              <a:rPr lang="en-US" sz="1000" dirty="0" smtClean="0">
                <a:solidFill>
                  <a:schemeClr val="dk1"/>
                </a:solidFill>
                <a:latin typeface="Calibri"/>
                <a:ea typeface="Calibri"/>
                <a:cs typeface="Calibri"/>
                <a:sym typeface="Calibri"/>
              </a:rPr>
              <a:t>A. Dutta, Gupta</a:t>
            </a:r>
            <a:r>
              <a:rPr lang="en-US" sz="1000" dirty="0">
                <a:solidFill>
                  <a:schemeClr val="dk1"/>
                </a:solidFill>
                <a:latin typeface="Calibri"/>
                <a:ea typeface="Calibri"/>
                <a:cs typeface="Calibri"/>
                <a:sym typeface="Calibri"/>
              </a:rPr>
              <a:t>, S</a:t>
            </a:r>
            <a:r>
              <a:rPr lang="en-US" sz="1000" dirty="0" smtClean="0">
                <a:solidFill>
                  <a:schemeClr val="dk1"/>
                </a:solidFill>
                <a:latin typeface="Calibri"/>
                <a:ea typeface="Calibri"/>
                <a:cs typeface="Calibri"/>
                <a:sym typeface="Calibri"/>
              </a:rPr>
              <a:t>., </a:t>
            </a:r>
            <a:r>
              <a:rPr lang="en-US" sz="1000" dirty="0">
                <a:solidFill>
                  <a:schemeClr val="dk1"/>
                </a:solidFill>
                <a:latin typeface="Calibri"/>
                <a:ea typeface="Calibri"/>
                <a:cs typeface="Calibri"/>
                <a:sym typeface="Calibri"/>
              </a:rPr>
              <a:t>Rosing, </a:t>
            </a:r>
            <a:r>
              <a:rPr lang="en-US" sz="1000" dirty="0" smtClean="0">
                <a:solidFill>
                  <a:schemeClr val="dk1"/>
                </a:solidFill>
                <a:latin typeface="Calibri"/>
                <a:ea typeface="Calibri"/>
                <a:cs typeface="Calibri"/>
                <a:sym typeface="Calibri"/>
              </a:rPr>
              <a:t>T et al. ”</a:t>
            </a:r>
            <a:r>
              <a:rPr lang="en-US" sz="1000" dirty="0" err="1" smtClean="0">
                <a:solidFill>
                  <a:schemeClr val="dk1"/>
                </a:solidFill>
                <a:latin typeface="Calibri"/>
                <a:ea typeface="Calibri"/>
                <a:cs typeface="Calibri"/>
                <a:sym typeface="Calibri"/>
              </a:rPr>
              <a:t>HDnn</a:t>
            </a:r>
            <a:r>
              <a:rPr lang="en-US" sz="1000" dirty="0" smtClean="0">
                <a:solidFill>
                  <a:schemeClr val="dk1"/>
                </a:solidFill>
                <a:latin typeface="Calibri"/>
                <a:ea typeface="Calibri"/>
                <a:cs typeface="Calibri"/>
                <a:sym typeface="Calibri"/>
              </a:rPr>
              <a:t>-PIM</a:t>
            </a:r>
            <a:r>
              <a:rPr lang="en-US" sz="1000" dirty="0">
                <a:solidFill>
                  <a:schemeClr val="dk1"/>
                </a:solidFill>
                <a:latin typeface="Calibri"/>
                <a:ea typeface="Calibri"/>
                <a:cs typeface="Calibri"/>
                <a:sym typeface="Calibri"/>
              </a:rPr>
              <a:t>: Efficient in Memory Design of Hyperdimensional Computing with Feature Extraction,” </a:t>
            </a:r>
            <a:r>
              <a:rPr lang="en-US" sz="1000" dirty="0" smtClean="0">
                <a:solidFill>
                  <a:schemeClr val="dk1"/>
                </a:solidFill>
                <a:latin typeface="Calibri"/>
                <a:ea typeface="Calibri"/>
                <a:cs typeface="Calibri"/>
                <a:sym typeface="Calibri"/>
              </a:rPr>
              <a:t>GLVLSI’22</a:t>
            </a:r>
            <a:endParaRPr sz="10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000" dirty="0">
                <a:solidFill>
                  <a:schemeClr val="dk1"/>
                </a:solidFill>
                <a:latin typeface="Calibri"/>
                <a:ea typeface="Calibri"/>
                <a:cs typeface="Calibri"/>
                <a:sym typeface="Calibri"/>
              </a:rPr>
              <a:t>Poplin, Ryan, et al. "A universal SNP and small-</a:t>
            </a:r>
            <a:r>
              <a:rPr lang="en-US" sz="1000" dirty="0" err="1">
                <a:solidFill>
                  <a:schemeClr val="dk1"/>
                </a:solidFill>
                <a:latin typeface="Calibri"/>
                <a:ea typeface="Calibri"/>
                <a:cs typeface="Calibri"/>
                <a:sym typeface="Calibri"/>
              </a:rPr>
              <a:t>indel</a:t>
            </a:r>
            <a:r>
              <a:rPr lang="en-US" sz="1000" dirty="0">
                <a:solidFill>
                  <a:schemeClr val="dk1"/>
                </a:solidFill>
                <a:latin typeface="Calibri"/>
                <a:ea typeface="Calibri"/>
                <a:cs typeface="Calibri"/>
                <a:sym typeface="Calibri"/>
              </a:rPr>
              <a:t> variant caller using deep neural networks." Nature </a:t>
            </a:r>
            <a:r>
              <a:rPr lang="en-US" sz="1000" dirty="0" smtClean="0">
                <a:solidFill>
                  <a:schemeClr val="dk1"/>
                </a:solidFill>
                <a:latin typeface="Calibri"/>
                <a:ea typeface="Calibri"/>
                <a:cs typeface="Calibri"/>
                <a:sym typeface="Calibri"/>
              </a:rPr>
              <a:t>biotechnology’18</a:t>
            </a:r>
          </a:p>
        </p:txBody>
      </p:sp>
      <p:sp>
        <p:nvSpPr>
          <p:cNvPr id="2001" name="Google Shape;2001;p303"/>
          <p:cNvSpPr txBox="1">
            <a:spLocks noGrp="1"/>
          </p:cNvSpPr>
          <p:nvPr>
            <p:ph type="body" idx="1"/>
          </p:nvPr>
        </p:nvSpPr>
        <p:spPr>
          <a:xfrm>
            <a:off x="3563725" y="1177003"/>
            <a:ext cx="4316700" cy="2828919"/>
          </a:xfrm>
          <a:prstGeom prst="rect">
            <a:avLst/>
          </a:prstGeom>
          <a:solidFill>
            <a:schemeClr val="lt1"/>
          </a:solidFill>
        </p:spPr>
        <p:txBody>
          <a:bodyPr spcFirstLastPara="1" wrap="square" lIns="45675" tIns="45675" rIns="45675" bIns="45675" anchor="t" anchorCtr="0">
            <a:normAutofit/>
          </a:bodyPr>
          <a:lstStyle/>
          <a:p>
            <a:pPr marL="457200" lvl="0" indent="-351790" algn="l" rtl="0">
              <a:lnSpc>
                <a:spcPct val="85000"/>
              </a:lnSpc>
              <a:spcBef>
                <a:spcPts val="0"/>
              </a:spcBef>
              <a:spcAft>
                <a:spcPts val="0"/>
              </a:spcAft>
              <a:buSzPts val="1940"/>
              <a:buChar char="•"/>
            </a:pPr>
            <a:r>
              <a:rPr lang="en-US" sz="1940" dirty="0">
                <a:solidFill>
                  <a:schemeClr val="dk1"/>
                </a:solidFill>
              </a:rPr>
              <a:t>Variant calling finds changes in genomes e.g. mutations in cancer</a:t>
            </a:r>
            <a:endParaRPr sz="1940" dirty="0">
              <a:solidFill>
                <a:schemeClr val="dk1"/>
              </a:solidFill>
            </a:endParaRPr>
          </a:p>
          <a:p>
            <a:pPr marL="457200" lvl="0" indent="0" algn="l" rtl="0">
              <a:lnSpc>
                <a:spcPct val="85000"/>
              </a:lnSpc>
              <a:spcBef>
                <a:spcPts val="0"/>
              </a:spcBef>
              <a:spcAft>
                <a:spcPts val="0"/>
              </a:spcAft>
              <a:buNone/>
            </a:pPr>
            <a:endParaRPr sz="1940" dirty="0">
              <a:solidFill>
                <a:schemeClr val="dk1"/>
              </a:solidFill>
            </a:endParaRPr>
          </a:p>
          <a:p>
            <a:pPr marL="457200" lvl="0" indent="-351790" algn="l" rtl="0">
              <a:lnSpc>
                <a:spcPct val="85000"/>
              </a:lnSpc>
              <a:spcBef>
                <a:spcPts val="0"/>
              </a:spcBef>
              <a:spcAft>
                <a:spcPts val="0"/>
              </a:spcAft>
              <a:buSzPts val="1940"/>
              <a:buChar char="•"/>
            </a:pPr>
            <a:r>
              <a:rPr lang="en-US" sz="1940" dirty="0" err="1">
                <a:solidFill>
                  <a:schemeClr val="dk1"/>
                </a:solidFill>
              </a:rPr>
              <a:t>DeepVariant</a:t>
            </a:r>
            <a:r>
              <a:rPr lang="en-US" sz="1940" dirty="0">
                <a:solidFill>
                  <a:schemeClr val="dk1"/>
                </a:solidFill>
              </a:rPr>
              <a:t>[Nature’18] uses CNNs</a:t>
            </a:r>
            <a:endParaRPr sz="1940" dirty="0">
              <a:solidFill>
                <a:schemeClr val="dk1"/>
              </a:solidFill>
            </a:endParaRPr>
          </a:p>
          <a:p>
            <a:pPr marL="914400" lvl="1" indent="-358140" algn="l" rtl="0">
              <a:lnSpc>
                <a:spcPct val="85000"/>
              </a:lnSpc>
              <a:spcBef>
                <a:spcPts val="0"/>
              </a:spcBef>
              <a:spcAft>
                <a:spcPts val="0"/>
              </a:spcAft>
              <a:buSzPts val="2040"/>
              <a:buChar char="•"/>
            </a:pPr>
            <a:r>
              <a:rPr lang="en-US" sz="1800" dirty="0">
                <a:solidFill>
                  <a:schemeClr val="dk1"/>
                </a:solidFill>
              </a:rPr>
              <a:t>Converts aligned sequence reads into an image &amp; then calls variants on the image</a:t>
            </a:r>
            <a:endParaRPr sz="1800" dirty="0">
              <a:solidFill>
                <a:schemeClr val="dk1"/>
              </a:solidFill>
            </a:endParaRPr>
          </a:p>
          <a:p>
            <a:pPr marL="914400" lvl="1" indent="-358140" algn="l" rtl="0">
              <a:lnSpc>
                <a:spcPct val="85000"/>
              </a:lnSpc>
              <a:spcBef>
                <a:spcPts val="0"/>
              </a:spcBef>
              <a:spcAft>
                <a:spcPts val="0"/>
              </a:spcAft>
              <a:buSzPts val="2040"/>
              <a:buChar char="•"/>
            </a:pPr>
            <a:r>
              <a:rPr lang="en-US" sz="1800" dirty="0">
                <a:solidFill>
                  <a:schemeClr val="dk1"/>
                </a:solidFill>
              </a:rPr>
              <a:t>State of the art in terms of accuracy, which is critical for finding </a:t>
            </a:r>
            <a:r>
              <a:rPr lang="en-US" sz="1800" dirty="0" smtClean="0">
                <a:solidFill>
                  <a:schemeClr val="dk1"/>
                </a:solidFill>
              </a:rPr>
              <a:t>cancer-causing </a:t>
            </a:r>
            <a:r>
              <a:rPr lang="en-US" sz="1800" dirty="0">
                <a:solidFill>
                  <a:schemeClr val="dk1"/>
                </a:solidFill>
              </a:rPr>
              <a:t>mutations</a:t>
            </a:r>
            <a:endParaRPr sz="1800" dirty="0">
              <a:solidFill>
                <a:schemeClr val="dk1"/>
              </a:solidFill>
            </a:endParaRPr>
          </a:p>
        </p:txBody>
      </p:sp>
      <p:pic>
        <p:nvPicPr>
          <p:cNvPr id="2002" name="Google Shape;2002;p303"/>
          <p:cNvPicPr preferRelativeResize="0"/>
          <p:nvPr/>
        </p:nvPicPr>
        <p:blipFill>
          <a:blip r:embed="rId5">
            <a:alphaModFix/>
          </a:blip>
          <a:stretch>
            <a:fillRect/>
          </a:stretch>
        </p:blipFill>
        <p:spPr>
          <a:xfrm>
            <a:off x="158524" y="5428600"/>
            <a:ext cx="2791199" cy="686148"/>
          </a:xfrm>
          <a:prstGeom prst="rect">
            <a:avLst/>
          </a:prstGeom>
          <a:noFill/>
          <a:ln>
            <a:noFill/>
          </a:ln>
        </p:spPr>
      </p:pic>
      <p:sp>
        <p:nvSpPr>
          <p:cNvPr id="2003" name="Google Shape;2003;p303"/>
          <p:cNvSpPr txBox="1"/>
          <p:nvPr/>
        </p:nvSpPr>
        <p:spPr>
          <a:xfrm>
            <a:off x="340100" y="5089375"/>
            <a:ext cx="255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Variants  in two chromosomes</a:t>
            </a:r>
            <a:endParaRPr>
              <a:latin typeface="Calibri"/>
              <a:ea typeface="Calibri"/>
              <a:cs typeface="Calibri"/>
              <a:sym typeface="Calibri"/>
            </a:endParaRPr>
          </a:p>
        </p:txBody>
      </p:sp>
      <p:pic>
        <p:nvPicPr>
          <p:cNvPr id="2004" name="Google Shape;2004;p303"/>
          <p:cNvPicPr preferRelativeResize="0"/>
          <p:nvPr/>
        </p:nvPicPr>
        <p:blipFill>
          <a:blip r:embed="rId6">
            <a:alphaModFix/>
          </a:blip>
          <a:stretch>
            <a:fillRect/>
          </a:stretch>
        </p:blipFill>
        <p:spPr>
          <a:xfrm>
            <a:off x="158524" y="4554521"/>
            <a:ext cx="2791200" cy="620267"/>
          </a:xfrm>
          <a:prstGeom prst="rect">
            <a:avLst/>
          </a:prstGeom>
          <a:noFill/>
          <a:ln>
            <a:noFill/>
          </a:ln>
        </p:spPr>
      </p:pic>
      <p:sp>
        <p:nvSpPr>
          <p:cNvPr id="2005" name="Google Shape;2005;p303"/>
          <p:cNvSpPr txBox="1"/>
          <p:nvPr/>
        </p:nvSpPr>
        <p:spPr>
          <a:xfrm>
            <a:off x="304550" y="4232575"/>
            <a:ext cx="2440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No variants</a:t>
            </a:r>
            <a:endParaRPr>
              <a:latin typeface="Calibri"/>
              <a:ea typeface="Calibri"/>
              <a:cs typeface="Calibri"/>
              <a:sym typeface="Calibri"/>
            </a:endParaRPr>
          </a:p>
        </p:txBody>
      </p:sp>
      <p:pic>
        <p:nvPicPr>
          <p:cNvPr id="2006" name="Google Shape;2006;p303"/>
          <p:cNvPicPr preferRelativeResize="0"/>
          <p:nvPr/>
        </p:nvPicPr>
        <p:blipFill>
          <a:blip r:embed="rId7">
            <a:alphaModFix/>
          </a:blip>
          <a:stretch>
            <a:fillRect/>
          </a:stretch>
        </p:blipFill>
        <p:spPr>
          <a:xfrm>
            <a:off x="99575" y="1236375"/>
            <a:ext cx="3545049" cy="2578650"/>
          </a:xfrm>
          <a:prstGeom prst="rect">
            <a:avLst/>
          </a:prstGeom>
          <a:noFill/>
          <a:ln>
            <a:noFill/>
          </a:ln>
        </p:spPr>
      </p:pic>
      <p:sp>
        <p:nvSpPr>
          <p:cNvPr id="2009" name="Google Shape;2009;p303"/>
          <p:cNvSpPr txBox="1"/>
          <p:nvPr/>
        </p:nvSpPr>
        <p:spPr>
          <a:xfrm>
            <a:off x="151750" y="3846113"/>
            <a:ext cx="319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Calibri"/>
                <a:ea typeface="Calibri"/>
                <a:cs typeface="Calibri"/>
                <a:sym typeface="Calibri"/>
              </a:rPr>
              <a:t>Examples of DeepVariant Pileup images</a:t>
            </a:r>
            <a:endParaRPr b="1">
              <a:latin typeface="Calibri"/>
              <a:ea typeface="Calibri"/>
              <a:cs typeface="Calibri"/>
              <a:sym typeface="Calibri"/>
            </a:endParaRPr>
          </a:p>
        </p:txBody>
      </p:sp>
      <p:sp>
        <p:nvSpPr>
          <p:cNvPr id="2010" name="Google Shape;2010;p303"/>
          <p:cNvSpPr txBox="1"/>
          <p:nvPr/>
        </p:nvSpPr>
        <p:spPr>
          <a:xfrm>
            <a:off x="7799525" y="1025760"/>
            <a:ext cx="1634968" cy="64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dirty="0" err="1" smtClean="0">
                <a:latin typeface="Calibri"/>
                <a:ea typeface="Calibri"/>
                <a:cs typeface="Calibri"/>
                <a:sym typeface="Calibri"/>
              </a:rPr>
              <a:t>HDnn</a:t>
            </a:r>
            <a:r>
              <a:rPr lang="en-US" sz="1500" b="1" dirty="0" smtClean="0">
                <a:latin typeface="Calibri"/>
                <a:ea typeface="Calibri"/>
                <a:cs typeface="Calibri"/>
                <a:sym typeface="Calibri"/>
              </a:rPr>
              <a:t> Accelerated in ReRAM</a:t>
            </a:r>
            <a:endParaRPr sz="800" b="1" dirty="0">
              <a:latin typeface="Calibri"/>
              <a:ea typeface="Calibri"/>
              <a:cs typeface="Calibri"/>
              <a:sym typeface="Calibri"/>
            </a:endParaRPr>
          </a:p>
        </p:txBody>
      </p:sp>
      <p:pic>
        <p:nvPicPr>
          <p:cNvPr id="3" name="Picture 2"/>
          <p:cNvPicPr>
            <a:picLocks noChangeAspect="1"/>
          </p:cNvPicPr>
          <p:nvPr/>
        </p:nvPicPr>
        <p:blipFill>
          <a:blip r:embed="rId8"/>
          <a:stretch>
            <a:fillRect/>
          </a:stretch>
        </p:blipFill>
        <p:spPr>
          <a:xfrm>
            <a:off x="7881050" y="2521598"/>
            <a:ext cx="4277198" cy="1598039"/>
          </a:xfrm>
          <a:prstGeom prst="rect">
            <a:avLst/>
          </a:prstGeom>
        </p:spPr>
      </p:pic>
      <p:pic>
        <p:nvPicPr>
          <p:cNvPr id="6" name="Picture 5"/>
          <p:cNvPicPr>
            <a:picLocks noChangeAspect="1"/>
          </p:cNvPicPr>
          <p:nvPr/>
        </p:nvPicPr>
        <p:blipFill>
          <a:blip r:embed="rId9"/>
          <a:stretch>
            <a:fillRect/>
          </a:stretch>
        </p:blipFill>
        <p:spPr>
          <a:xfrm>
            <a:off x="8405724" y="4190199"/>
            <a:ext cx="3100326" cy="1716913"/>
          </a:xfrm>
          <a:prstGeom prst="rect">
            <a:avLst/>
          </a:prstGeom>
        </p:spPr>
      </p:pic>
    </p:spTree>
    <p:extLst>
      <p:ext uri="{BB962C8B-B14F-4D97-AF65-F5344CB8AC3E}">
        <p14:creationId xmlns:p14="http://schemas.microsoft.com/office/powerpoint/2010/main" val="30674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97">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9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7" grpId="0" build="p" animBg="1"/>
      <p:bldP spid="2010"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4176" y="135218"/>
            <a:ext cx="11430000" cy="640080"/>
          </a:xfrm>
        </p:spPr>
        <p:txBody>
          <a:bodyPr>
            <a:normAutofit fontScale="90000"/>
          </a:bodyPr>
          <a:lstStyle/>
          <a:p>
            <a:pPr algn="ctr"/>
            <a:r>
              <a:rPr lang="en-US" dirty="0" smtClean="0"/>
              <a:t>Big Data Analysis Challenges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479" y="1107986"/>
            <a:ext cx="6431299" cy="4888304"/>
          </a:xfrm>
          <a:prstGeom prst="rect">
            <a:avLst/>
          </a:prstGeom>
        </p:spPr>
      </p:pic>
      <p:sp>
        <p:nvSpPr>
          <p:cNvPr id="5" name="Rectangle 4"/>
          <p:cNvSpPr/>
          <p:nvPr/>
        </p:nvSpPr>
        <p:spPr>
          <a:xfrm>
            <a:off x="0" y="6601885"/>
            <a:ext cx="5647765" cy="246221"/>
          </a:xfrm>
          <a:prstGeom prst="rect">
            <a:avLst/>
          </a:prstGeom>
        </p:spPr>
        <p:txBody>
          <a:bodyPr wrap="square">
            <a:spAutoFit/>
          </a:bodyPr>
          <a:lstStyle/>
          <a:p>
            <a:r>
              <a:rPr lang="en-US" sz="1000" dirty="0" smtClean="0">
                <a:solidFill>
                  <a:schemeClr val="bg1">
                    <a:lumMod val="85000"/>
                  </a:schemeClr>
                </a:solidFill>
              </a:rPr>
              <a:t>Sources: https</a:t>
            </a:r>
            <a:r>
              <a:rPr lang="en-US" sz="1000" dirty="0">
                <a:solidFill>
                  <a:schemeClr val="bg1">
                    <a:lumMod val="85000"/>
                  </a:schemeClr>
                </a:solidFill>
              </a:rPr>
              <a:t>://</a:t>
            </a:r>
            <a:r>
              <a:rPr lang="en-US" sz="1000" dirty="0" smtClean="0">
                <a:solidFill>
                  <a:schemeClr val="bg1">
                    <a:lumMod val="85000"/>
                  </a:schemeClr>
                </a:solidFill>
              </a:rPr>
              <a:t>openai.com/blog/ai-and-compute;  Attention </a:t>
            </a:r>
            <a:r>
              <a:rPr lang="en-US" sz="1000" dirty="0">
                <a:solidFill>
                  <a:schemeClr val="bg1">
                    <a:lumMod val="85000"/>
                  </a:schemeClr>
                </a:solidFill>
              </a:rPr>
              <a:t>is all you </a:t>
            </a:r>
            <a:r>
              <a:rPr lang="en-US" sz="1000" dirty="0" smtClean="0">
                <a:solidFill>
                  <a:schemeClr val="bg1">
                    <a:lumMod val="85000"/>
                  </a:schemeClr>
                </a:solidFill>
              </a:rPr>
              <a:t>need;  David Patterson ‘22</a:t>
            </a:r>
            <a:endParaRPr lang="en-US" sz="1000" dirty="0">
              <a:solidFill>
                <a:schemeClr val="bg1">
                  <a:lumMod val="85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593255081"/>
              </p:ext>
            </p:extLst>
          </p:nvPr>
        </p:nvGraphicFramePr>
        <p:xfrm>
          <a:off x="645178" y="3140162"/>
          <a:ext cx="4888520" cy="551728"/>
        </p:xfrm>
        <a:graphic>
          <a:graphicData uri="http://schemas.openxmlformats.org/drawingml/2006/table">
            <a:tbl>
              <a:tblPr firstRow="1" bandRow="1">
                <a:tableStyleId>{5C22544A-7EE6-4342-B048-85BDC9FD1C3A}</a:tableStyleId>
              </a:tblPr>
              <a:tblGrid>
                <a:gridCol w="977704">
                  <a:extLst>
                    <a:ext uri="{9D8B030D-6E8A-4147-A177-3AD203B41FA5}">
                      <a16:colId xmlns:a16="http://schemas.microsoft.com/office/drawing/2014/main" val="2186474013"/>
                    </a:ext>
                  </a:extLst>
                </a:gridCol>
                <a:gridCol w="977704">
                  <a:extLst>
                    <a:ext uri="{9D8B030D-6E8A-4147-A177-3AD203B41FA5}">
                      <a16:colId xmlns:a16="http://schemas.microsoft.com/office/drawing/2014/main" val="3371534477"/>
                    </a:ext>
                  </a:extLst>
                </a:gridCol>
                <a:gridCol w="977704">
                  <a:extLst>
                    <a:ext uri="{9D8B030D-6E8A-4147-A177-3AD203B41FA5}">
                      <a16:colId xmlns:a16="http://schemas.microsoft.com/office/drawing/2014/main" val="3890796772"/>
                    </a:ext>
                  </a:extLst>
                </a:gridCol>
                <a:gridCol w="977704">
                  <a:extLst>
                    <a:ext uri="{9D8B030D-6E8A-4147-A177-3AD203B41FA5}">
                      <a16:colId xmlns:a16="http://schemas.microsoft.com/office/drawing/2014/main" val="1737795358"/>
                    </a:ext>
                  </a:extLst>
                </a:gridCol>
                <a:gridCol w="977704">
                  <a:extLst>
                    <a:ext uri="{9D8B030D-6E8A-4147-A177-3AD203B41FA5}">
                      <a16:colId xmlns:a16="http://schemas.microsoft.com/office/drawing/2014/main" val="3781102789"/>
                    </a:ext>
                  </a:extLst>
                </a:gridCol>
              </a:tblGrid>
              <a:tr h="275864">
                <a:tc>
                  <a:txBody>
                    <a:bodyPr/>
                    <a:lstStyle/>
                    <a:p>
                      <a:r>
                        <a:rPr lang="en-US" sz="1100" dirty="0" smtClean="0"/>
                        <a:t>Models </a:t>
                      </a:r>
                      <a:r>
                        <a:rPr lang="en-US" sz="1100" dirty="0" smtClean="0">
                          <a:sym typeface="Wingdings" panose="05000000000000000000" pitchFamily="2" charset="2"/>
                        </a:rPr>
                        <a:t></a:t>
                      </a:r>
                      <a:endParaRPr lang="en-US" sz="1100" dirty="0"/>
                    </a:p>
                  </a:txBody>
                  <a:tcPr/>
                </a:tc>
                <a:tc>
                  <a:txBody>
                    <a:bodyPr/>
                    <a:lstStyle/>
                    <a:p>
                      <a:r>
                        <a:rPr lang="en-US" sz="1100" dirty="0" smtClean="0"/>
                        <a:t>GPT-1</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t>GPT-2</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t>GPT-3</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t>GPT-4</a:t>
                      </a:r>
                    </a:p>
                  </a:txBody>
                  <a:tcPr/>
                </a:tc>
                <a:extLst>
                  <a:ext uri="{0D108BD9-81ED-4DB2-BD59-A6C34878D82A}">
                    <a16:rowId xmlns:a16="http://schemas.microsoft.com/office/drawing/2014/main" val="4112320951"/>
                  </a:ext>
                </a:extLst>
              </a:tr>
              <a:tr h="275864">
                <a:tc>
                  <a:txBody>
                    <a:bodyPr/>
                    <a:lstStyle/>
                    <a:p>
                      <a:r>
                        <a:rPr lang="en-US" sz="1100" dirty="0" smtClean="0"/>
                        <a:t>Parameters</a:t>
                      </a:r>
                      <a:endParaRPr lang="en-US" sz="1100" dirty="0"/>
                    </a:p>
                  </a:txBody>
                  <a:tcPr/>
                </a:tc>
                <a:tc>
                  <a:txBody>
                    <a:bodyPr/>
                    <a:lstStyle/>
                    <a:p>
                      <a:r>
                        <a:rPr lang="en-US" sz="1100" dirty="0" smtClean="0"/>
                        <a:t>117 M</a:t>
                      </a:r>
                      <a:endParaRPr lang="en-US" sz="1100" dirty="0"/>
                    </a:p>
                  </a:txBody>
                  <a:tcPr/>
                </a:tc>
                <a:tc>
                  <a:txBody>
                    <a:bodyPr/>
                    <a:lstStyle/>
                    <a:p>
                      <a:r>
                        <a:rPr lang="en-US" sz="1100" dirty="0" smtClean="0"/>
                        <a:t>1.5</a:t>
                      </a:r>
                      <a:r>
                        <a:rPr lang="en-US" sz="1100" baseline="0" dirty="0" smtClean="0"/>
                        <a:t> B</a:t>
                      </a:r>
                      <a:endParaRPr lang="en-US" sz="1100" dirty="0"/>
                    </a:p>
                  </a:txBody>
                  <a:tcPr/>
                </a:tc>
                <a:tc>
                  <a:txBody>
                    <a:bodyPr/>
                    <a:lstStyle/>
                    <a:p>
                      <a:r>
                        <a:rPr lang="en-US" sz="1100" dirty="0" smtClean="0"/>
                        <a:t>175 B</a:t>
                      </a:r>
                      <a:endParaRPr lang="en-US" sz="1100" dirty="0"/>
                    </a:p>
                  </a:txBody>
                  <a:tcPr/>
                </a:tc>
                <a:tc>
                  <a:txBody>
                    <a:bodyPr/>
                    <a:lstStyle/>
                    <a:p>
                      <a:r>
                        <a:rPr lang="en-US" sz="1100" dirty="0" smtClean="0"/>
                        <a:t>1.76T</a:t>
                      </a:r>
                      <a:endParaRPr lang="en-US" sz="1100" dirty="0"/>
                    </a:p>
                  </a:txBody>
                  <a:tcPr/>
                </a:tc>
                <a:extLst>
                  <a:ext uri="{0D108BD9-81ED-4DB2-BD59-A6C34878D82A}">
                    <a16:rowId xmlns:a16="http://schemas.microsoft.com/office/drawing/2014/main" val="3740588626"/>
                  </a:ext>
                </a:extLst>
              </a:tr>
            </a:tbl>
          </a:graphicData>
        </a:graphic>
      </p:graphicFrame>
      <p:grpSp>
        <p:nvGrpSpPr>
          <p:cNvPr id="13" name="Group 12"/>
          <p:cNvGrpSpPr/>
          <p:nvPr/>
        </p:nvGrpSpPr>
        <p:grpSpPr>
          <a:xfrm>
            <a:off x="9801459" y="1272924"/>
            <a:ext cx="2386319" cy="4625340"/>
            <a:chOff x="9801459" y="1091644"/>
            <a:chExt cx="2386319" cy="4625340"/>
          </a:xfrm>
        </p:grpSpPr>
        <p:sp>
          <p:nvSpPr>
            <p:cNvPr id="11" name="Rectangle 10"/>
            <p:cNvSpPr/>
            <p:nvPr/>
          </p:nvSpPr>
          <p:spPr>
            <a:xfrm>
              <a:off x="10830159" y="1188720"/>
              <a:ext cx="1357619" cy="4528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801459" y="1091644"/>
              <a:ext cx="1357619" cy="196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4"/>
          <a:stretch>
            <a:fillRect/>
          </a:stretch>
        </p:blipFill>
        <p:spPr>
          <a:xfrm>
            <a:off x="7437120" y="2781338"/>
            <a:ext cx="4061460" cy="2775661"/>
          </a:xfrm>
          <a:prstGeom prst="rect">
            <a:avLst/>
          </a:prstGeom>
        </p:spPr>
      </p:pic>
      <p:sp>
        <p:nvSpPr>
          <p:cNvPr id="15" name="Rectangle 14"/>
          <p:cNvSpPr/>
          <p:nvPr/>
        </p:nvSpPr>
        <p:spPr>
          <a:xfrm>
            <a:off x="5949176" y="1324280"/>
            <a:ext cx="6242824" cy="21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Computing in AI systems</a:t>
            </a:r>
            <a:endParaRPr lang="en-US" dirty="0">
              <a:solidFill>
                <a:srgbClr val="002060"/>
              </a:solidFill>
            </a:endParaRPr>
          </a:p>
        </p:txBody>
      </p:sp>
      <p:pic>
        <p:nvPicPr>
          <p:cNvPr id="10" name="Picture 9"/>
          <p:cNvPicPr>
            <a:picLocks noChangeAspect="1"/>
          </p:cNvPicPr>
          <p:nvPr/>
        </p:nvPicPr>
        <p:blipFill rotWithShape="1">
          <a:blip r:embed="rId5"/>
          <a:srcRect t="43589"/>
          <a:stretch/>
        </p:blipFill>
        <p:spPr>
          <a:xfrm>
            <a:off x="7718124" y="1607439"/>
            <a:ext cx="3695642" cy="1346125"/>
          </a:xfrm>
          <a:prstGeom prst="rect">
            <a:avLst/>
          </a:prstGeom>
        </p:spPr>
      </p:pic>
      <p:sp>
        <p:nvSpPr>
          <p:cNvPr id="3" name="Text Placeholder 2"/>
          <p:cNvSpPr>
            <a:spLocks noGrp="1"/>
          </p:cNvSpPr>
          <p:nvPr>
            <p:ph type="body" idx="1"/>
          </p:nvPr>
        </p:nvSpPr>
        <p:spPr>
          <a:xfrm>
            <a:off x="99108" y="808864"/>
            <a:ext cx="6663108" cy="5089400"/>
          </a:xfrm>
        </p:spPr>
        <p:txBody>
          <a:bodyPr>
            <a:normAutofit/>
          </a:bodyPr>
          <a:lstStyle/>
          <a:p>
            <a:r>
              <a:rPr lang="en-US" sz="1600" dirty="0" smtClean="0">
                <a:latin typeface="Charter"/>
              </a:rPr>
              <a:t>Big data is growing annually at rate of 14</a:t>
            </a:r>
            <a:r>
              <a:rPr lang="en-US" sz="1600" dirty="0">
                <a:latin typeface="Charter"/>
              </a:rPr>
              <a:t>%</a:t>
            </a:r>
          </a:p>
          <a:p>
            <a:pPr lvl="1"/>
            <a:r>
              <a:rPr lang="en-US" sz="1200" dirty="0">
                <a:latin typeface="Charter"/>
              </a:rPr>
              <a:t>$116 Billion by 2027</a:t>
            </a:r>
          </a:p>
          <a:p>
            <a:r>
              <a:rPr lang="en-US" sz="1600" dirty="0" smtClean="0">
                <a:latin typeface="Charter"/>
              </a:rPr>
              <a:t>Two phases of growth in AI systems:</a:t>
            </a:r>
          </a:p>
          <a:p>
            <a:pPr lvl="1"/>
            <a:r>
              <a:rPr lang="en-US" sz="1200" dirty="0" smtClean="0">
                <a:latin typeface="Charter"/>
              </a:rPr>
              <a:t>1959-’12:  2 year doubling time</a:t>
            </a:r>
          </a:p>
          <a:p>
            <a:pPr lvl="1"/>
            <a:r>
              <a:rPr lang="en-US" sz="1200" dirty="0" smtClean="0">
                <a:latin typeface="Charter"/>
              </a:rPr>
              <a:t>2012 - 22 training at 10x/</a:t>
            </a:r>
            <a:r>
              <a:rPr lang="en-US" sz="1200" dirty="0" err="1" smtClean="0">
                <a:latin typeface="Charter"/>
              </a:rPr>
              <a:t>yr</a:t>
            </a:r>
            <a:r>
              <a:rPr lang="en-US" sz="1200" dirty="0" smtClean="0">
                <a:latin typeface="Charter"/>
              </a:rPr>
              <a:t>; inference 1.5x/</a:t>
            </a:r>
            <a:r>
              <a:rPr lang="en-US" sz="1200" dirty="0" err="1" smtClean="0">
                <a:latin typeface="Charter"/>
              </a:rPr>
              <a:t>yr</a:t>
            </a:r>
            <a:endParaRPr lang="en-US" sz="1200" dirty="0">
              <a:latin typeface="Charter"/>
            </a:endParaRPr>
          </a:p>
          <a:p>
            <a:r>
              <a:rPr lang="en-US" sz="1600" dirty="0" smtClean="0">
                <a:latin typeface="Charter"/>
              </a:rPr>
              <a:t>Compute has not kept up   =&gt;</a:t>
            </a:r>
          </a:p>
          <a:p>
            <a:r>
              <a:rPr lang="en-US" sz="1600" dirty="0" smtClean="0">
                <a:latin typeface="Charter"/>
              </a:rPr>
              <a:t>Sizes of the models are exploding:</a:t>
            </a:r>
          </a:p>
          <a:p>
            <a:endParaRPr lang="en-US" sz="1600" dirty="0">
              <a:latin typeface="Charter"/>
            </a:endParaRPr>
          </a:p>
          <a:p>
            <a:pPr marL="76200" indent="0">
              <a:buNone/>
            </a:pPr>
            <a:endParaRPr lang="en-US" sz="1600" dirty="0" smtClean="0">
              <a:latin typeface="Charter"/>
            </a:endParaRPr>
          </a:p>
          <a:p>
            <a:pPr>
              <a:spcBef>
                <a:spcPts val="0"/>
              </a:spcBef>
            </a:pPr>
            <a:r>
              <a:rPr lang="en-US" sz="1600" dirty="0" smtClean="0">
                <a:latin typeface="Charter"/>
              </a:rPr>
              <a:t>Moving data to compute is expensive!</a:t>
            </a:r>
          </a:p>
          <a:p>
            <a:pPr lvl="1"/>
            <a:r>
              <a:rPr lang="en-US" sz="1200" dirty="0" smtClean="0">
                <a:latin typeface="Charter"/>
              </a:rPr>
              <a:t>Fundamental barriers to memory scaling</a:t>
            </a:r>
          </a:p>
          <a:p>
            <a:r>
              <a:rPr lang="en-US" sz="1600" dirty="0" smtClean="0">
                <a:latin typeface="Charter"/>
              </a:rPr>
              <a:t>Rising complexity makes programming &amp; optimization hard</a:t>
            </a:r>
          </a:p>
          <a:p>
            <a:r>
              <a:rPr lang="en-US" sz="1600" dirty="0" smtClean="0">
                <a:latin typeface="Charter"/>
              </a:rPr>
              <a:t>Approach:</a:t>
            </a:r>
          </a:p>
          <a:p>
            <a:pPr lvl="1"/>
            <a:r>
              <a:rPr lang="en-US" sz="1400" dirty="0" smtClean="0">
                <a:latin typeface="Charter"/>
              </a:rPr>
              <a:t>Bring processing closer to data via acceleration</a:t>
            </a:r>
          </a:p>
          <a:p>
            <a:pPr lvl="1"/>
            <a:r>
              <a:rPr lang="en-US" sz="1400" dirty="0" smtClean="0">
                <a:latin typeface="Charter"/>
              </a:rPr>
              <a:t>Select algorithms that are more suited for acceleration</a:t>
            </a:r>
          </a:p>
        </p:txBody>
      </p:sp>
    </p:spTree>
    <p:extLst>
      <p:ext uri="{BB962C8B-B14F-4D97-AF65-F5344CB8AC3E}">
        <p14:creationId xmlns:p14="http://schemas.microsoft.com/office/powerpoint/2010/main" val="3365403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8"/>
        <p:cNvGrpSpPr/>
        <p:nvPr/>
      </p:nvGrpSpPr>
      <p:grpSpPr>
        <a:xfrm>
          <a:off x="0" y="0"/>
          <a:ext cx="0" cy="0"/>
          <a:chOff x="0" y="0"/>
          <a:chExt cx="0" cy="0"/>
        </a:xfrm>
      </p:grpSpPr>
      <p:sp>
        <p:nvSpPr>
          <p:cNvPr id="2569" name="Google Shape;2569;p311"/>
          <p:cNvSpPr/>
          <p:nvPr/>
        </p:nvSpPr>
        <p:spPr>
          <a:xfrm>
            <a:off x="1272242" y="5518875"/>
            <a:ext cx="2322000" cy="613200"/>
          </a:xfrm>
          <a:prstGeom prst="rect">
            <a:avLst/>
          </a:prstGeom>
          <a:solidFill>
            <a:srgbClr val="2E75B5"/>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Cancer </a:t>
            </a:r>
            <a:r>
              <a:rPr lang="en-US" sz="1500">
                <a:solidFill>
                  <a:schemeClr val="lt1"/>
                </a:solidFill>
              </a:rPr>
              <a:t>variants</a:t>
            </a:r>
            <a:endParaRPr sz="1500" b="0" i="0" u="none" strike="noStrike" cap="none">
              <a:solidFill>
                <a:schemeClr val="lt1"/>
              </a:solidFill>
              <a:latin typeface="Arial"/>
              <a:ea typeface="Arial"/>
              <a:cs typeface="Arial"/>
              <a:sym typeface="Arial"/>
            </a:endParaRPr>
          </a:p>
        </p:txBody>
      </p:sp>
      <p:sp>
        <p:nvSpPr>
          <p:cNvPr id="2570" name="Google Shape;2570;p311"/>
          <p:cNvSpPr/>
          <p:nvPr/>
        </p:nvSpPr>
        <p:spPr>
          <a:xfrm>
            <a:off x="4110717" y="2006850"/>
            <a:ext cx="4802700" cy="2324400"/>
          </a:xfrm>
          <a:prstGeom prst="rect">
            <a:avLst/>
          </a:prstGeom>
          <a:solidFill>
            <a:srgbClr val="E1EFD8"/>
          </a:solidFill>
          <a:ln w="5715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Arial"/>
              <a:ea typeface="Arial"/>
              <a:cs typeface="Arial"/>
              <a:sym typeface="Arial"/>
            </a:endParaRPr>
          </a:p>
        </p:txBody>
      </p:sp>
      <p:grpSp>
        <p:nvGrpSpPr>
          <p:cNvPr id="2571" name="Google Shape;2571;p311"/>
          <p:cNvGrpSpPr/>
          <p:nvPr/>
        </p:nvGrpSpPr>
        <p:grpSpPr>
          <a:xfrm>
            <a:off x="4567570" y="594257"/>
            <a:ext cx="3950227" cy="892500"/>
            <a:chOff x="0" y="-105179"/>
            <a:chExt cx="1655100" cy="892500"/>
          </a:xfrm>
        </p:grpSpPr>
        <p:sp>
          <p:nvSpPr>
            <p:cNvPr id="2572" name="Google Shape;2572;p311"/>
            <p:cNvSpPr/>
            <p:nvPr/>
          </p:nvSpPr>
          <p:spPr>
            <a:xfrm>
              <a:off x="0" y="-1"/>
              <a:ext cx="1655100" cy="650376"/>
            </a:xfrm>
            <a:custGeom>
              <a:avLst/>
              <a:gdLst/>
              <a:ahLst/>
              <a:cxnLst/>
              <a:rect l="l" t="t" r="r" b="b"/>
              <a:pathLst>
                <a:path w="21600" h="21600" extrusionOk="0">
                  <a:moveTo>
                    <a:pt x="1415" y="0"/>
                  </a:moveTo>
                  <a:lnTo>
                    <a:pt x="20185" y="0"/>
                  </a:lnTo>
                  <a:lnTo>
                    <a:pt x="21600" y="3600"/>
                  </a:lnTo>
                  <a:lnTo>
                    <a:pt x="21600" y="21600"/>
                  </a:lnTo>
                  <a:lnTo>
                    <a:pt x="0" y="21600"/>
                  </a:lnTo>
                  <a:lnTo>
                    <a:pt x="0" y="3600"/>
                  </a:lnTo>
                  <a:cubicBezTo>
                    <a:pt x="0" y="1612"/>
                    <a:pt x="633" y="0"/>
                    <a:pt x="1415"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573" name="Google Shape;2573;p311"/>
            <p:cNvSpPr txBox="1"/>
            <p:nvPr/>
          </p:nvSpPr>
          <p:spPr>
            <a:xfrm>
              <a:off x="31750" y="-105179"/>
              <a:ext cx="1623300" cy="8925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a:t>DNA/RNA </a:t>
              </a:r>
              <a:r>
                <a:rPr lang="en-US" sz="1500" b="1" i="0" u="none" strike="noStrike" cap="none">
                  <a:solidFill>
                    <a:srgbClr val="000000"/>
                  </a:solidFill>
                  <a:latin typeface="Arial"/>
                  <a:ea typeface="Arial"/>
                  <a:cs typeface="Arial"/>
                  <a:sym typeface="Arial"/>
                </a:rPr>
                <a:t>Sequences</a:t>
              </a:r>
              <a:endParaRPr sz="1500" b="1" i="0" u="none" strike="noStrike" cap="none">
                <a:solidFill>
                  <a:srgbClr val="000000"/>
                </a:solidFill>
                <a:latin typeface="Arial"/>
                <a:ea typeface="Arial"/>
                <a:cs typeface="Arial"/>
                <a:sym typeface="Arial"/>
              </a:endParaRPr>
            </a:p>
          </p:txBody>
        </p:sp>
      </p:grpSp>
      <p:grpSp>
        <p:nvGrpSpPr>
          <p:cNvPr id="2574" name="Google Shape;2574;p311"/>
          <p:cNvGrpSpPr/>
          <p:nvPr/>
        </p:nvGrpSpPr>
        <p:grpSpPr>
          <a:xfrm>
            <a:off x="4537934" y="2780321"/>
            <a:ext cx="3906029" cy="627298"/>
            <a:chOff x="0" y="23191"/>
            <a:chExt cx="2498100" cy="394800"/>
          </a:xfrm>
        </p:grpSpPr>
        <p:sp>
          <p:nvSpPr>
            <p:cNvPr id="2575" name="Google Shape;2575;p311"/>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576" name="Google Shape;2576;p311"/>
            <p:cNvSpPr txBox="1"/>
            <p:nvPr/>
          </p:nvSpPr>
          <p:spPr>
            <a:xfrm>
              <a:off x="0" y="75329"/>
              <a:ext cx="2498100" cy="2904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(Step 2) </a:t>
              </a:r>
              <a:r>
                <a:rPr lang="en-US" sz="1500"/>
                <a:t>Alignment</a:t>
              </a:r>
              <a:endParaRPr sz="1900" b="0" i="0" u="none" strike="noStrike" cap="none">
                <a:solidFill>
                  <a:schemeClr val="dk1"/>
                </a:solidFill>
                <a:latin typeface="Calibri"/>
                <a:ea typeface="Calibri"/>
                <a:cs typeface="Calibri"/>
                <a:sym typeface="Calibri"/>
              </a:endParaRPr>
            </a:p>
          </p:txBody>
        </p:sp>
      </p:grpSp>
      <p:grpSp>
        <p:nvGrpSpPr>
          <p:cNvPr id="2577" name="Google Shape;2577;p311"/>
          <p:cNvGrpSpPr/>
          <p:nvPr/>
        </p:nvGrpSpPr>
        <p:grpSpPr>
          <a:xfrm>
            <a:off x="4537935" y="3553668"/>
            <a:ext cx="3906036" cy="677121"/>
            <a:chOff x="0" y="-20510"/>
            <a:chExt cx="1655100" cy="1904700"/>
          </a:xfrm>
        </p:grpSpPr>
        <p:sp>
          <p:nvSpPr>
            <p:cNvPr id="2578" name="Google Shape;2578;p311"/>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579" name="Google Shape;2579;p311"/>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(Step 3) </a:t>
              </a:r>
              <a:r>
                <a:rPr lang="en-US" sz="1500"/>
                <a:t> Primer trimming</a:t>
              </a:r>
              <a:endParaRPr sz="1900" b="0" i="0" u="none" strike="noStrike" cap="none">
                <a:solidFill>
                  <a:schemeClr val="dk1"/>
                </a:solidFill>
                <a:latin typeface="Calibri"/>
                <a:ea typeface="Calibri"/>
                <a:cs typeface="Calibri"/>
                <a:sym typeface="Calibri"/>
              </a:endParaRPr>
            </a:p>
          </p:txBody>
        </p:sp>
      </p:grpSp>
      <p:sp>
        <p:nvSpPr>
          <p:cNvPr id="2580" name="Google Shape;2580;p311"/>
          <p:cNvSpPr/>
          <p:nvPr/>
        </p:nvSpPr>
        <p:spPr>
          <a:xfrm rot="4717019">
            <a:off x="6384203" y="1445805"/>
            <a:ext cx="240770"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581" name="Google Shape;2581;p311"/>
          <p:cNvSpPr/>
          <p:nvPr/>
        </p:nvSpPr>
        <p:spPr>
          <a:xfrm rot="4717019">
            <a:off x="6385006" y="3479421"/>
            <a:ext cx="240770"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582" name="Google Shape;2582;p311"/>
          <p:cNvSpPr/>
          <p:nvPr/>
        </p:nvSpPr>
        <p:spPr>
          <a:xfrm rot="4716800">
            <a:off x="6334721" y="2031223"/>
            <a:ext cx="347912" cy="10628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583" name="Google Shape;2583;p311"/>
          <p:cNvSpPr/>
          <p:nvPr/>
        </p:nvSpPr>
        <p:spPr>
          <a:xfrm rot="4717019">
            <a:off x="6388267" y="4187112"/>
            <a:ext cx="240770"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584" name="Google Shape;2584;p311"/>
          <p:cNvSpPr/>
          <p:nvPr/>
        </p:nvSpPr>
        <p:spPr>
          <a:xfrm rot="4717019">
            <a:off x="6373440" y="2675716"/>
            <a:ext cx="240770"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grpSp>
        <p:nvGrpSpPr>
          <p:cNvPr id="2585" name="Google Shape;2585;p311"/>
          <p:cNvGrpSpPr/>
          <p:nvPr/>
        </p:nvGrpSpPr>
        <p:grpSpPr>
          <a:xfrm>
            <a:off x="4533868" y="2209114"/>
            <a:ext cx="3906029" cy="461700"/>
            <a:chOff x="0" y="-10218"/>
            <a:chExt cx="2498100" cy="461700"/>
          </a:xfrm>
        </p:grpSpPr>
        <p:sp>
          <p:nvSpPr>
            <p:cNvPr id="2586" name="Google Shape;2586;p311"/>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587" name="Google Shape;2587;p311"/>
            <p:cNvSpPr txBox="1"/>
            <p:nvPr/>
          </p:nvSpPr>
          <p:spPr>
            <a:xfrm>
              <a:off x="0" y="-10218"/>
              <a:ext cx="2498100" cy="461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(Step 1) </a:t>
              </a:r>
              <a:r>
                <a:rPr lang="en-US" sz="1500"/>
                <a:t>Adapter </a:t>
              </a:r>
              <a:r>
                <a:rPr lang="en-US" sz="1500">
                  <a:solidFill>
                    <a:schemeClr val="dk1"/>
                  </a:solidFill>
                </a:rPr>
                <a:t>trimming</a:t>
              </a:r>
              <a:endParaRPr sz="1500" b="0" i="0" u="none" strike="noStrike" cap="none">
                <a:solidFill>
                  <a:srgbClr val="000000"/>
                </a:solidFill>
                <a:latin typeface="Arial"/>
                <a:ea typeface="Arial"/>
                <a:cs typeface="Arial"/>
                <a:sym typeface="Arial"/>
              </a:endParaRPr>
            </a:p>
          </p:txBody>
        </p:sp>
      </p:grpSp>
      <p:sp>
        <p:nvSpPr>
          <p:cNvPr id="2588" name="Google Shape;2588;p311"/>
          <p:cNvSpPr/>
          <p:nvPr/>
        </p:nvSpPr>
        <p:spPr>
          <a:xfrm>
            <a:off x="9345667" y="5592175"/>
            <a:ext cx="2667300" cy="613200"/>
          </a:xfrm>
          <a:prstGeom prst="rect">
            <a:avLst/>
          </a:prstGeom>
          <a:solidFill>
            <a:srgbClr val="38562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00" b="0" i="0" u="none" strike="noStrike" cap="none">
                <a:solidFill>
                  <a:schemeClr val="lt1"/>
                </a:solidFill>
                <a:latin typeface="Arial"/>
                <a:ea typeface="Arial"/>
                <a:cs typeface="Arial"/>
                <a:sym typeface="Arial"/>
              </a:rPr>
              <a:t>Microbiome analysis</a:t>
            </a:r>
            <a:endParaRPr sz="1500" b="0" i="0" u="none" strike="noStrike" cap="none">
              <a:solidFill>
                <a:schemeClr val="lt1"/>
              </a:solidFill>
              <a:latin typeface="Arial"/>
              <a:ea typeface="Arial"/>
              <a:cs typeface="Arial"/>
              <a:sym typeface="Arial"/>
            </a:endParaRPr>
          </a:p>
        </p:txBody>
      </p:sp>
      <p:sp>
        <p:nvSpPr>
          <p:cNvPr id="2589" name="Google Shape;2589;p311"/>
          <p:cNvSpPr/>
          <p:nvPr/>
        </p:nvSpPr>
        <p:spPr>
          <a:xfrm>
            <a:off x="5194817" y="5592177"/>
            <a:ext cx="2255100" cy="543900"/>
          </a:xfrm>
          <a:prstGeom prst="rect">
            <a:avLst/>
          </a:prstGeom>
          <a:solidFill>
            <a:srgbClr val="CBC4D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00" b="0" i="0" u="none" strike="noStrike" cap="none">
                <a:solidFill>
                  <a:schemeClr val="dk1"/>
                </a:solidFill>
                <a:latin typeface="Arial"/>
                <a:ea typeface="Arial"/>
                <a:cs typeface="Arial"/>
                <a:sym typeface="Arial"/>
              </a:rPr>
              <a:t>Viral </a:t>
            </a:r>
            <a:r>
              <a:rPr lang="en-US" sz="1500">
                <a:solidFill>
                  <a:schemeClr val="dk1"/>
                </a:solidFill>
              </a:rPr>
              <a:t>analysis</a:t>
            </a:r>
            <a:endParaRPr sz="1500">
              <a:solidFill>
                <a:schemeClr val="dk1"/>
              </a:solidFill>
            </a:endParaRPr>
          </a:p>
          <a:p>
            <a:pPr marL="0" marR="0" lvl="0" indent="0" algn="ctr" rtl="0">
              <a:lnSpc>
                <a:spcPct val="100000"/>
              </a:lnSpc>
              <a:spcBef>
                <a:spcPts val="0"/>
              </a:spcBef>
              <a:spcAft>
                <a:spcPts val="0"/>
              </a:spcAft>
              <a:buNone/>
            </a:pPr>
            <a:r>
              <a:rPr lang="en-US" sz="1500" b="0" i="0" u="none" strike="noStrike" cap="none">
                <a:solidFill>
                  <a:schemeClr val="dk1"/>
                </a:solidFill>
                <a:latin typeface="Arial"/>
                <a:ea typeface="Arial"/>
                <a:cs typeface="Arial"/>
                <a:sym typeface="Arial"/>
              </a:rPr>
              <a:t>(e.g. COVID-19) </a:t>
            </a:r>
            <a:r>
              <a:rPr lang="en-US" sz="1500"/>
              <a:t> </a:t>
            </a:r>
            <a:endParaRPr sz="1500" b="0" i="0" u="none" strike="noStrike" cap="none">
              <a:solidFill>
                <a:schemeClr val="dk1"/>
              </a:solidFill>
              <a:latin typeface="Arial"/>
              <a:ea typeface="Arial"/>
              <a:cs typeface="Arial"/>
              <a:sym typeface="Arial"/>
            </a:endParaRPr>
          </a:p>
        </p:txBody>
      </p:sp>
      <p:cxnSp>
        <p:nvCxnSpPr>
          <p:cNvPr id="2590" name="Google Shape;2590;p311"/>
          <p:cNvCxnSpPr>
            <a:stCxn id="2591" idx="2"/>
            <a:endCxn id="2569" idx="0"/>
          </p:cNvCxnSpPr>
          <p:nvPr/>
        </p:nvCxnSpPr>
        <p:spPr>
          <a:xfrm flipH="1">
            <a:off x="2433258" y="5057593"/>
            <a:ext cx="4078800" cy="461400"/>
          </a:xfrm>
          <a:prstGeom prst="straightConnector1">
            <a:avLst/>
          </a:prstGeom>
          <a:noFill/>
          <a:ln w="9525" cap="flat" cmpd="sng">
            <a:solidFill>
              <a:srgbClr val="5597D3"/>
            </a:solidFill>
            <a:prstDash val="solid"/>
            <a:round/>
            <a:headEnd type="none" w="sm" len="sm"/>
            <a:tailEnd type="triangle" w="med" len="med"/>
          </a:ln>
        </p:spPr>
      </p:cxnSp>
      <p:cxnSp>
        <p:nvCxnSpPr>
          <p:cNvPr id="2592" name="Google Shape;2592;p311"/>
          <p:cNvCxnSpPr>
            <a:stCxn id="2570" idx="2"/>
            <a:endCxn id="2591" idx="0"/>
          </p:cNvCxnSpPr>
          <p:nvPr/>
        </p:nvCxnSpPr>
        <p:spPr>
          <a:xfrm>
            <a:off x="6512067" y="4331250"/>
            <a:ext cx="0" cy="264600"/>
          </a:xfrm>
          <a:prstGeom prst="straightConnector1">
            <a:avLst/>
          </a:prstGeom>
          <a:noFill/>
          <a:ln w="9525" cap="flat" cmpd="sng">
            <a:solidFill>
              <a:srgbClr val="5597D3"/>
            </a:solidFill>
            <a:prstDash val="solid"/>
            <a:round/>
            <a:headEnd type="none" w="sm" len="sm"/>
            <a:tailEnd type="triangle" w="med" len="med"/>
          </a:ln>
        </p:spPr>
      </p:cxnSp>
      <p:cxnSp>
        <p:nvCxnSpPr>
          <p:cNvPr id="2593" name="Google Shape;2593;p311"/>
          <p:cNvCxnSpPr>
            <a:stCxn id="2591" idx="2"/>
            <a:endCxn id="2588" idx="0"/>
          </p:cNvCxnSpPr>
          <p:nvPr/>
        </p:nvCxnSpPr>
        <p:spPr>
          <a:xfrm>
            <a:off x="6512058" y="5057593"/>
            <a:ext cx="4167300" cy="534600"/>
          </a:xfrm>
          <a:prstGeom prst="straightConnector1">
            <a:avLst/>
          </a:prstGeom>
          <a:noFill/>
          <a:ln w="9525" cap="flat" cmpd="sng">
            <a:solidFill>
              <a:srgbClr val="5597D3"/>
            </a:solidFill>
            <a:prstDash val="solid"/>
            <a:round/>
            <a:headEnd type="none" w="sm" len="sm"/>
            <a:tailEnd type="triangle" w="med" len="med"/>
          </a:ln>
        </p:spPr>
      </p:cxnSp>
      <p:sp>
        <p:nvSpPr>
          <p:cNvPr id="2594" name="Google Shape;2594;p311"/>
          <p:cNvSpPr/>
          <p:nvPr/>
        </p:nvSpPr>
        <p:spPr>
          <a:xfrm>
            <a:off x="3256088" y="6324223"/>
            <a:ext cx="5994000" cy="461700"/>
          </a:xfrm>
          <a:prstGeom prst="rect">
            <a:avLst/>
          </a:prstGeom>
          <a:solidFill>
            <a:srgbClr val="FBE4D4"/>
          </a:solidFill>
          <a:ln w="9525" cap="flat" cmpd="sng">
            <a:solidFill>
              <a:srgbClr val="1F386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2F5496"/>
                </a:solidFill>
                <a:latin typeface="Calibri"/>
                <a:ea typeface="Calibri"/>
                <a:cs typeface="Calibri"/>
                <a:sym typeface="Calibri"/>
              </a:rPr>
              <a:t>At least 100x better than the state of the art</a:t>
            </a:r>
            <a:endParaRPr sz="1500" b="0" i="0" u="none" strike="noStrike" cap="none">
              <a:solidFill>
                <a:srgbClr val="FF0000"/>
              </a:solidFill>
              <a:latin typeface="Arial"/>
              <a:ea typeface="Arial"/>
              <a:cs typeface="Arial"/>
              <a:sym typeface="Arial"/>
            </a:endParaRPr>
          </a:p>
        </p:txBody>
      </p:sp>
      <p:grpSp>
        <p:nvGrpSpPr>
          <p:cNvPr id="2595" name="Google Shape;2595;p311"/>
          <p:cNvGrpSpPr/>
          <p:nvPr/>
        </p:nvGrpSpPr>
        <p:grpSpPr>
          <a:xfrm>
            <a:off x="4551581" y="1435356"/>
            <a:ext cx="3906029" cy="461700"/>
            <a:chOff x="0" y="-10218"/>
            <a:chExt cx="2498100" cy="461700"/>
          </a:xfrm>
        </p:grpSpPr>
        <p:sp>
          <p:nvSpPr>
            <p:cNvPr id="2596" name="Google Shape;2596;p311"/>
            <p:cNvSpPr/>
            <p:nvPr/>
          </p:nvSpPr>
          <p:spPr>
            <a:xfrm>
              <a:off x="0" y="23191"/>
              <a:ext cx="2498100" cy="394800"/>
            </a:xfrm>
            <a:prstGeom prst="rect">
              <a:avLst/>
            </a:prstGeom>
            <a:solidFill>
              <a:schemeClr val="accent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597" name="Google Shape;2597;p311"/>
            <p:cNvSpPr txBox="1"/>
            <p:nvPr/>
          </p:nvSpPr>
          <p:spPr>
            <a:xfrm>
              <a:off x="0" y="-10218"/>
              <a:ext cx="2498100" cy="461700"/>
            </a:xfrm>
            <a:prstGeom prst="rect">
              <a:avLst/>
            </a:prstGeom>
            <a:solidFill>
              <a:schemeClr val="accent4"/>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a:solidFill>
                    <a:schemeClr val="dk1"/>
                  </a:solidFill>
                </a:rPr>
                <a:t>Qitta/Qiime2 </a:t>
              </a:r>
              <a:r>
                <a:rPr lang="en-US" sz="1500"/>
                <a:t>Platform</a:t>
              </a:r>
              <a:endParaRPr sz="1500" b="0" i="0" u="none" strike="noStrike" cap="none">
                <a:solidFill>
                  <a:srgbClr val="000000"/>
                </a:solidFill>
                <a:latin typeface="Arial"/>
                <a:ea typeface="Arial"/>
                <a:cs typeface="Arial"/>
                <a:sym typeface="Arial"/>
              </a:endParaRPr>
            </a:p>
          </p:txBody>
        </p:sp>
      </p:grpSp>
      <p:grpSp>
        <p:nvGrpSpPr>
          <p:cNvPr id="2598" name="Google Shape;2598;p311"/>
          <p:cNvGrpSpPr/>
          <p:nvPr/>
        </p:nvGrpSpPr>
        <p:grpSpPr>
          <a:xfrm>
            <a:off x="4559044" y="4595893"/>
            <a:ext cx="3906029" cy="461700"/>
            <a:chOff x="0" y="-10218"/>
            <a:chExt cx="2498100" cy="461700"/>
          </a:xfrm>
        </p:grpSpPr>
        <p:sp>
          <p:nvSpPr>
            <p:cNvPr id="2599" name="Google Shape;2599;p311"/>
            <p:cNvSpPr/>
            <p:nvPr/>
          </p:nvSpPr>
          <p:spPr>
            <a:xfrm>
              <a:off x="0" y="23191"/>
              <a:ext cx="2498100" cy="394800"/>
            </a:xfrm>
            <a:prstGeom prst="rect">
              <a:avLst/>
            </a:prstGeom>
            <a:solidFill>
              <a:schemeClr val="accent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591" name="Google Shape;2591;p311"/>
            <p:cNvSpPr txBox="1"/>
            <p:nvPr/>
          </p:nvSpPr>
          <p:spPr>
            <a:xfrm>
              <a:off x="0" y="-10218"/>
              <a:ext cx="2498100" cy="461700"/>
            </a:xfrm>
            <a:prstGeom prst="rect">
              <a:avLst/>
            </a:prstGeom>
            <a:solidFill>
              <a:schemeClr val="accent4"/>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a:t>Qitta/Qiime2 Platform</a:t>
              </a:r>
              <a:endParaRPr sz="1500" b="0" i="0" u="none" strike="noStrike" cap="none">
                <a:solidFill>
                  <a:srgbClr val="000000"/>
                </a:solidFill>
                <a:latin typeface="Arial"/>
                <a:ea typeface="Arial"/>
                <a:cs typeface="Arial"/>
                <a:sym typeface="Arial"/>
              </a:endParaRPr>
            </a:p>
          </p:txBody>
        </p:sp>
      </p:grpSp>
      <p:cxnSp>
        <p:nvCxnSpPr>
          <p:cNvPr id="2600" name="Google Shape;2600;p311"/>
          <p:cNvCxnSpPr>
            <a:endCxn id="2589" idx="0"/>
          </p:cNvCxnSpPr>
          <p:nvPr/>
        </p:nvCxnSpPr>
        <p:spPr>
          <a:xfrm flipH="1">
            <a:off x="6322367" y="5022477"/>
            <a:ext cx="124500" cy="569700"/>
          </a:xfrm>
          <a:prstGeom prst="straightConnector1">
            <a:avLst/>
          </a:prstGeom>
          <a:noFill/>
          <a:ln w="9525" cap="flat" cmpd="sng">
            <a:solidFill>
              <a:srgbClr val="5597D3"/>
            </a:solidFill>
            <a:prstDash val="solid"/>
            <a:round/>
            <a:headEnd type="none" w="sm" len="sm"/>
            <a:tailEnd type="triangle" w="med" len="med"/>
          </a:ln>
        </p:spPr>
      </p:cxnSp>
      <p:sp>
        <p:nvSpPr>
          <p:cNvPr id="2601" name="Google Shape;2601;p311"/>
          <p:cNvSpPr/>
          <p:nvPr/>
        </p:nvSpPr>
        <p:spPr>
          <a:xfrm>
            <a:off x="9009100" y="2269515"/>
            <a:ext cx="3110700" cy="1731255"/>
          </a:xfrm>
          <a:prstGeom prst="snip1Rect">
            <a:avLst>
              <a:gd name="adj" fmla="val 14079"/>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0" bIns="121900" anchor="ctr" anchorCtr="0">
            <a:noAutofit/>
          </a:bodyPr>
          <a:lstStyle/>
          <a:p>
            <a:pPr marL="0" marR="0" lvl="0" indent="0" algn="ctr" rtl="0">
              <a:spcBef>
                <a:spcPts val="0"/>
              </a:spcBef>
              <a:spcAft>
                <a:spcPts val="0"/>
              </a:spcAft>
              <a:buNone/>
            </a:pPr>
            <a:r>
              <a:rPr lang="en-US" sz="1600" b="1" dirty="0">
                <a:solidFill>
                  <a:schemeClr val="dk1"/>
                </a:solidFill>
              </a:rPr>
              <a:t>Acceleration in PIM</a:t>
            </a:r>
            <a:endParaRPr sz="1600" b="1" dirty="0">
              <a:solidFill>
                <a:schemeClr val="dk1"/>
              </a:solidFill>
            </a:endParaRPr>
          </a:p>
          <a:p>
            <a:pPr marL="0" marR="0" lvl="0" indent="0" algn="l" rtl="0">
              <a:spcBef>
                <a:spcPts val="0"/>
              </a:spcBef>
              <a:spcAft>
                <a:spcPts val="0"/>
              </a:spcAft>
              <a:buNone/>
            </a:pPr>
            <a:r>
              <a:rPr lang="en-US" sz="1200" dirty="0" err="1">
                <a:solidFill>
                  <a:schemeClr val="dk1"/>
                </a:solidFill>
              </a:rPr>
              <a:t>RAPIDx</a:t>
            </a:r>
            <a:r>
              <a:rPr lang="en-US" sz="1200" dirty="0">
                <a:solidFill>
                  <a:schemeClr val="dk1"/>
                </a:solidFill>
              </a:rPr>
              <a:t>:  Alignment, </a:t>
            </a:r>
            <a:r>
              <a:rPr lang="en-US" sz="1200" b="1" dirty="0">
                <a:solidFill>
                  <a:srgbClr val="38761D"/>
                </a:solidFill>
              </a:rPr>
              <a:t>1,900x</a:t>
            </a:r>
            <a:r>
              <a:rPr lang="en-US" sz="1200" dirty="0">
                <a:solidFill>
                  <a:schemeClr val="dk1"/>
                </a:solidFill>
              </a:rPr>
              <a:t> vs CPU</a:t>
            </a:r>
            <a:endParaRPr sz="1200" dirty="0">
              <a:solidFill>
                <a:schemeClr val="dk1"/>
              </a:solidFill>
            </a:endParaRPr>
          </a:p>
          <a:p>
            <a:pPr marL="0" marR="0" lvl="0" indent="0" algn="l" rtl="0">
              <a:spcBef>
                <a:spcPts val="0"/>
              </a:spcBef>
              <a:spcAft>
                <a:spcPts val="0"/>
              </a:spcAft>
              <a:buNone/>
            </a:pPr>
            <a:r>
              <a:rPr lang="en-US" sz="1200" dirty="0" smtClean="0">
                <a:solidFill>
                  <a:schemeClr val="dk1"/>
                </a:solidFill>
              </a:rPr>
              <a:t>HDC </a:t>
            </a:r>
            <a:r>
              <a:rPr lang="en-US" sz="1200" dirty="0">
                <a:solidFill>
                  <a:schemeClr val="dk1"/>
                </a:solidFill>
              </a:rPr>
              <a:t>Microbiome, </a:t>
            </a:r>
            <a:r>
              <a:rPr lang="en-US" sz="1200" b="1" dirty="0">
                <a:solidFill>
                  <a:srgbClr val="38761D"/>
                </a:solidFill>
              </a:rPr>
              <a:t>&gt;</a:t>
            </a:r>
            <a:r>
              <a:rPr lang="en-US" sz="1200" b="1" dirty="0" smtClean="0">
                <a:solidFill>
                  <a:srgbClr val="38761D"/>
                </a:solidFill>
              </a:rPr>
              <a:t>10,000x</a:t>
            </a:r>
            <a:r>
              <a:rPr lang="en-US" sz="1200" dirty="0" smtClean="0">
                <a:solidFill>
                  <a:schemeClr val="dk1"/>
                </a:solidFill>
              </a:rPr>
              <a:t> </a:t>
            </a:r>
            <a:r>
              <a:rPr lang="en-US" sz="1200" dirty="0">
                <a:solidFill>
                  <a:schemeClr val="dk1"/>
                </a:solidFill>
              </a:rPr>
              <a:t>vs </a:t>
            </a:r>
            <a:r>
              <a:rPr lang="en-US" sz="1200" dirty="0" smtClean="0">
                <a:solidFill>
                  <a:schemeClr val="dk1"/>
                </a:solidFill>
              </a:rPr>
              <a:t>CPU</a:t>
            </a:r>
          </a:p>
          <a:p>
            <a:r>
              <a:rPr lang="pt-BR" sz="1200" dirty="0" smtClean="0">
                <a:solidFill>
                  <a:schemeClr val="dk1"/>
                </a:solidFill>
              </a:rPr>
              <a:t>HdnnPIM</a:t>
            </a:r>
            <a:r>
              <a:rPr lang="pt-BR" sz="1200" dirty="0">
                <a:solidFill>
                  <a:schemeClr val="dk1"/>
                </a:solidFill>
              </a:rPr>
              <a:t>: Cancer, </a:t>
            </a:r>
            <a:r>
              <a:rPr lang="pt-BR" sz="1200" b="1" dirty="0" smtClean="0">
                <a:solidFill>
                  <a:srgbClr val="38761D"/>
                </a:solidFill>
              </a:rPr>
              <a:t>230x</a:t>
            </a:r>
            <a:r>
              <a:rPr lang="pt-BR" sz="1200" dirty="0" smtClean="0">
                <a:solidFill>
                  <a:schemeClr val="dk1"/>
                </a:solidFill>
              </a:rPr>
              <a:t> </a:t>
            </a:r>
            <a:r>
              <a:rPr lang="pt-BR" sz="1200" dirty="0">
                <a:solidFill>
                  <a:schemeClr val="dk1"/>
                </a:solidFill>
              </a:rPr>
              <a:t>vs GPU</a:t>
            </a:r>
          </a:p>
          <a:p>
            <a:pPr marL="0" marR="0" lvl="0" indent="0" algn="l" rtl="0">
              <a:spcBef>
                <a:spcPts val="0"/>
              </a:spcBef>
              <a:spcAft>
                <a:spcPts val="0"/>
              </a:spcAft>
              <a:buNone/>
            </a:pPr>
            <a:endParaRPr sz="1200" dirty="0">
              <a:solidFill>
                <a:schemeClr val="dk1"/>
              </a:solidFill>
            </a:endParaRPr>
          </a:p>
          <a:p>
            <a:pPr marL="0" marR="0" lvl="0" indent="0" algn="ctr" rtl="0">
              <a:spcBef>
                <a:spcPts val="0"/>
              </a:spcBef>
              <a:spcAft>
                <a:spcPts val="0"/>
              </a:spcAft>
              <a:buNone/>
            </a:pPr>
            <a:r>
              <a:rPr lang="en-US" sz="1600" b="1" dirty="0">
                <a:solidFill>
                  <a:schemeClr val="dk1"/>
                </a:solidFill>
              </a:rPr>
              <a:t>Acceleration in FPGA</a:t>
            </a:r>
            <a:endParaRPr sz="1300" dirty="0">
              <a:solidFill>
                <a:schemeClr val="dk1"/>
              </a:solidFill>
            </a:endParaRPr>
          </a:p>
          <a:p>
            <a:pPr marL="0" marR="0" lvl="0" indent="0" algn="l" rtl="0">
              <a:spcBef>
                <a:spcPts val="0"/>
              </a:spcBef>
              <a:spcAft>
                <a:spcPts val="0"/>
              </a:spcAft>
              <a:buNone/>
            </a:pPr>
            <a:r>
              <a:rPr lang="en-US" sz="1300" dirty="0">
                <a:solidFill>
                  <a:schemeClr val="dk1"/>
                </a:solidFill>
              </a:rPr>
              <a:t>FAST: Trimming, </a:t>
            </a:r>
            <a:r>
              <a:rPr lang="en-US" sz="1300" b="1" dirty="0">
                <a:solidFill>
                  <a:srgbClr val="38761D"/>
                </a:solidFill>
              </a:rPr>
              <a:t>175x</a:t>
            </a:r>
            <a:r>
              <a:rPr lang="en-US" sz="1300" b="1" dirty="0">
                <a:solidFill>
                  <a:srgbClr val="6AA84F"/>
                </a:solidFill>
              </a:rPr>
              <a:t> </a:t>
            </a:r>
            <a:r>
              <a:rPr lang="en-US" sz="1300" dirty="0">
                <a:solidFill>
                  <a:schemeClr val="dk1"/>
                </a:solidFill>
              </a:rPr>
              <a:t>vs CPU</a:t>
            </a:r>
            <a:endParaRPr sz="1300" dirty="0">
              <a:solidFill>
                <a:schemeClr val="dk1"/>
              </a:solidFill>
            </a:endParaRPr>
          </a:p>
          <a:p>
            <a:pPr marL="0" lvl="0" indent="0" algn="l" rtl="0">
              <a:spcBef>
                <a:spcPts val="0"/>
              </a:spcBef>
              <a:spcAft>
                <a:spcPts val="0"/>
              </a:spcAft>
              <a:buClr>
                <a:schemeClr val="dk1"/>
              </a:buClr>
              <a:buSzPts val="1100"/>
              <a:buFont typeface="Arial"/>
              <a:buNone/>
            </a:pPr>
            <a:r>
              <a:rPr lang="en-US" sz="1300" dirty="0">
                <a:solidFill>
                  <a:schemeClr val="dk1"/>
                </a:solidFill>
              </a:rPr>
              <a:t>FANTAIL: TN93 for virus - 4 seconds</a:t>
            </a:r>
            <a:endParaRPr sz="1900" dirty="0"/>
          </a:p>
        </p:txBody>
      </p:sp>
      <p:grpSp>
        <p:nvGrpSpPr>
          <p:cNvPr id="2602" name="Google Shape;2602;p311"/>
          <p:cNvGrpSpPr/>
          <p:nvPr/>
        </p:nvGrpSpPr>
        <p:grpSpPr>
          <a:xfrm>
            <a:off x="109000" y="2727385"/>
            <a:ext cx="3906034" cy="2329711"/>
            <a:chOff x="82600" y="2064923"/>
            <a:chExt cx="3906034" cy="2329711"/>
          </a:xfrm>
        </p:grpSpPr>
        <p:sp>
          <p:nvSpPr>
            <p:cNvPr id="2603" name="Google Shape;2603;p311"/>
            <p:cNvSpPr txBox="1"/>
            <p:nvPr/>
          </p:nvSpPr>
          <p:spPr>
            <a:xfrm>
              <a:off x="877842" y="2064923"/>
              <a:ext cx="3110700" cy="156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030A0"/>
                </a:buClr>
                <a:buSzPts val="2300"/>
                <a:buFont typeface="Calibri"/>
                <a:buNone/>
              </a:pPr>
              <a:endParaRPr sz="1500" b="1" i="0" u="none" strike="noStrike" cap="none">
                <a:solidFill>
                  <a:srgbClr val="FF0000"/>
                </a:solidFill>
              </a:endParaRPr>
            </a:p>
          </p:txBody>
        </p:sp>
        <p:sp>
          <p:nvSpPr>
            <p:cNvPr id="2604" name="Google Shape;2604;p311"/>
            <p:cNvSpPr txBox="1"/>
            <p:nvPr/>
          </p:nvSpPr>
          <p:spPr>
            <a:xfrm>
              <a:off x="846700" y="3902033"/>
              <a:ext cx="2700300" cy="492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600" b="1" dirty="0" smtClean="0"/>
                <a:t>Infrastructure</a:t>
              </a:r>
              <a:endParaRPr sz="1600" b="1" dirty="0"/>
            </a:p>
          </p:txBody>
        </p:sp>
        <p:pic>
          <p:nvPicPr>
            <p:cNvPr id="2605" name="Google Shape;2605;p311"/>
            <p:cNvPicPr preferRelativeResize="0"/>
            <p:nvPr/>
          </p:nvPicPr>
          <p:blipFill>
            <a:blip r:embed="rId3">
              <a:alphaModFix/>
            </a:blip>
            <a:stretch>
              <a:fillRect/>
            </a:stretch>
          </p:blipFill>
          <p:spPr>
            <a:xfrm>
              <a:off x="82600" y="2225890"/>
              <a:ext cx="3906034" cy="1792210"/>
            </a:xfrm>
            <a:prstGeom prst="rect">
              <a:avLst/>
            </a:prstGeom>
            <a:noFill/>
            <a:ln>
              <a:noFill/>
            </a:ln>
          </p:spPr>
        </p:pic>
      </p:grpSp>
      <p:sp>
        <p:nvSpPr>
          <p:cNvPr id="2606" name="Google Shape;2606;p311"/>
          <p:cNvSpPr txBox="1">
            <a:spLocks noGrp="1"/>
          </p:cNvSpPr>
          <p:nvPr>
            <p:ph type="title" idx="4294967295"/>
          </p:nvPr>
        </p:nvSpPr>
        <p:spPr>
          <a:xfrm>
            <a:off x="390451" y="-26151"/>
            <a:ext cx="11411100" cy="675000"/>
          </a:xfrm>
          <a:prstGeom prst="rect">
            <a:avLst/>
          </a:prstGeom>
          <a:noFill/>
          <a:ln>
            <a:noFill/>
          </a:ln>
        </p:spPr>
        <p:txBody>
          <a:bodyPr spcFirstLastPara="1" wrap="square" lIns="60900" tIns="60900" rIns="60900" bIns="60900" anchor="ctr" anchorCtr="0">
            <a:noAutofit/>
          </a:bodyPr>
          <a:lstStyle/>
          <a:p>
            <a:pPr marL="0" marR="0" lvl="0" indent="0" algn="ctr" rtl="0">
              <a:lnSpc>
                <a:spcPct val="90000"/>
              </a:lnSpc>
              <a:spcBef>
                <a:spcPts val="0"/>
              </a:spcBef>
              <a:spcAft>
                <a:spcPts val="0"/>
              </a:spcAft>
              <a:buClr>
                <a:srgbClr val="000000"/>
              </a:buClr>
              <a:buSzPts val="3959"/>
              <a:buFont typeface="Calibri"/>
              <a:buNone/>
            </a:pPr>
            <a:r>
              <a:rPr lang="en-US" sz="2500" b="1" dirty="0" smtClean="0">
                <a:solidFill>
                  <a:srgbClr val="2F5496"/>
                </a:solidFill>
              </a:rPr>
              <a:t>Acceleration </a:t>
            </a:r>
            <a:r>
              <a:rPr lang="en-US" sz="2500" b="1" dirty="0">
                <a:solidFill>
                  <a:srgbClr val="2F5496"/>
                </a:solidFill>
              </a:rPr>
              <a:t>of COVID-19, Microbiome &amp; Cancer Analysis</a:t>
            </a:r>
            <a:endParaRPr sz="3600" b="1" i="0" u="none" strike="noStrike" cap="none" dirty="0">
              <a:solidFill>
                <a:srgbClr val="000000"/>
              </a:solidFill>
              <a:latin typeface="Calibri"/>
              <a:ea typeface="Calibri"/>
              <a:cs typeface="Calibri"/>
              <a:sym typeface="Calibri"/>
            </a:endParaRPr>
          </a:p>
        </p:txBody>
      </p:sp>
      <p:sp>
        <p:nvSpPr>
          <p:cNvPr id="2607" name="Google Shape;2607;p311"/>
          <p:cNvSpPr txBox="1"/>
          <p:nvPr/>
        </p:nvSpPr>
        <p:spPr>
          <a:xfrm>
            <a:off x="139125" y="1747192"/>
            <a:ext cx="3905943" cy="115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030A0"/>
              </a:buClr>
              <a:buSzPts val="2200"/>
              <a:buFont typeface="Calibri"/>
              <a:buNone/>
            </a:pPr>
            <a:r>
              <a:rPr lang="en-US" sz="2000" b="1" i="0" u="none" strike="noStrike" cap="none" dirty="0" smtClean="0">
                <a:solidFill>
                  <a:srgbClr val="2F5496"/>
                </a:solidFill>
                <a:latin typeface="Calibri"/>
                <a:ea typeface="Calibri"/>
                <a:cs typeface="Calibri"/>
                <a:sym typeface="Calibri"/>
              </a:rPr>
              <a:t>Acceleration of COVID-19</a:t>
            </a:r>
            <a:r>
              <a:rPr lang="en-US" sz="2000" b="1" i="0" u="none" strike="noStrike" cap="none" dirty="0">
                <a:solidFill>
                  <a:srgbClr val="2F5496"/>
                </a:solidFill>
                <a:latin typeface="Calibri"/>
                <a:ea typeface="Calibri"/>
                <a:cs typeface="Calibri"/>
                <a:sym typeface="Calibri"/>
              </a:rPr>
              <a:t>, microbiome and cancer </a:t>
            </a:r>
            <a:r>
              <a:rPr lang="en-US" sz="2000" b="1" dirty="0">
                <a:solidFill>
                  <a:srgbClr val="2F5496"/>
                </a:solidFill>
                <a:latin typeface="Calibri"/>
                <a:ea typeface="Calibri"/>
                <a:cs typeface="Calibri"/>
                <a:sym typeface="Calibri"/>
              </a:rPr>
              <a:t>variant calling</a:t>
            </a:r>
            <a:r>
              <a:rPr lang="en-US" sz="2000" b="1" i="0" u="none" strike="noStrike" cap="none" dirty="0">
                <a:solidFill>
                  <a:srgbClr val="2F5496"/>
                </a:solidFill>
                <a:latin typeface="Calibri"/>
                <a:ea typeface="Calibri"/>
                <a:cs typeface="Calibri"/>
                <a:sym typeface="Calibri"/>
              </a:rPr>
              <a:t> using a common backbone</a:t>
            </a:r>
            <a:endParaRPr sz="1200" b="0" i="0" u="none" strike="noStrike" cap="none"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338895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013b2e61cf_0_59"/>
          <p:cNvSpPr txBox="1">
            <a:spLocks noGrp="1"/>
          </p:cNvSpPr>
          <p:nvPr>
            <p:ph type="title"/>
          </p:nvPr>
        </p:nvSpPr>
        <p:spPr>
          <a:xfrm>
            <a:off x="-61689" y="179904"/>
            <a:ext cx="6330400" cy="842800"/>
          </a:xfrm>
          <a:prstGeom prst="rect">
            <a:avLst/>
          </a:prstGeom>
          <a:noFill/>
          <a:ln>
            <a:noFill/>
          </a:ln>
        </p:spPr>
        <p:txBody>
          <a:bodyPr spcFirstLastPara="1" wrap="square" lIns="60900" tIns="60900" rIns="60900" bIns="60900" anchor="ctr" anchorCtr="0">
            <a:noAutofit/>
          </a:bodyPr>
          <a:lstStyle/>
          <a:p>
            <a:pPr>
              <a:buSzPts val="2700"/>
            </a:pPr>
            <a:r>
              <a:rPr lang="en"/>
              <a:t>Personalized &amp; secure</a:t>
            </a:r>
            <a:br>
              <a:rPr lang="en"/>
            </a:br>
            <a:r>
              <a:rPr lang="en"/>
              <a:t>drug discovery</a:t>
            </a:r>
            <a:endParaRPr/>
          </a:p>
        </p:txBody>
      </p:sp>
      <p:grpSp>
        <p:nvGrpSpPr>
          <p:cNvPr id="293" name="Google Shape;293;g3013b2e61cf_0_59"/>
          <p:cNvGrpSpPr/>
          <p:nvPr/>
        </p:nvGrpSpPr>
        <p:grpSpPr>
          <a:xfrm>
            <a:off x="617329" y="2146667"/>
            <a:ext cx="10679812" cy="4194232"/>
            <a:chOff x="132499" y="760897"/>
            <a:chExt cx="11854165" cy="5434822"/>
          </a:xfrm>
        </p:grpSpPr>
        <p:grpSp>
          <p:nvGrpSpPr>
            <p:cNvPr id="294" name="Google Shape;294;g3013b2e61cf_0_59"/>
            <p:cNvGrpSpPr/>
            <p:nvPr/>
          </p:nvGrpSpPr>
          <p:grpSpPr>
            <a:xfrm>
              <a:off x="2304476" y="760897"/>
              <a:ext cx="1655100" cy="797486"/>
              <a:chOff x="0" y="-110539"/>
              <a:chExt cx="1655100" cy="795895"/>
            </a:xfrm>
          </p:grpSpPr>
          <p:sp>
            <p:nvSpPr>
              <p:cNvPr id="295" name="Google Shape;295;g3013b2e61cf_0_59"/>
              <p:cNvSpPr/>
              <p:nvPr/>
            </p:nvSpPr>
            <p:spPr>
              <a:xfrm>
                <a:off x="0" y="-1"/>
                <a:ext cx="1655100" cy="650376"/>
              </a:xfrm>
              <a:custGeom>
                <a:avLst/>
                <a:gdLst/>
                <a:ahLst/>
                <a:cxnLst/>
                <a:rect l="l" t="t" r="r" b="b"/>
                <a:pathLst>
                  <a:path w="21600" h="21600" extrusionOk="0">
                    <a:moveTo>
                      <a:pt x="1415" y="0"/>
                    </a:moveTo>
                    <a:lnTo>
                      <a:pt x="20185" y="0"/>
                    </a:lnTo>
                    <a:lnTo>
                      <a:pt x="21600" y="3600"/>
                    </a:lnTo>
                    <a:lnTo>
                      <a:pt x="21600" y="21600"/>
                    </a:lnTo>
                    <a:lnTo>
                      <a:pt x="0" y="21600"/>
                    </a:lnTo>
                    <a:lnTo>
                      <a:pt x="0" y="3600"/>
                    </a:lnTo>
                    <a:cubicBezTo>
                      <a:pt x="0" y="1612"/>
                      <a:pt x="633" y="0"/>
                      <a:pt x="1415"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296" name="Google Shape;296;g3013b2e61cf_0_59"/>
              <p:cNvSpPr txBox="1"/>
              <p:nvPr/>
            </p:nvSpPr>
            <p:spPr>
              <a:xfrm>
                <a:off x="38425" y="-110539"/>
                <a:ext cx="1569000" cy="795895"/>
              </a:xfrm>
              <a:prstGeom prst="rect">
                <a:avLst/>
              </a:prstGeom>
              <a:noFill/>
              <a:ln>
                <a:noFill/>
              </a:ln>
            </p:spPr>
            <p:txBody>
              <a:bodyPr spcFirstLastPara="1" wrap="square" lIns="121867" tIns="121867" rIns="121867" bIns="121867" anchor="ctr" anchorCtr="0">
                <a:spAutoFit/>
              </a:bodyPr>
              <a:lstStyle/>
              <a:p>
                <a:pPr algn="ctr">
                  <a:buSzPts val="1100"/>
                </a:pPr>
                <a:r>
                  <a:rPr lang="en" sz="1200" b="1" dirty="0" smtClean="0"/>
                  <a:t>Short &amp;Long Reads</a:t>
                </a:r>
                <a:endParaRPr sz="1200" dirty="0"/>
              </a:p>
            </p:txBody>
          </p:sp>
        </p:grpSp>
        <p:grpSp>
          <p:nvGrpSpPr>
            <p:cNvPr id="297" name="Google Shape;297;g3013b2e61cf_0_59"/>
            <p:cNvGrpSpPr/>
            <p:nvPr/>
          </p:nvGrpSpPr>
          <p:grpSpPr>
            <a:xfrm>
              <a:off x="1889412" y="1635302"/>
              <a:ext cx="2498112" cy="558198"/>
              <a:chOff x="0" y="-40587"/>
              <a:chExt cx="2498112" cy="558198"/>
            </a:xfrm>
          </p:grpSpPr>
          <p:sp>
            <p:nvSpPr>
              <p:cNvPr id="298" name="Google Shape;298;g3013b2e61cf_0_59"/>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299" name="Google Shape;299;g3013b2e61cf_0_59"/>
              <p:cNvSpPr txBox="1"/>
              <p:nvPr/>
            </p:nvSpPr>
            <p:spPr>
              <a:xfrm>
                <a:off x="12" y="-40587"/>
                <a:ext cx="24981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dirty="0" smtClean="0"/>
                  <a:t>HDC + graph based learning</a:t>
                </a:r>
                <a:endParaRPr sz="1200" dirty="0"/>
              </a:p>
            </p:txBody>
          </p:sp>
        </p:grpSp>
        <p:grpSp>
          <p:nvGrpSpPr>
            <p:cNvPr id="300" name="Google Shape;300;g3013b2e61cf_0_59"/>
            <p:cNvGrpSpPr/>
            <p:nvPr/>
          </p:nvGrpSpPr>
          <p:grpSpPr>
            <a:xfrm>
              <a:off x="4610043" y="1658292"/>
              <a:ext cx="2639700" cy="797485"/>
              <a:chOff x="-1" y="-40788"/>
              <a:chExt cx="2639700" cy="797485"/>
            </a:xfrm>
          </p:grpSpPr>
          <p:sp>
            <p:nvSpPr>
              <p:cNvPr id="301" name="Google Shape;301;g3013b2e61cf_0_59"/>
              <p:cNvSpPr/>
              <p:nvPr/>
            </p:nvSpPr>
            <p:spPr>
              <a:xfrm>
                <a:off x="-1" y="-1"/>
                <a:ext cx="2639700" cy="6657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02" name="Google Shape;302;g3013b2e61cf_0_59"/>
              <p:cNvSpPr txBox="1"/>
              <p:nvPr/>
            </p:nvSpPr>
            <p:spPr>
              <a:xfrm>
                <a:off x="-1" y="-40788"/>
                <a:ext cx="2639700" cy="797485"/>
              </a:xfrm>
              <a:prstGeom prst="rect">
                <a:avLst/>
              </a:prstGeom>
              <a:noFill/>
              <a:ln>
                <a:noFill/>
              </a:ln>
            </p:spPr>
            <p:txBody>
              <a:bodyPr spcFirstLastPara="1" wrap="square" lIns="121867" tIns="121867" rIns="121867" bIns="121867" anchor="ctr" anchorCtr="0">
                <a:spAutoFit/>
              </a:bodyPr>
              <a:lstStyle/>
              <a:p>
                <a:pPr algn="ctr">
                  <a:buSzPts val="1100"/>
                </a:pPr>
                <a:r>
                  <a:rPr lang="en" sz="1200"/>
                  <a:t>Small-Molecule Mass Spectrometry </a:t>
                </a:r>
                <a:endParaRPr sz="1200"/>
              </a:p>
            </p:txBody>
          </p:sp>
        </p:grpSp>
        <p:sp>
          <p:nvSpPr>
            <p:cNvPr id="303" name="Google Shape;303;g3013b2e61cf_0_59"/>
            <p:cNvSpPr/>
            <p:nvPr/>
          </p:nvSpPr>
          <p:spPr>
            <a:xfrm flipH="1">
              <a:off x="5835375" y="1582268"/>
              <a:ext cx="45738" cy="11307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04" name="Google Shape;304;g3013b2e61cf_0_59"/>
            <p:cNvGrpSpPr/>
            <p:nvPr/>
          </p:nvGrpSpPr>
          <p:grpSpPr>
            <a:xfrm>
              <a:off x="132499" y="5158946"/>
              <a:ext cx="1371300" cy="1036773"/>
              <a:chOff x="0" y="-61932"/>
              <a:chExt cx="1371300" cy="1036773"/>
            </a:xfrm>
          </p:grpSpPr>
          <p:sp>
            <p:nvSpPr>
              <p:cNvPr id="305" name="Google Shape;305;g3013b2e61cf_0_59"/>
              <p:cNvSpPr/>
              <p:nvPr/>
            </p:nvSpPr>
            <p:spPr>
              <a:xfrm>
                <a:off x="0" y="42941"/>
                <a:ext cx="13713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06" name="Google Shape;306;g3013b2e61cf_0_59"/>
              <p:cNvSpPr txBox="1"/>
              <p:nvPr/>
            </p:nvSpPr>
            <p:spPr>
              <a:xfrm>
                <a:off x="0" y="-61932"/>
                <a:ext cx="1371300" cy="1036773"/>
              </a:xfrm>
              <a:prstGeom prst="rect">
                <a:avLst/>
              </a:prstGeom>
              <a:noFill/>
              <a:ln>
                <a:noFill/>
              </a:ln>
            </p:spPr>
            <p:txBody>
              <a:bodyPr spcFirstLastPara="1" wrap="square" lIns="121867" tIns="121867" rIns="121867" bIns="121867" anchor="ctr" anchorCtr="0">
                <a:spAutoFit/>
              </a:bodyPr>
              <a:lstStyle/>
              <a:p>
                <a:pPr algn="ctr">
                  <a:buSzPts val="1100"/>
                </a:pPr>
                <a:r>
                  <a:rPr lang="en" sz="1200" b="1"/>
                  <a:t>Disease-</a:t>
                </a:r>
                <a:endParaRPr sz="1200"/>
              </a:p>
              <a:p>
                <a:pPr algn="ctr">
                  <a:buSzPts val="1100"/>
                </a:pPr>
                <a:r>
                  <a:rPr lang="en" sz="1200" b="1"/>
                  <a:t>Enabling Genes</a:t>
                </a:r>
                <a:endParaRPr sz="1200"/>
              </a:p>
            </p:txBody>
          </p:sp>
        </p:grpSp>
        <p:grpSp>
          <p:nvGrpSpPr>
            <p:cNvPr id="307" name="Google Shape;307;g3013b2e61cf_0_59"/>
            <p:cNvGrpSpPr/>
            <p:nvPr/>
          </p:nvGrpSpPr>
          <p:grpSpPr>
            <a:xfrm>
              <a:off x="523607" y="4271781"/>
              <a:ext cx="2368500" cy="797486"/>
              <a:chOff x="0" y="-51447"/>
              <a:chExt cx="2368500" cy="797486"/>
            </a:xfrm>
          </p:grpSpPr>
          <p:sp>
            <p:nvSpPr>
              <p:cNvPr id="308" name="Google Shape;308;g3013b2e61cf_0_59"/>
              <p:cNvSpPr/>
              <p:nvPr/>
            </p:nvSpPr>
            <p:spPr>
              <a:xfrm>
                <a:off x="0" y="124791"/>
                <a:ext cx="2368500" cy="3948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09" name="Google Shape;309;g3013b2e61cf_0_59"/>
              <p:cNvSpPr txBox="1"/>
              <p:nvPr/>
            </p:nvSpPr>
            <p:spPr>
              <a:xfrm>
                <a:off x="0" y="-51447"/>
                <a:ext cx="23685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a:t>Taxonomy, function, gene catalog, genomes</a:t>
                </a:r>
                <a:endParaRPr sz="1200"/>
              </a:p>
            </p:txBody>
          </p:sp>
        </p:grpSp>
        <p:sp>
          <p:nvSpPr>
            <p:cNvPr id="310" name="Google Shape;310;g3013b2e61cf_0_59"/>
            <p:cNvSpPr/>
            <p:nvPr/>
          </p:nvSpPr>
          <p:spPr>
            <a:xfrm>
              <a:off x="1195483" y="4967753"/>
              <a:ext cx="225396" cy="253152"/>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11" name="Google Shape;311;g3013b2e61cf_0_59"/>
            <p:cNvGrpSpPr/>
            <p:nvPr/>
          </p:nvGrpSpPr>
          <p:grpSpPr>
            <a:xfrm>
              <a:off x="2010914" y="5263918"/>
              <a:ext cx="1624800" cy="804698"/>
              <a:chOff x="-1" y="-1"/>
              <a:chExt cx="1624800" cy="804698"/>
            </a:xfrm>
          </p:grpSpPr>
          <p:sp>
            <p:nvSpPr>
              <p:cNvPr id="312" name="Google Shape;312;g3013b2e61cf_0_59"/>
              <p:cNvSpPr/>
              <p:nvPr/>
            </p:nvSpPr>
            <p:spPr>
              <a:xfrm>
                <a:off x="-1" y="-1"/>
                <a:ext cx="16248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13" name="Google Shape;313;g3013b2e61cf_0_59"/>
              <p:cNvSpPr txBox="1"/>
              <p:nvPr/>
            </p:nvSpPr>
            <p:spPr>
              <a:xfrm>
                <a:off x="-1" y="7211"/>
                <a:ext cx="16248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Metabolic pathways</a:t>
                </a:r>
                <a:endParaRPr sz="1200"/>
              </a:p>
            </p:txBody>
          </p:sp>
        </p:grpSp>
        <p:sp>
          <p:nvSpPr>
            <p:cNvPr id="314" name="Google Shape;314;g3013b2e61cf_0_59"/>
            <p:cNvSpPr/>
            <p:nvPr/>
          </p:nvSpPr>
          <p:spPr>
            <a:xfrm>
              <a:off x="2067641" y="4967753"/>
              <a:ext cx="325242" cy="29138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15" name="Google Shape;315;g3013b2e61cf_0_59"/>
            <p:cNvSpPr/>
            <p:nvPr/>
          </p:nvSpPr>
          <p:spPr>
            <a:xfrm>
              <a:off x="3274744" y="2117214"/>
              <a:ext cx="2322378" cy="403218"/>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16" name="Google Shape;316;g3013b2e61cf_0_59"/>
            <p:cNvGrpSpPr/>
            <p:nvPr/>
          </p:nvGrpSpPr>
          <p:grpSpPr>
            <a:xfrm>
              <a:off x="2453577" y="2343565"/>
              <a:ext cx="1827600" cy="1036773"/>
              <a:chOff x="-684909" y="-155436"/>
              <a:chExt cx="1827600" cy="1952491"/>
            </a:xfrm>
          </p:grpSpPr>
          <p:sp>
            <p:nvSpPr>
              <p:cNvPr id="317" name="Google Shape;317;g3013b2e61cf_0_59"/>
              <p:cNvSpPr/>
              <p:nvPr/>
            </p:nvSpPr>
            <p:spPr>
              <a:xfrm>
                <a:off x="-684909" y="-39843"/>
                <a:ext cx="18276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18" name="Google Shape;318;g3013b2e61cf_0_59"/>
              <p:cNvSpPr txBox="1"/>
              <p:nvPr/>
            </p:nvSpPr>
            <p:spPr>
              <a:xfrm>
                <a:off x="-635623" y="-155436"/>
                <a:ext cx="1646099" cy="1952491"/>
              </a:xfrm>
              <a:prstGeom prst="rect">
                <a:avLst/>
              </a:prstGeom>
              <a:noFill/>
              <a:ln>
                <a:noFill/>
              </a:ln>
            </p:spPr>
            <p:txBody>
              <a:bodyPr spcFirstLastPara="1" wrap="square" lIns="121867" tIns="121867" rIns="121867" bIns="121867" anchor="ctr" anchorCtr="0">
                <a:spAutoFit/>
              </a:bodyPr>
              <a:lstStyle/>
              <a:p>
                <a:pPr algn="ctr">
                  <a:buSzPts val="1100"/>
                </a:pPr>
                <a:r>
                  <a:rPr lang="en" sz="1200"/>
                  <a:t>Sequence</a:t>
                </a:r>
                <a:endParaRPr sz="1200"/>
              </a:p>
              <a:p>
                <a:pPr algn="ctr">
                  <a:buSzPts val="1100"/>
                </a:pPr>
                <a:r>
                  <a:rPr lang="en" sz="1200"/>
                  <a:t>Alignment, Host Filtering</a:t>
                </a:r>
                <a:endParaRPr sz="1200"/>
              </a:p>
            </p:txBody>
          </p:sp>
        </p:grpSp>
        <p:grpSp>
          <p:nvGrpSpPr>
            <p:cNvPr id="319" name="Google Shape;319;g3013b2e61cf_0_59"/>
            <p:cNvGrpSpPr/>
            <p:nvPr/>
          </p:nvGrpSpPr>
          <p:grpSpPr>
            <a:xfrm>
              <a:off x="3411432" y="4409363"/>
              <a:ext cx="1789200" cy="558198"/>
              <a:chOff x="-1" y="-38653"/>
              <a:chExt cx="1789200" cy="558198"/>
            </a:xfrm>
          </p:grpSpPr>
          <p:sp>
            <p:nvSpPr>
              <p:cNvPr id="320" name="Google Shape;320;g3013b2e61cf_0_59"/>
              <p:cNvSpPr/>
              <p:nvPr/>
            </p:nvSpPr>
            <p:spPr>
              <a:xfrm>
                <a:off x="-1" y="-1"/>
                <a:ext cx="1789200" cy="4458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21" name="Google Shape;321;g3013b2e61cf_0_59"/>
              <p:cNvSpPr txBox="1"/>
              <p:nvPr/>
            </p:nvSpPr>
            <p:spPr>
              <a:xfrm>
                <a:off x="-1" y="-38653"/>
                <a:ext cx="17892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a:t>Gene Expression </a:t>
                </a:r>
                <a:endParaRPr sz="1200"/>
              </a:p>
            </p:txBody>
          </p:sp>
        </p:grpSp>
        <p:grpSp>
          <p:nvGrpSpPr>
            <p:cNvPr id="322" name="Google Shape;322;g3013b2e61cf_0_59"/>
            <p:cNvGrpSpPr/>
            <p:nvPr/>
          </p:nvGrpSpPr>
          <p:grpSpPr>
            <a:xfrm>
              <a:off x="4108714" y="5234669"/>
              <a:ext cx="1371300" cy="804698"/>
              <a:chOff x="-1" y="-1"/>
              <a:chExt cx="1371300" cy="804698"/>
            </a:xfrm>
          </p:grpSpPr>
          <p:sp>
            <p:nvSpPr>
              <p:cNvPr id="323" name="Google Shape;323;g3013b2e61cf_0_59"/>
              <p:cNvSpPr/>
              <p:nvPr/>
            </p:nvSpPr>
            <p:spPr>
              <a:xfrm>
                <a:off x="-1" y="-1"/>
                <a:ext cx="13713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24" name="Google Shape;324;g3013b2e61cf_0_59"/>
              <p:cNvSpPr txBox="1"/>
              <p:nvPr/>
            </p:nvSpPr>
            <p:spPr>
              <a:xfrm>
                <a:off x="-1" y="7211"/>
                <a:ext cx="13713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Disease Pathways</a:t>
                </a:r>
                <a:endParaRPr sz="1200"/>
              </a:p>
            </p:txBody>
          </p:sp>
        </p:grpSp>
        <p:sp>
          <p:nvSpPr>
            <p:cNvPr id="325" name="Google Shape;325;g3013b2e61cf_0_59"/>
            <p:cNvSpPr/>
            <p:nvPr/>
          </p:nvSpPr>
          <p:spPr>
            <a:xfrm>
              <a:off x="4423671" y="4898470"/>
              <a:ext cx="171342" cy="33145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26" name="Google Shape;326;g3013b2e61cf_0_59"/>
            <p:cNvGrpSpPr/>
            <p:nvPr/>
          </p:nvGrpSpPr>
          <p:grpSpPr>
            <a:xfrm>
              <a:off x="5952915" y="5234669"/>
              <a:ext cx="1497900" cy="804697"/>
              <a:chOff x="-1" y="-1"/>
              <a:chExt cx="1497900" cy="804697"/>
            </a:xfrm>
          </p:grpSpPr>
          <p:sp>
            <p:nvSpPr>
              <p:cNvPr id="327" name="Google Shape;327;g3013b2e61cf_0_59"/>
              <p:cNvSpPr/>
              <p:nvPr/>
            </p:nvSpPr>
            <p:spPr>
              <a:xfrm>
                <a:off x="-1" y="-1"/>
                <a:ext cx="14979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28" name="Google Shape;328;g3013b2e61cf_0_59"/>
              <p:cNvSpPr txBox="1"/>
              <p:nvPr/>
            </p:nvSpPr>
            <p:spPr>
              <a:xfrm>
                <a:off x="-1" y="7211"/>
                <a:ext cx="1497900" cy="797485"/>
              </a:xfrm>
              <a:prstGeom prst="rect">
                <a:avLst/>
              </a:prstGeom>
              <a:noFill/>
              <a:ln>
                <a:noFill/>
              </a:ln>
            </p:spPr>
            <p:txBody>
              <a:bodyPr spcFirstLastPara="1" wrap="square" lIns="121867" tIns="121867" rIns="121867" bIns="121867" anchor="ctr" anchorCtr="0">
                <a:spAutoFit/>
              </a:bodyPr>
              <a:lstStyle/>
              <a:p>
                <a:pPr algn="ctr">
                  <a:buSzPts val="1100"/>
                </a:pPr>
                <a:r>
                  <a:rPr lang="en" sz="1200" b="1"/>
                  <a:t>Personalized Treatment</a:t>
                </a:r>
                <a:endParaRPr sz="1200"/>
              </a:p>
            </p:txBody>
          </p:sp>
        </p:grpSp>
        <p:sp>
          <p:nvSpPr>
            <p:cNvPr id="329" name="Google Shape;329;g3013b2e61cf_0_59"/>
            <p:cNvSpPr/>
            <p:nvPr/>
          </p:nvSpPr>
          <p:spPr>
            <a:xfrm>
              <a:off x="4883184" y="4898470"/>
              <a:ext cx="1064988" cy="41990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30" name="Google Shape;330;g3013b2e61cf_0_59"/>
            <p:cNvSpPr/>
            <p:nvPr/>
          </p:nvSpPr>
          <p:spPr>
            <a:xfrm>
              <a:off x="3410421" y="4898470"/>
              <a:ext cx="549180" cy="36066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31" name="Google Shape;331;g3013b2e61cf_0_59"/>
            <p:cNvGrpSpPr/>
            <p:nvPr/>
          </p:nvGrpSpPr>
          <p:grpSpPr>
            <a:xfrm>
              <a:off x="5067678" y="2548281"/>
              <a:ext cx="1655100" cy="1056084"/>
              <a:chOff x="0" y="-1"/>
              <a:chExt cx="1655100" cy="1755168"/>
            </a:xfrm>
          </p:grpSpPr>
          <p:sp>
            <p:nvSpPr>
              <p:cNvPr id="332" name="Google Shape;332;g3013b2e61cf_0_59"/>
              <p:cNvSpPr/>
              <p:nvPr/>
            </p:nvSpPr>
            <p:spPr>
              <a:xfrm>
                <a:off x="0" y="-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33" name="Google Shape;333;g3013b2e61cf_0_59"/>
              <p:cNvSpPr txBox="1"/>
              <p:nvPr/>
            </p:nvSpPr>
            <p:spPr>
              <a:xfrm>
                <a:off x="0" y="32093"/>
                <a:ext cx="1655100" cy="1723074"/>
              </a:xfrm>
              <a:prstGeom prst="rect">
                <a:avLst/>
              </a:prstGeom>
              <a:noFill/>
              <a:ln>
                <a:noFill/>
              </a:ln>
            </p:spPr>
            <p:txBody>
              <a:bodyPr spcFirstLastPara="1" wrap="square" lIns="121867" tIns="121867" rIns="121867" bIns="121867" anchor="ctr" anchorCtr="0">
                <a:spAutoFit/>
              </a:bodyPr>
              <a:lstStyle/>
              <a:p>
                <a:pPr algn="ctr">
                  <a:buSzPts val="1100"/>
                </a:pPr>
                <a:r>
                  <a:rPr lang="en" sz="1200"/>
                  <a:t>Molecule Identification and Quantification</a:t>
                </a:r>
                <a:endParaRPr sz="1200"/>
              </a:p>
            </p:txBody>
          </p:sp>
        </p:grpSp>
        <p:sp>
          <p:nvSpPr>
            <p:cNvPr id="334" name="Google Shape;334;g3013b2e61cf_0_59"/>
            <p:cNvSpPr/>
            <p:nvPr/>
          </p:nvSpPr>
          <p:spPr>
            <a:xfrm>
              <a:off x="5916813" y="2369402"/>
              <a:ext cx="4428" cy="17409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35" name="Google Shape;335;g3013b2e61cf_0_59"/>
            <p:cNvGrpSpPr/>
            <p:nvPr/>
          </p:nvGrpSpPr>
          <p:grpSpPr>
            <a:xfrm>
              <a:off x="5654357" y="4365642"/>
              <a:ext cx="2221500" cy="558198"/>
              <a:chOff x="0" y="-40961"/>
              <a:chExt cx="2221500" cy="558198"/>
            </a:xfrm>
          </p:grpSpPr>
          <p:sp>
            <p:nvSpPr>
              <p:cNvPr id="336" name="Google Shape;336;g3013b2e61cf_0_59"/>
              <p:cNvSpPr/>
              <p:nvPr/>
            </p:nvSpPr>
            <p:spPr>
              <a:xfrm>
                <a:off x="0" y="35491"/>
                <a:ext cx="2221500" cy="3702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37" name="Google Shape;337;g3013b2e61cf_0_59"/>
              <p:cNvSpPr txBox="1"/>
              <p:nvPr/>
            </p:nvSpPr>
            <p:spPr>
              <a:xfrm>
                <a:off x="0" y="-40961"/>
                <a:ext cx="22215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a:t>Small-Molecule Profile</a:t>
                </a:r>
                <a:endParaRPr sz="1200"/>
              </a:p>
            </p:txBody>
          </p:sp>
        </p:grpSp>
        <p:sp>
          <p:nvSpPr>
            <p:cNvPr id="338" name="Google Shape;338;g3013b2e61cf_0_59"/>
            <p:cNvSpPr/>
            <p:nvPr/>
          </p:nvSpPr>
          <p:spPr>
            <a:xfrm>
              <a:off x="6726540" y="4847928"/>
              <a:ext cx="24462" cy="38199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39" name="Google Shape;339;g3013b2e61cf_0_59"/>
            <p:cNvGrpSpPr/>
            <p:nvPr/>
          </p:nvGrpSpPr>
          <p:grpSpPr>
            <a:xfrm>
              <a:off x="7855754" y="5234619"/>
              <a:ext cx="1655100" cy="804699"/>
              <a:chOff x="0" y="-1"/>
              <a:chExt cx="1655100" cy="804699"/>
            </a:xfrm>
          </p:grpSpPr>
          <p:sp>
            <p:nvSpPr>
              <p:cNvPr id="340" name="Google Shape;340;g3013b2e61cf_0_59"/>
              <p:cNvSpPr/>
              <p:nvPr/>
            </p:nvSpPr>
            <p:spPr>
              <a:xfrm>
                <a:off x="0" y="-1"/>
                <a:ext cx="16551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41" name="Google Shape;341;g3013b2e61cf_0_59"/>
              <p:cNvSpPr txBox="1"/>
              <p:nvPr/>
            </p:nvSpPr>
            <p:spPr>
              <a:xfrm>
                <a:off x="0" y="7212"/>
                <a:ext cx="16551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Off-Target Drug Interactions</a:t>
                </a:r>
                <a:endParaRPr sz="1200"/>
              </a:p>
            </p:txBody>
          </p:sp>
        </p:grpSp>
        <p:sp>
          <p:nvSpPr>
            <p:cNvPr id="342" name="Google Shape;342;g3013b2e61cf_0_59"/>
            <p:cNvSpPr/>
            <p:nvPr/>
          </p:nvSpPr>
          <p:spPr>
            <a:xfrm>
              <a:off x="7193541" y="4847928"/>
              <a:ext cx="741312" cy="38194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43" name="Google Shape;343;g3013b2e61cf_0_59"/>
            <p:cNvGrpSpPr/>
            <p:nvPr/>
          </p:nvGrpSpPr>
          <p:grpSpPr>
            <a:xfrm>
              <a:off x="9824286" y="5234219"/>
              <a:ext cx="1655100" cy="804698"/>
              <a:chOff x="0" y="-1"/>
              <a:chExt cx="1655100" cy="804698"/>
            </a:xfrm>
          </p:grpSpPr>
          <p:sp>
            <p:nvSpPr>
              <p:cNvPr id="344" name="Google Shape;344;g3013b2e61cf_0_59"/>
              <p:cNvSpPr/>
              <p:nvPr/>
            </p:nvSpPr>
            <p:spPr>
              <a:xfrm>
                <a:off x="0" y="-1"/>
                <a:ext cx="16551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45" name="Google Shape;345;g3013b2e61cf_0_59"/>
              <p:cNvSpPr txBox="1"/>
              <p:nvPr/>
            </p:nvSpPr>
            <p:spPr>
              <a:xfrm>
                <a:off x="0" y="7211"/>
                <a:ext cx="16551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Novel Drug Discovery</a:t>
                </a:r>
                <a:endParaRPr sz="1200"/>
              </a:p>
            </p:txBody>
          </p:sp>
        </p:grpSp>
        <p:sp>
          <p:nvSpPr>
            <p:cNvPr id="346" name="Google Shape;346;g3013b2e61cf_0_59"/>
            <p:cNvSpPr/>
            <p:nvPr/>
          </p:nvSpPr>
          <p:spPr>
            <a:xfrm>
              <a:off x="7852583" y="4698546"/>
              <a:ext cx="2322378" cy="51089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47" name="Google Shape;347;g3013b2e61cf_0_59"/>
            <p:cNvGrpSpPr/>
            <p:nvPr/>
          </p:nvGrpSpPr>
          <p:grpSpPr>
            <a:xfrm>
              <a:off x="4930222" y="865357"/>
              <a:ext cx="1998000" cy="797486"/>
              <a:chOff x="-1580056" y="-62590"/>
              <a:chExt cx="1998000" cy="797486"/>
            </a:xfrm>
          </p:grpSpPr>
          <p:sp>
            <p:nvSpPr>
              <p:cNvPr id="348" name="Google Shape;348;g3013b2e61cf_0_59"/>
              <p:cNvSpPr/>
              <p:nvPr/>
            </p:nvSpPr>
            <p:spPr>
              <a:xfrm>
                <a:off x="-1580056" y="-15790"/>
                <a:ext cx="1998000" cy="650376"/>
              </a:xfrm>
              <a:custGeom>
                <a:avLst/>
                <a:gdLst/>
                <a:ahLst/>
                <a:cxnLst/>
                <a:rect l="l" t="t" r="r" b="b"/>
                <a:pathLst>
                  <a:path w="21600" h="21600" extrusionOk="0">
                    <a:moveTo>
                      <a:pt x="1172" y="0"/>
                    </a:moveTo>
                    <a:lnTo>
                      <a:pt x="20428" y="0"/>
                    </a:lnTo>
                    <a:lnTo>
                      <a:pt x="21600" y="3600"/>
                    </a:lnTo>
                    <a:lnTo>
                      <a:pt x="21600" y="21600"/>
                    </a:lnTo>
                    <a:lnTo>
                      <a:pt x="0" y="21600"/>
                    </a:lnTo>
                    <a:lnTo>
                      <a:pt x="0" y="3600"/>
                    </a:lnTo>
                    <a:cubicBezTo>
                      <a:pt x="0" y="1612"/>
                      <a:pt x="525" y="0"/>
                      <a:pt x="1172"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49" name="Google Shape;349;g3013b2e61cf_0_59"/>
              <p:cNvSpPr txBox="1"/>
              <p:nvPr/>
            </p:nvSpPr>
            <p:spPr>
              <a:xfrm>
                <a:off x="-1521389" y="-62590"/>
                <a:ext cx="19119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Proteomics &amp; Metabolomics</a:t>
                </a:r>
                <a:endParaRPr sz="1200"/>
              </a:p>
            </p:txBody>
          </p:sp>
        </p:grpSp>
        <p:grpSp>
          <p:nvGrpSpPr>
            <p:cNvPr id="350" name="Google Shape;350;g3013b2e61cf_0_59"/>
            <p:cNvGrpSpPr/>
            <p:nvPr/>
          </p:nvGrpSpPr>
          <p:grpSpPr>
            <a:xfrm>
              <a:off x="7724286" y="1699080"/>
              <a:ext cx="2498100" cy="650400"/>
              <a:chOff x="0" y="98591"/>
              <a:chExt cx="2498100" cy="650400"/>
            </a:xfrm>
          </p:grpSpPr>
          <p:sp>
            <p:nvSpPr>
              <p:cNvPr id="351" name="Google Shape;351;g3013b2e61cf_0_59"/>
              <p:cNvSpPr/>
              <p:nvPr/>
            </p:nvSpPr>
            <p:spPr>
              <a:xfrm>
                <a:off x="0" y="98591"/>
                <a:ext cx="2498100" cy="6504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52" name="Google Shape;352;g3013b2e61cf_0_59"/>
              <p:cNvSpPr txBox="1"/>
              <p:nvPr/>
            </p:nvSpPr>
            <p:spPr>
              <a:xfrm>
                <a:off x="0" y="162237"/>
                <a:ext cx="24981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a:t>Identify possible molecules</a:t>
                </a:r>
                <a:endParaRPr sz="1200"/>
              </a:p>
            </p:txBody>
          </p:sp>
        </p:grpSp>
        <p:grpSp>
          <p:nvGrpSpPr>
            <p:cNvPr id="353" name="Google Shape;353;g3013b2e61cf_0_59"/>
            <p:cNvGrpSpPr/>
            <p:nvPr/>
          </p:nvGrpSpPr>
          <p:grpSpPr>
            <a:xfrm>
              <a:off x="7838685" y="2493113"/>
              <a:ext cx="2139600" cy="797486"/>
              <a:chOff x="-1" y="-48440"/>
              <a:chExt cx="2139600" cy="797486"/>
            </a:xfrm>
          </p:grpSpPr>
          <p:sp>
            <p:nvSpPr>
              <p:cNvPr id="354" name="Google Shape;354;g3013b2e61cf_0_59"/>
              <p:cNvSpPr/>
              <p:nvPr/>
            </p:nvSpPr>
            <p:spPr>
              <a:xfrm>
                <a:off x="-1" y="-1"/>
                <a:ext cx="2139600" cy="6504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55" name="Google Shape;355;g3013b2e61cf_0_59"/>
              <p:cNvSpPr txBox="1"/>
              <p:nvPr/>
            </p:nvSpPr>
            <p:spPr>
              <a:xfrm>
                <a:off x="-1" y="-48440"/>
                <a:ext cx="21396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a:t>Compare to existing proteins</a:t>
                </a:r>
                <a:endParaRPr sz="1200"/>
              </a:p>
            </p:txBody>
          </p:sp>
        </p:grpSp>
        <p:sp>
          <p:nvSpPr>
            <p:cNvPr id="356" name="Google Shape;356;g3013b2e61cf_0_59"/>
            <p:cNvSpPr/>
            <p:nvPr/>
          </p:nvSpPr>
          <p:spPr>
            <a:xfrm>
              <a:off x="8933886" y="2448214"/>
              <a:ext cx="6804" cy="88560"/>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57" name="Google Shape;357;g3013b2e61cf_0_59"/>
            <p:cNvGrpSpPr/>
            <p:nvPr/>
          </p:nvGrpSpPr>
          <p:grpSpPr>
            <a:xfrm>
              <a:off x="7975093" y="3231808"/>
              <a:ext cx="1883603" cy="1040535"/>
              <a:chOff x="0" y="-54493"/>
              <a:chExt cx="2798400" cy="1040535"/>
            </a:xfrm>
          </p:grpSpPr>
          <p:sp>
            <p:nvSpPr>
              <p:cNvPr id="358" name="Google Shape;358;g3013b2e61cf_0_59"/>
              <p:cNvSpPr/>
              <p:nvPr/>
            </p:nvSpPr>
            <p:spPr>
              <a:xfrm>
                <a:off x="0" y="64742"/>
                <a:ext cx="2798400" cy="9213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59" name="Google Shape;359;g3013b2e61cf_0_59"/>
              <p:cNvSpPr txBox="1"/>
              <p:nvPr/>
            </p:nvSpPr>
            <p:spPr>
              <a:xfrm>
                <a:off x="0" y="-54493"/>
                <a:ext cx="2798400" cy="1036773"/>
              </a:xfrm>
              <a:prstGeom prst="rect">
                <a:avLst/>
              </a:prstGeom>
              <a:solidFill>
                <a:srgbClr val="EA9999"/>
              </a:solidFill>
              <a:ln w="6350" cap="flat" cmpd="sng">
                <a:solidFill>
                  <a:srgbClr val="9900FF"/>
                </a:solidFill>
                <a:prstDash val="solid"/>
                <a:round/>
                <a:headEnd type="none" w="sm" len="sm"/>
                <a:tailEnd type="none" w="sm" len="sm"/>
              </a:ln>
            </p:spPr>
            <p:txBody>
              <a:bodyPr spcFirstLastPara="1" wrap="square" lIns="121867" tIns="121867" rIns="121867" bIns="121867" anchor="ctr" anchorCtr="0">
                <a:spAutoFit/>
              </a:bodyPr>
              <a:lstStyle/>
              <a:p>
                <a:pPr algn="ctr">
                  <a:buSzPts val="1100"/>
                </a:pPr>
                <a:r>
                  <a:rPr lang="en" sz="1200" dirty="0"/>
                  <a:t>Select the most promising drug candidate</a:t>
                </a:r>
                <a:endParaRPr sz="1200" dirty="0"/>
              </a:p>
            </p:txBody>
          </p:sp>
        </p:grpSp>
        <p:sp>
          <p:nvSpPr>
            <p:cNvPr id="360" name="Google Shape;360;g3013b2e61cf_0_59"/>
            <p:cNvSpPr/>
            <p:nvPr/>
          </p:nvSpPr>
          <p:spPr>
            <a:xfrm>
              <a:off x="8908483" y="3196794"/>
              <a:ext cx="0" cy="83376"/>
            </a:xfrm>
            <a:custGeom>
              <a:avLst/>
              <a:gdLst/>
              <a:ahLst/>
              <a:cxnLst/>
              <a:rect l="l" t="t" r="r" b="b"/>
              <a:pathLst>
                <a:path w="21600" h="21600" extrusionOk="0">
                  <a:moveTo>
                    <a:pt x="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61" name="Google Shape;361;g3013b2e61cf_0_59"/>
            <p:cNvGrpSpPr/>
            <p:nvPr/>
          </p:nvGrpSpPr>
          <p:grpSpPr>
            <a:xfrm>
              <a:off x="8658016" y="4316324"/>
              <a:ext cx="2221500" cy="558199"/>
              <a:chOff x="0" y="-40962"/>
              <a:chExt cx="2221500" cy="558199"/>
            </a:xfrm>
          </p:grpSpPr>
          <p:sp>
            <p:nvSpPr>
              <p:cNvPr id="362" name="Google Shape;362;g3013b2e61cf_0_59"/>
              <p:cNvSpPr/>
              <p:nvPr/>
            </p:nvSpPr>
            <p:spPr>
              <a:xfrm>
                <a:off x="0" y="60841"/>
                <a:ext cx="2221500" cy="3195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63" name="Google Shape;363;g3013b2e61cf_0_59"/>
              <p:cNvSpPr txBox="1"/>
              <p:nvPr/>
            </p:nvSpPr>
            <p:spPr>
              <a:xfrm>
                <a:off x="0" y="-40962"/>
                <a:ext cx="2221500" cy="558199"/>
              </a:xfrm>
              <a:prstGeom prst="rect">
                <a:avLst/>
              </a:prstGeom>
              <a:noFill/>
              <a:ln>
                <a:noFill/>
              </a:ln>
            </p:spPr>
            <p:txBody>
              <a:bodyPr spcFirstLastPara="1" wrap="square" lIns="121867" tIns="121867" rIns="121867" bIns="121867" anchor="ctr" anchorCtr="0">
                <a:spAutoFit/>
              </a:bodyPr>
              <a:lstStyle/>
              <a:p>
                <a:pPr algn="ctr">
                  <a:buSzPts val="1100"/>
                </a:pPr>
                <a:r>
                  <a:rPr lang="en" sz="1200"/>
                  <a:t>Clinical Associations</a:t>
                </a:r>
                <a:endParaRPr sz="1200"/>
              </a:p>
            </p:txBody>
          </p:sp>
        </p:grpSp>
        <p:sp>
          <p:nvSpPr>
            <p:cNvPr id="364" name="Google Shape;364;g3013b2e61cf_0_59"/>
            <p:cNvSpPr/>
            <p:nvPr/>
          </p:nvSpPr>
          <p:spPr>
            <a:xfrm>
              <a:off x="7455484" y="4798611"/>
              <a:ext cx="1660878" cy="561924"/>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65" name="Google Shape;365;g3013b2e61cf_0_59"/>
            <p:cNvSpPr/>
            <p:nvPr/>
          </p:nvSpPr>
          <p:spPr>
            <a:xfrm>
              <a:off x="5484681" y="4798611"/>
              <a:ext cx="3225906" cy="672894"/>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66" name="Google Shape;366;g3013b2e61cf_0_59"/>
            <p:cNvSpPr/>
            <p:nvPr/>
          </p:nvSpPr>
          <p:spPr>
            <a:xfrm>
              <a:off x="10469592" y="1268038"/>
              <a:ext cx="364500" cy="2553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45700" tIns="45700" rIns="45700" bIns="45700" anchor="ctr" anchorCtr="0">
              <a:noAutofit/>
            </a:bodyPr>
            <a:lstStyle/>
            <a:p>
              <a:pPr algn="ctr">
                <a:buClr>
                  <a:srgbClr val="FFFFFF"/>
                </a:buClr>
                <a:buSzPts val="1100"/>
              </a:pPr>
              <a:endParaRPr sz="1200"/>
            </a:p>
          </p:txBody>
        </p:sp>
        <p:sp>
          <p:nvSpPr>
            <p:cNvPr id="367" name="Google Shape;367;g3013b2e61cf_0_59"/>
            <p:cNvSpPr txBox="1"/>
            <p:nvPr/>
          </p:nvSpPr>
          <p:spPr>
            <a:xfrm>
              <a:off x="10869039" y="1223602"/>
              <a:ext cx="1016100" cy="358792"/>
            </a:xfrm>
            <a:prstGeom prst="rect">
              <a:avLst/>
            </a:prstGeom>
            <a:noFill/>
            <a:ln>
              <a:noFill/>
            </a:ln>
          </p:spPr>
          <p:txBody>
            <a:bodyPr spcFirstLastPara="1" wrap="square" lIns="45667" tIns="45667" rIns="45667" bIns="45667" anchor="t" anchorCtr="0">
              <a:spAutoFit/>
            </a:bodyPr>
            <a:lstStyle/>
            <a:p>
              <a:pPr>
                <a:buSzPts val="1100"/>
              </a:pPr>
              <a:r>
                <a:rPr lang="en" sz="1200"/>
                <a:t>Chem/Bio</a:t>
              </a:r>
              <a:endParaRPr sz="1200"/>
            </a:p>
          </p:txBody>
        </p:sp>
        <p:sp>
          <p:nvSpPr>
            <p:cNvPr id="368" name="Google Shape;368;g3013b2e61cf_0_59"/>
            <p:cNvSpPr/>
            <p:nvPr/>
          </p:nvSpPr>
          <p:spPr>
            <a:xfrm>
              <a:off x="10448244" y="1655335"/>
              <a:ext cx="383400" cy="2349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69" name="Google Shape;369;g3013b2e61cf_0_59"/>
            <p:cNvSpPr txBox="1"/>
            <p:nvPr/>
          </p:nvSpPr>
          <p:spPr>
            <a:xfrm>
              <a:off x="10877243" y="1556382"/>
              <a:ext cx="950700" cy="598080"/>
            </a:xfrm>
            <a:prstGeom prst="rect">
              <a:avLst/>
            </a:prstGeom>
            <a:noFill/>
            <a:ln>
              <a:noFill/>
            </a:ln>
          </p:spPr>
          <p:txBody>
            <a:bodyPr spcFirstLastPara="1" wrap="square" lIns="45667" tIns="45667" rIns="45667" bIns="45667" anchor="t" anchorCtr="0">
              <a:spAutoFit/>
            </a:bodyPr>
            <a:lstStyle/>
            <a:p>
              <a:pPr>
                <a:buSzPts val="1100"/>
              </a:pPr>
              <a:r>
                <a:rPr lang="en" sz="1200"/>
                <a:t>Data/CPU </a:t>
              </a:r>
              <a:endParaRPr sz="1200"/>
            </a:p>
            <a:p>
              <a:pPr>
                <a:buSzPts val="1100"/>
              </a:pPr>
              <a:r>
                <a:rPr lang="en" sz="1200"/>
                <a:t>Intensive</a:t>
              </a:r>
              <a:endParaRPr sz="1200"/>
            </a:p>
          </p:txBody>
        </p:sp>
        <p:sp>
          <p:nvSpPr>
            <p:cNvPr id="370" name="Google Shape;370;g3013b2e61cf_0_59"/>
            <p:cNvSpPr/>
            <p:nvPr/>
          </p:nvSpPr>
          <p:spPr>
            <a:xfrm>
              <a:off x="10448244" y="2428058"/>
              <a:ext cx="383400" cy="2349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71" name="Google Shape;371;g3013b2e61cf_0_59"/>
            <p:cNvSpPr txBox="1"/>
            <p:nvPr/>
          </p:nvSpPr>
          <p:spPr>
            <a:xfrm>
              <a:off x="10888139" y="2391078"/>
              <a:ext cx="950700" cy="358792"/>
            </a:xfrm>
            <a:prstGeom prst="rect">
              <a:avLst/>
            </a:prstGeom>
            <a:noFill/>
            <a:ln>
              <a:noFill/>
            </a:ln>
          </p:spPr>
          <p:txBody>
            <a:bodyPr spcFirstLastPara="1" wrap="square" lIns="45667" tIns="45667" rIns="45667" bIns="45667" anchor="t" anchorCtr="0">
              <a:spAutoFit/>
            </a:bodyPr>
            <a:lstStyle/>
            <a:p>
              <a:pPr>
                <a:buSzPts val="1100"/>
              </a:pPr>
              <a:r>
                <a:rPr lang="en" sz="1200"/>
                <a:t>Benefit</a:t>
              </a:r>
              <a:endParaRPr sz="1200"/>
            </a:p>
          </p:txBody>
        </p:sp>
        <p:sp>
          <p:nvSpPr>
            <p:cNvPr id="372" name="Google Shape;372;g3013b2e61cf_0_59"/>
            <p:cNvSpPr/>
            <p:nvPr/>
          </p:nvSpPr>
          <p:spPr>
            <a:xfrm>
              <a:off x="10450508" y="2107249"/>
              <a:ext cx="383400" cy="234900"/>
            </a:xfrm>
            <a:prstGeom prst="rect">
              <a:avLst/>
            </a:prstGeom>
            <a:solidFill>
              <a:srgbClr val="E1EFD8"/>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73" name="Google Shape;373;g3013b2e61cf_0_59"/>
            <p:cNvSpPr txBox="1"/>
            <p:nvPr/>
          </p:nvSpPr>
          <p:spPr>
            <a:xfrm>
              <a:off x="10840364" y="2116477"/>
              <a:ext cx="1146300" cy="358792"/>
            </a:xfrm>
            <a:prstGeom prst="rect">
              <a:avLst/>
            </a:prstGeom>
            <a:noFill/>
            <a:ln>
              <a:noFill/>
            </a:ln>
          </p:spPr>
          <p:txBody>
            <a:bodyPr spcFirstLastPara="1" wrap="square" lIns="45667" tIns="45667" rIns="45667" bIns="45667" anchor="t" anchorCtr="0">
              <a:spAutoFit/>
            </a:bodyPr>
            <a:lstStyle/>
            <a:p>
              <a:pPr>
                <a:buSzPts val="1100"/>
              </a:pPr>
              <a:r>
                <a:rPr lang="en" sz="1200"/>
                <a:t>Tool output</a:t>
              </a:r>
              <a:endParaRPr sz="1200"/>
            </a:p>
          </p:txBody>
        </p:sp>
        <p:cxnSp>
          <p:nvCxnSpPr>
            <p:cNvPr id="374" name="Google Shape;374;g3013b2e61cf_0_59"/>
            <p:cNvCxnSpPr>
              <a:endCxn id="318" idx="0"/>
            </p:cNvCxnSpPr>
            <p:nvPr/>
          </p:nvCxnSpPr>
          <p:spPr>
            <a:xfrm>
              <a:off x="3138412" y="2093829"/>
              <a:ext cx="187500" cy="249600"/>
            </a:xfrm>
            <a:prstGeom prst="straightConnector1">
              <a:avLst/>
            </a:prstGeom>
            <a:noFill/>
            <a:ln w="9525" cap="flat" cmpd="sng">
              <a:solidFill>
                <a:srgbClr val="44546A"/>
              </a:solidFill>
              <a:prstDash val="solid"/>
              <a:round/>
              <a:headEnd type="none" w="sm" len="sm"/>
              <a:tailEnd type="triangle" w="med" len="med"/>
            </a:ln>
          </p:spPr>
        </p:cxnSp>
        <p:sp>
          <p:nvSpPr>
            <p:cNvPr id="375" name="Google Shape;375;g3013b2e61cf_0_59"/>
            <p:cNvSpPr/>
            <p:nvPr/>
          </p:nvSpPr>
          <p:spPr>
            <a:xfrm flipH="1">
              <a:off x="3086288" y="1530298"/>
              <a:ext cx="45738" cy="20849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76" name="Google Shape;376;g3013b2e61cf_0_59"/>
            <p:cNvGrpSpPr/>
            <p:nvPr/>
          </p:nvGrpSpPr>
          <p:grpSpPr>
            <a:xfrm>
              <a:off x="7946552" y="868633"/>
              <a:ext cx="1998000" cy="797486"/>
              <a:chOff x="-1580056" y="-62590"/>
              <a:chExt cx="1998000" cy="797486"/>
            </a:xfrm>
          </p:grpSpPr>
          <p:sp>
            <p:nvSpPr>
              <p:cNvPr id="377" name="Google Shape;377;g3013b2e61cf_0_59"/>
              <p:cNvSpPr/>
              <p:nvPr/>
            </p:nvSpPr>
            <p:spPr>
              <a:xfrm>
                <a:off x="-1580056" y="-15790"/>
                <a:ext cx="1998000" cy="650376"/>
              </a:xfrm>
              <a:custGeom>
                <a:avLst/>
                <a:gdLst/>
                <a:ahLst/>
                <a:cxnLst/>
                <a:rect l="l" t="t" r="r" b="b"/>
                <a:pathLst>
                  <a:path w="21600" h="21600" extrusionOk="0">
                    <a:moveTo>
                      <a:pt x="1172" y="0"/>
                    </a:moveTo>
                    <a:lnTo>
                      <a:pt x="20428" y="0"/>
                    </a:lnTo>
                    <a:lnTo>
                      <a:pt x="21600" y="3600"/>
                    </a:lnTo>
                    <a:lnTo>
                      <a:pt x="21600" y="21600"/>
                    </a:lnTo>
                    <a:lnTo>
                      <a:pt x="0" y="21600"/>
                    </a:lnTo>
                    <a:lnTo>
                      <a:pt x="0" y="3600"/>
                    </a:lnTo>
                    <a:cubicBezTo>
                      <a:pt x="0" y="1612"/>
                      <a:pt x="525" y="0"/>
                      <a:pt x="1172"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78" name="Google Shape;378;g3013b2e61cf_0_59"/>
              <p:cNvSpPr txBox="1"/>
              <p:nvPr/>
            </p:nvSpPr>
            <p:spPr>
              <a:xfrm>
                <a:off x="-1521389" y="-62590"/>
                <a:ext cx="19119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Virtual drug screening</a:t>
                </a:r>
                <a:endParaRPr sz="1200"/>
              </a:p>
            </p:txBody>
          </p:sp>
        </p:grpSp>
        <p:sp>
          <p:nvSpPr>
            <p:cNvPr id="379" name="Google Shape;379;g3013b2e61cf_0_59"/>
            <p:cNvSpPr/>
            <p:nvPr/>
          </p:nvSpPr>
          <p:spPr>
            <a:xfrm>
              <a:off x="5925397" y="2382290"/>
              <a:ext cx="1927098" cy="51089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80" name="Google Shape;380;g3013b2e61cf_0_59"/>
            <p:cNvSpPr/>
            <p:nvPr/>
          </p:nvSpPr>
          <p:spPr>
            <a:xfrm>
              <a:off x="4257689" y="3838065"/>
              <a:ext cx="3717414" cy="22766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81" name="Google Shape;381;g3013b2e61cf_0_59"/>
            <p:cNvGrpSpPr/>
            <p:nvPr/>
          </p:nvGrpSpPr>
          <p:grpSpPr>
            <a:xfrm>
              <a:off x="2454887" y="3442509"/>
              <a:ext cx="1827600" cy="891443"/>
              <a:chOff x="-684909" y="-39843"/>
              <a:chExt cx="1827600" cy="1678800"/>
            </a:xfrm>
          </p:grpSpPr>
          <p:sp>
            <p:nvSpPr>
              <p:cNvPr id="382" name="Google Shape;382;g3013b2e61cf_0_59"/>
              <p:cNvSpPr/>
              <p:nvPr/>
            </p:nvSpPr>
            <p:spPr>
              <a:xfrm>
                <a:off x="-684909" y="-39843"/>
                <a:ext cx="18276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83" name="Google Shape;383;g3013b2e61cf_0_59"/>
              <p:cNvSpPr txBox="1"/>
              <p:nvPr/>
            </p:nvSpPr>
            <p:spPr>
              <a:xfrm>
                <a:off x="-635623" y="55634"/>
                <a:ext cx="1646099" cy="1501856"/>
              </a:xfrm>
              <a:prstGeom prst="rect">
                <a:avLst/>
              </a:prstGeom>
              <a:noFill/>
              <a:ln>
                <a:noFill/>
              </a:ln>
            </p:spPr>
            <p:txBody>
              <a:bodyPr spcFirstLastPara="1" wrap="square" lIns="121867" tIns="121867" rIns="121867" bIns="121867" anchor="ctr" anchorCtr="0">
                <a:spAutoFit/>
              </a:bodyPr>
              <a:lstStyle/>
              <a:p>
                <a:pPr algn="ctr">
                  <a:buSzPts val="1100"/>
                </a:pPr>
                <a:r>
                  <a:rPr lang="en" sz="1200"/>
                  <a:t>Identify key mutations</a:t>
                </a:r>
                <a:endParaRPr sz="1200"/>
              </a:p>
            </p:txBody>
          </p:sp>
        </p:grpSp>
        <p:sp>
          <p:nvSpPr>
            <p:cNvPr id="384" name="Google Shape;384;g3013b2e61cf_0_59"/>
            <p:cNvSpPr/>
            <p:nvPr/>
          </p:nvSpPr>
          <p:spPr>
            <a:xfrm>
              <a:off x="5884065" y="3560424"/>
              <a:ext cx="2091042" cy="272808"/>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cxnSp>
          <p:nvCxnSpPr>
            <p:cNvPr id="385" name="Google Shape;385;g3013b2e61cf_0_59"/>
            <p:cNvCxnSpPr>
              <a:stCxn id="382" idx="2"/>
            </p:cNvCxnSpPr>
            <p:nvPr/>
          </p:nvCxnSpPr>
          <p:spPr>
            <a:xfrm flipH="1">
              <a:off x="2010887" y="4333952"/>
              <a:ext cx="1357800" cy="84300"/>
            </a:xfrm>
            <a:prstGeom prst="straightConnector1">
              <a:avLst/>
            </a:prstGeom>
            <a:noFill/>
            <a:ln w="9525" cap="flat" cmpd="sng">
              <a:solidFill>
                <a:srgbClr val="5597D3"/>
              </a:solidFill>
              <a:prstDash val="solid"/>
              <a:round/>
              <a:headEnd type="none" w="sm" len="sm"/>
              <a:tailEnd type="triangle" w="med" len="med"/>
            </a:ln>
          </p:spPr>
        </p:cxnSp>
        <p:cxnSp>
          <p:nvCxnSpPr>
            <p:cNvPr id="386" name="Google Shape;386;g3013b2e61cf_0_59"/>
            <p:cNvCxnSpPr>
              <a:stCxn id="382" idx="2"/>
              <a:endCxn id="321" idx="0"/>
            </p:cNvCxnSpPr>
            <p:nvPr/>
          </p:nvCxnSpPr>
          <p:spPr>
            <a:xfrm>
              <a:off x="3368687" y="4333952"/>
              <a:ext cx="937200" cy="75300"/>
            </a:xfrm>
            <a:prstGeom prst="straightConnector1">
              <a:avLst/>
            </a:prstGeom>
            <a:noFill/>
            <a:ln w="9525" cap="flat" cmpd="sng">
              <a:solidFill>
                <a:srgbClr val="5597D3"/>
              </a:solidFill>
              <a:prstDash val="solid"/>
              <a:round/>
              <a:headEnd type="none" w="sm" len="sm"/>
              <a:tailEnd type="triangle" w="med" len="med"/>
            </a:ln>
          </p:spPr>
        </p:cxnSp>
        <p:cxnSp>
          <p:nvCxnSpPr>
            <p:cNvPr id="387" name="Google Shape;387;g3013b2e61cf_0_59"/>
            <p:cNvCxnSpPr>
              <a:stCxn id="332" idx="2"/>
              <a:endCxn id="337" idx="0"/>
            </p:cNvCxnSpPr>
            <p:nvPr/>
          </p:nvCxnSpPr>
          <p:spPr>
            <a:xfrm>
              <a:off x="5895228" y="3558415"/>
              <a:ext cx="870000" cy="807300"/>
            </a:xfrm>
            <a:prstGeom prst="straightConnector1">
              <a:avLst/>
            </a:prstGeom>
            <a:noFill/>
            <a:ln w="9525" cap="flat" cmpd="sng">
              <a:solidFill>
                <a:srgbClr val="5597D3"/>
              </a:solidFill>
              <a:prstDash val="solid"/>
              <a:round/>
              <a:headEnd type="none" w="sm" len="sm"/>
              <a:tailEnd type="triangle" w="med" len="med"/>
            </a:ln>
          </p:spPr>
        </p:cxnSp>
        <p:cxnSp>
          <p:nvCxnSpPr>
            <p:cNvPr id="388" name="Google Shape;388;g3013b2e61cf_0_59"/>
            <p:cNvCxnSpPr>
              <a:stCxn id="358" idx="2"/>
              <a:endCxn id="337" idx="0"/>
            </p:cNvCxnSpPr>
            <p:nvPr/>
          </p:nvCxnSpPr>
          <p:spPr>
            <a:xfrm flipH="1">
              <a:off x="6764995" y="4272343"/>
              <a:ext cx="2151900" cy="93300"/>
            </a:xfrm>
            <a:prstGeom prst="straightConnector1">
              <a:avLst/>
            </a:prstGeom>
            <a:noFill/>
            <a:ln w="9525" cap="flat" cmpd="sng">
              <a:solidFill>
                <a:srgbClr val="5597D3"/>
              </a:solidFill>
              <a:prstDash val="solid"/>
              <a:round/>
              <a:headEnd type="none" w="sm" len="sm"/>
              <a:tailEnd type="triangle" w="med" len="med"/>
            </a:ln>
          </p:spPr>
        </p:cxnSp>
        <p:cxnSp>
          <p:nvCxnSpPr>
            <p:cNvPr id="389" name="Google Shape;389;g3013b2e61cf_0_59"/>
            <p:cNvCxnSpPr>
              <a:stCxn id="358" idx="2"/>
              <a:endCxn id="363" idx="0"/>
            </p:cNvCxnSpPr>
            <p:nvPr/>
          </p:nvCxnSpPr>
          <p:spPr>
            <a:xfrm>
              <a:off x="8916895" y="4272343"/>
              <a:ext cx="852000" cy="43800"/>
            </a:xfrm>
            <a:prstGeom prst="straightConnector1">
              <a:avLst/>
            </a:prstGeom>
            <a:noFill/>
            <a:ln w="9525" cap="flat" cmpd="sng">
              <a:solidFill>
                <a:srgbClr val="5597D3"/>
              </a:solidFill>
              <a:prstDash val="solid"/>
              <a:round/>
              <a:headEnd type="none" w="sm" len="sm"/>
              <a:tailEnd type="triangle" w="med" len="med"/>
            </a:ln>
          </p:spPr>
        </p:cxnSp>
        <p:sp>
          <p:nvSpPr>
            <p:cNvPr id="390" name="Google Shape;390;g3013b2e61cf_0_59"/>
            <p:cNvSpPr/>
            <p:nvPr/>
          </p:nvSpPr>
          <p:spPr>
            <a:xfrm rot="10800000" flipH="1">
              <a:off x="6764985" y="2966869"/>
              <a:ext cx="1096524" cy="152550"/>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1" name="Google Shape;391;g3013b2e61cf_0_59"/>
            <p:cNvSpPr/>
            <p:nvPr/>
          </p:nvSpPr>
          <p:spPr>
            <a:xfrm flipH="1">
              <a:off x="8959575" y="1582268"/>
              <a:ext cx="45738" cy="11307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2" name="Google Shape;392;g3013b2e61cf_0_59"/>
            <p:cNvSpPr/>
            <p:nvPr/>
          </p:nvSpPr>
          <p:spPr>
            <a:xfrm flipH="1">
              <a:off x="2821524" y="3559514"/>
              <a:ext cx="2775600" cy="89143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3" name="Google Shape;393;g3013b2e61cf_0_59"/>
            <p:cNvSpPr/>
            <p:nvPr/>
          </p:nvSpPr>
          <p:spPr>
            <a:xfrm flipH="1">
              <a:off x="4470445" y="3557144"/>
              <a:ext cx="1285308" cy="84758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4" name="Google Shape;394;g3013b2e61cf_0_59"/>
            <p:cNvSpPr/>
            <p:nvPr/>
          </p:nvSpPr>
          <p:spPr>
            <a:xfrm>
              <a:off x="4305882" y="4026784"/>
              <a:ext cx="4295700" cy="56192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5" name="Google Shape;395;g3013b2e61cf_0_59"/>
            <p:cNvSpPr/>
            <p:nvPr/>
          </p:nvSpPr>
          <p:spPr>
            <a:xfrm flipH="1">
              <a:off x="10323345" y="4785371"/>
              <a:ext cx="74034" cy="445824"/>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6" name="Google Shape;396;g3013b2e61cf_0_59"/>
            <p:cNvSpPr/>
            <p:nvPr/>
          </p:nvSpPr>
          <p:spPr>
            <a:xfrm>
              <a:off x="5215808" y="4782270"/>
              <a:ext cx="4608468" cy="44582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7" name="Google Shape;397;g3013b2e61cf_0_59"/>
            <p:cNvSpPr/>
            <p:nvPr/>
          </p:nvSpPr>
          <p:spPr>
            <a:xfrm>
              <a:off x="2619958" y="4847870"/>
              <a:ext cx="5218722" cy="727488"/>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sp>
        <p:nvSpPr>
          <p:cNvPr id="398" name="Google Shape;398;g3013b2e61cf_0_59"/>
          <p:cNvSpPr txBox="1">
            <a:spLocks noGrp="1"/>
          </p:cNvSpPr>
          <p:nvPr>
            <p:ph type="body" idx="1"/>
          </p:nvPr>
        </p:nvSpPr>
        <p:spPr>
          <a:xfrm>
            <a:off x="77090" y="1387108"/>
            <a:ext cx="6458800" cy="606400"/>
          </a:xfrm>
          <a:prstGeom prst="rect">
            <a:avLst/>
          </a:prstGeom>
          <a:noFill/>
          <a:ln>
            <a:noFill/>
          </a:ln>
        </p:spPr>
        <p:txBody>
          <a:bodyPr spcFirstLastPara="1" wrap="square" lIns="91433" tIns="91433" rIns="91433" bIns="91433" anchor="t" anchorCtr="0">
            <a:normAutofit/>
          </a:bodyPr>
          <a:lstStyle/>
          <a:p>
            <a:pPr marL="152396" indent="0">
              <a:spcBef>
                <a:spcPts val="0"/>
              </a:spcBef>
              <a:buSzPct val="83332"/>
              <a:buNone/>
            </a:pPr>
            <a:r>
              <a:rPr lang="en" b="1" dirty="0">
                <a:solidFill>
                  <a:schemeClr val="dk2"/>
                </a:solidFill>
              </a:rPr>
              <a:t>Goal: </a:t>
            </a:r>
            <a:r>
              <a:rPr lang="en" dirty="0"/>
              <a:t>100x faster runtime at massive data scales</a:t>
            </a:r>
            <a:endParaRPr dirty="0"/>
          </a:p>
        </p:txBody>
      </p:sp>
      <p:pic>
        <p:nvPicPr>
          <p:cNvPr id="399" name="Google Shape;399;g3013b2e61cf_0_59" descr="https://lh6.googleusercontent.com/6CJwEhPSxNBr6g2miyqV02STw09IaQ1fLq2kqXE-8dQJXdHvxAulLutkpbURd8F14qk3pXqSfcsfT3VLr7tFjx_UJNHuU8um7D3soIKteXe6i1jvVJ389Q5He1FSebsR_2PC7Up6tcp9DcE3mleQcw"/>
          <p:cNvPicPr preferRelativeResize="0"/>
          <p:nvPr/>
        </p:nvPicPr>
        <p:blipFill rotWithShape="1">
          <a:blip r:embed="rId3">
            <a:alphaModFix/>
          </a:blip>
          <a:srcRect/>
          <a:stretch/>
        </p:blipFill>
        <p:spPr>
          <a:xfrm>
            <a:off x="6763574" y="197983"/>
            <a:ext cx="4776876" cy="1629403"/>
          </a:xfrm>
          <a:prstGeom prst="rect">
            <a:avLst/>
          </a:prstGeom>
          <a:noFill/>
          <a:ln>
            <a:noFill/>
          </a:ln>
        </p:spPr>
      </p:pic>
      <p:sp>
        <p:nvSpPr>
          <p:cNvPr id="112" name="Google Shape;1188;p262"/>
          <p:cNvSpPr/>
          <p:nvPr/>
        </p:nvSpPr>
        <p:spPr>
          <a:xfrm>
            <a:off x="4130367" y="2152046"/>
            <a:ext cx="3341474" cy="4378038"/>
          </a:xfrm>
          <a:prstGeom prst="roundRect">
            <a:avLst>
              <a:gd name="adj" fmla="val 16667"/>
            </a:avLst>
          </a:prstGeom>
          <a:noFill/>
          <a:ln w="571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68838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sp>
        <p:nvSpPr>
          <p:cNvPr id="2235" name="Google Shape;2235;p307"/>
          <p:cNvSpPr txBox="1">
            <a:spLocks noGrp="1"/>
          </p:cNvSpPr>
          <p:nvPr>
            <p:ph type="title"/>
          </p:nvPr>
        </p:nvSpPr>
        <p:spPr>
          <a:xfrm>
            <a:off x="288471" y="260457"/>
            <a:ext cx="11573040" cy="763556"/>
          </a:xfrm>
          <a:prstGeom prst="rect">
            <a:avLst/>
          </a:prstGeom>
          <a:noFill/>
          <a:ln>
            <a:noFill/>
          </a:ln>
        </p:spPr>
        <p:txBody>
          <a:bodyPr spcFirstLastPara="1" wrap="square" lIns="45675" tIns="45675" rIns="45675" bIns="45675" anchor="ctr" anchorCtr="0">
            <a:normAutofit fontScale="90000"/>
          </a:bodyPr>
          <a:lstStyle/>
          <a:p>
            <a:pPr marL="0" lvl="0" indent="0" algn="ctr" rtl="0">
              <a:lnSpc>
                <a:spcPct val="90000"/>
              </a:lnSpc>
              <a:spcBef>
                <a:spcPts val="0"/>
              </a:spcBef>
              <a:spcAft>
                <a:spcPts val="0"/>
              </a:spcAft>
              <a:buClr>
                <a:srgbClr val="000000"/>
              </a:buClr>
              <a:buSzPts val="1800"/>
              <a:buNone/>
            </a:pPr>
            <a:r>
              <a:rPr lang="en-US" sz="4267" dirty="0"/>
              <a:t>Mass Spectrometry with HD </a:t>
            </a:r>
            <a:r>
              <a:rPr lang="en-US" sz="4267" dirty="0" smtClean="0"/>
              <a:t>Computing</a:t>
            </a:r>
            <a:br>
              <a:rPr lang="en-US" sz="4267" dirty="0" smtClean="0"/>
            </a:br>
            <a:r>
              <a:rPr lang="en-US" sz="2200" dirty="0"/>
              <a:t>J</a:t>
            </a:r>
            <a:r>
              <a:rPr lang="en-US" sz="2200" dirty="0" smtClean="0"/>
              <a:t>ointly with SK Hynix</a:t>
            </a:r>
            <a:endParaRPr sz="2200" dirty="0"/>
          </a:p>
        </p:txBody>
      </p:sp>
      <p:sp>
        <p:nvSpPr>
          <p:cNvPr id="2236" name="Google Shape;2236;p307"/>
          <p:cNvSpPr txBox="1">
            <a:spLocks noGrp="1"/>
          </p:cNvSpPr>
          <p:nvPr>
            <p:ph type="body" idx="1"/>
          </p:nvPr>
        </p:nvSpPr>
        <p:spPr>
          <a:xfrm>
            <a:off x="1" y="1305761"/>
            <a:ext cx="12102352" cy="3343944"/>
          </a:xfrm>
          <a:prstGeom prst="rect">
            <a:avLst/>
          </a:prstGeom>
          <a:noFill/>
          <a:ln>
            <a:noFill/>
          </a:ln>
        </p:spPr>
        <p:txBody>
          <a:bodyPr spcFirstLastPara="1" wrap="square" lIns="45675" tIns="45675" rIns="45675" bIns="45675" anchor="t" anchorCtr="0">
            <a:normAutofit/>
          </a:bodyPr>
          <a:lstStyle/>
          <a:p>
            <a:pPr marL="457200" lvl="0" indent="-381000" algn="l" rtl="0">
              <a:lnSpc>
                <a:spcPct val="90000"/>
              </a:lnSpc>
              <a:spcBef>
                <a:spcPts val="1000"/>
              </a:spcBef>
              <a:spcAft>
                <a:spcPts val="0"/>
              </a:spcAft>
              <a:buSzPts val="2400"/>
              <a:buChar char="•"/>
            </a:pPr>
            <a:r>
              <a:rPr lang="en-US" sz="2408" dirty="0"/>
              <a:t>Mass spectrometry data is growing rapidly</a:t>
            </a:r>
            <a:endParaRPr dirty="0"/>
          </a:p>
          <a:p>
            <a:pPr marL="914400" lvl="1" indent="-381000" algn="l" rtl="0">
              <a:lnSpc>
                <a:spcPct val="90000"/>
              </a:lnSpc>
              <a:spcBef>
                <a:spcPts val="1000"/>
              </a:spcBef>
              <a:spcAft>
                <a:spcPts val="0"/>
              </a:spcAft>
              <a:buSzPts val="2400"/>
              <a:buChar char="•"/>
            </a:pPr>
            <a:r>
              <a:rPr lang="en-US" sz="2008" dirty="0"/>
              <a:t>UCSD’s </a:t>
            </a:r>
            <a:r>
              <a:rPr lang="en-US" sz="2008" dirty="0" err="1"/>
              <a:t>MassIVE</a:t>
            </a:r>
            <a:r>
              <a:rPr lang="en-US" sz="2008" dirty="0"/>
              <a:t> database has </a:t>
            </a:r>
            <a:r>
              <a:rPr lang="en-US" sz="2008" dirty="0" smtClean="0"/>
              <a:t>&gt;650 </a:t>
            </a:r>
            <a:r>
              <a:rPr lang="en-US" sz="2008" dirty="0"/>
              <a:t>TB of protein and peptide spectra</a:t>
            </a:r>
            <a:endParaRPr dirty="0"/>
          </a:p>
          <a:p>
            <a:pPr marL="457200" lvl="0" indent="-381000" algn="l" rtl="0">
              <a:lnSpc>
                <a:spcPct val="90000"/>
              </a:lnSpc>
              <a:spcBef>
                <a:spcPts val="1000"/>
              </a:spcBef>
              <a:spcAft>
                <a:spcPts val="0"/>
              </a:spcAft>
              <a:buSzPts val="2400"/>
              <a:buChar char="•"/>
            </a:pPr>
            <a:r>
              <a:rPr lang="en-US" sz="2408" dirty="0"/>
              <a:t>We use HD computing to accelerate analysis of Mass Spectrometry data, including clustering and classification</a:t>
            </a:r>
            <a:endParaRPr dirty="0"/>
          </a:p>
          <a:p>
            <a:pPr marL="914400" lvl="1" indent="-381000" algn="l" rtl="0">
              <a:lnSpc>
                <a:spcPct val="90000"/>
              </a:lnSpc>
              <a:spcBef>
                <a:spcPts val="1000"/>
              </a:spcBef>
              <a:spcAft>
                <a:spcPts val="0"/>
              </a:spcAft>
              <a:buSzPts val="2400"/>
              <a:buChar char="•"/>
            </a:pPr>
            <a:r>
              <a:rPr lang="en-US" sz="2007" dirty="0"/>
              <a:t>ID-level </a:t>
            </a:r>
            <a:r>
              <a:rPr lang="en-US" sz="2007" dirty="0" err="1"/>
              <a:t>hypervector</a:t>
            </a:r>
            <a:r>
              <a:rPr lang="en-US" sz="2007" dirty="0"/>
              <a:t> encoding is used for raw spectra</a:t>
            </a:r>
            <a:endParaRPr dirty="0"/>
          </a:p>
          <a:p>
            <a:pPr marL="914400" lvl="1" indent="-381000" algn="l" rtl="0">
              <a:lnSpc>
                <a:spcPct val="90000"/>
              </a:lnSpc>
              <a:spcBef>
                <a:spcPts val="1000"/>
              </a:spcBef>
              <a:spcAft>
                <a:spcPts val="0"/>
              </a:spcAft>
              <a:buSzPts val="2400"/>
              <a:buChar char="•"/>
            </a:pPr>
            <a:r>
              <a:rPr lang="en-US" sz="2007" dirty="0"/>
              <a:t>Preprocessing was accelerated in storage at the channel </a:t>
            </a:r>
            <a:r>
              <a:rPr lang="en-US" sz="2007" dirty="0" smtClean="0"/>
              <a:t>level</a:t>
            </a:r>
          </a:p>
          <a:p>
            <a:pPr lvl="2"/>
            <a:r>
              <a:rPr lang="en-US" sz="2007" dirty="0" smtClean="0">
                <a:solidFill>
                  <a:srgbClr val="00B050"/>
                </a:solidFill>
              </a:rPr>
              <a:t>187x </a:t>
            </a:r>
            <a:r>
              <a:rPr lang="en-US" sz="2007" dirty="0">
                <a:solidFill>
                  <a:srgbClr val="00B050"/>
                </a:solidFill>
              </a:rPr>
              <a:t>faster </a:t>
            </a:r>
            <a:r>
              <a:rPr lang="en-US" sz="2007" dirty="0"/>
              <a:t>than </a:t>
            </a:r>
            <a:r>
              <a:rPr lang="en-US" sz="2007" dirty="0" err="1"/>
              <a:t>msCRUSH</a:t>
            </a:r>
            <a:r>
              <a:rPr lang="en-US" sz="2007" dirty="0"/>
              <a:t> clustering algorithm [JProteome’18</a:t>
            </a:r>
            <a:r>
              <a:rPr lang="en-US" sz="2007" dirty="0" smtClean="0"/>
              <a:t>]</a:t>
            </a:r>
            <a:endParaRPr dirty="0"/>
          </a:p>
        </p:txBody>
      </p:sp>
      <p:pic>
        <p:nvPicPr>
          <p:cNvPr id="2238" name="Google Shape;2238;p307"/>
          <p:cNvPicPr preferRelativeResize="0"/>
          <p:nvPr/>
        </p:nvPicPr>
        <p:blipFill rotWithShape="1">
          <a:blip r:embed="rId3">
            <a:alphaModFix/>
          </a:blip>
          <a:srcRect/>
          <a:stretch/>
        </p:blipFill>
        <p:spPr>
          <a:xfrm>
            <a:off x="9260462" y="2818504"/>
            <a:ext cx="2664082" cy="4039496"/>
          </a:xfrm>
          <a:prstGeom prst="rect">
            <a:avLst/>
          </a:prstGeom>
          <a:noFill/>
          <a:ln>
            <a:noFill/>
          </a:ln>
        </p:spPr>
      </p:pic>
      <p:pic>
        <p:nvPicPr>
          <p:cNvPr id="2239" name="Google Shape;2239;p307"/>
          <p:cNvPicPr preferRelativeResize="0"/>
          <p:nvPr/>
        </p:nvPicPr>
        <p:blipFill rotWithShape="1">
          <a:blip r:embed="rId4">
            <a:alphaModFix/>
          </a:blip>
          <a:srcRect b="44927"/>
          <a:stretch/>
        </p:blipFill>
        <p:spPr>
          <a:xfrm>
            <a:off x="6085178" y="4466547"/>
            <a:ext cx="3098300" cy="1912450"/>
          </a:xfrm>
          <a:prstGeom prst="rect">
            <a:avLst/>
          </a:prstGeom>
          <a:noFill/>
          <a:ln>
            <a:noFill/>
          </a:ln>
        </p:spPr>
      </p:pic>
      <p:pic>
        <p:nvPicPr>
          <p:cNvPr id="2240" name="Google Shape;2240;p307"/>
          <p:cNvPicPr preferRelativeResize="0"/>
          <p:nvPr/>
        </p:nvPicPr>
        <p:blipFill rotWithShape="1">
          <a:blip r:embed="rId5">
            <a:alphaModFix/>
          </a:blip>
          <a:srcRect/>
          <a:stretch/>
        </p:blipFill>
        <p:spPr>
          <a:xfrm>
            <a:off x="1121463" y="4466547"/>
            <a:ext cx="4508584" cy="2148953"/>
          </a:xfrm>
          <a:prstGeom prst="rect">
            <a:avLst/>
          </a:prstGeom>
          <a:noFill/>
          <a:ln>
            <a:noFill/>
          </a:ln>
        </p:spPr>
      </p:pic>
      <p:sp>
        <p:nvSpPr>
          <p:cNvPr id="2241" name="Google Shape;2241;p307"/>
          <p:cNvSpPr txBox="1"/>
          <p:nvPr/>
        </p:nvSpPr>
        <p:spPr>
          <a:xfrm>
            <a:off x="0" y="6615500"/>
            <a:ext cx="8139000" cy="354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latin typeface="Calibri"/>
                <a:ea typeface="Calibri"/>
                <a:cs typeface="Calibri"/>
                <a:sym typeface="Calibri"/>
              </a:rPr>
              <a:t>J. Kang, W. Xu, W. Bittremieux, T. Rosing, “Massively Parallel Open Modification Spectral Library Searching with HD Computing,” PACT’22.</a:t>
            </a:r>
            <a:endParaRPr sz="1100">
              <a:latin typeface="Calibri"/>
              <a:ea typeface="Calibri"/>
              <a:cs typeface="Calibri"/>
              <a:sym typeface="Calibri"/>
            </a:endParaRPr>
          </a:p>
        </p:txBody>
      </p:sp>
    </p:spTree>
    <p:extLst>
      <p:ext uri="{BB962C8B-B14F-4D97-AF65-F5344CB8AC3E}">
        <p14:creationId xmlns:p14="http://schemas.microsoft.com/office/powerpoint/2010/main" val="396588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30cc9abb353_2_73"/>
          <p:cNvSpPr txBox="1">
            <a:spLocks noGrp="1"/>
          </p:cNvSpPr>
          <p:nvPr>
            <p:ph type="title"/>
          </p:nvPr>
        </p:nvSpPr>
        <p:spPr>
          <a:xfrm>
            <a:off x="161799" y="135200"/>
            <a:ext cx="11885033" cy="1004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None/>
            </a:pPr>
            <a:r>
              <a:rPr lang="en-US" sz="2300" b="1" dirty="0" smtClean="0">
                <a:latin typeface="Arial"/>
                <a:ea typeface="Arial"/>
                <a:cs typeface="Arial"/>
                <a:sym typeface="Arial"/>
              </a:rPr>
              <a:t>Accelerating </a:t>
            </a:r>
            <a:r>
              <a:rPr lang="en-US" sz="2300" b="1" dirty="0">
                <a:latin typeface="Arial"/>
                <a:ea typeface="Arial"/>
                <a:cs typeface="Arial"/>
                <a:sym typeface="Arial"/>
              </a:rPr>
              <a:t>Large-Scale Proteomics: FPGA-Enhanced OMS and IMC-based MS Clustering with </a:t>
            </a:r>
            <a:r>
              <a:rPr lang="en-US" sz="2300" b="1" dirty="0" err="1">
                <a:latin typeface="Arial"/>
                <a:ea typeface="Arial"/>
                <a:cs typeface="Arial"/>
                <a:sym typeface="Arial"/>
              </a:rPr>
              <a:t>Hyperdimensional</a:t>
            </a:r>
            <a:r>
              <a:rPr lang="en-US" sz="2300" b="1" dirty="0">
                <a:latin typeface="Arial"/>
                <a:ea typeface="Arial"/>
                <a:cs typeface="Arial"/>
                <a:sym typeface="Arial"/>
              </a:rPr>
              <a:t> Computing</a:t>
            </a:r>
            <a:endParaRPr sz="2300" b="1" dirty="0">
              <a:latin typeface="Arial"/>
              <a:ea typeface="Arial"/>
              <a:cs typeface="Arial"/>
              <a:sym typeface="Arial"/>
            </a:endParaRPr>
          </a:p>
          <a:p>
            <a:pPr marL="0" lvl="0" indent="0" algn="l" rtl="0">
              <a:lnSpc>
                <a:spcPct val="100000"/>
              </a:lnSpc>
              <a:spcBef>
                <a:spcPts val="0"/>
              </a:spcBef>
              <a:spcAft>
                <a:spcPts val="0"/>
              </a:spcAft>
              <a:buNone/>
            </a:pPr>
            <a:r>
              <a:rPr lang="en-US" sz="1488" dirty="0">
                <a:latin typeface="Arial"/>
                <a:ea typeface="Arial"/>
                <a:cs typeface="Arial"/>
                <a:sym typeface="Arial"/>
              </a:rPr>
              <a:t>Tajana Rosing (PI@UCSD), Sang-Woo Jun(PI@UCSD), </a:t>
            </a:r>
            <a:r>
              <a:rPr lang="en-US" sz="1488" dirty="0" err="1">
                <a:latin typeface="Arial"/>
                <a:ea typeface="Arial"/>
                <a:cs typeface="Arial"/>
                <a:sym typeface="Arial"/>
              </a:rPr>
              <a:t>Sumukh</a:t>
            </a:r>
            <a:r>
              <a:rPr lang="en-US" sz="1488" dirty="0">
                <a:latin typeface="Arial"/>
                <a:ea typeface="Arial"/>
                <a:cs typeface="Arial"/>
                <a:sym typeface="Arial"/>
              </a:rPr>
              <a:t> </a:t>
            </a:r>
            <a:r>
              <a:rPr lang="en-US" sz="1488" dirty="0" err="1">
                <a:latin typeface="Arial"/>
                <a:ea typeface="Arial"/>
                <a:cs typeface="Arial"/>
                <a:sym typeface="Arial"/>
              </a:rPr>
              <a:t>Pinge</a:t>
            </a:r>
            <a:r>
              <a:rPr lang="en-US" sz="1488" dirty="0">
                <a:latin typeface="Arial"/>
                <a:ea typeface="Arial"/>
                <a:cs typeface="Arial"/>
                <a:sym typeface="Arial"/>
              </a:rPr>
              <a:t> (</a:t>
            </a:r>
            <a:r>
              <a:rPr lang="en-US" sz="1488" dirty="0" err="1">
                <a:latin typeface="Arial"/>
                <a:ea typeface="Arial"/>
                <a:cs typeface="Arial"/>
                <a:sym typeface="Arial"/>
              </a:rPr>
              <a:t>PhD@UCSD</a:t>
            </a:r>
            <a:r>
              <a:rPr lang="en-US" sz="1488" dirty="0">
                <a:latin typeface="Arial"/>
                <a:ea typeface="Arial"/>
                <a:cs typeface="Arial"/>
                <a:sym typeface="Arial"/>
              </a:rPr>
              <a:t>), </a:t>
            </a:r>
            <a:r>
              <a:rPr lang="en-US" sz="1488" dirty="0" err="1">
                <a:latin typeface="Arial"/>
                <a:ea typeface="Arial"/>
                <a:cs typeface="Arial"/>
                <a:sym typeface="Arial"/>
              </a:rPr>
              <a:t>Weihong</a:t>
            </a:r>
            <a:r>
              <a:rPr lang="en-US" sz="1488" dirty="0">
                <a:latin typeface="Arial"/>
                <a:ea typeface="Arial"/>
                <a:cs typeface="Arial"/>
                <a:sym typeface="Arial"/>
              </a:rPr>
              <a:t> Xu (</a:t>
            </a:r>
            <a:r>
              <a:rPr lang="en-US" sz="1488" dirty="0" err="1">
                <a:latin typeface="Arial"/>
                <a:ea typeface="Arial"/>
                <a:cs typeface="Arial"/>
                <a:sym typeface="Arial"/>
              </a:rPr>
              <a:t>PhD@UCSD</a:t>
            </a:r>
            <a:r>
              <a:rPr lang="en-US" sz="1488" dirty="0">
                <a:latin typeface="Arial"/>
                <a:ea typeface="Arial"/>
                <a:cs typeface="Arial"/>
                <a:sym typeface="Arial"/>
              </a:rPr>
              <a:t>), </a:t>
            </a:r>
            <a:r>
              <a:rPr lang="en-US" sz="1488" dirty="0" err="1">
                <a:latin typeface="Arial"/>
                <a:ea typeface="Arial"/>
                <a:cs typeface="Arial"/>
                <a:sym typeface="Arial"/>
              </a:rPr>
              <a:t>Keming</a:t>
            </a:r>
            <a:r>
              <a:rPr lang="en-US" sz="1488" dirty="0">
                <a:latin typeface="Arial"/>
                <a:ea typeface="Arial"/>
                <a:cs typeface="Arial"/>
                <a:sym typeface="Arial"/>
              </a:rPr>
              <a:t> Fan (</a:t>
            </a:r>
            <a:r>
              <a:rPr lang="en-US" sz="1488" dirty="0" err="1">
                <a:latin typeface="Arial"/>
                <a:ea typeface="Arial"/>
                <a:cs typeface="Arial"/>
                <a:sym typeface="Arial"/>
              </a:rPr>
              <a:t>PhD@UCSD</a:t>
            </a:r>
            <a:r>
              <a:rPr lang="en-US" sz="1488" dirty="0">
                <a:latin typeface="Arial"/>
                <a:ea typeface="Arial"/>
                <a:cs typeface="Arial"/>
                <a:sym typeface="Arial"/>
              </a:rPr>
              <a:t>), </a:t>
            </a:r>
            <a:r>
              <a:rPr lang="en-US" sz="1488" dirty="0" err="1">
                <a:latin typeface="Arial"/>
                <a:ea typeface="Arial"/>
                <a:cs typeface="Arial"/>
                <a:sym typeface="Arial"/>
              </a:rPr>
              <a:t>Zheyu</a:t>
            </a:r>
            <a:r>
              <a:rPr lang="en-US" sz="1488" dirty="0">
                <a:latin typeface="Arial"/>
                <a:ea typeface="Arial"/>
                <a:cs typeface="Arial"/>
                <a:sym typeface="Arial"/>
              </a:rPr>
              <a:t> Li (</a:t>
            </a:r>
            <a:r>
              <a:rPr lang="en-US" sz="1488" dirty="0" err="1">
                <a:latin typeface="Arial"/>
                <a:ea typeface="Arial"/>
                <a:cs typeface="Arial"/>
                <a:sym typeface="Arial"/>
              </a:rPr>
              <a:t>Postdoc@UCSD</a:t>
            </a:r>
            <a:r>
              <a:rPr lang="en-US" sz="1488" dirty="0">
                <a:latin typeface="Arial"/>
                <a:ea typeface="Arial"/>
                <a:cs typeface="Arial"/>
                <a:sym typeface="Arial"/>
              </a:rPr>
              <a:t>) </a:t>
            </a:r>
            <a:r>
              <a:rPr lang="en-US" sz="1488" dirty="0" err="1">
                <a:latin typeface="Arial"/>
                <a:ea typeface="Arial"/>
                <a:cs typeface="Arial"/>
                <a:sym typeface="Arial"/>
              </a:rPr>
              <a:t>Niema</a:t>
            </a:r>
            <a:r>
              <a:rPr lang="en-US" sz="1488" dirty="0">
                <a:latin typeface="Arial"/>
                <a:ea typeface="Arial"/>
                <a:cs typeface="Arial"/>
                <a:sym typeface="Arial"/>
              </a:rPr>
              <a:t> </a:t>
            </a:r>
            <a:r>
              <a:rPr lang="en-US" sz="1488" dirty="0" err="1">
                <a:latin typeface="Arial"/>
                <a:ea typeface="Arial"/>
                <a:cs typeface="Arial"/>
                <a:sym typeface="Arial"/>
              </a:rPr>
              <a:t>Moshiri</a:t>
            </a:r>
            <a:r>
              <a:rPr lang="en-US" sz="1488" dirty="0">
                <a:latin typeface="Arial"/>
                <a:ea typeface="Arial"/>
                <a:cs typeface="Arial"/>
                <a:sym typeface="Arial"/>
              </a:rPr>
              <a:t> (PI@UCSD), </a:t>
            </a:r>
            <a:r>
              <a:rPr lang="en-US" sz="1488" dirty="0" err="1">
                <a:latin typeface="Arial"/>
                <a:ea typeface="Arial"/>
                <a:cs typeface="Arial"/>
                <a:sym typeface="Arial"/>
              </a:rPr>
              <a:t>Wout</a:t>
            </a:r>
            <a:r>
              <a:rPr lang="en-US" sz="1488" dirty="0">
                <a:latin typeface="Arial"/>
                <a:ea typeface="Arial"/>
                <a:cs typeface="Arial"/>
                <a:sym typeface="Arial"/>
              </a:rPr>
              <a:t> </a:t>
            </a:r>
            <a:r>
              <a:rPr lang="en-US" sz="1488" dirty="0" err="1">
                <a:latin typeface="Arial"/>
                <a:ea typeface="Arial"/>
                <a:cs typeface="Arial"/>
                <a:sym typeface="Arial"/>
              </a:rPr>
              <a:t>Bittremeux</a:t>
            </a:r>
            <a:r>
              <a:rPr lang="en-US" sz="1488" dirty="0">
                <a:latin typeface="Arial"/>
                <a:ea typeface="Arial"/>
                <a:cs typeface="Arial"/>
                <a:sym typeface="Arial"/>
              </a:rPr>
              <a:t> (</a:t>
            </a:r>
            <a:r>
              <a:rPr lang="en-US" sz="1488" dirty="0" err="1">
                <a:latin typeface="Arial"/>
                <a:ea typeface="Arial"/>
                <a:cs typeface="Arial"/>
                <a:sym typeface="Arial"/>
              </a:rPr>
              <a:t>Prof@UAntwerp</a:t>
            </a:r>
            <a:r>
              <a:rPr lang="en-US" sz="1488" dirty="0">
                <a:latin typeface="Arial"/>
                <a:ea typeface="Arial"/>
                <a:cs typeface="Arial"/>
                <a:sym typeface="Arial"/>
              </a:rPr>
              <a:t>), Ameen </a:t>
            </a:r>
            <a:r>
              <a:rPr lang="en-US" sz="1488" dirty="0" err="1">
                <a:latin typeface="Arial"/>
                <a:ea typeface="Arial"/>
                <a:cs typeface="Arial"/>
                <a:sym typeface="Arial"/>
              </a:rPr>
              <a:t>Akel</a:t>
            </a:r>
            <a:r>
              <a:rPr lang="en-US" sz="1488" dirty="0">
                <a:latin typeface="Arial"/>
                <a:ea typeface="Arial"/>
                <a:cs typeface="Arial"/>
                <a:sym typeface="Arial"/>
              </a:rPr>
              <a:t> (</a:t>
            </a:r>
            <a:r>
              <a:rPr lang="en-US" sz="1488" dirty="0">
                <a:solidFill>
                  <a:srgbClr val="FF0000"/>
                </a:solidFill>
                <a:latin typeface="Arial"/>
                <a:ea typeface="Arial"/>
                <a:cs typeface="Arial"/>
                <a:sym typeface="Arial"/>
              </a:rPr>
              <a:t>Micron</a:t>
            </a:r>
            <a:r>
              <a:rPr lang="en-US" sz="1488" dirty="0" smtClean="0">
                <a:latin typeface="Arial"/>
                <a:ea typeface="Arial"/>
                <a:cs typeface="Arial"/>
                <a:sym typeface="Arial"/>
              </a:rPr>
              <a:t>)</a:t>
            </a:r>
            <a:endParaRPr sz="3488" dirty="0"/>
          </a:p>
        </p:txBody>
      </p:sp>
      <p:sp>
        <p:nvSpPr>
          <p:cNvPr id="387" name="Google Shape;387;g30cc9abb353_2_73"/>
          <p:cNvSpPr txBox="1">
            <a:spLocks noGrp="1"/>
          </p:cNvSpPr>
          <p:nvPr>
            <p:ph type="sldNum" idx="12"/>
          </p:nvPr>
        </p:nvSpPr>
        <p:spPr>
          <a:xfrm>
            <a:off x="11320272" y="6355080"/>
            <a:ext cx="457200" cy="365100"/>
          </a:xfrm>
          <a:prstGeom prst="rect">
            <a:avLst/>
          </a:prstGeom>
          <a:noFill/>
          <a:ln>
            <a:noFill/>
          </a:ln>
        </p:spPr>
        <p:txBody>
          <a:bodyPr spcFirstLastPara="1" wrap="square" lIns="0" tIns="45700" rIns="0"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23</a:t>
            </a:fld>
            <a:endParaRPr/>
          </a:p>
        </p:txBody>
      </p:sp>
      <p:sp>
        <p:nvSpPr>
          <p:cNvPr id="388" name="Google Shape;388;g30cc9abb353_2_73"/>
          <p:cNvSpPr txBox="1">
            <a:spLocks noGrp="1"/>
          </p:cNvSpPr>
          <p:nvPr>
            <p:ph type="body" idx="1"/>
          </p:nvPr>
        </p:nvSpPr>
        <p:spPr>
          <a:xfrm>
            <a:off x="-5729" y="1323788"/>
            <a:ext cx="6742800" cy="4847100"/>
          </a:xfrm>
          <a:prstGeom prst="rect">
            <a:avLst/>
          </a:prstGeom>
          <a:noFill/>
          <a:ln>
            <a:noFill/>
          </a:ln>
        </p:spPr>
        <p:txBody>
          <a:bodyPr spcFirstLastPara="1" wrap="square" lIns="91425" tIns="45700" rIns="91425" bIns="45700" anchor="t" anchorCtr="0">
            <a:noAutofit/>
          </a:bodyPr>
          <a:lstStyle/>
          <a:p>
            <a:pPr marL="457200" lvl="0" indent="-311150" algn="l" rtl="0">
              <a:lnSpc>
                <a:spcPct val="90000"/>
              </a:lnSpc>
              <a:spcBef>
                <a:spcPts val="0"/>
              </a:spcBef>
              <a:spcAft>
                <a:spcPts val="0"/>
              </a:spcAft>
              <a:buClr>
                <a:srgbClr val="222222"/>
              </a:buClr>
              <a:buSzPts val="1500"/>
              <a:buFont typeface="Arial"/>
              <a:buChar char="•"/>
            </a:pPr>
            <a:r>
              <a:rPr lang="en-US" sz="1500" b="1"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9"/>
                  </a:ext>
                </a:extLst>
              </a:rPr>
              <a:t>Problem &amp; Opportunity</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0"/>
                  </a:ext>
                </a:extLst>
              </a:rPr>
              <a:t>:  </a:t>
            </a:r>
            <a:endParaRPr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1"/>
                </a:ext>
              </a:extLst>
            </a:endParaRPr>
          </a:p>
          <a:p>
            <a:pPr marL="914400" lvl="1" indent="-311150" algn="l" rtl="0">
              <a:lnSpc>
                <a:spcPct val="90000"/>
              </a:lnSpc>
              <a:spcBef>
                <a:spcPts val="0"/>
              </a:spcBef>
              <a:spcAft>
                <a:spcPts val="0"/>
              </a:spcAft>
              <a:buClr>
                <a:srgbClr val="191919"/>
              </a:buClr>
              <a:buSzPts val="1500"/>
              <a:buChar char="•"/>
            </a:pPr>
            <a:r>
              <a:rPr lang="en-US" sz="1500" dirty="0">
                <a:solidFill>
                  <a:srgbClr val="191919"/>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2"/>
                  </a:ext>
                </a:extLst>
              </a:rPr>
              <a:t>Clustering and database search scale poorly with big data, </a:t>
            </a:r>
            <a:endParaRPr sz="1500" dirty="0">
              <a:solidFill>
                <a:srgbClr val="191919"/>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3"/>
                </a:ext>
              </a:extLst>
            </a:endParaRPr>
          </a:p>
          <a:p>
            <a:pPr marL="914400" lvl="0" indent="0" algn="l" rtl="0">
              <a:lnSpc>
                <a:spcPct val="90000"/>
              </a:lnSpc>
              <a:spcBef>
                <a:spcPts val="0"/>
              </a:spcBef>
              <a:spcAft>
                <a:spcPts val="0"/>
              </a:spcAft>
              <a:buNone/>
            </a:pPr>
            <a:r>
              <a:rPr lang="en-US" sz="1500" dirty="0">
                <a:solidFill>
                  <a:srgbClr val="191919"/>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4"/>
                  </a:ext>
                </a:extLst>
              </a:rPr>
              <a:t>e.g. proteomics mass spectrometry application</a:t>
            </a:r>
            <a:endParaRPr sz="1500" dirty="0">
              <a:solidFill>
                <a:srgbClr val="191919"/>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5"/>
                </a:ext>
              </a:extLst>
            </a:endParaRPr>
          </a:p>
          <a:p>
            <a:pPr marL="914400" lvl="1" indent="-311150" algn="l" rtl="0">
              <a:lnSpc>
                <a:spcPct val="90000"/>
              </a:lnSpc>
              <a:spcBef>
                <a:spcPts val="0"/>
              </a:spcBef>
              <a:spcAft>
                <a:spcPts val="0"/>
              </a:spcAft>
              <a:buClr>
                <a:srgbClr val="191919"/>
              </a:buClr>
              <a:buSzPts val="1500"/>
              <a:buChar char="•"/>
            </a:pPr>
            <a:r>
              <a:rPr lang="en-US" sz="1500" dirty="0">
                <a:solidFill>
                  <a:srgbClr val="191919"/>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6"/>
                  </a:ext>
                </a:extLst>
              </a:rPr>
              <a:t>Exponentially expanding </a:t>
            </a:r>
            <a:r>
              <a:rPr lang="en-US" sz="1500" dirty="0" err="1">
                <a:solidFill>
                  <a:srgbClr val="191919"/>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6"/>
                  </a:ext>
                </a:extLst>
              </a:rPr>
              <a:t>MaSSIVE</a:t>
            </a:r>
            <a:r>
              <a:rPr lang="en-US" sz="1500" dirty="0">
                <a:solidFill>
                  <a:srgbClr val="191919"/>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6"/>
                  </a:ext>
                </a:extLst>
              </a:rPr>
              <a:t> dataset (&gt;650 TB) </a:t>
            </a:r>
            <a:r>
              <a:rPr lang="en-US" sz="1500" dirty="0" smtClean="0">
                <a:solidFill>
                  <a:srgbClr val="191919"/>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6"/>
                  </a:ext>
                </a:extLst>
              </a:rPr>
              <a:t>overwhelms </a:t>
            </a:r>
            <a:r>
              <a:rPr lang="en-US" sz="1500" dirty="0">
                <a:solidFill>
                  <a:srgbClr val="191919"/>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6"/>
                  </a:ext>
                </a:extLst>
              </a:rPr>
              <a:t>clustering &amp; OMS applications; memory-bound and inefficient.</a:t>
            </a:r>
            <a:endParaRPr sz="1500" dirty="0">
              <a:solidFill>
                <a:srgbClr val="191919"/>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7"/>
                </a:ext>
              </a:extLst>
            </a:endParaRPr>
          </a:p>
          <a:p>
            <a:pPr marL="914400" lvl="0" indent="0" algn="l" rtl="0">
              <a:lnSpc>
                <a:spcPct val="90000"/>
              </a:lnSpc>
              <a:spcBef>
                <a:spcPts val="0"/>
              </a:spcBef>
              <a:spcAft>
                <a:spcPts val="0"/>
              </a:spcAft>
              <a:buNone/>
            </a:pPr>
            <a:endParaRPr sz="700" dirty="0">
              <a:solidFill>
                <a:srgbClr val="191919"/>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8"/>
                </a:ext>
              </a:extLst>
            </a:endParaRPr>
          </a:p>
          <a:p>
            <a:pPr marL="457200" lvl="0" indent="-311150" algn="l" rtl="0">
              <a:lnSpc>
                <a:spcPct val="90000"/>
              </a:lnSpc>
              <a:spcBef>
                <a:spcPts val="0"/>
              </a:spcBef>
              <a:spcAft>
                <a:spcPts val="0"/>
              </a:spcAft>
              <a:buClr>
                <a:srgbClr val="222222"/>
              </a:buClr>
              <a:buSzPts val="1500"/>
              <a:buFont typeface="Arial"/>
              <a:buChar char="•"/>
            </a:pPr>
            <a:r>
              <a:rPr lang="en-US" sz="1500" b="1"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9"/>
                  </a:ext>
                </a:extLst>
              </a:rPr>
              <a:t>Technical Approach</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0"/>
                  </a:ext>
                </a:extLst>
              </a:rPr>
              <a:t>:</a:t>
            </a:r>
            <a:endParaRPr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1"/>
                </a:ext>
              </a:extLst>
            </a:endParaRPr>
          </a:p>
          <a:p>
            <a:pPr marL="914400" lvl="1" indent="-311150" algn="l" rtl="0">
              <a:spcBef>
                <a:spcPts val="0"/>
              </a:spcBef>
              <a:spcAft>
                <a:spcPts val="0"/>
              </a:spcAft>
              <a:buClr>
                <a:srgbClr val="222222"/>
              </a:buClr>
              <a:buSzPts val="1500"/>
              <a:buChar char="•"/>
            </a:pPr>
            <a:r>
              <a:rPr lang="en-US" sz="1500" dirty="0" smtClean="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2"/>
                  </a:ext>
                </a:extLst>
              </a:rPr>
              <a:t>Two-step </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2"/>
                  </a:ext>
                </a:extLst>
              </a:rPr>
              <a:t>c</a:t>
            </a:r>
            <a:r>
              <a:rPr lang="en-US" sz="1500" dirty="0" smtClean="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2"/>
                  </a:ext>
                </a:extLst>
              </a:rPr>
              <a:t>lustering</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2"/>
                  </a:ext>
                </a:extLst>
              </a:rPr>
              <a:t>: first, data partitioning within a novel in-memory acceleration architecture, followed by hierarchical clustering (complete) with a near-storage </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3"/>
                  </a:ext>
                </a:extLst>
              </a:rPr>
              <a:t>ASIC</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4"/>
                  </a:ext>
                </a:extLst>
              </a:rPr>
              <a:t>.</a:t>
            </a:r>
            <a:endParaRPr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5"/>
                </a:ext>
              </a:extLst>
            </a:endParaRPr>
          </a:p>
          <a:p>
            <a:pPr marL="914400" lvl="1" indent="-311150" algn="l" rtl="0">
              <a:lnSpc>
                <a:spcPct val="90000"/>
              </a:lnSpc>
              <a:spcBef>
                <a:spcPts val="0"/>
              </a:spcBef>
              <a:spcAft>
                <a:spcPts val="0"/>
              </a:spcAft>
              <a:buClr>
                <a:srgbClr val="222222"/>
              </a:buClr>
              <a:buSzPts val="1500"/>
              <a:buChar char="•"/>
            </a:pPr>
            <a:r>
              <a:rPr lang="en-US" sz="1500" dirty="0" err="1">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6"/>
                  </a:ext>
                </a:extLst>
              </a:rPr>
              <a:t>RapidOMS</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6"/>
                  </a:ext>
                </a:extLst>
              </a:rPr>
              <a:t> leverages </a:t>
            </a:r>
            <a:r>
              <a:rPr lang="en-US" sz="1500" dirty="0" err="1">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6"/>
                  </a:ext>
                </a:extLst>
              </a:rPr>
              <a:t>SmartSSDs</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6"/>
                  </a:ext>
                </a:extLst>
              </a:rPr>
              <a:t> to reduce data movement across storage system and accelerate OMS through HDC.</a:t>
            </a:r>
            <a:endParaRPr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7"/>
                </a:ext>
              </a:extLst>
            </a:endParaRPr>
          </a:p>
          <a:p>
            <a:pPr marL="914400" lvl="0" indent="0" algn="l" rtl="0">
              <a:lnSpc>
                <a:spcPct val="90000"/>
              </a:lnSpc>
              <a:spcBef>
                <a:spcPts val="0"/>
              </a:spcBef>
              <a:spcAft>
                <a:spcPts val="0"/>
              </a:spcAft>
              <a:buNone/>
            </a:pPr>
            <a:endParaRPr sz="11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8"/>
                </a:ext>
              </a:extLst>
            </a:endParaRPr>
          </a:p>
          <a:p>
            <a:pPr marL="457200" lvl="0" indent="-311150" algn="l" rtl="0">
              <a:lnSpc>
                <a:spcPct val="90000"/>
              </a:lnSpc>
              <a:spcBef>
                <a:spcPts val="0"/>
              </a:spcBef>
              <a:spcAft>
                <a:spcPts val="0"/>
              </a:spcAft>
              <a:buClr>
                <a:srgbClr val="222222"/>
              </a:buClr>
              <a:buSzPts val="1500"/>
              <a:buFont typeface="Arial"/>
              <a:buChar char="•"/>
            </a:pPr>
            <a:r>
              <a:rPr lang="en-US" sz="1500" b="1"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9"/>
                  </a:ext>
                </a:extLst>
              </a:rPr>
              <a:t>Key results and metrics vs. </a:t>
            </a:r>
            <a:r>
              <a:rPr lang="en-US" sz="1500" b="1" dirty="0" err="1">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9"/>
                  </a:ext>
                </a:extLst>
              </a:rPr>
              <a:t>SoTA</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0"/>
                  </a:ext>
                </a:extLst>
              </a:rPr>
              <a:t>:</a:t>
            </a:r>
            <a:endParaRPr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1"/>
                </a:ext>
              </a:extLst>
            </a:endParaRPr>
          </a:p>
          <a:p>
            <a:pPr marL="914400" lvl="1" indent="-311150" algn="l" rtl="0">
              <a:lnSpc>
                <a:spcPct val="100000"/>
              </a:lnSpc>
              <a:spcBef>
                <a:spcPts val="0"/>
              </a:spcBef>
              <a:spcAft>
                <a:spcPts val="0"/>
              </a:spcAft>
              <a:buClr>
                <a:srgbClr val="222222"/>
              </a:buClr>
              <a:buSzPts val="1500"/>
              <a:buChar char="•"/>
            </a:pP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2"/>
                  </a:ext>
                </a:extLst>
              </a:rPr>
              <a:t>New </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3"/>
                  </a:ext>
                </a:extLst>
              </a:rPr>
              <a:t>matrix </a:t>
            </a:r>
            <a:r>
              <a:rPr lang="en-US" sz="1500" dirty="0" err="1">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3"/>
                  </a:ext>
                </a:extLst>
              </a:rPr>
              <a:t>sparsification</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3"/>
                  </a:ext>
                </a:extLst>
              </a:rPr>
              <a:t> for hierarchical clustering </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4"/>
                  </a:ext>
                </a:extLst>
              </a:rPr>
              <a:t>is</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5"/>
                  </a:ext>
                </a:extLst>
              </a:rPr>
              <a:t> 5x faster vs. </a:t>
            </a:r>
            <a:r>
              <a:rPr lang="en-US" sz="1500" dirty="0" err="1">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5"/>
                  </a:ext>
                </a:extLst>
              </a:rPr>
              <a:t>SpecHD</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5"/>
                  </a:ext>
                </a:extLst>
              </a:rPr>
              <a:t>[DATE’24]</a:t>
            </a:r>
            <a:endParaRPr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6"/>
                </a:ext>
              </a:extLst>
            </a:endParaRPr>
          </a:p>
          <a:p>
            <a:pPr marL="914400" lvl="1" indent="-311150" algn="l" rtl="0">
              <a:lnSpc>
                <a:spcPct val="100000"/>
              </a:lnSpc>
              <a:spcBef>
                <a:spcPts val="0"/>
              </a:spcBef>
              <a:spcAft>
                <a:spcPts val="0"/>
              </a:spcAft>
              <a:buClr>
                <a:srgbClr val="222222"/>
              </a:buClr>
              <a:buSzPts val="1500"/>
              <a:buChar char="•"/>
            </a:pPr>
            <a:r>
              <a:rPr lang="en-US" sz="1500" b="1" dirty="0">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7"/>
                  </a:ext>
                </a:extLst>
              </a:rPr>
              <a:t>38x lower latency</a:t>
            </a:r>
            <a:r>
              <a:rPr lang="en-US" sz="1500" dirty="0">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8"/>
                  </a:ext>
                </a:extLst>
              </a:rPr>
              <a:t> and </a:t>
            </a:r>
            <a:r>
              <a:rPr lang="en-US" sz="1500" b="1" dirty="0">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9"/>
                  </a:ext>
                </a:extLst>
              </a:rPr>
              <a:t>2,873x better energy efficiency</a:t>
            </a:r>
            <a:r>
              <a:rPr lang="en-US" sz="1500" dirty="0">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0"/>
                  </a:ext>
                </a:extLst>
              </a:rPr>
              <a:t> over FPGA baseline for </a:t>
            </a:r>
            <a:r>
              <a:rPr lang="en-US" sz="1500" b="1" dirty="0">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1"/>
                  </a:ext>
                </a:extLst>
              </a:rPr>
              <a:t>distance matrix calculations</a:t>
            </a:r>
            <a:r>
              <a:rPr lang="en-US" sz="1500" dirty="0">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2"/>
                  </a:ext>
                </a:extLst>
              </a:rPr>
              <a:t> with ReRAM.</a:t>
            </a:r>
            <a:endParaRPr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3"/>
                </a:ext>
              </a:extLst>
            </a:endParaRPr>
          </a:p>
          <a:p>
            <a:pPr marL="914400" lvl="1" indent="-311150" algn="l" rtl="0">
              <a:lnSpc>
                <a:spcPct val="100000"/>
              </a:lnSpc>
              <a:spcBef>
                <a:spcPts val="0"/>
              </a:spcBef>
              <a:spcAft>
                <a:spcPts val="0"/>
              </a:spcAft>
              <a:buClr>
                <a:srgbClr val="222222"/>
              </a:buClr>
              <a:buSzPts val="1500"/>
              <a:buChar char="•"/>
            </a:pP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Up to 60× faster than ANN-</a:t>
            </a:r>
            <a:r>
              <a:rPr lang="en-US" sz="1500" dirty="0" err="1">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SoLo</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 [JPR’18], 2.72× over </a:t>
            </a:r>
            <a:r>
              <a:rPr lang="en-US" sz="1500" dirty="0" err="1">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HyperOMS</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 [PACT’22], 11× more efficient than </a:t>
            </a:r>
            <a:r>
              <a:rPr lang="en-US" sz="1500" dirty="0" err="1">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HyperOMS</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 [PACT’22] and 68× improvement over ANN-</a:t>
            </a:r>
            <a:r>
              <a:rPr lang="en-US" sz="1500" dirty="0" err="1">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SoLo</a:t>
            </a:r>
            <a:r>
              <a:rPr lang="en-US"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 [JPR’18</a:t>
            </a:r>
            <a:r>
              <a:rPr lang="en-US" sz="1500" dirty="0" smtClean="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a:t>
            </a:r>
            <a:endParaRPr sz="1500" dirty="0">
              <a:solidFill>
                <a:srgbClr val="22222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5"/>
                </a:ext>
              </a:extLst>
            </a:endParaRPr>
          </a:p>
        </p:txBody>
      </p:sp>
      <p:sp>
        <p:nvSpPr>
          <p:cNvPr id="389" name="Google Shape;389;g30cc9abb353_2_73"/>
          <p:cNvSpPr txBox="1"/>
          <p:nvPr/>
        </p:nvSpPr>
        <p:spPr>
          <a:xfrm>
            <a:off x="161800" y="6131686"/>
            <a:ext cx="11387072" cy="91714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800" dirty="0" err="1"/>
              <a:t>Pinge</a:t>
            </a:r>
            <a:r>
              <a:rPr lang="en-US" sz="800" dirty="0"/>
              <a:t>, S., Xu, W., </a:t>
            </a:r>
            <a:r>
              <a:rPr lang="en-US" sz="800" dirty="0" err="1"/>
              <a:t>Bittremieux</a:t>
            </a:r>
            <a:r>
              <a:rPr lang="en-US" sz="800" dirty="0"/>
              <a:t>, W., </a:t>
            </a:r>
            <a:r>
              <a:rPr lang="en-US" sz="800" dirty="0" err="1"/>
              <a:t>Moshiri</a:t>
            </a:r>
            <a:r>
              <a:rPr lang="en-US" sz="800" dirty="0"/>
              <a:t>, N., Jun, S.-W., &amp; Rosing, T. (2024). </a:t>
            </a:r>
            <a:r>
              <a:rPr lang="en-US" sz="800" dirty="0" err="1"/>
              <a:t>RapidOMS</a:t>
            </a:r>
            <a:r>
              <a:rPr lang="en-US" sz="800" dirty="0"/>
              <a:t>: FPGA-Based Open Modification Spectral Library Searching with HD Computing. In </a:t>
            </a:r>
            <a:r>
              <a:rPr lang="en-US" sz="800" i="1" dirty="0"/>
              <a:t>Proceedings of the 2024 IEEE Biomedical Circuits and Systems Conference (BIOCAS)</a:t>
            </a:r>
            <a:r>
              <a:rPr lang="en-US" sz="800" dirty="0"/>
              <a:t>. 2) </a:t>
            </a:r>
            <a:r>
              <a:rPr lang="en-US" sz="800" dirty="0" err="1"/>
              <a:t>Pinge</a:t>
            </a:r>
            <a:r>
              <a:rPr lang="en-US" sz="800" dirty="0"/>
              <a:t>, S., Xu, W., Kang, J., Zhang, T., </a:t>
            </a:r>
            <a:r>
              <a:rPr lang="en-US" sz="800" dirty="0" err="1"/>
              <a:t>Moshiri</a:t>
            </a:r>
            <a:r>
              <a:rPr lang="en-US" sz="800" dirty="0"/>
              <a:t>, N., </a:t>
            </a:r>
            <a:r>
              <a:rPr lang="en-US" sz="800" dirty="0" err="1"/>
              <a:t>Bittremieux</a:t>
            </a:r>
            <a:r>
              <a:rPr lang="en-US" sz="800" dirty="0"/>
              <a:t>, W., &amp; Rosing, T. (2024). </a:t>
            </a:r>
            <a:r>
              <a:rPr lang="en-US" sz="800" dirty="0" err="1"/>
              <a:t>SpecHD</a:t>
            </a:r>
            <a:r>
              <a:rPr lang="en-US" sz="800" dirty="0"/>
              <a:t>: </a:t>
            </a:r>
            <a:r>
              <a:rPr lang="en-US" sz="800" dirty="0" err="1"/>
              <a:t>Hyperdimensional</a:t>
            </a:r>
            <a:r>
              <a:rPr lang="en-US" sz="800" dirty="0"/>
              <a:t> Computing Framework for FPGA-based Mass Spectrometry Clustering. In Proceedings of the Design, Automation and Test in Europe Conference (DATE'24). SRC Publication Number (236081)</a:t>
            </a:r>
            <a:endParaRPr sz="800" dirty="0"/>
          </a:p>
        </p:txBody>
      </p:sp>
      <p:sp>
        <p:nvSpPr>
          <p:cNvPr id="390" name="Google Shape;390;g30cc9abb353_2_73"/>
          <p:cNvSpPr txBox="1"/>
          <p:nvPr/>
        </p:nvSpPr>
        <p:spPr>
          <a:xfrm>
            <a:off x="7546090" y="5985814"/>
            <a:ext cx="3262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a:t>Figure.(b) Two-step clustering approach</a:t>
            </a:r>
            <a:endParaRPr sz="1100"/>
          </a:p>
        </p:txBody>
      </p:sp>
      <p:pic>
        <p:nvPicPr>
          <p:cNvPr id="391" name="Google Shape;391;g30cc9abb353_2_73"/>
          <p:cNvPicPr preferRelativeResize="0"/>
          <p:nvPr/>
        </p:nvPicPr>
        <p:blipFill>
          <a:blip r:embed="rId3">
            <a:alphaModFix/>
          </a:blip>
          <a:stretch>
            <a:fillRect/>
          </a:stretch>
        </p:blipFill>
        <p:spPr>
          <a:xfrm>
            <a:off x="7477353" y="3801122"/>
            <a:ext cx="3262367" cy="2206875"/>
          </a:xfrm>
          <a:prstGeom prst="rect">
            <a:avLst/>
          </a:prstGeom>
          <a:noFill/>
          <a:ln>
            <a:noFill/>
          </a:ln>
        </p:spPr>
      </p:pic>
      <p:pic>
        <p:nvPicPr>
          <p:cNvPr id="392" name="Google Shape;392;g30cc9abb353_2_73"/>
          <p:cNvPicPr preferRelativeResize="0"/>
          <p:nvPr/>
        </p:nvPicPr>
        <p:blipFill rotWithShape="1">
          <a:blip r:embed="rId4">
            <a:alphaModFix/>
          </a:blip>
          <a:srcRect b="11055"/>
          <a:stretch/>
        </p:blipFill>
        <p:spPr>
          <a:xfrm>
            <a:off x="7055850" y="1180876"/>
            <a:ext cx="4715999" cy="2289288"/>
          </a:xfrm>
          <a:prstGeom prst="rect">
            <a:avLst/>
          </a:prstGeom>
          <a:noFill/>
          <a:ln>
            <a:noFill/>
          </a:ln>
        </p:spPr>
      </p:pic>
      <p:sp>
        <p:nvSpPr>
          <p:cNvPr id="393" name="Google Shape;393;g30cc9abb353_2_73"/>
          <p:cNvSpPr txBox="1"/>
          <p:nvPr/>
        </p:nvSpPr>
        <p:spPr>
          <a:xfrm>
            <a:off x="7330833" y="3429000"/>
            <a:ext cx="4716000" cy="585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100"/>
              <a:t>Figure.(a) RapidOMS Kernel-Level Acceleration </a:t>
            </a:r>
            <a:endParaRPr sz="1100"/>
          </a:p>
          <a:p>
            <a:pPr marL="0" lvl="0" indent="0" algn="ctr" rtl="0">
              <a:spcBef>
                <a:spcPts val="0"/>
              </a:spcBef>
              <a:spcAft>
                <a:spcPts val="0"/>
              </a:spcAft>
              <a:buNone/>
            </a:pPr>
            <a:endParaRPr sz="1100"/>
          </a:p>
        </p:txBody>
      </p:sp>
    </p:spTree>
    <p:extLst>
      <p:ext uri="{BB962C8B-B14F-4D97-AF65-F5344CB8AC3E}">
        <p14:creationId xmlns:p14="http://schemas.microsoft.com/office/powerpoint/2010/main" val="9845130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5"/>
          <p:cNvSpPr txBox="1">
            <a:spLocks noGrp="1"/>
          </p:cNvSpPr>
          <p:nvPr>
            <p:ph type="title"/>
          </p:nvPr>
        </p:nvSpPr>
        <p:spPr>
          <a:xfrm>
            <a:off x="194545" y="98207"/>
            <a:ext cx="11924145" cy="1442933"/>
          </a:xfrm>
          <a:prstGeom prst="rect">
            <a:avLst/>
          </a:prstGeom>
          <a:noFill/>
          <a:ln>
            <a:noFill/>
          </a:ln>
        </p:spPr>
        <p:txBody>
          <a:bodyPr spcFirstLastPara="1" wrap="square" lIns="91433" tIns="45700" rIns="91433" bIns="45700" anchor="ctr" anchorCtr="0">
            <a:noAutofit/>
          </a:bodyPr>
          <a:lstStyle/>
          <a:p>
            <a:pPr algn="l">
              <a:buSzPts val="3600"/>
            </a:pPr>
            <a:r>
              <a:rPr lang="en" sz="1800" b="1" dirty="0" smtClean="0"/>
              <a:t>DARPA/SRC JUMP 2.0 PRISM, CHIMES &amp; SUPREME: Accelerating Mass Spec Database Search in Memory </a:t>
            </a:r>
            <a:r>
              <a:rPr lang="en" sz="1800" b="1" dirty="0"/>
              <a:t>&amp; </a:t>
            </a:r>
            <a:r>
              <a:rPr lang="en" sz="1800" b="1" dirty="0" smtClean="0"/>
              <a:t>Storage</a:t>
            </a:r>
            <a:br>
              <a:rPr lang="en" sz="1800" b="1" dirty="0" smtClean="0"/>
            </a:br>
            <a:r>
              <a:rPr lang="en-US" sz="1200" dirty="0"/>
              <a:t>PIs: 		T1: </a:t>
            </a:r>
            <a:r>
              <a:rPr lang="en" sz="1200" dirty="0"/>
              <a:t>Vikram </a:t>
            </a:r>
            <a:r>
              <a:rPr lang="en" sz="1200" dirty="0" smtClean="0"/>
              <a:t>Adve</a:t>
            </a:r>
            <a:r>
              <a:rPr lang="en-US" sz="1200" dirty="0"/>
              <a:t/>
            </a:r>
            <a:br>
              <a:rPr lang="en-US" sz="1200" dirty="0"/>
            </a:br>
            <a:r>
              <a:rPr lang="en-US" sz="1200" dirty="0"/>
              <a:t>		T2: Jason Cong, </a:t>
            </a:r>
            <a:r>
              <a:rPr lang="en-US" sz="1200" dirty="0" smtClean="0"/>
              <a:t>Sang-Woo </a:t>
            </a:r>
            <a:r>
              <a:rPr lang="en-US" sz="1200" dirty="0"/>
              <a:t>Jun, Tajana </a:t>
            </a:r>
            <a:r>
              <a:rPr lang="en-US" sz="1200" dirty="0" smtClean="0"/>
              <a:t>Rosing</a:t>
            </a:r>
            <a:r>
              <a:rPr lang="en-US" sz="1200" dirty="0"/>
              <a:t/>
            </a:r>
            <a:br>
              <a:rPr lang="en-US" sz="1200" dirty="0"/>
            </a:br>
            <a:r>
              <a:rPr lang="en-US" sz="1200" dirty="0"/>
              <a:t>		T3: Eric Pop, </a:t>
            </a:r>
            <a:r>
              <a:rPr lang="en-US" sz="1200" dirty="0" err="1"/>
              <a:t>Mingu</a:t>
            </a:r>
            <a:r>
              <a:rPr lang="en-US" sz="1200" dirty="0"/>
              <a:t> Kang, Philip Wong, Shimeng Yu, Suman Datta</a:t>
            </a:r>
            <a:br>
              <a:rPr lang="en-US" sz="1200" dirty="0"/>
            </a:br>
            <a:r>
              <a:rPr lang="en-US" sz="1200" dirty="0"/>
              <a:t>Other PIs:		</a:t>
            </a:r>
            <a:r>
              <a:rPr lang="en-US" sz="1200" dirty="0" err="1"/>
              <a:t>Niema</a:t>
            </a:r>
            <a:r>
              <a:rPr lang="en-US" sz="1200" dirty="0"/>
              <a:t> </a:t>
            </a:r>
            <a:r>
              <a:rPr lang="en-US" sz="1200" dirty="0" err="1"/>
              <a:t>Moshiri@UCSD</a:t>
            </a:r>
            <a:r>
              <a:rPr lang="en-US" sz="1200" dirty="0"/>
              <a:t>, Pieter </a:t>
            </a:r>
            <a:r>
              <a:rPr lang="en-US" sz="1200" dirty="0" err="1"/>
              <a:t>Dorrestein</a:t>
            </a:r>
            <a:r>
              <a:rPr lang="en-US" sz="1200" dirty="0"/>
              <a:t> </a:t>
            </a:r>
            <a:r>
              <a:rPr lang="en-US" sz="1200" dirty="0" err="1"/>
              <a:t>Pharmacy@UCSD</a:t>
            </a:r>
            <a:r>
              <a:rPr lang="en-US" sz="1200" dirty="0"/>
              <a:t>, Rob Knight, </a:t>
            </a:r>
            <a:r>
              <a:rPr lang="en-US" sz="1200" dirty="0" err="1"/>
              <a:t>Medicine@UCSD</a:t>
            </a:r>
            <a:r>
              <a:rPr lang="en-US" sz="1200" dirty="0"/>
              <a:t>, </a:t>
            </a:r>
            <a:r>
              <a:rPr lang="en-US" sz="1200" dirty="0" err="1" smtClean="0"/>
              <a:t>Sourav</a:t>
            </a:r>
            <a:r>
              <a:rPr lang="en-US" sz="1200" dirty="0" smtClean="0"/>
              <a:t> </a:t>
            </a:r>
            <a:r>
              <a:rPr lang="en-US" sz="1200" dirty="0" err="1"/>
              <a:t>Dutta@UTD</a:t>
            </a:r>
            <a:r>
              <a:rPr lang="en-US" sz="1200" dirty="0"/>
              <a:t>, </a:t>
            </a:r>
            <a:r>
              <a:rPr lang="en-US" sz="1200" dirty="0" err="1"/>
              <a:t>Wout</a:t>
            </a:r>
            <a:r>
              <a:rPr lang="en-US" sz="1200" dirty="0"/>
              <a:t> </a:t>
            </a:r>
            <a:r>
              <a:rPr lang="en-US" sz="1200" dirty="0" err="1" smtClean="0"/>
              <a:t>Bittremieux@UAntwerp</a:t>
            </a:r>
            <a:r>
              <a:rPr lang="en-US" sz="1200" dirty="0"/>
              <a:t/>
            </a:r>
            <a:br>
              <a:rPr lang="en-US" sz="1200" dirty="0"/>
            </a:br>
            <a:r>
              <a:rPr lang="en-US" sz="1200" dirty="0"/>
              <a:t>JUMP 2.0 Centers: 	Asif Khan, SUPREME; </a:t>
            </a:r>
            <a:r>
              <a:rPr lang="en" sz="1200" dirty="0"/>
              <a:t>Shimeng Yu, Suman </a:t>
            </a:r>
            <a:r>
              <a:rPr lang="en" sz="1200" dirty="0" smtClean="0"/>
              <a:t>Datta, CHIMES</a:t>
            </a:r>
            <a:r>
              <a:rPr lang="en-US" sz="1200" dirty="0"/>
              <a:t/>
            </a:r>
            <a:br>
              <a:rPr lang="en-US" sz="1200" dirty="0"/>
            </a:br>
            <a:r>
              <a:rPr lang="en-US" sz="1200" dirty="0"/>
              <a:t>Industry: 		Micron, Samsung, IBM, </a:t>
            </a:r>
            <a:r>
              <a:rPr lang="en-US" sz="1200" dirty="0" smtClean="0"/>
              <a:t>TSMC</a:t>
            </a:r>
            <a:endParaRPr sz="1200" dirty="0">
              <a:solidFill>
                <a:srgbClr val="FF0000"/>
              </a:solidFill>
            </a:endParaRPr>
          </a:p>
        </p:txBody>
      </p:sp>
      <p:sp>
        <p:nvSpPr>
          <p:cNvPr id="116" name="Google Shape;116;p25"/>
          <p:cNvSpPr txBox="1">
            <a:spLocks noGrp="1"/>
          </p:cNvSpPr>
          <p:nvPr>
            <p:ph type="sldNum" idx="12"/>
          </p:nvPr>
        </p:nvSpPr>
        <p:spPr>
          <a:xfrm>
            <a:off x="11320272" y="6355080"/>
            <a:ext cx="457200" cy="365200"/>
          </a:xfrm>
          <a:prstGeom prst="rect">
            <a:avLst/>
          </a:prstGeom>
          <a:noFill/>
          <a:ln>
            <a:noFill/>
          </a:ln>
        </p:spPr>
        <p:txBody>
          <a:bodyPr spcFirstLastPara="1" wrap="square" lIns="0" tIns="45700" rIns="0" bIns="45700" anchor="ctr" anchorCtr="0">
            <a:noAutofit/>
          </a:bodyPr>
          <a:lstStyle/>
          <a:p>
            <a:pPr>
              <a:buSzPts val="1000"/>
            </a:pPr>
            <a:fld id="{00000000-1234-1234-1234-123412341234}" type="slidenum">
              <a:rPr lang="en"/>
              <a:pPr>
                <a:buSzPts val="1000"/>
              </a:pPr>
              <a:t>24</a:t>
            </a:fld>
            <a:endParaRPr/>
          </a:p>
        </p:txBody>
      </p:sp>
      <p:sp>
        <p:nvSpPr>
          <p:cNvPr id="117" name="Google Shape;117;p25"/>
          <p:cNvSpPr txBox="1">
            <a:spLocks noGrp="1"/>
          </p:cNvSpPr>
          <p:nvPr>
            <p:ph type="body" idx="1"/>
          </p:nvPr>
        </p:nvSpPr>
        <p:spPr>
          <a:xfrm>
            <a:off x="-7677" y="1476585"/>
            <a:ext cx="11870814" cy="3110730"/>
          </a:xfrm>
          <a:prstGeom prst="rect">
            <a:avLst/>
          </a:prstGeom>
        </p:spPr>
        <p:txBody>
          <a:bodyPr spcFirstLastPara="1" wrap="square" lIns="91433" tIns="45700" rIns="91433" bIns="45700" anchor="t" anchorCtr="0">
            <a:normAutofit fontScale="77500" lnSpcReduction="20000"/>
          </a:bodyPr>
          <a:lstStyle/>
          <a:p>
            <a:pPr marL="609585" indent="-414432">
              <a:lnSpc>
                <a:spcPct val="120000"/>
              </a:lnSpc>
              <a:spcBef>
                <a:spcPts val="0"/>
              </a:spcBef>
              <a:buSzPct val="100000"/>
            </a:pPr>
            <a:r>
              <a:rPr lang="en" sz="1600" b="1" dirty="0" smtClean="0">
                <a:latin typeface="+mn-lt"/>
              </a:rPr>
              <a:t>Motivation</a:t>
            </a:r>
            <a:r>
              <a:rPr lang="en" sz="1867" b="1" dirty="0" smtClean="0">
                <a:latin typeface="+mn-lt"/>
              </a:rPr>
              <a:t>:</a:t>
            </a:r>
          </a:p>
          <a:p>
            <a:pPr marL="1066785" lvl="1" indent="-414432">
              <a:lnSpc>
                <a:spcPct val="120000"/>
              </a:lnSpc>
              <a:spcBef>
                <a:spcPts val="0"/>
              </a:spcBef>
              <a:buSzPct val="100000"/>
            </a:pPr>
            <a:r>
              <a:rPr lang="en" sz="1400" dirty="0" smtClean="0">
                <a:latin typeface="+mn-lt"/>
              </a:rPr>
              <a:t>Proteomics and metabolomics relay on mass spectrometry as a key tool in design of precision drugs</a:t>
            </a:r>
          </a:p>
          <a:p>
            <a:pPr marL="1066785" lvl="1" indent="-414432">
              <a:lnSpc>
                <a:spcPct val="120000"/>
              </a:lnSpc>
              <a:spcBef>
                <a:spcPts val="0"/>
              </a:spcBef>
              <a:buSzPct val="100000"/>
            </a:pPr>
            <a:r>
              <a:rPr lang="en" sz="1400" dirty="0" smtClean="0">
                <a:latin typeface="+mn-lt"/>
              </a:rPr>
              <a:t>CPU/GPU state of the art tool, AnnSoLo [Journal Proteome Research’23] is very slow due to memory boundedness </a:t>
            </a:r>
            <a:r>
              <a:rPr lang="en" sz="1400" dirty="0" smtClean="0">
                <a:latin typeface="+mn-lt"/>
                <a:sym typeface="Wingdings" panose="05000000000000000000" pitchFamily="2" charset="2"/>
              </a:rPr>
              <a:t> gating development of future drugs</a:t>
            </a:r>
            <a:endParaRPr lang="en" sz="1000" dirty="0" smtClean="0">
              <a:latin typeface="+mn-lt"/>
              <a:sym typeface="Wingdings" panose="05000000000000000000" pitchFamily="2" charset="2"/>
            </a:endParaRPr>
          </a:p>
          <a:p>
            <a:pPr marL="1523985" lvl="2" indent="-414432">
              <a:lnSpc>
                <a:spcPct val="120000"/>
              </a:lnSpc>
              <a:spcBef>
                <a:spcPts val="0"/>
              </a:spcBef>
              <a:buSzPct val="100000"/>
            </a:pPr>
            <a:r>
              <a:rPr lang="en" sz="1300" dirty="0" smtClean="0">
                <a:latin typeface="+mn-lt"/>
                <a:sym typeface="Wingdings" panose="05000000000000000000" pitchFamily="2" charset="2"/>
              </a:rPr>
              <a:t>Novel memory and storage devices provide a capability for in/near memory computation, but have higher bit error rates &amp; do not have compiler support</a:t>
            </a:r>
          </a:p>
          <a:p>
            <a:pPr marL="609585" indent="-414432">
              <a:lnSpc>
                <a:spcPct val="120000"/>
              </a:lnSpc>
              <a:spcBef>
                <a:spcPts val="0"/>
              </a:spcBef>
              <a:buSzPct val="100000"/>
            </a:pPr>
            <a:r>
              <a:rPr lang="en" sz="1600" b="1" dirty="0" smtClean="0">
                <a:latin typeface="+mn-lt"/>
              </a:rPr>
              <a:t>Goal: </a:t>
            </a:r>
            <a:r>
              <a:rPr lang="en" sz="1600" dirty="0" smtClean="0">
                <a:latin typeface="+mn-lt"/>
              </a:rPr>
              <a:t>understand &amp; quantify what procesisng in/near novel </a:t>
            </a:r>
            <a:r>
              <a:rPr lang="en-US" sz="1600" dirty="0"/>
              <a:t>Theme 3 &amp; SUPREME</a:t>
            </a:r>
            <a:r>
              <a:rPr lang="en" sz="1600" dirty="0" smtClean="0">
                <a:latin typeface="+mn-lt"/>
              </a:rPr>
              <a:t> memories can offer to big data analysis on real applications</a:t>
            </a:r>
          </a:p>
          <a:p>
            <a:pPr marL="609585" indent="-414432">
              <a:lnSpc>
                <a:spcPct val="120000"/>
              </a:lnSpc>
              <a:spcBef>
                <a:spcPts val="0"/>
              </a:spcBef>
              <a:buSzPct val="100000"/>
            </a:pPr>
            <a:r>
              <a:rPr lang="en" sz="1600" b="1" dirty="0" smtClean="0">
                <a:latin typeface="+mn-lt"/>
              </a:rPr>
              <a:t>Technical approach:</a:t>
            </a:r>
          </a:p>
          <a:p>
            <a:pPr marL="1066785" lvl="1" indent="-414432">
              <a:lnSpc>
                <a:spcPct val="120000"/>
              </a:lnSpc>
              <a:spcBef>
                <a:spcPts val="0"/>
              </a:spcBef>
              <a:buSzPct val="100000"/>
            </a:pPr>
            <a:r>
              <a:rPr lang="en" sz="1400" dirty="0" smtClean="0">
                <a:latin typeface="+mn-lt"/>
              </a:rPr>
              <a:t>Leverage resiliency of hyperdimensional computing to benefit from higher capacity along with high parallelism in and near memory/storage compute </a:t>
            </a:r>
            <a:endParaRPr lang="en" sz="1400" dirty="0" smtClean="0">
              <a:latin typeface="+mn-lt"/>
              <a:sym typeface="Wingdings" panose="05000000000000000000" pitchFamily="2" charset="2"/>
            </a:endParaRPr>
          </a:p>
          <a:p>
            <a:pPr marL="1066785" lvl="1" indent="-414432">
              <a:lnSpc>
                <a:spcPct val="120000"/>
              </a:lnSpc>
              <a:spcBef>
                <a:spcPts val="0"/>
              </a:spcBef>
              <a:buSzPct val="100000"/>
            </a:pPr>
            <a:r>
              <a:rPr lang="en-US" sz="1400" dirty="0" smtClean="0">
                <a:latin typeface="+mn-lt"/>
              </a:rPr>
              <a:t>Automate compiling of HDC-based workloads onto multiple types of accelerators: CPU, GPU, FPGA, and PIM</a:t>
            </a:r>
          </a:p>
          <a:p>
            <a:pPr marL="1523985" lvl="2" indent="-414432">
              <a:lnSpc>
                <a:spcPct val="120000"/>
              </a:lnSpc>
              <a:spcBef>
                <a:spcPts val="0"/>
              </a:spcBef>
              <a:buSzPct val="100000"/>
            </a:pPr>
            <a:r>
              <a:rPr lang="en-US" sz="1400" dirty="0" smtClean="0">
                <a:latin typeface="+mn-lt"/>
              </a:rPr>
              <a:t>HPVM produces 15x less lines of code that run  &gt;3x faster due to optimizations</a:t>
            </a:r>
            <a:endParaRPr lang="en" sz="1400" dirty="0" smtClean="0">
              <a:latin typeface="+mn-lt"/>
            </a:endParaRPr>
          </a:p>
          <a:p>
            <a:pPr marL="609585" lvl="0" indent="-414432">
              <a:lnSpc>
                <a:spcPct val="120000"/>
              </a:lnSpc>
              <a:spcBef>
                <a:spcPts val="0"/>
              </a:spcBef>
              <a:buSzPct val="100000"/>
            </a:pPr>
            <a:r>
              <a:rPr lang="en" sz="1600" b="1" dirty="0" smtClean="0">
                <a:latin typeface="+mn-lt"/>
              </a:rPr>
              <a:t>Grand challenge application</a:t>
            </a:r>
            <a:r>
              <a:rPr lang="en" sz="1600" dirty="0" smtClean="0">
                <a:latin typeface="+mn-lt"/>
              </a:rPr>
              <a:t>: </a:t>
            </a:r>
            <a:r>
              <a:rPr lang="en" sz="1600" dirty="0">
                <a:latin typeface="+mn-lt"/>
              </a:rPr>
              <a:t>Open modification search for mass spectrometry based </a:t>
            </a:r>
            <a:r>
              <a:rPr lang="en" sz="1600" dirty="0" smtClean="0">
                <a:latin typeface="+mn-lt"/>
              </a:rPr>
              <a:t>on HDC</a:t>
            </a:r>
            <a:r>
              <a:rPr lang="en" sz="1600" baseline="30000" dirty="0" smtClean="0">
                <a:latin typeface="+mn-lt"/>
              </a:rPr>
              <a:t> </a:t>
            </a:r>
            <a:r>
              <a:rPr lang="en" sz="1600" dirty="0" smtClean="0">
                <a:latin typeface="+mn-lt"/>
              </a:rPr>
              <a:t>[BioOxford’23] with </a:t>
            </a:r>
            <a:r>
              <a:rPr lang="en" sz="1600" dirty="0">
                <a:latin typeface="+mn-lt"/>
              </a:rPr>
              <a:t>comparable accuracy to </a:t>
            </a:r>
            <a:r>
              <a:rPr lang="en" sz="1600" dirty="0" smtClean="0">
                <a:latin typeface="+mn-lt"/>
              </a:rPr>
              <a:t>AnnSoLo </a:t>
            </a:r>
            <a:r>
              <a:rPr lang="en-US" sz="1600" dirty="0">
                <a:latin typeface="+mn-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[JPR’19</a:t>
            </a:r>
            <a:r>
              <a:rPr lang="en-US" sz="1600" dirty="0" smtClean="0">
                <a:latin typeface="+mn-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a:t>
            </a:r>
            <a:endParaRPr sz="1600" baseline="30000" dirty="0" smtClean="0">
              <a:latin typeface="+mn-lt"/>
            </a:endParaRPr>
          </a:p>
          <a:p>
            <a:pPr lvl="1">
              <a:lnSpc>
                <a:spcPct val="120000"/>
              </a:lnSpc>
              <a:spcBef>
                <a:spcPts val="0"/>
              </a:spcBef>
              <a:buSzPct val="100000"/>
            </a:pPr>
            <a:r>
              <a:rPr lang="en" sz="1400" b="1" dirty="0" smtClean="0">
                <a:latin typeface="+mn-lt"/>
              </a:rPr>
              <a:t>Smaller dataset</a:t>
            </a:r>
            <a:r>
              <a:rPr lang="en" sz="1400" dirty="0" smtClean="0">
                <a:latin typeface="+mn-lt"/>
              </a:rPr>
              <a:t>: </a:t>
            </a:r>
          </a:p>
          <a:p>
            <a:pPr lvl="2">
              <a:lnSpc>
                <a:spcPct val="120000"/>
              </a:lnSpc>
              <a:spcBef>
                <a:spcPts val="0"/>
              </a:spcBef>
              <a:buSzPct val="100000"/>
            </a:pPr>
            <a:r>
              <a:rPr lang="en-US" sz="1400" dirty="0" smtClean="0">
                <a:latin typeface="+mn-lt"/>
              </a:rPr>
              <a:t>Reference</a:t>
            </a:r>
            <a:r>
              <a:rPr lang="en-US" sz="1400" dirty="0">
                <a:latin typeface="+mn-lt"/>
              </a:rPr>
              <a:t>: Yeast and Human HCD spectral library (1,188,168 spectra; </a:t>
            </a:r>
            <a:r>
              <a:rPr lang="en-US" sz="1400" dirty="0" smtClean="0">
                <a:latin typeface="+mn-lt"/>
              </a:rPr>
              <a:t>1GB </a:t>
            </a:r>
            <a:r>
              <a:rPr lang="en-US" sz="1400" dirty="0">
                <a:latin typeface="+mn-lt"/>
              </a:rPr>
              <a:t>in HDC representation);  </a:t>
            </a:r>
            <a:r>
              <a:rPr lang="en-US" sz="1400" dirty="0" smtClean="0">
                <a:latin typeface="+mn-lt"/>
              </a:rPr>
              <a:t>Query</a:t>
            </a:r>
            <a:r>
              <a:rPr lang="en-US" sz="1400" dirty="0">
                <a:latin typeface="+mn-lt"/>
              </a:rPr>
              <a:t>: iPRG2012 (17,993 spectra, each query is 8,192 </a:t>
            </a:r>
            <a:r>
              <a:rPr lang="en-US" sz="1400" dirty="0" smtClean="0">
                <a:latin typeface="+mn-lt"/>
              </a:rPr>
              <a:t>bits)</a:t>
            </a:r>
          </a:p>
          <a:p>
            <a:pPr lvl="1">
              <a:lnSpc>
                <a:spcPct val="120000"/>
              </a:lnSpc>
              <a:spcBef>
                <a:spcPts val="0"/>
              </a:spcBef>
              <a:buSzPct val="100000"/>
            </a:pPr>
            <a:r>
              <a:rPr lang="en" sz="1400" b="1" dirty="0" smtClean="0">
                <a:latin typeface="+mn-lt"/>
              </a:rPr>
              <a:t>Larger dataset</a:t>
            </a:r>
            <a:r>
              <a:rPr lang="en" sz="1400" dirty="0" smtClean="0">
                <a:latin typeface="+mn-lt"/>
              </a:rPr>
              <a:t>:  154TB from MaSSiVE database at UCSD</a:t>
            </a:r>
          </a:p>
          <a:p>
            <a:pPr lvl="2">
              <a:lnSpc>
                <a:spcPct val="120000"/>
              </a:lnSpc>
              <a:spcBef>
                <a:spcPts val="0"/>
              </a:spcBef>
              <a:buSzPct val="100000"/>
            </a:pPr>
            <a:r>
              <a:rPr lang="en-US" sz="1400" dirty="0" smtClean="0">
                <a:latin typeface="+mn-lt"/>
              </a:rPr>
              <a:t>Reference</a:t>
            </a:r>
            <a:r>
              <a:rPr lang="en-US" sz="1400" dirty="0">
                <a:latin typeface="+mn-lt"/>
              </a:rPr>
              <a:t>: </a:t>
            </a:r>
            <a:r>
              <a:rPr lang="en-US" sz="1400" dirty="0" smtClean="0">
                <a:latin typeface="+mn-lt"/>
              </a:rPr>
              <a:t>1,000,000,000 </a:t>
            </a:r>
            <a:r>
              <a:rPr lang="en-US" sz="1400" dirty="0">
                <a:latin typeface="+mn-lt"/>
              </a:rPr>
              <a:t>spectra (8TB in HDC), Query: </a:t>
            </a:r>
            <a:r>
              <a:rPr lang="en-US" sz="1400" dirty="0" smtClean="0">
                <a:latin typeface="+mn-lt"/>
              </a:rPr>
              <a:t>15,000 </a:t>
            </a:r>
            <a:r>
              <a:rPr lang="en-US" sz="1400" dirty="0">
                <a:latin typeface="+mn-lt"/>
              </a:rPr>
              <a:t>spectra (typical </a:t>
            </a:r>
            <a:r>
              <a:rPr lang="en-US" sz="1400" dirty="0" smtClean="0">
                <a:latin typeface="+mn-lt"/>
              </a:rPr>
              <a:t>for a single </a:t>
            </a:r>
            <a:r>
              <a:rPr lang="en-US" sz="1400" dirty="0">
                <a:latin typeface="+mn-lt"/>
              </a:rPr>
              <a:t>instrument run) </a:t>
            </a:r>
            <a:endParaRPr lang="en" sz="1400" dirty="0" smtClean="0">
              <a:latin typeface="+mn-lt"/>
            </a:endParaRPr>
          </a:p>
        </p:txBody>
      </p:sp>
      <p:pic>
        <p:nvPicPr>
          <p:cNvPr id="120" name="Google Shape;120;p25"/>
          <p:cNvPicPr preferRelativeResize="0"/>
          <p:nvPr/>
        </p:nvPicPr>
        <p:blipFill rotWithShape="1">
          <a:blip r:embed="rId3">
            <a:alphaModFix/>
          </a:blip>
          <a:srcRect t="8508"/>
          <a:stretch/>
        </p:blipFill>
        <p:spPr>
          <a:xfrm>
            <a:off x="884770" y="4047463"/>
            <a:ext cx="8052354" cy="2107091"/>
          </a:xfrm>
          <a:prstGeom prst="rect">
            <a:avLst/>
          </a:prstGeom>
          <a:noFill/>
          <a:ln>
            <a:noFill/>
          </a:ln>
        </p:spPr>
      </p:pic>
      <p:sp>
        <p:nvSpPr>
          <p:cNvPr id="4" name="Rectangle 1"/>
          <p:cNvSpPr>
            <a:spLocks noChangeArrowheads="1"/>
          </p:cNvSpPr>
          <p:nvPr/>
        </p:nvSpPr>
        <p:spPr bwMode="auto">
          <a:xfrm>
            <a:off x="0" y="12776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2727516" y="428286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9" name="Group 8">
            <a:extLst>
              <a:ext uri="{FF2B5EF4-FFF2-40B4-BE49-F238E27FC236}">
                <a16:creationId xmlns:a16="http://schemas.microsoft.com/office/drawing/2014/main" id="{44895FA6-7E4B-0945-D5B9-25FE984D2FD5}"/>
              </a:ext>
            </a:extLst>
          </p:cNvPr>
          <p:cNvGrpSpPr/>
          <p:nvPr/>
        </p:nvGrpSpPr>
        <p:grpSpPr>
          <a:xfrm>
            <a:off x="9005624" y="4247498"/>
            <a:ext cx="3186376" cy="1707020"/>
            <a:chOff x="6263466" y="3023604"/>
            <a:chExt cx="4295163" cy="2146333"/>
          </a:xfrm>
        </p:grpSpPr>
        <p:sp>
          <p:nvSpPr>
            <p:cNvPr id="10" name="Google Shape;86;g30d4d162cbb_0_10"/>
            <p:cNvSpPr/>
            <p:nvPr/>
          </p:nvSpPr>
          <p:spPr>
            <a:xfrm>
              <a:off x="7377591" y="3023604"/>
              <a:ext cx="1784100" cy="451274"/>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b="1">
                  <a:solidFill>
                    <a:schemeClr val="lt1"/>
                  </a:solidFill>
                  <a:latin typeface="Tahoma"/>
                  <a:ea typeface="Tahoma"/>
                  <a:cs typeface="Tahoma"/>
                  <a:sym typeface="Tahoma"/>
                </a:rPr>
                <a:t>HDC++</a:t>
              </a:r>
              <a:endParaRPr sz="900" b="1">
                <a:solidFill>
                  <a:schemeClr val="lt1"/>
                </a:solidFill>
                <a:latin typeface="Tahoma"/>
                <a:ea typeface="Tahoma"/>
                <a:cs typeface="Tahoma"/>
                <a:sym typeface="Tahoma"/>
              </a:endParaRPr>
            </a:p>
          </p:txBody>
        </p:sp>
        <p:sp>
          <p:nvSpPr>
            <p:cNvPr id="11" name="Google Shape;87;g30d4d162cbb_0_10"/>
            <p:cNvSpPr/>
            <p:nvPr/>
          </p:nvSpPr>
          <p:spPr>
            <a:xfrm>
              <a:off x="7377591" y="3712069"/>
              <a:ext cx="1784099" cy="573469"/>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b="1" dirty="0">
                  <a:solidFill>
                    <a:schemeClr val="lt1"/>
                  </a:solidFill>
                  <a:latin typeface="Tahoma"/>
                  <a:ea typeface="Tahoma"/>
                  <a:cs typeface="Tahoma"/>
                  <a:sym typeface="Tahoma"/>
                </a:rPr>
                <a:t>HPVM-HDC</a:t>
              </a:r>
              <a:endParaRPr sz="900" b="1" dirty="0">
                <a:solidFill>
                  <a:schemeClr val="lt1"/>
                </a:solidFill>
                <a:latin typeface="Tahoma"/>
                <a:ea typeface="Tahoma"/>
                <a:cs typeface="Tahoma"/>
                <a:sym typeface="Tahoma"/>
              </a:endParaRPr>
            </a:p>
            <a:p>
              <a:pPr marL="0" lvl="0" indent="0" algn="ctr" rtl="0">
                <a:spcBef>
                  <a:spcPts val="0"/>
                </a:spcBef>
                <a:spcAft>
                  <a:spcPts val="0"/>
                </a:spcAft>
                <a:buNone/>
              </a:pPr>
              <a:r>
                <a:rPr lang="en-US" sz="900" b="1" dirty="0">
                  <a:solidFill>
                    <a:schemeClr val="lt1"/>
                  </a:solidFill>
                  <a:latin typeface="Tahoma"/>
                  <a:ea typeface="Tahoma"/>
                  <a:cs typeface="Tahoma"/>
                  <a:sym typeface="Tahoma"/>
                </a:rPr>
                <a:t>Compiler</a:t>
              </a:r>
              <a:endParaRPr sz="900" b="1" dirty="0">
                <a:solidFill>
                  <a:schemeClr val="lt1"/>
                </a:solidFill>
                <a:latin typeface="Tahoma"/>
                <a:ea typeface="Tahoma"/>
                <a:cs typeface="Tahoma"/>
                <a:sym typeface="Tahoma"/>
              </a:endParaRPr>
            </a:p>
          </p:txBody>
        </p:sp>
        <p:grpSp>
          <p:nvGrpSpPr>
            <p:cNvPr id="12" name="Google Shape;88;g30d4d162cbb_0_10"/>
            <p:cNvGrpSpPr/>
            <p:nvPr/>
          </p:nvGrpSpPr>
          <p:grpSpPr>
            <a:xfrm>
              <a:off x="6263466" y="4648235"/>
              <a:ext cx="4196343" cy="521702"/>
              <a:chOff x="6374500" y="4077898"/>
              <a:chExt cx="4196343" cy="521702"/>
            </a:xfrm>
          </p:grpSpPr>
          <p:sp>
            <p:nvSpPr>
              <p:cNvPr id="24" name="Google Shape;89;g30d4d162cbb_0_10"/>
              <p:cNvSpPr txBox="1"/>
              <p:nvPr/>
            </p:nvSpPr>
            <p:spPr>
              <a:xfrm>
                <a:off x="6374500" y="4077900"/>
                <a:ext cx="617100" cy="52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b="1">
                    <a:solidFill>
                      <a:schemeClr val="dk1"/>
                    </a:solidFill>
                    <a:latin typeface="Tahoma"/>
                    <a:ea typeface="Tahoma"/>
                    <a:cs typeface="Tahoma"/>
                    <a:sym typeface="Tahoma"/>
                  </a:rPr>
                  <a:t>CPU</a:t>
                </a:r>
                <a:endParaRPr sz="700" b="1">
                  <a:solidFill>
                    <a:schemeClr val="dk1"/>
                  </a:solidFill>
                  <a:latin typeface="Tahoma"/>
                  <a:ea typeface="Tahoma"/>
                  <a:cs typeface="Tahoma"/>
                  <a:sym typeface="Tahoma"/>
                </a:endParaRPr>
              </a:p>
            </p:txBody>
          </p:sp>
          <p:sp>
            <p:nvSpPr>
              <p:cNvPr id="25" name="Google Shape;90;g30d4d162cbb_0_10"/>
              <p:cNvSpPr txBox="1"/>
              <p:nvPr/>
            </p:nvSpPr>
            <p:spPr>
              <a:xfrm>
                <a:off x="6845300" y="4077900"/>
                <a:ext cx="617100" cy="52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b="1">
                    <a:solidFill>
                      <a:schemeClr val="dk1"/>
                    </a:solidFill>
                    <a:latin typeface="Tahoma"/>
                    <a:ea typeface="Tahoma"/>
                    <a:cs typeface="Tahoma"/>
                    <a:sym typeface="Tahoma"/>
                  </a:rPr>
                  <a:t>GPU</a:t>
                </a:r>
                <a:endParaRPr sz="700" b="1">
                  <a:solidFill>
                    <a:schemeClr val="dk1"/>
                  </a:solidFill>
                  <a:latin typeface="Tahoma"/>
                  <a:ea typeface="Tahoma"/>
                  <a:cs typeface="Tahoma"/>
                  <a:sym typeface="Tahoma"/>
                </a:endParaRPr>
              </a:p>
            </p:txBody>
          </p:sp>
          <p:sp>
            <p:nvSpPr>
              <p:cNvPr id="26" name="Google Shape;91;g30d4d162cbb_0_10"/>
              <p:cNvSpPr txBox="1"/>
              <p:nvPr/>
            </p:nvSpPr>
            <p:spPr>
              <a:xfrm>
                <a:off x="7322475" y="4077900"/>
                <a:ext cx="730500" cy="52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b="1">
                    <a:solidFill>
                      <a:schemeClr val="dk1"/>
                    </a:solidFill>
                    <a:latin typeface="Tahoma"/>
                    <a:ea typeface="Tahoma"/>
                    <a:cs typeface="Tahoma"/>
                    <a:sym typeface="Tahoma"/>
                  </a:rPr>
                  <a:t>FPGA</a:t>
                </a:r>
                <a:endParaRPr sz="700" b="1">
                  <a:solidFill>
                    <a:schemeClr val="dk1"/>
                  </a:solidFill>
                  <a:latin typeface="Tahoma"/>
                  <a:ea typeface="Tahoma"/>
                  <a:cs typeface="Tahoma"/>
                  <a:sym typeface="Tahoma"/>
                </a:endParaRPr>
              </a:p>
            </p:txBody>
          </p:sp>
          <p:sp>
            <p:nvSpPr>
              <p:cNvPr id="27" name="Google Shape;92;g30d4d162cbb_0_10"/>
              <p:cNvSpPr txBox="1"/>
              <p:nvPr/>
            </p:nvSpPr>
            <p:spPr>
              <a:xfrm>
                <a:off x="7778642" y="4077898"/>
                <a:ext cx="1156228" cy="52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b="1" dirty="0" smtClean="0">
                    <a:solidFill>
                      <a:schemeClr val="dk1"/>
                    </a:solidFill>
                    <a:latin typeface="Tahoma"/>
                    <a:ea typeface="Tahoma"/>
                    <a:cs typeface="Tahoma"/>
                    <a:sym typeface="Tahoma"/>
                  </a:rPr>
                  <a:t>DRAM PIM</a:t>
                </a:r>
                <a:endParaRPr sz="700" b="1" dirty="0">
                  <a:solidFill>
                    <a:schemeClr val="dk1"/>
                  </a:solidFill>
                  <a:latin typeface="Tahoma"/>
                  <a:ea typeface="Tahoma"/>
                  <a:cs typeface="Tahoma"/>
                  <a:sym typeface="Tahoma"/>
                </a:endParaRPr>
              </a:p>
            </p:txBody>
          </p:sp>
          <p:sp>
            <p:nvSpPr>
              <p:cNvPr id="28" name="Google Shape;93;g30d4d162cbb_0_10"/>
              <p:cNvSpPr txBox="1"/>
              <p:nvPr/>
            </p:nvSpPr>
            <p:spPr>
              <a:xfrm>
                <a:off x="8619465" y="4077900"/>
                <a:ext cx="1151124" cy="52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b="1" dirty="0" smtClean="0">
                    <a:solidFill>
                      <a:schemeClr val="dk1"/>
                    </a:solidFill>
                    <a:latin typeface="Tahoma"/>
                    <a:ea typeface="Tahoma"/>
                    <a:cs typeface="Tahoma"/>
                    <a:sym typeface="Tahoma"/>
                  </a:rPr>
                  <a:t>HD ReRAM</a:t>
                </a:r>
                <a:endParaRPr sz="700" b="1" dirty="0">
                  <a:solidFill>
                    <a:schemeClr val="dk1"/>
                  </a:solidFill>
                  <a:latin typeface="Tahoma"/>
                  <a:ea typeface="Tahoma"/>
                  <a:cs typeface="Tahoma"/>
                  <a:sym typeface="Tahoma"/>
                </a:endParaRPr>
              </a:p>
            </p:txBody>
          </p:sp>
          <p:sp>
            <p:nvSpPr>
              <p:cNvPr id="29" name="Google Shape;94;g30d4d162cbb_0_10"/>
              <p:cNvSpPr txBox="1"/>
              <p:nvPr/>
            </p:nvSpPr>
            <p:spPr>
              <a:xfrm>
                <a:off x="9298948" y="4077900"/>
                <a:ext cx="1271895" cy="52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b="1" dirty="0" smtClean="0">
                    <a:solidFill>
                      <a:schemeClr val="dk1"/>
                    </a:solidFill>
                    <a:latin typeface="Tahoma"/>
                    <a:ea typeface="Tahoma"/>
                    <a:cs typeface="Tahoma"/>
                    <a:sym typeface="Tahoma"/>
                  </a:rPr>
                  <a:t>HD PCM</a:t>
                </a:r>
                <a:endParaRPr sz="700" b="1" dirty="0">
                  <a:solidFill>
                    <a:schemeClr val="dk1"/>
                  </a:solidFill>
                  <a:latin typeface="Tahoma"/>
                  <a:ea typeface="Tahoma"/>
                  <a:cs typeface="Tahoma"/>
                  <a:sym typeface="Tahoma"/>
                </a:endParaRPr>
              </a:p>
            </p:txBody>
          </p:sp>
        </p:grpSp>
        <p:cxnSp>
          <p:nvCxnSpPr>
            <p:cNvPr id="13" name="Google Shape;95;g30d4d162cbb_0_10"/>
            <p:cNvCxnSpPr>
              <a:cxnSpLocks/>
              <a:stCxn id="10" idx="2"/>
              <a:endCxn id="11" idx="0"/>
            </p:cNvCxnSpPr>
            <p:nvPr/>
          </p:nvCxnSpPr>
          <p:spPr>
            <a:xfrm>
              <a:off x="8269642" y="3474878"/>
              <a:ext cx="0" cy="237192"/>
            </a:xfrm>
            <a:prstGeom prst="straightConnector1">
              <a:avLst/>
            </a:prstGeom>
            <a:noFill/>
            <a:ln w="9525" cap="flat" cmpd="sng">
              <a:solidFill>
                <a:schemeClr val="dk1"/>
              </a:solidFill>
              <a:prstDash val="solid"/>
              <a:round/>
              <a:headEnd type="none" w="med" len="med"/>
              <a:tailEnd type="triangle" w="med" len="med"/>
            </a:ln>
          </p:spPr>
        </p:cxnSp>
        <p:cxnSp>
          <p:nvCxnSpPr>
            <p:cNvPr id="14" name="Google Shape;96;g30d4d162cbb_0_10"/>
            <p:cNvCxnSpPr>
              <a:cxnSpLocks/>
              <a:stCxn id="11" idx="2"/>
              <a:endCxn id="24" idx="0"/>
            </p:cNvCxnSpPr>
            <p:nvPr/>
          </p:nvCxnSpPr>
          <p:spPr>
            <a:xfrm flipH="1">
              <a:off x="6572017" y="4285538"/>
              <a:ext cx="1697625" cy="362698"/>
            </a:xfrm>
            <a:prstGeom prst="straightConnector1">
              <a:avLst/>
            </a:prstGeom>
            <a:noFill/>
            <a:ln w="9525" cap="flat" cmpd="sng">
              <a:solidFill>
                <a:schemeClr val="dk1"/>
              </a:solidFill>
              <a:prstDash val="solid"/>
              <a:round/>
              <a:headEnd type="none" w="med" len="med"/>
              <a:tailEnd type="triangle" w="med" len="med"/>
            </a:ln>
          </p:spPr>
        </p:cxnSp>
        <p:cxnSp>
          <p:nvCxnSpPr>
            <p:cNvPr id="15" name="Google Shape;97;g30d4d162cbb_0_10"/>
            <p:cNvCxnSpPr>
              <a:cxnSpLocks/>
              <a:stCxn id="11" idx="2"/>
              <a:endCxn id="25" idx="0"/>
            </p:cNvCxnSpPr>
            <p:nvPr/>
          </p:nvCxnSpPr>
          <p:spPr>
            <a:xfrm flipH="1">
              <a:off x="7042816" y="4285538"/>
              <a:ext cx="1226825" cy="362698"/>
            </a:xfrm>
            <a:prstGeom prst="straightConnector1">
              <a:avLst/>
            </a:prstGeom>
            <a:noFill/>
            <a:ln w="9525" cap="flat" cmpd="sng">
              <a:solidFill>
                <a:schemeClr val="dk1"/>
              </a:solidFill>
              <a:prstDash val="solid"/>
              <a:round/>
              <a:headEnd type="none" w="med" len="med"/>
              <a:tailEnd type="triangle" w="med" len="med"/>
            </a:ln>
          </p:spPr>
        </p:cxnSp>
        <p:cxnSp>
          <p:nvCxnSpPr>
            <p:cNvPr id="16" name="Google Shape;98;g30d4d162cbb_0_10"/>
            <p:cNvCxnSpPr>
              <a:cxnSpLocks/>
              <a:stCxn id="11" idx="2"/>
              <a:endCxn id="26" idx="0"/>
            </p:cNvCxnSpPr>
            <p:nvPr/>
          </p:nvCxnSpPr>
          <p:spPr>
            <a:xfrm flipH="1">
              <a:off x="7576692" y="4285538"/>
              <a:ext cx="692950" cy="362698"/>
            </a:xfrm>
            <a:prstGeom prst="straightConnector1">
              <a:avLst/>
            </a:prstGeom>
            <a:noFill/>
            <a:ln w="9525" cap="flat" cmpd="sng">
              <a:solidFill>
                <a:schemeClr val="dk1"/>
              </a:solidFill>
              <a:prstDash val="solid"/>
              <a:round/>
              <a:headEnd type="none" w="med" len="med"/>
              <a:tailEnd type="triangle" w="med" len="med"/>
            </a:ln>
          </p:spPr>
        </p:cxnSp>
        <p:cxnSp>
          <p:nvCxnSpPr>
            <p:cNvPr id="17" name="Google Shape;99;g30d4d162cbb_0_10"/>
            <p:cNvCxnSpPr>
              <a:cxnSpLocks/>
              <a:stCxn id="11" idx="2"/>
            </p:cNvCxnSpPr>
            <p:nvPr/>
          </p:nvCxnSpPr>
          <p:spPr>
            <a:xfrm>
              <a:off x="8269642" y="4285538"/>
              <a:ext cx="16801" cy="375299"/>
            </a:xfrm>
            <a:prstGeom prst="straightConnector1">
              <a:avLst/>
            </a:prstGeom>
            <a:noFill/>
            <a:ln w="9525" cap="flat" cmpd="sng">
              <a:solidFill>
                <a:schemeClr val="dk1"/>
              </a:solidFill>
              <a:prstDash val="solid"/>
              <a:round/>
              <a:headEnd type="none" w="med" len="med"/>
              <a:tailEnd type="triangle" w="med" len="med"/>
            </a:ln>
          </p:spPr>
        </p:cxnSp>
        <p:cxnSp>
          <p:nvCxnSpPr>
            <p:cNvPr id="18" name="Google Shape;100;g30d4d162cbb_0_10"/>
            <p:cNvCxnSpPr>
              <a:cxnSpLocks/>
              <a:stCxn id="11" idx="2"/>
              <a:endCxn id="28" idx="0"/>
            </p:cNvCxnSpPr>
            <p:nvPr/>
          </p:nvCxnSpPr>
          <p:spPr>
            <a:xfrm>
              <a:off x="8269641" y="4285538"/>
              <a:ext cx="814353" cy="362698"/>
            </a:xfrm>
            <a:prstGeom prst="straightConnector1">
              <a:avLst/>
            </a:prstGeom>
            <a:noFill/>
            <a:ln w="9525" cap="flat" cmpd="sng">
              <a:solidFill>
                <a:schemeClr val="dk1"/>
              </a:solidFill>
              <a:prstDash val="solid"/>
              <a:round/>
              <a:headEnd type="none" w="med" len="med"/>
              <a:tailEnd type="triangle" w="med" len="med"/>
            </a:ln>
          </p:spPr>
        </p:cxnSp>
        <p:cxnSp>
          <p:nvCxnSpPr>
            <p:cNvPr id="19" name="Google Shape;101;g30d4d162cbb_0_10"/>
            <p:cNvCxnSpPr>
              <a:cxnSpLocks/>
              <a:stCxn id="11" idx="2"/>
              <a:endCxn id="29" idx="0"/>
            </p:cNvCxnSpPr>
            <p:nvPr/>
          </p:nvCxnSpPr>
          <p:spPr>
            <a:xfrm>
              <a:off x="8269642" y="4285538"/>
              <a:ext cx="1554220" cy="362698"/>
            </a:xfrm>
            <a:prstGeom prst="straightConnector1">
              <a:avLst/>
            </a:prstGeom>
            <a:noFill/>
            <a:ln w="9525" cap="flat" cmpd="sng">
              <a:solidFill>
                <a:schemeClr val="dk1"/>
              </a:solidFill>
              <a:prstDash val="solid"/>
              <a:round/>
              <a:headEnd type="none" w="med" len="med"/>
              <a:tailEnd type="triangle" w="med" len="med"/>
            </a:ln>
          </p:spPr>
        </p:cxnSp>
        <p:grpSp>
          <p:nvGrpSpPr>
            <p:cNvPr id="20" name="Google Shape;102;g30d4d162cbb_0_10"/>
            <p:cNvGrpSpPr/>
            <p:nvPr/>
          </p:nvGrpSpPr>
          <p:grpSpPr>
            <a:xfrm>
              <a:off x="8825647" y="3365490"/>
              <a:ext cx="1732982" cy="1131906"/>
              <a:chOff x="8417144" y="2851065"/>
              <a:chExt cx="2375100" cy="1131906"/>
            </a:xfrm>
          </p:grpSpPr>
          <p:pic>
            <p:nvPicPr>
              <p:cNvPr id="22" name="Google Shape;103;g30d4d162cbb_0_10" descr="Page vector image | Free SVG"/>
              <p:cNvPicPr preferRelativeResize="0"/>
              <p:nvPr/>
            </p:nvPicPr>
            <p:blipFill>
              <a:blip r:embed="rId4">
                <a:alphaModFix/>
              </a:blip>
              <a:stretch>
                <a:fillRect/>
              </a:stretch>
            </p:blipFill>
            <p:spPr>
              <a:xfrm>
                <a:off x="9247347" y="2851065"/>
                <a:ext cx="587625" cy="587624"/>
              </a:xfrm>
              <a:prstGeom prst="rect">
                <a:avLst/>
              </a:prstGeom>
              <a:noFill/>
              <a:ln>
                <a:noFill/>
              </a:ln>
            </p:spPr>
          </p:pic>
          <p:sp>
            <p:nvSpPr>
              <p:cNvPr id="23" name="Google Shape;104;g30d4d162cbb_0_10"/>
              <p:cNvSpPr txBox="1"/>
              <p:nvPr/>
            </p:nvSpPr>
            <p:spPr>
              <a:xfrm>
                <a:off x="8417144" y="3461270"/>
                <a:ext cx="2375100" cy="5217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700" b="1" i="1" dirty="0">
                  <a:solidFill>
                    <a:schemeClr val="accent2"/>
                  </a:solidFill>
                  <a:latin typeface="Tahoma"/>
                  <a:ea typeface="Tahoma"/>
                  <a:cs typeface="Tahoma"/>
                  <a:sym typeface="Tahoma"/>
                </a:endParaRPr>
              </a:p>
              <a:p>
                <a:pPr marL="0" lvl="0" indent="0" algn="ctr" rtl="0">
                  <a:spcBef>
                    <a:spcPts val="0"/>
                  </a:spcBef>
                  <a:spcAft>
                    <a:spcPts val="0"/>
                  </a:spcAft>
                  <a:buNone/>
                </a:pPr>
                <a:r>
                  <a:rPr lang="en-US" sz="700" b="1" i="1" dirty="0">
                    <a:solidFill>
                      <a:schemeClr val="accent2"/>
                    </a:solidFill>
                    <a:latin typeface="Tahoma"/>
                    <a:ea typeface="Tahoma"/>
                    <a:cs typeface="Tahoma"/>
                    <a:sym typeface="Tahoma"/>
                  </a:rPr>
                  <a:t>Optimization Configuration</a:t>
                </a:r>
                <a:endParaRPr sz="700" b="1" i="1" dirty="0">
                  <a:solidFill>
                    <a:schemeClr val="accent2"/>
                  </a:solidFill>
                  <a:latin typeface="Tahoma"/>
                  <a:ea typeface="Tahoma"/>
                  <a:cs typeface="Tahoma"/>
                  <a:sym typeface="Tahoma"/>
                </a:endParaRPr>
              </a:p>
            </p:txBody>
          </p:sp>
        </p:grpSp>
        <p:cxnSp>
          <p:nvCxnSpPr>
            <p:cNvPr id="21" name="Google Shape;105;g30d4d162cbb_0_10"/>
            <p:cNvCxnSpPr>
              <a:cxnSpLocks/>
              <a:endCxn id="11" idx="3"/>
            </p:cNvCxnSpPr>
            <p:nvPr/>
          </p:nvCxnSpPr>
          <p:spPr>
            <a:xfrm flipH="1">
              <a:off x="9161691" y="3998804"/>
              <a:ext cx="784602" cy="0"/>
            </a:xfrm>
            <a:prstGeom prst="straightConnector1">
              <a:avLst/>
            </a:prstGeom>
            <a:noFill/>
            <a:ln w="9525" cap="flat" cmpd="sng">
              <a:solidFill>
                <a:schemeClr val="dk1"/>
              </a:solidFill>
              <a:prstDash val="solid"/>
              <a:round/>
              <a:headEnd type="none" w="med" len="med"/>
              <a:tailEnd type="triangle" w="med" len="med"/>
            </a:ln>
          </p:spPr>
        </p:cxnSp>
      </p:grpSp>
      <p:pic>
        <p:nvPicPr>
          <p:cNvPr id="2" name="Picture 1"/>
          <p:cNvPicPr>
            <a:picLocks noChangeAspect="1"/>
          </p:cNvPicPr>
          <p:nvPr/>
        </p:nvPicPr>
        <p:blipFill>
          <a:blip r:embed="rId5"/>
          <a:stretch>
            <a:fillRect/>
          </a:stretch>
        </p:blipFill>
        <p:spPr>
          <a:xfrm>
            <a:off x="12539688" y="1506261"/>
            <a:ext cx="2291238" cy="1281855"/>
          </a:xfrm>
          <a:prstGeom prst="rect">
            <a:avLst/>
          </a:prstGeom>
        </p:spPr>
      </p:pic>
      <p:sp>
        <p:nvSpPr>
          <p:cNvPr id="30" name="TextBox 29"/>
          <p:cNvSpPr txBox="1"/>
          <p:nvPr/>
        </p:nvSpPr>
        <p:spPr>
          <a:xfrm>
            <a:off x="10592130" y="6412503"/>
            <a:ext cx="1011815" cy="307777"/>
          </a:xfrm>
          <a:prstGeom prst="rect">
            <a:avLst/>
          </a:prstGeom>
          <a:noFill/>
        </p:spPr>
        <p:txBody>
          <a:bodyPr wrap="none" rtlCol="0">
            <a:spAutoFit/>
          </a:bodyPr>
          <a:lstStyle/>
          <a:p>
            <a:r>
              <a:rPr lang="en-US" b="1" dirty="0" smtClean="0">
                <a:solidFill>
                  <a:schemeClr val="accent6">
                    <a:lumMod val="50000"/>
                  </a:schemeClr>
                </a:solidFill>
              </a:rPr>
              <a:t>Demo A.3</a:t>
            </a:r>
            <a:endParaRPr lang="en-US" b="1" dirty="0">
              <a:solidFill>
                <a:schemeClr val="accent6">
                  <a:lumMod val="50000"/>
                </a:schemeClr>
              </a:solidFill>
            </a:endParaRPr>
          </a:p>
        </p:txBody>
      </p:sp>
    </p:spTree>
    <p:extLst>
      <p:ext uri="{BB962C8B-B14F-4D97-AF65-F5344CB8AC3E}">
        <p14:creationId xmlns:p14="http://schemas.microsoft.com/office/powerpoint/2010/main" val="19801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7">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7">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7">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7">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7">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5"/>
          <p:cNvSpPr txBox="1">
            <a:spLocks noGrp="1"/>
          </p:cNvSpPr>
          <p:nvPr>
            <p:ph type="sldNum" idx="12"/>
          </p:nvPr>
        </p:nvSpPr>
        <p:spPr>
          <a:xfrm>
            <a:off x="11320272" y="6355080"/>
            <a:ext cx="457200" cy="365200"/>
          </a:xfrm>
          <a:prstGeom prst="rect">
            <a:avLst/>
          </a:prstGeom>
          <a:noFill/>
          <a:ln>
            <a:noFill/>
          </a:ln>
        </p:spPr>
        <p:txBody>
          <a:bodyPr spcFirstLastPara="1" wrap="square" lIns="0" tIns="45700" rIns="0" bIns="45700" anchor="ctr" anchorCtr="0">
            <a:noAutofit/>
          </a:bodyPr>
          <a:lstStyle/>
          <a:p>
            <a:pPr>
              <a:buSzPts val="1000"/>
            </a:pPr>
            <a:fld id="{00000000-1234-1234-1234-123412341234}" type="slidenum">
              <a:rPr lang="en"/>
              <a:pPr>
                <a:buSzPts val="1000"/>
              </a:pPr>
              <a:t>25</a:t>
            </a:fld>
            <a:endParaRPr/>
          </a:p>
        </p:txBody>
      </p:sp>
      <p:sp>
        <p:nvSpPr>
          <p:cNvPr id="4" name="Rectangle 1"/>
          <p:cNvSpPr>
            <a:spLocks noChangeArrowheads="1"/>
          </p:cNvSpPr>
          <p:nvPr/>
        </p:nvSpPr>
        <p:spPr bwMode="auto">
          <a:xfrm>
            <a:off x="0" y="16865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 Placeholder 1"/>
          <p:cNvSpPr>
            <a:spLocks noGrp="1"/>
          </p:cNvSpPr>
          <p:nvPr>
            <p:ph type="body" idx="1"/>
          </p:nvPr>
        </p:nvSpPr>
        <p:spPr>
          <a:xfrm>
            <a:off x="150290" y="4773214"/>
            <a:ext cx="11967411" cy="1664412"/>
          </a:xfrm>
        </p:spPr>
        <p:txBody>
          <a:bodyPr>
            <a:normAutofit/>
          </a:bodyPr>
          <a:lstStyle/>
          <a:p>
            <a:pPr>
              <a:lnSpc>
                <a:spcPct val="100000"/>
              </a:lnSpc>
              <a:spcBef>
                <a:spcPts val="0"/>
              </a:spcBef>
              <a:buSzPct val="100000"/>
              <a:buFont typeface="Arial" panose="020B0604020202020204" pitchFamily="34" charset="0"/>
              <a:buChar char="•"/>
            </a:pPr>
            <a:r>
              <a:rPr lang="en-US" sz="1200" dirty="0" smtClean="0">
                <a:latin typeface="+mn-lt"/>
              </a:rPr>
              <a:t>Key </a:t>
            </a:r>
            <a:r>
              <a:rPr lang="en-US" sz="1200" dirty="0">
                <a:latin typeface="+mn-lt"/>
              </a:rPr>
              <a:t>assumptions:</a:t>
            </a:r>
          </a:p>
          <a:p>
            <a:pPr lvl="1">
              <a:lnSpc>
                <a:spcPct val="100000"/>
              </a:lnSpc>
              <a:spcBef>
                <a:spcPts val="0"/>
              </a:spcBef>
              <a:buSzPct val="100000"/>
              <a:buFont typeface="Arial" panose="020B0604020202020204" pitchFamily="34" charset="0"/>
              <a:buChar char="•"/>
            </a:pPr>
            <a:r>
              <a:rPr lang="en-US" sz="1100" dirty="0" smtClean="0">
                <a:latin typeface="+mn-lt"/>
              </a:rPr>
              <a:t>All designs can fit the small reference database into memory.  All accelerators have the same capacity and area at the same technology node. PIM capacity reduction is  </a:t>
            </a:r>
            <a:r>
              <a:rPr lang="en-US" sz="1100" dirty="0">
                <a:latin typeface="+mn-lt"/>
              </a:rPr>
              <a:t>~50</a:t>
            </a:r>
            <a:r>
              <a:rPr lang="en-US" sz="1100" dirty="0" smtClean="0">
                <a:latin typeface="+mn-lt"/>
              </a:rPr>
              <a:t>%.</a:t>
            </a:r>
          </a:p>
          <a:p>
            <a:pPr lvl="1">
              <a:lnSpc>
                <a:spcPct val="100000"/>
              </a:lnSpc>
              <a:spcBef>
                <a:spcPts val="0"/>
              </a:spcBef>
              <a:buSzPct val="100000"/>
              <a:buFont typeface="Arial" panose="020B0604020202020204" pitchFamily="34" charset="0"/>
              <a:buChar char="•"/>
            </a:pPr>
            <a:r>
              <a:rPr lang="en-US" sz="1100" dirty="0" smtClean="0">
                <a:latin typeface="+mn-lt"/>
              </a:rPr>
              <a:t>Accelerators are characterized at the device level via measurement, architecture &amp; circuits are simulated; both periphery and memory are accounted for.</a:t>
            </a:r>
          </a:p>
          <a:p>
            <a:pPr lvl="1">
              <a:lnSpc>
                <a:spcPct val="100000"/>
              </a:lnSpc>
              <a:spcBef>
                <a:spcPts val="0"/>
              </a:spcBef>
              <a:buSzPct val="100000"/>
              <a:buFont typeface="Arial" panose="020B0604020202020204" pitchFamily="34" charset="0"/>
              <a:buChar char="•"/>
            </a:pPr>
            <a:r>
              <a:rPr lang="en-US" sz="1100" dirty="0">
                <a:latin typeface="+mn-lt"/>
              </a:rPr>
              <a:t>All implementations except for SOTA </a:t>
            </a:r>
            <a:r>
              <a:rPr lang="en-US" sz="1100" dirty="0">
                <a:latin typeface="+mn-l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
                  </a:ext>
                </a:extLst>
              </a:rPr>
              <a:t>[</a:t>
            </a:r>
            <a:r>
              <a:rPr lang="en-US" sz="1100" dirty="0">
                <a:latin typeface="+mn-l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
                  </a:ext>
                </a:extLst>
              </a:rPr>
              <a:t>JPR’19] </a:t>
            </a:r>
            <a:r>
              <a:rPr lang="en-US" sz="1100" dirty="0">
                <a:latin typeface="+mn-lt"/>
              </a:rPr>
              <a:t>are based on HDC;  GPU uses int8, ReRAM decimal;  the rest use binary </a:t>
            </a:r>
            <a:r>
              <a:rPr lang="en-US" sz="1100" dirty="0" smtClean="0">
                <a:latin typeface="+mn-lt"/>
              </a:rPr>
              <a:t>representation, but all meet SOTA accuracy.</a:t>
            </a:r>
          </a:p>
          <a:p>
            <a:pPr>
              <a:lnSpc>
                <a:spcPct val="100000"/>
              </a:lnSpc>
              <a:spcBef>
                <a:spcPts val="0"/>
              </a:spcBef>
              <a:buSzPct val="100000"/>
              <a:buFont typeface="Arial" panose="020B0604020202020204" pitchFamily="34" charset="0"/>
              <a:buChar char="•"/>
            </a:pPr>
            <a:r>
              <a:rPr lang="en-US" sz="1200" dirty="0" smtClean="0">
                <a:latin typeface="+mn-lt"/>
              </a:rPr>
              <a:t>Key takeaways:</a:t>
            </a:r>
          </a:p>
          <a:p>
            <a:pPr lvl="1">
              <a:lnSpc>
                <a:spcPct val="100000"/>
              </a:lnSpc>
              <a:spcBef>
                <a:spcPts val="0"/>
              </a:spcBef>
              <a:buSzPct val="100000"/>
              <a:buFont typeface="Arial" panose="020B0604020202020204" pitchFamily="34" charset="0"/>
              <a:buChar char="•"/>
            </a:pPr>
            <a:r>
              <a:rPr lang="en-US" sz="1100" dirty="0" smtClean="0">
                <a:latin typeface="+mn-lt"/>
              </a:rPr>
              <a:t>MLC PCM &amp; </a:t>
            </a:r>
            <a:r>
              <a:rPr lang="en-US" sz="1100" dirty="0">
                <a:latin typeface="+mn-lt"/>
              </a:rPr>
              <a:t>ReRAM </a:t>
            </a:r>
            <a:r>
              <a:rPr lang="en-US" sz="1100" dirty="0" smtClean="0">
                <a:latin typeface="+mn-lt"/>
              </a:rPr>
              <a:t>offer the largest improvement in speed &amp; efficiency due to their high parallelism, simple operations &amp; high resilience of HDC-based hypervectors</a:t>
            </a:r>
          </a:p>
          <a:p>
            <a:pPr lvl="2">
              <a:lnSpc>
                <a:spcPct val="100000"/>
              </a:lnSpc>
              <a:spcBef>
                <a:spcPts val="0"/>
              </a:spcBef>
              <a:buSzPct val="100000"/>
              <a:buFont typeface="Arial" panose="020B0604020202020204" pitchFamily="34" charset="0"/>
              <a:buChar char="•"/>
            </a:pPr>
            <a:r>
              <a:rPr lang="en-US" sz="1100" dirty="0" smtClean="0">
                <a:latin typeface="+mn-lt"/>
              </a:rPr>
              <a:t>Capacity, scalability and error resilience remain challenging for more general data applications </a:t>
            </a:r>
          </a:p>
          <a:p>
            <a:pPr lvl="1">
              <a:lnSpc>
                <a:spcPct val="100000"/>
              </a:lnSpc>
              <a:spcBef>
                <a:spcPts val="0"/>
              </a:spcBef>
              <a:buSzPct val="100000"/>
              <a:buFont typeface="Arial" panose="020B0604020202020204" pitchFamily="34" charset="0"/>
              <a:buChar char="•"/>
            </a:pPr>
            <a:r>
              <a:rPr lang="en-US" sz="1100" dirty="0" smtClean="0">
                <a:latin typeface="+mn-lt"/>
                <a:sym typeface="Wingdings" panose="05000000000000000000" pitchFamily="2" charset="2"/>
              </a:rPr>
              <a:t>3D </a:t>
            </a:r>
            <a:r>
              <a:rPr lang="en-US" sz="1100" dirty="0" err="1" smtClean="0">
                <a:latin typeface="+mn-lt"/>
                <a:sym typeface="Wingdings" panose="05000000000000000000" pitchFamily="2" charset="2"/>
              </a:rPr>
              <a:t>FeNAND</a:t>
            </a:r>
            <a:r>
              <a:rPr lang="en-US" sz="1100" dirty="0" smtClean="0">
                <a:latin typeface="+mn-lt"/>
                <a:sym typeface="Wingdings" panose="05000000000000000000" pitchFamily="2" charset="2"/>
              </a:rPr>
              <a:t> is 15x faster than 3D NAND due to shorter and more parallel strings; both suffer from having to read data out sequentially as compared to PCM/ReRAM</a:t>
            </a:r>
          </a:p>
          <a:p>
            <a:pPr lvl="1">
              <a:lnSpc>
                <a:spcPct val="100000"/>
              </a:lnSpc>
              <a:spcBef>
                <a:spcPts val="0"/>
              </a:spcBef>
              <a:buSzPct val="100000"/>
              <a:buFont typeface="Arial" panose="020B0604020202020204" pitchFamily="34" charset="0"/>
              <a:buChar char="•"/>
            </a:pPr>
            <a:r>
              <a:rPr lang="en-US" sz="1100" dirty="0" smtClean="0">
                <a:latin typeface="+mn-lt"/>
              </a:rPr>
              <a:t>GPU and FPGAs are a better choice when the overhead of data movement is relatively small, but where energy efficiency and speed are critical, PIM provides a better tradeoff</a:t>
            </a:r>
            <a:endParaRPr lang="en-US" sz="1100" dirty="0">
              <a:latin typeface="+mn-lt"/>
            </a:endParaRPr>
          </a:p>
        </p:txBody>
      </p:sp>
      <p:sp>
        <p:nvSpPr>
          <p:cNvPr id="10" name="TextBox 9"/>
          <p:cNvSpPr txBox="1"/>
          <p:nvPr/>
        </p:nvSpPr>
        <p:spPr>
          <a:xfrm>
            <a:off x="4261320" y="4474581"/>
            <a:ext cx="2313454" cy="253916"/>
          </a:xfrm>
          <a:prstGeom prst="rect">
            <a:avLst/>
          </a:prstGeom>
          <a:noFill/>
        </p:spPr>
        <p:txBody>
          <a:bodyPr wrap="none" rtlCol="0">
            <a:spAutoFit/>
          </a:bodyPr>
          <a:lstStyle/>
          <a:p>
            <a:r>
              <a:rPr lang="en-US" sz="1050" dirty="0" smtClean="0">
                <a:solidFill>
                  <a:srgbClr val="C00000"/>
                </a:solidFill>
              </a:rPr>
              <a:t>Measured</a:t>
            </a:r>
            <a:r>
              <a:rPr lang="en-US" sz="1050" dirty="0" smtClean="0"/>
              <a:t>     </a:t>
            </a:r>
            <a:r>
              <a:rPr lang="en-US" sz="1050" dirty="0" err="1" smtClean="0">
                <a:solidFill>
                  <a:srgbClr val="3F952B"/>
                </a:solidFill>
              </a:rPr>
              <a:t>Measured</a:t>
            </a:r>
            <a:r>
              <a:rPr lang="en-US" sz="1050" dirty="0" smtClean="0">
                <a:solidFill>
                  <a:srgbClr val="3F952B"/>
                </a:solidFill>
              </a:rPr>
              <a:t> &amp; simulated</a:t>
            </a:r>
            <a:endParaRPr lang="en-US" sz="1050" dirty="0">
              <a:solidFill>
                <a:srgbClr val="3F952B"/>
              </a:solidFill>
            </a:endParaRPr>
          </a:p>
        </p:txBody>
      </p:sp>
      <p:graphicFrame>
        <p:nvGraphicFramePr>
          <p:cNvPr id="11" name="Google Shape;68;g30fb127392c_0_0"/>
          <p:cNvGraphicFramePr/>
          <p:nvPr>
            <p:extLst>
              <p:ext uri="{D42A27DB-BD31-4B8C-83A1-F6EECF244321}">
                <p14:modId xmlns:p14="http://schemas.microsoft.com/office/powerpoint/2010/main" val="3031278955"/>
              </p:ext>
            </p:extLst>
          </p:nvPr>
        </p:nvGraphicFramePr>
        <p:xfrm>
          <a:off x="599808" y="1920362"/>
          <a:ext cx="11077080" cy="2386644"/>
        </p:xfrm>
        <a:graphic>
          <a:graphicData uri="http://schemas.openxmlformats.org/drawingml/2006/table">
            <a:tbl>
              <a:tblPr>
                <a:noFill/>
              </a:tblPr>
              <a:tblGrid>
                <a:gridCol w="924601">
                  <a:extLst>
                    <a:ext uri="{9D8B030D-6E8A-4147-A177-3AD203B41FA5}">
                      <a16:colId xmlns:a16="http://schemas.microsoft.com/office/drawing/2014/main" val="20000"/>
                    </a:ext>
                  </a:extLst>
                </a:gridCol>
                <a:gridCol w="891164">
                  <a:extLst>
                    <a:ext uri="{9D8B030D-6E8A-4147-A177-3AD203B41FA5}">
                      <a16:colId xmlns:a16="http://schemas.microsoft.com/office/drawing/2014/main" val="20001"/>
                    </a:ext>
                  </a:extLst>
                </a:gridCol>
                <a:gridCol w="802950">
                  <a:extLst>
                    <a:ext uri="{9D8B030D-6E8A-4147-A177-3AD203B41FA5}">
                      <a16:colId xmlns:a16="http://schemas.microsoft.com/office/drawing/2014/main" val="20002"/>
                    </a:ext>
                  </a:extLst>
                </a:gridCol>
                <a:gridCol w="830324">
                  <a:extLst>
                    <a:ext uri="{9D8B030D-6E8A-4147-A177-3AD203B41FA5}">
                      <a16:colId xmlns:a16="http://schemas.microsoft.com/office/drawing/2014/main" val="20003"/>
                    </a:ext>
                  </a:extLst>
                </a:gridCol>
                <a:gridCol w="994565">
                  <a:extLst>
                    <a:ext uri="{9D8B030D-6E8A-4147-A177-3AD203B41FA5}">
                      <a16:colId xmlns:a16="http://schemas.microsoft.com/office/drawing/2014/main" val="20004"/>
                    </a:ext>
                  </a:extLst>
                </a:gridCol>
                <a:gridCol w="1149681">
                  <a:extLst>
                    <a:ext uri="{9D8B030D-6E8A-4147-A177-3AD203B41FA5}">
                      <a16:colId xmlns:a16="http://schemas.microsoft.com/office/drawing/2014/main" val="20005"/>
                    </a:ext>
                  </a:extLst>
                </a:gridCol>
                <a:gridCol w="1012814">
                  <a:extLst>
                    <a:ext uri="{9D8B030D-6E8A-4147-A177-3AD203B41FA5}">
                      <a16:colId xmlns:a16="http://schemas.microsoft.com/office/drawing/2014/main" val="20006"/>
                    </a:ext>
                  </a:extLst>
                </a:gridCol>
                <a:gridCol w="1031062">
                  <a:extLst>
                    <a:ext uri="{9D8B030D-6E8A-4147-A177-3AD203B41FA5}">
                      <a16:colId xmlns:a16="http://schemas.microsoft.com/office/drawing/2014/main" val="20007"/>
                    </a:ext>
                  </a:extLst>
                </a:gridCol>
                <a:gridCol w="894198">
                  <a:extLst>
                    <a:ext uri="{9D8B030D-6E8A-4147-A177-3AD203B41FA5}">
                      <a16:colId xmlns:a16="http://schemas.microsoft.com/office/drawing/2014/main" val="20008"/>
                    </a:ext>
                  </a:extLst>
                </a:gridCol>
                <a:gridCol w="1284606">
                  <a:extLst>
                    <a:ext uri="{9D8B030D-6E8A-4147-A177-3AD203B41FA5}">
                      <a16:colId xmlns:a16="http://schemas.microsoft.com/office/drawing/2014/main" val="20009"/>
                    </a:ext>
                  </a:extLst>
                </a:gridCol>
                <a:gridCol w="1261115">
                  <a:extLst>
                    <a:ext uri="{9D8B030D-6E8A-4147-A177-3AD203B41FA5}">
                      <a16:colId xmlns:a16="http://schemas.microsoft.com/office/drawing/2014/main" val="20010"/>
                    </a:ext>
                  </a:extLst>
                </a:gridCol>
              </a:tblGrid>
              <a:tr h="292136">
                <a:tc>
                  <a:txBody>
                    <a:bodyPr/>
                    <a:lstStyle/>
                    <a:p>
                      <a:pPr marL="0" marR="0" lvl="0" indent="0" algn="l" rtl="0">
                        <a:lnSpc>
                          <a:spcPct val="100000"/>
                        </a:lnSpc>
                        <a:spcBef>
                          <a:spcPts val="0"/>
                        </a:spcBef>
                        <a:spcAft>
                          <a:spcPts val="0"/>
                        </a:spcAft>
                        <a:buClr>
                          <a:srgbClr val="000000"/>
                        </a:buClr>
                        <a:buSzPts val="700"/>
                        <a:buFont typeface="Arial"/>
                        <a:buNone/>
                      </a:pPr>
                      <a:r>
                        <a:rPr lang="en" sz="900" b="1" dirty="0">
                          <a:solidFill>
                            <a:srgbClr val="C00000"/>
                          </a:solidFill>
                        </a:rPr>
                        <a:t>Small Data </a:t>
                      </a:r>
                      <a:endParaRPr sz="900" b="1" dirty="0">
                        <a:solidFill>
                          <a:srgbClr val="C00000"/>
                        </a:solidFill>
                      </a:endParaRPr>
                    </a:p>
                    <a:p>
                      <a:pPr marL="0" marR="0" lvl="0" indent="0" algn="l" rtl="0">
                        <a:lnSpc>
                          <a:spcPct val="100000"/>
                        </a:lnSpc>
                        <a:spcBef>
                          <a:spcPts val="0"/>
                        </a:spcBef>
                        <a:spcAft>
                          <a:spcPts val="0"/>
                        </a:spcAft>
                        <a:buClr>
                          <a:srgbClr val="000000"/>
                        </a:buClr>
                        <a:buSzPts val="700"/>
                        <a:buFont typeface="Arial"/>
                        <a:buNone/>
                      </a:pPr>
                      <a:r>
                        <a:rPr lang="en" sz="900" b="1" dirty="0">
                          <a:solidFill>
                            <a:srgbClr val="C00000"/>
                          </a:solidFill>
                        </a:rPr>
                        <a:t>Comparison</a:t>
                      </a:r>
                      <a:endParaRPr sz="900" b="1" u="none" strike="noStrike" cap="none" dirty="0">
                        <a:solidFill>
                          <a:srgbClr val="C00000"/>
                        </a:solidFill>
                      </a:endParaRPr>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GPU </a:t>
                      </a:r>
                      <a:r>
                        <a:rPr lang="en" sz="700" u="none" strike="noStrike" cap="none"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(not HDC) </a:t>
                      </a:r>
                      <a:r>
                        <a:rPr lang="en" sz="900" u="none" strike="noStrike" cap="none"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[JPR’19]</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 sz="900" u="none" strike="noStrike" cap="none" dirty="0"/>
                        <a:t>GPU </a:t>
                      </a:r>
                      <a:endParaRPr sz="900" u="none" strike="noStrike" cap="none" dirty="0"/>
                    </a:p>
                    <a:p>
                      <a:pPr marL="0" marR="0" lvl="0" indent="0" algn="l" rtl="0">
                        <a:lnSpc>
                          <a:spcPct val="100000"/>
                        </a:lnSpc>
                        <a:spcBef>
                          <a:spcPts val="0"/>
                        </a:spcBef>
                        <a:spcAft>
                          <a:spcPts val="0"/>
                        </a:spcAft>
                        <a:buClr>
                          <a:srgbClr val="000000"/>
                        </a:buClr>
                        <a:buSzPts val="500"/>
                        <a:buFont typeface="Arial"/>
                        <a:buNone/>
                      </a:pPr>
                      <a:r>
                        <a:rPr lang="en" sz="900" u="none" strike="noStrike" cap="none" dirty="0"/>
                        <a:t>[Bio’23]</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 sz="900" u="none" strike="noStrike" cap="none" dirty="0"/>
                        <a:t>GPU </a:t>
                      </a:r>
                      <a:endParaRPr sz="900" u="none" strike="noStrike" cap="none" dirty="0"/>
                    </a:p>
                    <a:p>
                      <a:pPr marL="0" marR="0" lvl="0" indent="0" algn="l" rtl="0">
                        <a:lnSpc>
                          <a:spcPct val="100000"/>
                        </a:lnSpc>
                        <a:spcBef>
                          <a:spcPts val="0"/>
                        </a:spcBef>
                        <a:spcAft>
                          <a:spcPts val="0"/>
                        </a:spcAft>
                        <a:buClr>
                          <a:srgbClr val="000000"/>
                        </a:buClr>
                        <a:buSzPts val="500"/>
                        <a:buFont typeface="Arial"/>
                        <a:buNone/>
                      </a:pPr>
                      <a:r>
                        <a:rPr lang="en" sz="900" u="none" strike="noStrike" cap="none" dirty="0"/>
                        <a:t>[Bio’23]</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t>FPGA </a:t>
                      </a:r>
                      <a:r>
                        <a:rPr lang="en" sz="900" dirty="0" smtClean="0"/>
                        <a:t>[BioSys24]</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D</a:t>
                      </a: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RAM </a:t>
                      </a:r>
                      <a:endParaRPr lang="en" sz="900" u="none" strike="noStrike" cap="none"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0" marR="0" lvl="0" indent="0" algn="l" rtl="0">
                        <a:lnSpc>
                          <a:spcPct val="100000"/>
                        </a:lnSpc>
                        <a:spcBef>
                          <a:spcPts val="0"/>
                        </a:spcBef>
                        <a:spcAft>
                          <a:spcPts val="0"/>
                        </a:spcAft>
                        <a:buClr>
                          <a:srgbClr val="000000"/>
                        </a:buClr>
                        <a:buSzPts val="700"/>
                        <a:buFont typeface="Arial"/>
                        <a:buNone/>
                      </a:pPr>
                      <a:r>
                        <a:rPr lang="en" sz="900" u="none" strike="noStrike" cap="none"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[TCAD’23]</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MLC </a:t>
                      </a: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ReRAM</a:t>
                      </a: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r>
                      <a:b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b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[DAC’24</a:t>
                      </a:r>
                      <a:r>
                        <a:rPr lang="en" sz="900" u="none" strike="noStrike" cap="none"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lvl="0" indent="0" algn="l" rtl="0">
                        <a:spcBef>
                          <a:spcPts val="0"/>
                        </a:spcBef>
                        <a:spcAft>
                          <a:spcPts val="0"/>
                        </a:spcAft>
                        <a:buNone/>
                      </a:pPr>
                      <a:r>
                        <a:rPr lang="en" sz="9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ML</a:t>
                      </a:r>
                      <a:r>
                        <a:rPr lang="en" sz="9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C </a:t>
                      </a:r>
                      <a:r>
                        <a:rPr lang="en" sz="9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a:t>
                      </a:r>
                      <a:r>
                        <a:rPr lang="en" sz="9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eRAM</a:t>
                      </a:r>
                      <a:r>
                        <a:rPr lang="en" sz="9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
                      </a:r>
                      <a:br>
                        <a:rPr lang="en" sz="9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br>
                      <a:r>
                        <a:rPr lang="en" sz="9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[DAC’24]</a:t>
                      </a:r>
                      <a:endParaRPr sz="900"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600"/>
                        <a:buFont typeface="Arial"/>
                        <a:buNone/>
                      </a:pPr>
                      <a:r>
                        <a:rPr lang="en" sz="900" dirty="0"/>
                        <a:t>MLC </a:t>
                      </a:r>
                      <a:r>
                        <a:rPr lang="en" sz="900" u="none" strike="noStrike" cap="none" dirty="0"/>
                        <a:t>PCM</a:t>
                      </a:r>
                      <a:endParaRPr sz="900" u="none" strike="noStrike" cap="none" dirty="0"/>
                    </a:p>
                    <a:p>
                      <a:pPr marL="0" marR="0" lvl="0" indent="0" algn="l" rtl="0">
                        <a:lnSpc>
                          <a:spcPct val="100000"/>
                        </a:lnSpc>
                        <a:spcBef>
                          <a:spcPts val="0"/>
                        </a:spcBef>
                        <a:spcAft>
                          <a:spcPts val="0"/>
                        </a:spcAft>
                        <a:buClr>
                          <a:srgbClr val="000000"/>
                        </a:buClr>
                        <a:buSzPts val="600"/>
                        <a:buFont typeface="Arial"/>
                        <a:buNone/>
                      </a:pPr>
                      <a:r>
                        <a:rPr lang="en" sz="900" u="none" strike="noStrike" cap="none" dirty="0" smtClean="0"/>
                        <a:t>[JXCDC’24</a:t>
                      </a:r>
                      <a:r>
                        <a:rPr lang="en" sz="900" u="none" strike="noStrike" cap="none" dirty="0"/>
                        <a:t>]</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t>3D NAND</a:t>
                      </a:r>
                      <a:br>
                        <a:rPr lang="en" sz="900" u="none" strike="noStrike" cap="none" dirty="0"/>
                      </a:br>
                      <a:r>
                        <a:rPr lang="en" sz="900" u="none" strike="noStrike" cap="none" dirty="0"/>
                        <a:t>[MEMSYS’23]</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600"/>
                        <a:buFont typeface="Arial"/>
                        <a:buNone/>
                      </a:pPr>
                      <a:r>
                        <a:rPr lang="en" sz="900" dirty="0"/>
                        <a:t>3D </a:t>
                      </a:r>
                      <a:r>
                        <a:rPr lang="en" sz="900" u="none" strike="noStrike" cap="none" dirty="0"/>
                        <a:t>FeNAND </a:t>
                      </a:r>
                      <a:endParaRPr lang="en" sz="900" u="none" strike="noStrike" cap="none" dirty="0" smtClean="0"/>
                    </a:p>
                    <a:p>
                      <a:pPr marL="0" marR="0" lvl="0" indent="0" algn="l" rtl="0">
                        <a:lnSpc>
                          <a:spcPct val="100000"/>
                        </a:lnSpc>
                        <a:spcBef>
                          <a:spcPts val="0"/>
                        </a:spcBef>
                        <a:spcAft>
                          <a:spcPts val="0"/>
                        </a:spcAft>
                        <a:buClr>
                          <a:srgbClr val="000000"/>
                        </a:buClr>
                        <a:buSzPts val="600"/>
                        <a:buFont typeface="Arial"/>
                        <a:buNone/>
                      </a:pPr>
                      <a:r>
                        <a:rPr lang="en" sz="900" u="none" strike="noStrike" cap="none" dirty="0" smtClean="0"/>
                        <a:t>[DAC’25 submit]</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extLst>
                  <a:ext uri="{0D108BD9-81ED-4DB2-BD59-A6C34878D82A}">
                    <a16:rowId xmlns:a16="http://schemas.microsoft.com/office/drawing/2014/main" val="10000"/>
                  </a:ext>
                </a:extLst>
              </a:tr>
              <a:tr h="292136">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a:t>Algorithm</a:t>
                      </a:r>
                      <a:endParaRPr sz="900" b="1"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t>ANN-SoLo</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 sz="900" u="none" strike="noStrike" cap="none" dirty="0"/>
                        <a:t>HOMS-TC</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 sz="900" u="none" strike="noStrike" cap="none" dirty="0" smtClean="0"/>
                        <a:t>HOMS-TC</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t>RapidOMS</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smtClean="0"/>
                        <a:t>HyperOMS</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smtClean="0"/>
                        <a:t>HyperOMS</a:t>
                      </a:r>
                      <a:r>
                        <a:rPr lang="en" sz="900" dirty="0" smtClean="0"/>
                        <a:t>dec</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smtClean="0"/>
                        <a:t>HyperOMS</a:t>
                      </a:r>
                      <a:r>
                        <a:rPr lang="en" sz="900" dirty="0" smtClean="0"/>
                        <a:t>dec</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600"/>
                        <a:buFont typeface="Arial"/>
                        <a:buNone/>
                      </a:pPr>
                      <a:r>
                        <a:rPr lang="en" sz="900" u="none" strike="noStrike" cap="none" dirty="0" smtClean="0"/>
                        <a:t>HyperOMS</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smtClean="0"/>
                        <a:t>HyperOMS</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600"/>
                        <a:buFont typeface="Arial"/>
                        <a:buNone/>
                      </a:pPr>
                      <a:r>
                        <a:rPr lang="en" sz="900" u="none" strike="noStrike" cap="none" dirty="0" smtClean="0"/>
                        <a:t>HyperOMS</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extLst>
                  <a:ext uri="{0D108BD9-81ED-4DB2-BD59-A6C34878D82A}">
                    <a16:rowId xmlns:a16="http://schemas.microsoft.com/office/drawing/2014/main" val="10001"/>
                  </a:ext>
                </a:extLst>
              </a:tr>
              <a:tr h="479108">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a:t>Technology Node(nm)</a:t>
                      </a:r>
                      <a:endParaRPr sz="900" b="1"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RTX 4090</a:t>
                      </a: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
                      </a:r>
                      <a:b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b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(5nm)</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RTX 4090</a:t>
                      </a: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
                      </a:r>
                      <a:b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b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(5nm)</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H100</a:t>
                      </a: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a:r>
                      <a:b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b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(5nm)</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t>Versal </a:t>
                      </a:r>
                      <a:r>
                        <a:rPr lang="en" sz="900" u="none" strike="noStrike" cap="none" dirty="0" smtClean="0"/>
                        <a:t>Prem. </a:t>
                      </a:r>
                      <a:r>
                        <a:rPr lang="en" sz="900" u="none" strike="noStrike" cap="none" dirty="0"/>
                        <a:t>VP1902  </a:t>
                      </a:r>
                      <a:r>
                        <a:rPr lang="en" sz="900" u="none" strike="noStrike" cap="none" dirty="0" smtClean="0"/>
                        <a:t>(7nm</a:t>
                      </a:r>
                      <a:r>
                        <a:rPr lang="en" sz="900" u="none" strike="noStrike" cap="none" dirty="0"/>
                        <a:t>)</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t>22nm DDR4</a:t>
                      </a:r>
                      <a:br>
                        <a:rPr lang="en" sz="900" u="none" strike="noStrike" cap="none" dirty="0"/>
                      </a:br>
                      <a:r>
                        <a:rPr lang="en" sz="900" u="none" strike="noStrike" cap="none" dirty="0"/>
                        <a:t>28nm compute</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130nm </a:t>
                      </a:r>
                      <a:r>
                        <a:rPr lang="en" sz="900" u="none" strike="noStrike" cap="none"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RRAM</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dirty="0"/>
                        <a:t>40</a:t>
                      </a: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nm </a:t>
                      </a:r>
                      <a:r>
                        <a:rPr lang="en" sz="900" u="none" strike="noStrike" cap="none"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RRAM</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600"/>
                        <a:buFont typeface="Arial"/>
                        <a:buNone/>
                      </a:pPr>
                      <a:r>
                        <a:rPr lang="en" sz="900" dirty="0"/>
                        <a:t>40nm </a:t>
                      </a:r>
                      <a:r>
                        <a:rPr lang="en" sz="900" u="none" strike="noStrike" cap="none" dirty="0"/>
                        <a:t>PCM</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 sz="900" u="none" strike="noStrike" cap="none" dirty="0"/>
                        <a:t>NAND: 14nm</a:t>
                      </a:r>
                      <a:endParaRPr sz="900" u="none" strike="noStrike" cap="none" dirty="0"/>
                    </a:p>
                    <a:p>
                      <a:pPr marL="0" marR="0" lvl="0" indent="0" algn="l" rtl="0">
                        <a:lnSpc>
                          <a:spcPct val="100000"/>
                        </a:lnSpc>
                        <a:spcBef>
                          <a:spcPts val="0"/>
                        </a:spcBef>
                        <a:spcAft>
                          <a:spcPts val="0"/>
                        </a:spcAft>
                        <a:buClr>
                          <a:srgbClr val="000000"/>
                        </a:buClr>
                        <a:buSzPts val="700"/>
                        <a:buFont typeface="Arial"/>
                        <a:buNone/>
                      </a:pPr>
                      <a:r>
                        <a:rPr lang="en" sz="900" u="none" strike="noStrike" cap="none" dirty="0"/>
                        <a:t>ASIC: 7nm FinFET</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l" rtl="0">
                        <a:lnSpc>
                          <a:spcPct val="100000"/>
                        </a:lnSpc>
                        <a:spcBef>
                          <a:spcPts val="0"/>
                        </a:spcBef>
                        <a:spcAft>
                          <a:spcPts val="0"/>
                        </a:spcAft>
                        <a:buClr>
                          <a:srgbClr val="000000"/>
                        </a:buClr>
                        <a:buSzPts val="600"/>
                        <a:buFont typeface="Arial"/>
                        <a:buNone/>
                      </a:pPr>
                      <a:r>
                        <a:rPr lang="en" sz="900" u="none" strike="noStrike" cap="none" dirty="0"/>
                        <a:t>FeNAND:14nm</a:t>
                      </a:r>
                      <a:endParaRPr sz="900" u="none" strike="noStrike" cap="none" dirty="0"/>
                    </a:p>
                    <a:p>
                      <a:pPr marL="0" marR="0" lvl="0" indent="0" algn="l" rtl="0">
                        <a:lnSpc>
                          <a:spcPct val="100000"/>
                        </a:lnSpc>
                        <a:spcBef>
                          <a:spcPts val="0"/>
                        </a:spcBef>
                        <a:spcAft>
                          <a:spcPts val="0"/>
                        </a:spcAft>
                        <a:buClr>
                          <a:srgbClr val="000000"/>
                        </a:buClr>
                        <a:buSzPts val="600"/>
                        <a:buFont typeface="Arial"/>
                        <a:buNone/>
                      </a:pPr>
                      <a:r>
                        <a:rPr lang="en" sz="900" u="none" strike="noStrike" cap="none" dirty="0"/>
                        <a:t>ASIC: 7nm FinFET</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extLst>
                  <a:ext uri="{0D108BD9-81ED-4DB2-BD59-A6C34878D82A}">
                    <a16:rowId xmlns:a16="http://schemas.microsoft.com/office/drawing/2014/main" val="10002"/>
                  </a:ext>
                </a:extLst>
              </a:tr>
              <a:tr h="292136">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Speed </a:t>
                      </a:r>
                      <a:endParaRPr sz="900" b="1"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1x </a:t>
                      </a:r>
                      <a:endParaRPr sz="900" dirty="0"/>
                    </a:p>
                    <a:p>
                      <a:pPr marL="0" marR="0" lvl="0" indent="0" algn="ctr" rtl="0">
                        <a:lnSpc>
                          <a:spcPct val="100000"/>
                        </a:lnSpc>
                        <a:spcBef>
                          <a:spcPts val="0"/>
                        </a:spcBef>
                        <a:spcAft>
                          <a:spcPts val="0"/>
                        </a:spcAft>
                        <a:buClr>
                          <a:srgbClr val="000000"/>
                        </a:buClr>
                        <a:buSzPts val="700"/>
                        <a:buFont typeface="Arial"/>
                        <a:buNone/>
                      </a:pPr>
                      <a:r>
                        <a:rPr lang="en" sz="700" u="none" strike="noStrike" cap="none" dirty="0"/>
                        <a:t>(</a:t>
                      </a:r>
                      <a:r>
                        <a:rPr lang="en" sz="700" u="none" strike="noStrike" cap="none" dirty="0" smtClean="0"/>
                        <a:t>62s</a:t>
                      </a:r>
                      <a:r>
                        <a:rPr lang="en" sz="700" u="none" strike="noStrike" cap="none" dirty="0"/>
                        <a:t>)</a:t>
                      </a:r>
                      <a:endParaRPr sz="7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t>36x</a:t>
                      </a:r>
                      <a:endParaRPr sz="900"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lvl="0" indent="0" algn="ctr" rtl="0">
                        <a:lnSpc>
                          <a:spcPct val="115000"/>
                        </a:lnSpc>
                        <a:spcBef>
                          <a:spcPts val="0"/>
                        </a:spcBef>
                        <a:spcAft>
                          <a:spcPts val="0"/>
                        </a:spcAft>
                        <a:buNone/>
                      </a:pPr>
                      <a:r>
                        <a:rPr lang="en" sz="9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108x</a:t>
                      </a:r>
                      <a:endParaRPr sz="900"/>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dirty="0"/>
                        <a:t>172x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t>89x</a:t>
                      </a:r>
                      <a:endParaRPr sz="900"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62.2x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None/>
                      </a:pPr>
                      <a:r>
                        <a:rPr lang="en" sz="900" dirty="0"/>
                        <a:t>197x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en" sz="900"/>
                        <a:t>1,269</a:t>
                      </a:r>
                      <a:r>
                        <a:rPr lang="en" sz="900" u="none" strike="noStrike" cap="none"/>
                        <a:t>x</a:t>
                      </a:r>
                      <a:endParaRPr sz="900"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5</a:t>
                      </a:r>
                      <a:r>
                        <a:rPr lang="en" sz="900" dirty="0"/>
                        <a:t>7x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en" sz="900" dirty="0"/>
                        <a:t>905x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extLst>
                  <a:ext uri="{0D108BD9-81ED-4DB2-BD59-A6C34878D82A}">
                    <a16:rowId xmlns:a16="http://schemas.microsoft.com/office/drawing/2014/main" val="10003"/>
                  </a:ext>
                </a:extLst>
              </a:tr>
              <a:tr h="292136">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dirty="0"/>
                        <a:t>Energy </a:t>
                      </a:r>
                      <a:r>
                        <a:rPr lang="en" sz="900" b="1" u="none" strike="noStrike" cap="none" dirty="0" smtClean="0"/>
                        <a:t>Efficiency</a:t>
                      </a:r>
                      <a:endParaRPr sz="900" b="1"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1x</a:t>
                      </a:r>
                      <a:endParaRPr sz="900" u="none" strike="noStrike" cap="none" dirty="0"/>
                    </a:p>
                    <a:p>
                      <a:pPr marL="0" marR="0" lvl="0" indent="0" algn="ctr" rtl="0">
                        <a:lnSpc>
                          <a:spcPct val="100000"/>
                        </a:lnSpc>
                        <a:spcBef>
                          <a:spcPts val="0"/>
                        </a:spcBef>
                        <a:spcAft>
                          <a:spcPts val="0"/>
                        </a:spcAft>
                        <a:buClr>
                          <a:srgbClr val="000000"/>
                        </a:buClr>
                        <a:buSzPts val="700"/>
                        <a:buFont typeface="Arial"/>
                        <a:buNone/>
                      </a:pPr>
                      <a:r>
                        <a:rPr lang="en" sz="700" u="none" strike="noStrike" cap="none" dirty="0"/>
                        <a:t>(</a:t>
                      </a:r>
                      <a:r>
                        <a:rPr lang="en" sz="700" u="none" strike="noStrike" cap="none" dirty="0" smtClean="0"/>
                        <a:t>9,079</a:t>
                      </a:r>
                      <a:r>
                        <a:rPr lang="en" sz="700" dirty="0" smtClean="0"/>
                        <a:t>J</a:t>
                      </a:r>
                      <a:r>
                        <a:rPr lang="en" sz="700" dirty="0"/>
                        <a:t>)</a:t>
                      </a:r>
                      <a:endParaRPr sz="7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t>16x</a:t>
                      </a:r>
                      <a:endParaRPr sz="900"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lvl="0" indent="0" algn="ctr" rtl="0">
                        <a:lnSpc>
                          <a:spcPct val="115000"/>
                        </a:lnSpc>
                        <a:spcBef>
                          <a:spcPts val="0"/>
                        </a:spcBef>
                        <a:spcAft>
                          <a:spcPts val="0"/>
                        </a:spcAft>
                        <a:buNone/>
                      </a:pPr>
                      <a:r>
                        <a:rPr lang="en" sz="900"/>
                        <a:t>25x</a:t>
                      </a:r>
                      <a:endParaRPr sz="900"/>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dirty="0"/>
                        <a:t>187</a:t>
                      </a:r>
                      <a:r>
                        <a:rPr lang="en" sz="900" u="none" strike="noStrike" cap="none" dirty="0"/>
                        <a:t>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t>1,621x</a:t>
                      </a:r>
                      <a:endParaRPr sz="900"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a:t>26,901x</a:t>
                      </a:r>
                      <a:endParaRPr sz="900"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None/>
                      </a:pPr>
                      <a:r>
                        <a:rPr lang="en" sz="900" dirty="0"/>
                        <a:t>403,528x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en" sz="900" dirty="0"/>
                        <a:t>453,970x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36,317x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en" sz="900" dirty="0"/>
                        <a:t>145,270</a:t>
                      </a:r>
                      <a:r>
                        <a:rPr lang="en" sz="900" u="none" strike="noStrike" cap="none" dirty="0"/>
                        <a:t>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extLst>
                  <a:ext uri="{0D108BD9-81ED-4DB2-BD59-A6C34878D82A}">
                    <a16:rowId xmlns:a16="http://schemas.microsoft.com/office/drawing/2014/main" val="10004"/>
                  </a:ext>
                </a:extLst>
              </a:tr>
              <a:tr h="385622">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dirty="0"/>
                        <a:t>Energy </a:t>
                      </a:r>
                      <a:r>
                        <a:rPr lang="en" sz="900" b="1" u="none" strike="noStrike" cap="none" dirty="0" smtClean="0"/>
                        <a:t>Eff.</a:t>
                      </a:r>
                      <a:endParaRPr sz="900" b="1" u="none" strike="noStrike" cap="none" dirty="0"/>
                    </a:p>
                    <a:p>
                      <a:pPr marL="0" marR="0" lvl="0" indent="0" algn="l" rtl="0">
                        <a:lnSpc>
                          <a:spcPct val="100000"/>
                        </a:lnSpc>
                        <a:spcBef>
                          <a:spcPts val="0"/>
                        </a:spcBef>
                        <a:spcAft>
                          <a:spcPts val="0"/>
                        </a:spcAft>
                        <a:buClr>
                          <a:srgbClr val="000000"/>
                        </a:buClr>
                        <a:buSzPts val="700"/>
                        <a:buFont typeface="Arial"/>
                        <a:buNone/>
                      </a:pPr>
                      <a:r>
                        <a:rPr lang="en" sz="900" b="1" u="none" strike="noStrike" cap="none" dirty="0" smtClean="0"/>
                        <a:t>(ref </a:t>
                      </a:r>
                      <a:r>
                        <a:rPr lang="en" sz="900" b="1" u="none" strike="noStrike" cap="none" dirty="0"/>
                        <a:t>write)</a:t>
                      </a:r>
                      <a:endParaRPr sz="900" b="1"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1x</a:t>
                      </a:r>
                      <a:endParaRPr sz="900" u="none" strike="noStrike" cap="none" dirty="0"/>
                    </a:p>
                    <a:p>
                      <a:pPr marL="0" marR="0" lvl="0" indent="0" algn="ctr" rtl="0">
                        <a:lnSpc>
                          <a:spcPct val="100000"/>
                        </a:lnSpc>
                        <a:spcBef>
                          <a:spcPts val="0"/>
                        </a:spcBef>
                        <a:spcAft>
                          <a:spcPts val="0"/>
                        </a:spcAft>
                        <a:buClr>
                          <a:srgbClr val="000000"/>
                        </a:buClr>
                        <a:buSzPts val="700"/>
                        <a:buFont typeface="Arial"/>
                        <a:buNone/>
                      </a:pPr>
                      <a:r>
                        <a:rPr lang="en" sz="700" u="none" strike="noStrike" cap="none" dirty="0"/>
                        <a:t>(</a:t>
                      </a:r>
                      <a:r>
                        <a:rPr lang="en" sz="700" u="none" strike="noStrike" cap="none" dirty="0" smtClean="0"/>
                        <a:t>9,081</a:t>
                      </a:r>
                      <a:r>
                        <a:rPr lang="en" sz="700" dirty="0" smtClean="0"/>
                        <a:t>J</a:t>
                      </a:r>
                      <a:r>
                        <a:rPr lang="en" sz="700" dirty="0"/>
                        <a:t>)</a:t>
                      </a:r>
                      <a:endParaRPr sz="7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t>16x</a:t>
                      </a:r>
                      <a:endParaRPr sz="900"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lvl="0" indent="0" algn="ctr" rtl="0">
                        <a:lnSpc>
                          <a:spcPct val="115000"/>
                        </a:lnSpc>
                        <a:spcBef>
                          <a:spcPts val="0"/>
                        </a:spcBef>
                        <a:spcAft>
                          <a:spcPts val="0"/>
                        </a:spcAft>
                        <a:buNone/>
                      </a:pPr>
                      <a:r>
                        <a:rPr lang="en" sz="900" dirty="0"/>
                        <a:t>25x</a:t>
                      </a:r>
                      <a:endParaRPr sz="900" dirty="0"/>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dirty="0"/>
                        <a:t>187</a:t>
                      </a:r>
                      <a:r>
                        <a:rPr lang="en" sz="900" u="none" strike="noStrike" cap="none" dirty="0"/>
                        <a:t>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D5"/>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t>1,520x</a:t>
                      </a:r>
                      <a:endParaRPr sz="900"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a:t>24,219x</a:t>
                      </a:r>
                      <a:endParaRPr sz="900"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None/>
                      </a:pPr>
                      <a:r>
                        <a:rPr lang="en" sz="900"/>
                        <a:t>302,895x</a:t>
                      </a:r>
                      <a:endParaRPr sz="900" u="none" strike="noStrike" cap="none"/>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dirty="0"/>
                        <a:t>375,912x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dirty="0"/>
                        <a:t>31,244</a:t>
                      </a: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dirty="0"/>
                        <a:t>124,979</a:t>
                      </a:r>
                      <a:r>
                        <a:rPr lang="en" sz="900" u="none" strike="noStrike" cap="none" dirty="0"/>
                        <a:t>x</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7C9"/>
                    </a:solidFill>
                  </a:tcPr>
                </a:tc>
                <a:extLst>
                  <a:ext uri="{0D108BD9-81ED-4DB2-BD59-A6C34878D82A}">
                    <a16:rowId xmlns:a16="http://schemas.microsoft.com/office/drawing/2014/main" val="10005"/>
                  </a:ext>
                </a:extLst>
              </a:tr>
            </a:tbl>
          </a:graphicData>
        </a:graphic>
      </p:graphicFrame>
      <p:pic>
        <p:nvPicPr>
          <p:cNvPr id="8" name="Picture 7" descr="A diagram of a graph&#10;&#10;Description automatically generated with medium confidence">
            <a:extLst>
              <a:ext uri="{FF2B5EF4-FFF2-40B4-BE49-F238E27FC236}">
                <a16:creationId xmlns:a16="http://schemas.microsoft.com/office/drawing/2014/main" id="{B2EAF97D-66F1-D1F0-81C2-12484D4ECE3D}"/>
              </a:ext>
            </a:extLst>
          </p:cNvPr>
          <p:cNvPicPr>
            <a:picLocks noChangeAspect="1"/>
          </p:cNvPicPr>
          <p:nvPr/>
        </p:nvPicPr>
        <p:blipFill>
          <a:blip r:embed="rId3"/>
          <a:srcRect t="3824" b="31990"/>
          <a:stretch/>
        </p:blipFill>
        <p:spPr>
          <a:xfrm>
            <a:off x="8164590" y="1437264"/>
            <a:ext cx="1032533" cy="456024"/>
          </a:xfrm>
          <a:prstGeom prst="rect">
            <a:avLst/>
          </a:prstGeom>
        </p:spPr>
      </p:pic>
      <p:pic>
        <p:nvPicPr>
          <p:cNvPr id="3" name="Picture 2"/>
          <p:cNvPicPr>
            <a:picLocks noChangeAspect="1"/>
          </p:cNvPicPr>
          <p:nvPr/>
        </p:nvPicPr>
        <p:blipFill>
          <a:blip r:embed="rId4"/>
          <a:stretch>
            <a:fillRect/>
          </a:stretch>
        </p:blipFill>
        <p:spPr>
          <a:xfrm>
            <a:off x="11478425" y="1437264"/>
            <a:ext cx="463238" cy="700540"/>
          </a:xfrm>
          <a:prstGeom prst="rect">
            <a:avLst/>
          </a:prstGeom>
        </p:spPr>
      </p:pic>
      <p:pic>
        <p:nvPicPr>
          <p:cNvPr id="5" name="Picture 4"/>
          <p:cNvPicPr>
            <a:picLocks noChangeAspect="1"/>
          </p:cNvPicPr>
          <p:nvPr/>
        </p:nvPicPr>
        <p:blipFill>
          <a:blip r:embed="rId5"/>
          <a:stretch>
            <a:fillRect/>
          </a:stretch>
        </p:blipFill>
        <p:spPr>
          <a:xfrm>
            <a:off x="6928321" y="1461437"/>
            <a:ext cx="580859" cy="480238"/>
          </a:xfrm>
          <a:prstGeom prst="rect">
            <a:avLst/>
          </a:prstGeom>
        </p:spPr>
      </p:pic>
      <p:pic>
        <p:nvPicPr>
          <p:cNvPr id="6" name="Picture 5"/>
          <p:cNvPicPr>
            <a:picLocks noChangeAspect="1"/>
          </p:cNvPicPr>
          <p:nvPr/>
        </p:nvPicPr>
        <p:blipFill>
          <a:blip r:embed="rId6"/>
          <a:stretch>
            <a:fillRect/>
          </a:stretch>
        </p:blipFill>
        <p:spPr>
          <a:xfrm>
            <a:off x="5461665" y="1558227"/>
            <a:ext cx="672331" cy="415263"/>
          </a:xfrm>
          <a:prstGeom prst="rect">
            <a:avLst/>
          </a:prstGeom>
        </p:spPr>
      </p:pic>
      <p:pic>
        <p:nvPicPr>
          <p:cNvPr id="7" name="Picture 6"/>
          <p:cNvPicPr>
            <a:picLocks noChangeAspect="1"/>
          </p:cNvPicPr>
          <p:nvPr/>
        </p:nvPicPr>
        <p:blipFill>
          <a:blip r:embed="rId7"/>
          <a:stretch>
            <a:fillRect/>
          </a:stretch>
        </p:blipFill>
        <p:spPr>
          <a:xfrm>
            <a:off x="9852533" y="1429916"/>
            <a:ext cx="583999" cy="685358"/>
          </a:xfrm>
          <a:prstGeom prst="rect">
            <a:avLst/>
          </a:prstGeom>
        </p:spPr>
      </p:pic>
      <p:sp>
        <p:nvSpPr>
          <p:cNvPr id="9" name="TextBox 8"/>
          <p:cNvSpPr txBox="1"/>
          <p:nvPr/>
        </p:nvSpPr>
        <p:spPr>
          <a:xfrm>
            <a:off x="6878067" y="4288850"/>
            <a:ext cx="646331" cy="230832"/>
          </a:xfrm>
          <a:prstGeom prst="rect">
            <a:avLst/>
          </a:prstGeom>
          <a:noFill/>
        </p:spPr>
        <p:txBody>
          <a:bodyPr wrap="none" rtlCol="0">
            <a:spAutoFit/>
          </a:bodyPr>
          <a:lstStyle/>
          <a:p>
            <a:r>
              <a:rPr lang="en-US" sz="900" dirty="0" smtClean="0"/>
              <a:t>Demo’23</a:t>
            </a:r>
            <a:endParaRPr lang="en-US" sz="900" dirty="0"/>
          </a:p>
        </p:txBody>
      </p:sp>
      <p:sp>
        <p:nvSpPr>
          <p:cNvPr id="14" name="TextBox 13"/>
          <p:cNvSpPr txBox="1"/>
          <p:nvPr/>
        </p:nvSpPr>
        <p:spPr>
          <a:xfrm>
            <a:off x="8339989" y="4284073"/>
            <a:ext cx="646331" cy="230832"/>
          </a:xfrm>
          <a:prstGeom prst="rect">
            <a:avLst/>
          </a:prstGeom>
          <a:noFill/>
        </p:spPr>
        <p:txBody>
          <a:bodyPr wrap="none" rtlCol="0">
            <a:spAutoFit/>
          </a:bodyPr>
          <a:lstStyle/>
          <a:p>
            <a:r>
              <a:rPr lang="en-US" sz="900" dirty="0" smtClean="0"/>
              <a:t>Demo’24</a:t>
            </a:r>
            <a:endParaRPr lang="en-US" sz="900" dirty="0"/>
          </a:p>
        </p:txBody>
      </p:sp>
      <p:sp>
        <p:nvSpPr>
          <p:cNvPr id="16" name="TextBox 15"/>
          <p:cNvSpPr txBox="1"/>
          <p:nvPr/>
        </p:nvSpPr>
        <p:spPr>
          <a:xfrm>
            <a:off x="10678113" y="4272275"/>
            <a:ext cx="671979" cy="230832"/>
          </a:xfrm>
          <a:prstGeom prst="rect">
            <a:avLst/>
          </a:prstGeom>
          <a:noFill/>
        </p:spPr>
        <p:txBody>
          <a:bodyPr wrap="none" rtlCol="0">
            <a:spAutoFit/>
          </a:bodyPr>
          <a:lstStyle/>
          <a:p>
            <a:r>
              <a:rPr lang="en-US" sz="900" dirty="0" smtClean="0"/>
              <a:t>Poster’24</a:t>
            </a:r>
            <a:endParaRPr lang="en-US" sz="900" dirty="0"/>
          </a:p>
        </p:txBody>
      </p:sp>
      <p:sp>
        <p:nvSpPr>
          <p:cNvPr id="17" name="TextBox 16"/>
          <p:cNvSpPr txBox="1"/>
          <p:nvPr/>
        </p:nvSpPr>
        <p:spPr>
          <a:xfrm>
            <a:off x="9465921" y="4272832"/>
            <a:ext cx="671979" cy="230832"/>
          </a:xfrm>
          <a:prstGeom prst="rect">
            <a:avLst/>
          </a:prstGeom>
          <a:noFill/>
        </p:spPr>
        <p:txBody>
          <a:bodyPr wrap="none" rtlCol="0">
            <a:spAutoFit/>
          </a:bodyPr>
          <a:lstStyle/>
          <a:p>
            <a:r>
              <a:rPr lang="en-US" sz="900" dirty="0" smtClean="0"/>
              <a:t>Poster’23</a:t>
            </a:r>
            <a:endParaRPr lang="en-US" sz="900" dirty="0"/>
          </a:p>
        </p:txBody>
      </p:sp>
      <p:sp>
        <p:nvSpPr>
          <p:cNvPr id="18" name="TextBox 17"/>
          <p:cNvSpPr txBox="1"/>
          <p:nvPr/>
        </p:nvSpPr>
        <p:spPr>
          <a:xfrm>
            <a:off x="5302971" y="4288850"/>
            <a:ext cx="671979" cy="230832"/>
          </a:xfrm>
          <a:prstGeom prst="rect">
            <a:avLst/>
          </a:prstGeom>
          <a:noFill/>
        </p:spPr>
        <p:txBody>
          <a:bodyPr wrap="none" rtlCol="0">
            <a:spAutoFit/>
          </a:bodyPr>
          <a:lstStyle/>
          <a:p>
            <a:r>
              <a:rPr lang="en-US" sz="900" dirty="0" smtClean="0"/>
              <a:t>Poster’23</a:t>
            </a:r>
            <a:endParaRPr lang="en-US" sz="900" dirty="0"/>
          </a:p>
        </p:txBody>
      </p:sp>
      <p:sp>
        <p:nvSpPr>
          <p:cNvPr id="19" name="TextBox 18"/>
          <p:cNvSpPr txBox="1"/>
          <p:nvPr/>
        </p:nvSpPr>
        <p:spPr>
          <a:xfrm>
            <a:off x="4248752" y="4288850"/>
            <a:ext cx="646331" cy="230832"/>
          </a:xfrm>
          <a:prstGeom prst="rect">
            <a:avLst/>
          </a:prstGeom>
          <a:noFill/>
        </p:spPr>
        <p:txBody>
          <a:bodyPr wrap="none" rtlCol="0">
            <a:spAutoFit/>
          </a:bodyPr>
          <a:lstStyle/>
          <a:p>
            <a:r>
              <a:rPr lang="en-US" sz="900" dirty="0" smtClean="0"/>
              <a:t>Demo’23</a:t>
            </a:r>
            <a:endParaRPr lang="en-US" sz="900" dirty="0"/>
          </a:p>
        </p:txBody>
      </p:sp>
      <p:sp>
        <p:nvSpPr>
          <p:cNvPr id="20" name="TextBox 19"/>
          <p:cNvSpPr txBox="1"/>
          <p:nvPr/>
        </p:nvSpPr>
        <p:spPr>
          <a:xfrm>
            <a:off x="2501985" y="4288850"/>
            <a:ext cx="646331" cy="230832"/>
          </a:xfrm>
          <a:prstGeom prst="rect">
            <a:avLst/>
          </a:prstGeom>
          <a:noFill/>
        </p:spPr>
        <p:txBody>
          <a:bodyPr wrap="none" rtlCol="0">
            <a:spAutoFit/>
          </a:bodyPr>
          <a:lstStyle/>
          <a:p>
            <a:r>
              <a:rPr lang="en-US" sz="900" dirty="0" smtClean="0"/>
              <a:t>Demo’23</a:t>
            </a:r>
            <a:endParaRPr lang="en-US" sz="900" dirty="0"/>
          </a:p>
        </p:txBody>
      </p:sp>
      <p:sp>
        <p:nvSpPr>
          <p:cNvPr id="22" name="Google Shape;115;p25"/>
          <p:cNvSpPr txBox="1">
            <a:spLocks/>
          </p:cNvSpPr>
          <p:nvPr/>
        </p:nvSpPr>
        <p:spPr>
          <a:xfrm>
            <a:off x="194545" y="98207"/>
            <a:ext cx="11924145" cy="1442933"/>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2pPr>
            <a:lvl3pPr marR="0" lvl="2"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3pPr>
            <a:lvl4pPr marR="0" lvl="3"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4pPr>
            <a:lvl5pPr marR="0" lvl="4"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5pPr>
            <a:lvl6pPr marR="0" lvl="5"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6pPr>
            <a:lvl7pPr marR="0" lvl="6"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7pPr>
            <a:lvl8pPr marR="0" lvl="7"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8pPr>
            <a:lvl9pPr marR="0" lvl="8"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9pPr>
          </a:lstStyle>
          <a:p>
            <a:pPr algn="l">
              <a:buSzPts val="3600"/>
            </a:pPr>
            <a:r>
              <a:rPr lang="en-US" sz="1800" b="1" dirty="0" smtClean="0"/>
              <a:t>DARPA/SRC JUMP 2.0 PRISM, CHIMES &amp; SUPREME: Accelerating Mass Spec Database Search in Memory &amp; Storage</a:t>
            </a:r>
            <a:br>
              <a:rPr lang="en-US" sz="1800" b="1" dirty="0" smtClean="0"/>
            </a:br>
            <a:r>
              <a:rPr lang="en-US" sz="1200" dirty="0" smtClean="0"/>
              <a:t>PIs: 		T1: </a:t>
            </a:r>
            <a:r>
              <a:rPr lang="en-US" sz="1200" dirty="0" err="1" smtClean="0"/>
              <a:t>Vikram</a:t>
            </a:r>
            <a:r>
              <a:rPr lang="en-US" sz="1200" dirty="0" smtClean="0"/>
              <a:t> </a:t>
            </a:r>
            <a:r>
              <a:rPr lang="en-US" sz="1200" dirty="0" err="1" smtClean="0"/>
              <a:t>Adve</a:t>
            </a:r>
            <a:r>
              <a:rPr lang="en-US" sz="1200" dirty="0" smtClean="0"/>
              <a:t/>
            </a:r>
            <a:br>
              <a:rPr lang="en-US" sz="1200" dirty="0" smtClean="0"/>
            </a:br>
            <a:r>
              <a:rPr lang="en-US" sz="1200" dirty="0" smtClean="0"/>
              <a:t>		T2: Jason Cong, Sang-Woo Jun, Tajana Rosing</a:t>
            </a:r>
            <a:br>
              <a:rPr lang="en-US" sz="1200" dirty="0" smtClean="0"/>
            </a:br>
            <a:r>
              <a:rPr lang="en-US" sz="1200" dirty="0" smtClean="0"/>
              <a:t>		T3: Eric Pop, </a:t>
            </a:r>
            <a:r>
              <a:rPr lang="en-US" sz="1200" dirty="0" err="1" smtClean="0"/>
              <a:t>Mingu</a:t>
            </a:r>
            <a:r>
              <a:rPr lang="en-US" sz="1200" dirty="0" smtClean="0"/>
              <a:t> Kang, Philip Wong, </a:t>
            </a:r>
            <a:r>
              <a:rPr lang="en-US" sz="1200" dirty="0" err="1" smtClean="0"/>
              <a:t>Shimeng</a:t>
            </a:r>
            <a:r>
              <a:rPr lang="en-US" sz="1200" dirty="0" smtClean="0"/>
              <a:t> Yu, </a:t>
            </a:r>
            <a:r>
              <a:rPr lang="en-US" sz="1200" dirty="0" err="1" smtClean="0"/>
              <a:t>Suman</a:t>
            </a:r>
            <a:r>
              <a:rPr lang="en-US" sz="1200" dirty="0" smtClean="0"/>
              <a:t> </a:t>
            </a:r>
            <a:r>
              <a:rPr lang="en-US" sz="1200" dirty="0" err="1" smtClean="0"/>
              <a:t>Datta</a:t>
            </a:r>
            <a:r>
              <a:rPr lang="en-US" sz="1200" dirty="0" smtClean="0"/>
              <a:t/>
            </a:r>
            <a:br>
              <a:rPr lang="en-US" sz="1200" dirty="0" smtClean="0"/>
            </a:br>
            <a:r>
              <a:rPr lang="en-US" sz="1200" dirty="0" smtClean="0"/>
              <a:t>Other PIs:		</a:t>
            </a:r>
            <a:r>
              <a:rPr lang="en-US" sz="1200" dirty="0" err="1" smtClean="0"/>
              <a:t>Niema</a:t>
            </a:r>
            <a:r>
              <a:rPr lang="en-US" sz="1200" dirty="0" smtClean="0"/>
              <a:t> </a:t>
            </a:r>
            <a:r>
              <a:rPr lang="en-US" sz="1200" dirty="0" err="1" smtClean="0"/>
              <a:t>Moshiri@UCSD</a:t>
            </a:r>
            <a:r>
              <a:rPr lang="en-US" sz="1200" dirty="0" smtClean="0"/>
              <a:t>, Pieter </a:t>
            </a:r>
            <a:r>
              <a:rPr lang="en-US" sz="1200" dirty="0" err="1" smtClean="0"/>
              <a:t>Dorrestein</a:t>
            </a:r>
            <a:r>
              <a:rPr lang="en-US" sz="1200" dirty="0" smtClean="0"/>
              <a:t> </a:t>
            </a:r>
            <a:r>
              <a:rPr lang="en-US" sz="1200" dirty="0" err="1" smtClean="0"/>
              <a:t>Pharmacy@UCSD</a:t>
            </a:r>
            <a:r>
              <a:rPr lang="en-US" sz="1200" dirty="0" smtClean="0"/>
              <a:t>, Rob Knight, </a:t>
            </a:r>
            <a:r>
              <a:rPr lang="en-US" sz="1200" dirty="0" err="1" smtClean="0"/>
              <a:t>Medicine@UCSD</a:t>
            </a:r>
            <a:r>
              <a:rPr lang="en-US" sz="1200" dirty="0" smtClean="0"/>
              <a:t>, </a:t>
            </a:r>
            <a:r>
              <a:rPr lang="en-US" sz="1200" dirty="0" err="1" smtClean="0"/>
              <a:t>Sourav</a:t>
            </a:r>
            <a:r>
              <a:rPr lang="en-US" sz="1200" dirty="0" smtClean="0"/>
              <a:t> </a:t>
            </a:r>
            <a:r>
              <a:rPr lang="en-US" sz="1200" dirty="0" err="1" smtClean="0"/>
              <a:t>Dutta@UTD</a:t>
            </a:r>
            <a:r>
              <a:rPr lang="en-US" sz="1200" dirty="0" smtClean="0"/>
              <a:t>, </a:t>
            </a:r>
            <a:r>
              <a:rPr lang="en-US" sz="1200" dirty="0" err="1" smtClean="0"/>
              <a:t>Wout</a:t>
            </a:r>
            <a:r>
              <a:rPr lang="en-US" sz="1200" dirty="0" smtClean="0"/>
              <a:t> </a:t>
            </a:r>
            <a:r>
              <a:rPr lang="en-US" sz="1200" dirty="0" err="1" smtClean="0"/>
              <a:t>Bittremieux@UAntwerp</a:t>
            </a:r>
            <a:r>
              <a:rPr lang="en-US" sz="1200" dirty="0" smtClean="0"/>
              <a:t/>
            </a:r>
            <a:br>
              <a:rPr lang="en-US" sz="1200" dirty="0" smtClean="0"/>
            </a:br>
            <a:r>
              <a:rPr lang="en-US" sz="1200" dirty="0" smtClean="0"/>
              <a:t>JUMP 2.0 Centers: 	Asif Khan, SUPREME; </a:t>
            </a:r>
            <a:r>
              <a:rPr lang="en-US" sz="1200" dirty="0" err="1" smtClean="0"/>
              <a:t>Shimeng</a:t>
            </a:r>
            <a:r>
              <a:rPr lang="en-US" sz="1200" dirty="0" smtClean="0"/>
              <a:t> Yu, </a:t>
            </a:r>
            <a:r>
              <a:rPr lang="en-US" sz="1200" dirty="0" err="1" smtClean="0"/>
              <a:t>Suman</a:t>
            </a:r>
            <a:r>
              <a:rPr lang="en-US" sz="1200" dirty="0" smtClean="0"/>
              <a:t> </a:t>
            </a:r>
            <a:r>
              <a:rPr lang="en-US" sz="1200" dirty="0" err="1" smtClean="0"/>
              <a:t>Datta</a:t>
            </a:r>
            <a:r>
              <a:rPr lang="en-US" sz="1200" dirty="0" smtClean="0"/>
              <a:t>, CHIMES</a:t>
            </a:r>
            <a:br>
              <a:rPr lang="en-US" sz="1200" dirty="0" smtClean="0"/>
            </a:br>
            <a:r>
              <a:rPr lang="en-US" sz="1200" dirty="0" smtClean="0"/>
              <a:t>Industry: 		Micron, Samsung, IBM, TSMC</a:t>
            </a:r>
            <a:endParaRPr lang="en-US" sz="1200" dirty="0">
              <a:solidFill>
                <a:srgbClr val="FF0000"/>
              </a:solidFill>
            </a:endParaRPr>
          </a:p>
        </p:txBody>
      </p:sp>
    </p:spTree>
    <p:extLst>
      <p:ext uri="{BB962C8B-B14F-4D97-AF65-F5344CB8AC3E}">
        <p14:creationId xmlns:p14="http://schemas.microsoft.com/office/powerpoint/2010/main" val="242390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5"/>
          <p:cNvSpPr txBox="1">
            <a:spLocks noGrp="1"/>
          </p:cNvSpPr>
          <p:nvPr>
            <p:ph type="sldNum" idx="12"/>
          </p:nvPr>
        </p:nvSpPr>
        <p:spPr>
          <a:xfrm>
            <a:off x="11320272" y="6355080"/>
            <a:ext cx="457200" cy="365200"/>
          </a:xfrm>
          <a:prstGeom prst="rect">
            <a:avLst/>
          </a:prstGeom>
          <a:noFill/>
          <a:ln>
            <a:noFill/>
          </a:ln>
        </p:spPr>
        <p:txBody>
          <a:bodyPr spcFirstLastPara="1" wrap="square" lIns="0" tIns="45700" rIns="0" bIns="45700" anchor="ctr" anchorCtr="0">
            <a:noAutofit/>
          </a:bodyPr>
          <a:lstStyle/>
          <a:p>
            <a:pPr>
              <a:buSzPts val="1000"/>
            </a:pPr>
            <a:fld id="{00000000-1234-1234-1234-123412341234}" type="slidenum">
              <a:rPr lang="en"/>
              <a:pPr>
                <a:buSzPts val="1000"/>
              </a:pPr>
              <a:t>26</a:t>
            </a:fld>
            <a:endParaRPr/>
          </a:p>
        </p:txBody>
      </p:sp>
      <p:sp>
        <p:nvSpPr>
          <p:cNvPr id="4" name="Rectangle 1"/>
          <p:cNvSpPr>
            <a:spLocks noChangeArrowheads="1"/>
          </p:cNvSpPr>
          <p:nvPr/>
        </p:nvSpPr>
        <p:spPr bwMode="auto">
          <a:xfrm>
            <a:off x="0" y="12776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 Placeholder 1"/>
          <p:cNvSpPr>
            <a:spLocks noGrp="1"/>
          </p:cNvSpPr>
          <p:nvPr>
            <p:ph type="body" idx="1"/>
          </p:nvPr>
        </p:nvSpPr>
        <p:spPr>
          <a:xfrm>
            <a:off x="112088" y="4166897"/>
            <a:ext cx="9772141" cy="2649727"/>
          </a:xfrm>
        </p:spPr>
        <p:txBody>
          <a:bodyPr>
            <a:normAutofit fontScale="32500" lnSpcReduction="20000"/>
          </a:bodyPr>
          <a:lstStyle/>
          <a:p>
            <a:pPr>
              <a:buSzPct val="100000"/>
            </a:pPr>
            <a:r>
              <a:rPr lang="en-US" sz="2500" dirty="0" smtClean="0">
                <a:latin typeface="+mn-lt"/>
              </a:rPr>
              <a:t>Key assumptions:</a:t>
            </a:r>
          </a:p>
          <a:p>
            <a:pPr lvl="1">
              <a:buSzPct val="100000"/>
            </a:pPr>
            <a:r>
              <a:rPr lang="en-US" sz="2500" dirty="0" smtClean="0">
                <a:solidFill>
                  <a:schemeClr val="tx1"/>
                </a:solidFill>
                <a:latin typeface="+mn-lt"/>
              </a:rPr>
              <a:t>All designs have the reference database in NVM (SSD or PIM).  All accelerators have the same capacity and area at the same technology node. </a:t>
            </a:r>
          </a:p>
          <a:p>
            <a:pPr lvl="1">
              <a:buSzPct val="100000"/>
            </a:pPr>
            <a:r>
              <a:rPr lang="en-US" sz="2500" dirty="0" smtClean="0">
                <a:solidFill>
                  <a:schemeClr val="tx1"/>
                </a:solidFill>
                <a:latin typeface="+mn-lt"/>
              </a:rPr>
              <a:t>We assumed maximum 1.67 Tb per package, with 64 bit interface per package.  Query is broadcast to PIM on 200 MHz bus with sequential result readout for index &amp; score.</a:t>
            </a:r>
          </a:p>
          <a:p>
            <a:pPr lvl="1">
              <a:buSzPct val="100000"/>
            </a:pPr>
            <a:r>
              <a:rPr lang="en-US" sz="2500" dirty="0" smtClean="0">
                <a:solidFill>
                  <a:schemeClr val="tx1"/>
                </a:solidFill>
                <a:latin typeface="+mn-lt"/>
              </a:rPr>
              <a:t>Accelerators are characterized at the device level via measurement, architecture &amp; circuits are simulated; both periphery and memory are accounted for.  Results match SOTA accuracy.</a:t>
            </a:r>
          </a:p>
          <a:p>
            <a:pPr>
              <a:buSzPct val="100000"/>
            </a:pPr>
            <a:r>
              <a:rPr lang="en-US" sz="2500" dirty="0" smtClean="0">
                <a:solidFill>
                  <a:schemeClr val="tx1"/>
                </a:solidFill>
                <a:latin typeface="+mn-lt"/>
              </a:rPr>
              <a:t>Key takeaways:</a:t>
            </a:r>
          </a:p>
          <a:p>
            <a:pPr lvl="1">
              <a:buSzPct val="100000"/>
            </a:pPr>
            <a:r>
              <a:rPr lang="en-US" sz="2500" dirty="0" smtClean="0">
                <a:solidFill>
                  <a:schemeClr val="tx1"/>
                </a:solidFill>
                <a:latin typeface="+mn-lt"/>
              </a:rPr>
              <a:t>Processing in/near memory/storage results are up to 221x faster vs GPUs with big data due to decrease in the need for data movement</a:t>
            </a:r>
          </a:p>
          <a:p>
            <a:pPr lvl="2">
              <a:buSzPct val="100000"/>
            </a:pPr>
            <a:r>
              <a:rPr lang="en-US" sz="2500" dirty="0" smtClean="0">
                <a:solidFill>
                  <a:schemeClr val="tx1"/>
                </a:solidFill>
                <a:latin typeface="+mn-lt"/>
              </a:rPr>
              <a:t>800 GPUs would be needed to be able to fully fit the reference dataset in GPU memory for SOTA [JPR’19], and 100 GPUs for HDC version [Bio’23]</a:t>
            </a:r>
          </a:p>
          <a:p>
            <a:pPr lvl="1">
              <a:buSzPct val="100000"/>
            </a:pPr>
            <a:r>
              <a:rPr lang="en-US" sz="2500" dirty="0" smtClean="0">
                <a:solidFill>
                  <a:schemeClr val="tx1"/>
                </a:solidFill>
                <a:latin typeface="+mn-lt"/>
              </a:rPr>
              <a:t>MLC PCM &amp; </a:t>
            </a:r>
            <a:r>
              <a:rPr lang="en-US" sz="2500" dirty="0">
                <a:solidFill>
                  <a:schemeClr val="tx1"/>
                </a:solidFill>
                <a:latin typeface="+mn-lt"/>
              </a:rPr>
              <a:t>ReRAM </a:t>
            </a:r>
            <a:r>
              <a:rPr lang="en-US" sz="2500" dirty="0" smtClean="0">
                <a:solidFill>
                  <a:schemeClr val="tx1"/>
                </a:solidFill>
                <a:latin typeface="+mn-lt"/>
              </a:rPr>
              <a:t>again have the largest improvement in energy efficiency; challenge is scaling and accuracy for more error sensitive workloads; </a:t>
            </a:r>
          </a:p>
          <a:p>
            <a:pPr lvl="2">
              <a:buSzPct val="100000"/>
            </a:pPr>
            <a:r>
              <a:rPr lang="en-US" sz="2500" dirty="0" smtClean="0">
                <a:solidFill>
                  <a:schemeClr val="tx1"/>
                </a:solidFill>
                <a:latin typeface="+mn-lt"/>
              </a:rPr>
              <a:t>ReRAM used decimals with 64 parallel banks, while PCM used binary with data packing (3x faster) and 128 banks (2x faster) </a:t>
            </a:r>
            <a:r>
              <a:rPr lang="en-US" sz="2500" dirty="0" smtClean="0">
                <a:solidFill>
                  <a:schemeClr val="tx1"/>
                </a:solidFill>
                <a:latin typeface="+mn-lt"/>
                <a:sym typeface="Wingdings" panose="05000000000000000000" pitchFamily="2" charset="2"/>
              </a:rPr>
              <a:t> speed and efficiency are comparable</a:t>
            </a:r>
          </a:p>
          <a:p>
            <a:pPr lvl="1">
              <a:buSzPct val="100000"/>
            </a:pPr>
            <a:r>
              <a:rPr lang="en-US" sz="2500" dirty="0" smtClean="0">
                <a:solidFill>
                  <a:schemeClr val="tx1"/>
                </a:solidFill>
                <a:latin typeface="+mn-lt"/>
                <a:sym typeface="Wingdings" panose="05000000000000000000" pitchFamily="2" charset="2"/>
              </a:rPr>
              <a:t>3D </a:t>
            </a:r>
            <a:r>
              <a:rPr lang="en-US" sz="2500" dirty="0" err="1" smtClean="0">
                <a:solidFill>
                  <a:schemeClr val="tx1"/>
                </a:solidFill>
                <a:latin typeface="+mn-lt"/>
                <a:sym typeface="Wingdings" panose="05000000000000000000" pitchFamily="2" charset="2"/>
              </a:rPr>
              <a:t>FeNAND</a:t>
            </a:r>
            <a:r>
              <a:rPr lang="en-US" sz="2500" dirty="0" smtClean="0">
                <a:solidFill>
                  <a:schemeClr val="tx1"/>
                </a:solidFill>
                <a:latin typeface="+mn-lt"/>
                <a:sym typeface="Wingdings" panose="05000000000000000000" pitchFamily="2" charset="2"/>
              </a:rPr>
              <a:t> offers impressive scalability and significantly higher speed and energy efficiency due to packing more strings in parallel, and not having as long strings as 3D NAND</a:t>
            </a:r>
          </a:p>
          <a:p>
            <a:pPr lvl="2">
              <a:buSzPct val="100000"/>
            </a:pPr>
            <a:r>
              <a:rPr lang="en-US" sz="2500" dirty="0" smtClean="0">
                <a:solidFill>
                  <a:schemeClr val="tx1"/>
                </a:solidFill>
                <a:latin typeface="+mn-lt"/>
                <a:sym typeface="Wingdings" panose="05000000000000000000" pitchFamily="2" charset="2"/>
              </a:rPr>
              <a:t>Both suffer from having to read data out sequentially as compared to PCM/ReRAM &amp; </a:t>
            </a:r>
            <a:r>
              <a:rPr lang="en-US" sz="2500" dirty="0" smtClean="0">
                <a:latin typeface="+mn-lt"/>
                <a:sym typeface="Wingdings" panose="05000000000000000000" pitchFamily="2" charset="2"/>
              </a:rPr>
              <a:t>would </a:t>
            </a:r>
            <a:r>
              <a:rPr lang="en-US" sz="2500" dirty="0">
                <a:latin typeface="+mn-lt"/>
                <a:sym typeface="Wingdings" panose="05000000000000000000" pitchFamily="2" charset="2"/>
              </a:rPr>
              <a:t>not do as well on applications with many </a:t>
            </a:r>
            <a:r>
              <a:rPr lang="en-US" sz="2500" dirty="0" smtClean="0">
                <a:latin typeface="+mn-lt"/>
                <a:sym typeface="Wingdings" panose="05000000000000000000" pitchFamily="2" charset="2"/>
              </a:rPr>
              <a:t>writes</a:t>
            </a:r>
            <a:endParaRPr lang="en-US" sz="2500" dirty="0" smtClean="0">
              <a:solidFill>
                <a:schemeClr val="tx1"/>
              </a:solidFill>
              <a:latin typeface="+mn-lt"/>
              <a:sym typeface="Wingdings" panose="05000000000000000000" pitchFamily="2" charset="2"/>
            </a:endParaRPr>
          </a:p>
        </p:txBody>
      </p:sp>
      <p:sp>
        <p:nvSpPr>
          <p:cNvPr id="10" name="TextBox 9"/>
          <p:cNvSpPr txBox="1"/>
          <p:nvPr/>
        </p:nvSpPr>
        <p:spPr>
          <a:xfrm>
            <a:off x="2231864" y="4000240"/>
            <a:ext cx="697627" cy="230832"/>
          </a:xfrm>
          <a:prstGeom prst="rect">
            <a:avLst/>
          </a:prstGeom>
          <a:noFill/>
        </p:spPr>
        <p:txBody>
          <a:bodyPr wrap="none" rtlCol="0">
            <a:spAutoFit/>
          </a:bodyPr>
          <a:lstStyle/>
          <a:p>
            <a:r>
              <a:rPr lang="en-US" sz="900" dirty="0" smtClean="0">
                <a:solidFill>
                  <a:srgbClr val="C00000"/>
                </a:solidFill>
              </a:rPr>
              <a:t>Measured</a:t>
            </a:r>
            <a:endParaRPr lang="en-US" sz="900" dirty="0">
              <a:solidFill>
                <a:srgbClr val="3F952B"/>
              </a:solidFill>
            </a:endParaRPr>
          </a:p>
        </p:txBody>
      </p:sp>
      <p:graphicFrame>
        <p:nvGraphicFramePr>
          <p:cNvPr id="8" name="Google Shape;81;g30fb127392c_0_12"/>
          <p:cNvGraphicFramePr/>
          <p:nvPr>
            <p:extLst>
              <p:ext uri="{D42A27DB-BD31-4B8C-83A1-F6EECF244321}">
                <p14:modId xmlns:p14="http://schemas.microsoft.com/office/powerpoint/2010/main" val="1615066980"/>
              </p:ext>
            </p:extLst>
          </p:nvPr>
        </p:nvGraphicFramePr>
        <p:xfrm>
          <a:off x="795387" y="2110515"/>
          <a:ext cx="10504922" cy="1874450"/>
        </p:xfrm>
        <a:graphic>
          <a:graphicData uri="http://schemas.openxmlformats.org/drawingml/2006/table">
            <a:tbl>
              <a:tblPr>
                <a:noFill/>
              </a:tblPr>
              <a:tblGrid>
                <a:gridCol w="1230478">
                  <a:extLst>
                    <a:ext uri="{9D8B030D-6E8A-4147-A177-3AD203B41FA5}">
                      <a16:colId xmlns:a16="http://schemas.microsoft.com/office/drawing/2014/main" val="20000"/>
                    </a:ext>
                  </a:extLst>
                </a:gridCol>
                <a:gridCol w="1111387">
                  <a:extLst>
                    <a:ext uri="{9D8B030D-6E8A-4147-A177-3AD203B41FA5}">
                      <a16:colId xmlns:a16="http://schemas.microsoft.com/office/drawing/2014/main" val="20001"/>
                    </a:ext>
                  </a:extLst>
                </a:gridCol>
                <a:gridCol w="789945">
                  <a:extLst>
                    <a:ext uri="{9D8B030D-6E8A-4147-A177-3AD203B41FA5}">
                      <a16:colId xmlns:a16="http://schemas.microsoft.com/office/drawing/2014/main" val="20002"/>
                    </a:ext>
                  </a:extLst>
                </a:gridCol>
                <a:gridCol w="994117">
                  <a:extLst>
                    <a:ext uri="{9D8B030D-6E8A-4147-A177-3AD203B41FA5}">
                      <a16:colId xmlns:a16="http://schemas.microsoft.com/office/drawing/2014/main" val="20003"/>
                    </a:ext>
                  </a:extLst>
                </a:gridCol>
                <a:gridCol w="1016301">
                  <a:extLst>
                    <a:ext uri="{9D8B030D-6E8A-4147-A177-3AD203B41FA5}">
                      <a16:colId xmlns:a16="http://schemas.microsoft.com/office/drawing/2014/main" val="20004"/>
                    </a:ext>
                  </a:extLst>
                </a:gridCol>
                <a:gridCol w="992418">
                  <a:extLst>
                    <a:ext uri="{9D8B030D-6E8A-4147-A177-3AD203B41FA5}">
                      <a16:colId xmlns:a16="http://schemas.microsoft.com/office/drawing/2014/main" val="20005"/>
                    </a:ext>
                  </a:extLst>
                </a:gridCol>
                <a:gridCol w="1165407">
                  <a:extLst>
                    <a:ext uri="{9D8B030D-6E8A-4147-A177-3AD203B41FA5}">
                      <a16:colId xmlns:a16="http://schemas.microsoft.com/office/drawing/2014/main" val="20006"/>
                    </a:ext>
                  </a:extLst>
                </a:gridCol>
                <a:gridCol w="830689">
                  <a:extLst>
                    <a:ext uri="{9D8B030D-6E8A-4147-A177-3AD203B41FA5}">
                      <a16:colId xmlns:a16="http://schemas.microsoft.com/office/drawing/2014/main" val="20007"/>
                    </a:ext>
                  </a:extLst>
                </a:gridCol>
                <a:gridCol w="1208774">
                  <a:extLst>
                    <a:ext uri="{9D8B030D-6E8A-4147-A177-3AD203B41FA5}">
                      <a16:colId xmlns:a16="http://schemas.microsoft.com/office/drawing/2014/main" val="20008"/>
                    </a:ext>
                  </a:extLst>
                </a:gridCol>
                <a:gridCol w="1165406">
                  <a:extLst>
                    <a:ext uri="{9D8B030D-6E8A-4147-A177-3AD203B41FA5}">
                      <a16:colId xmlns:a16="http://schemas.microsoft.com/office/drawing/2014/main" val="20009"/>
                    </a:ext>
                  </a:extLst>
                </a:gridCol>
              </a:tblGrid>
              <a:tr h="230283">
                <a:tc>
                  <a:txBody>
                    <a:bodyPr/>
                    <a:lstStyle/>
                    <a:p>
                      <a:pPr marL="0" marR="0" lvl="0" indent="0" algn="l" rtl="0">
                        <a:lnSpc>
                          <a:spcPct val="100000"/>
                        </a:lnSpc>
                        <a:spcBef>
                          <a:spcPts val="0"/>
                        </a:spcBef>
                        <a:spcAft>
                          <a:spcPts val="0"/>
                        </a:spcAft>
                        <a:buClr>
                          <a:srgbClr val="000000"/>
                        </a:buClr>
                        <a:buSzPts val="700"/>
                        <a:buFont typeface="Arial"/>
                        <a:buNone/>
                      </a:pPr>
                      <a:r>
                        <a:rPr lang="en" sz="900" b="1" dirty="0"/>
                        <a:t>Large Data Comparison</a:t>
                      </a:r>
                      <a:endParaRPr sz="900" b="1"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GPU </a:t>
                      </a:r>
                      <a:r>
                        <a:rPr lang="en" sz="700" u="none" strike="noStrike" cap="none" dirty="0" smtClean="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(not HDC) </a:t>
                      </a:r>
                      <a:r>
                        <a:rPr lang="en" sz="900" u="none" strike="noStrike" cap="none" dirty="0" smtClean="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[JPR’19]</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marR="0" lvl="0" indent="0" algn="ctr" rtl="0">
                        <a:lnSpc>
                          <a:spcPct val="100000"/>
                        </a:lnSpc>
                        <a:spcBef>
                          <a:spcPts val="0"/>
                        </a:spcBef>
                        <a:spcAft>
                          <a:spcPts val="0"/>
                        </a:spcAft>
                        <a:buClr>
                          <a:srgbClr val="000000"/>
                        </a:buClr>
                        <a:buSzPts val="500"/>
                        <a:buFont typeface="Arial"/>
                        <a:buNone/>
                      </a:pPr>
                      <a:r>
                        <a:rPr lang="en" sz="900" u="none" strike="noStrike" cap="none" dirty="0"/>
                        <a:t>GPU </a:t>
                      </a:r>
                      <a:endParaRPr sz="900" u="none" strike="noStrike" cap="none" dirty="0"/>
                    </a:p>
                    <a:p>
                      <a:pPr marL="0" marR="0" lvl="0" indent="0" algn="ctr" rtl="0">
                        <a:lnSpc>
                          <a:spcPct val="100000"/>
                        </a:lnSpc>
                        <a:spcBef>
                          <a:spcPts val="0"/>
                        </a:spcBef>
                        <a:spcAft>
                          <a:spcPts val="0"/>
                        </a:spcAft>
                        <a:buClr>
                          <a:srgbClr val="000000"/>
                        </a:buClr>
                        <a:buSzPts val="500"/>
                        <a:buFont typeface="Arial"/>
                        <a:buNone/>
                      </a:pPr>
                      <a:r>
                        <a:rPr lang="en" sz="900" u="none" strike="noStrike" cap="none" dirty="0"/>
                        <a:t>[Bio’23]</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FPGA </a:t>
                      </a:r>
                      <a:r>
                        <a:rPr lang="en" sz="900" dirty="0" smtClean="0"/>
                        <a:t>[BioSys24]</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D</a:t>
                      </a:r>
                      <a:r>
                        <a:rPr lang="en" sz="900" u="none" strike="noStrike" cap="none"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RAM </a:t>
                      </a:r>
                      <a:endParaRPr lang="en" sz="900" u="none" strike="noStrike" cap="none" dirty="0" smtClean="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0" marR="0" lvl="0" indent="0" algn="ctr" rtl="0">
                        <a:lnSpc>
                          <a:spcPct val="100000"/>
                        </a:lnSpc>
                        <a:spcBef>
                          <a:spcPts val="0"/>
                        </a:spcBef>
                        <a:spcAft>
                          <a:spcPts val="0"/>
                        </a:spcAft>
                        <a:buClr>
                          <a:srgbClr val="000000"/>
                        </a:buClr>
                        <a:buSzPts val="700"/>
                        <a:buFont typeface="Arial"/>
                        <a:buNone/>
                      </a:pPr>
                      <a:r>
                        <a:rPr lang="en" sz="900" u="none" strike="noStrike" cap="none" dirty="0" smtClean="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t>
                      </a:r>
                      <a:r>
                        <a:rPr lang="en" sz="900" u="none" strike="noStrike" cap="none"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TCAD’24]</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MLC </a:t>
                      </a:r>
                      <a:r>
                        <a:rPr lang="en" sz="900" u="none" strike="noStrike" cap="none"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ReRAM</a:t>
                      </a:r>
                      <a:r>
                        <a:rPr lang="en" sz="900" u="none" strike="noStrike" cap="none"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a:r>
                      <a:br>
                        <a:rPr lang="en" sz="900" u="none" strike="noStrike" cap="none"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br>
                      <a:r>
                        <a:rPr lang="en" sz="900" u="none" strike="noStrike" cap="none"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[DAC’24</a:t>
                      </a:r>
                      <a:r>
                        <a:rPr lang="en" sz="900" u="none" strike="noStrike" cap="none" dirty="0" smtClean="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lvl="0" indent="0" algn="ctr" rtl="0">
                        <a:spcBef>
                          <a:spcPts val="0"/>
                        </a:spcBef>
                        <a:spcAft>
                          <a:spcPts val="0"/>
                        </a:spcAft>
                        <a:buNone/>
                      </a:pPr>
                      <a:r>
                        <a:rPr lang="en" sz="9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ML</a:t>
                      </a:r>
                      <a:r>
                        <a:rPr lang="en" sz="9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C </a:t>
                      </a:r>
                      <a:r>
                        <a:rPr lang="en" sz="9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a:t>
                      </a:r>
                      <a:r>
                        <a:rPr lang="en" sz="9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eRAM</a:t>
                      </a:r>
                      <a:r>
                        <a:rPr lang="en" sz="9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
                      </a:r>
                      <a:br>
                        <a:rPr lang="en" sz="9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br>
                      <a:r>
                        <a:rPr lang="en" sz="9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[DAC’24]</a:t>
                      </a:r>
                      <a:endParaRPr sz="900"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en" sz="900" dirty="0"/>
                        <a:t>MLC </a:t>
                      </a:r>
                      <a:r>
                        <a:rPr lang="en" sz="900" u="none" strike="noStrike" cap="none" dirty="0"/>
                        <a:t>PCM</a:t>
                      </a:r>
                      <a:endParaRPr sz="900" u="none" strike="noStrike" cap="none" dirty="0"/>
                    </a:p>
                    <a:p>
                      <a:pPr marL="0" marR="0" lvl="0" indent="0" algn="ctr" rtl="0">
                        <a:lnSpc>
                          <a:spcPct val="100000"/>
                        </a:lnSpc>
                        <a:spcBef>
                          <a:spcPts val="0"/>
                        </a:spcBef>
                        <a:spcAft>
                          <a:spcPts val="0"/>
                        </a:spcAft>
                        <a:buClr>
                          <a:srgbClr val="000000"/>
                        </a:buClr>
                        <a:buSzPts val="600"/>
                        <a:buFont typeface="Arial"/>
                        <a:buNone/>
                      </a:pPr>
                      <a:r>
                        <a:rPr lang="en" sz="900" u="none" strike="noStrike" cap="none" dirty="0" smtClean="0"/>
                        <a:t>[JXCDC’24</a:t>
                      </a:r>
                      <a:r>
                        <a:rPr lang="en" sz="900" u="none" strike="noStrike" cap="none" dirty="0"/>
                        <a:t>]</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3D NAND</a:t>
                      </a:r>
                      <a:br>
                        <a:rPr lang="en" sz="900" u="none" strike="noStrike" cap="none" dirty="0"/>
                      </a:br>
                      <a:r>
                        <a:rPr lang="en" sz="900" u="none" strike="noStrike" cap="none" dirty="0"/>
                        <a:t>[MEMSYS’23]</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en" sz="900" dirty="0"/>
                        <a:t>3D </a:t>
                      </a:r>
                      <a:r>
                        <a:rPr lang="en" sz="900" u="none" strike="noStrike" cap="none" dirty="0"/>
                        <a:t>FeNAND </a:t>
                      </a:r>
                      <a:endParaRPr lang="en" sz="900" u="none" strike="noStrike" cap="none" dirty="0" smtClean="0"/>
                    </a:p>
                    <a:p>
                      <a:pPr marL="0" marR="0" lvl="0" indent="0" algn="ctr" rtl="0">
                        <a:lnSpc>
                          <a:spcPct val="100000"/>
                        </a:lnSpc>
                        <a:spcBef>
                          <a:spcPts val="0"/>
                        </a:spcBef>
                        <a:spcAft>
                          <a:spcPts val="0"/>
                        </a:spcAft>
                        <a:buClr>
                          <a:srgbClr val="000000"/>
                        </a:buClr>
                        <a:buSzPts val="600"/>
                        <a:buFont typeface="Arial"/>
                        <a:buNone/>
                      </a:pPr>
                      <a:r>
                        <a:rPr lang="en" sz="900" u="none" strike="noStrike" cap="none" dirty="0" smtClean="0"/>
                        <a:t>[DAC’25 submit]</a:t>
                      </a:r>
                      <a:endParaRPr sz="900" u="none" strike="noStrike" cap="none" dirty="0"/>
                    </a:p>
                  </a:txBody>
                  <a:tcPr marL="68575" marR="6857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dirty="0"/>
                        <a:t>Algorithm</a:t>
                      </a:r>
                      <a:endParaRPr sz="900" b="1"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ANN-SoLo</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marR="0" lvl="0" indent="0" algn="ctr" rtl="0">
                        <a:lnSpc>
                          <a:spcPct val="100000"/>
                        </a:lnSpc>
                        <a:spcBef>
                          <a:spcPts val="0"/>
                        </a:spcBef>
                        <a:spcAft>
                          <a:spcPts val="0"/>
                        </a:spcAft>
                        <a:buClr>
                          <a:srgbClr val="000000"/>
                        </a:buClr>
                        <a:buSzPts val="500"/>
                        <a:buFont typeface="Arial"/>
                        <a:buNone/>
                      </a:pPr>
                      <a:r>
                        <a:rPr lang="en" sz="900" u="none" strike="noStrike" cap="none" dirty="0"/>
                        <a:t>HOMS-TC</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RapidOMS</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HyperOMS</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HyperOM</a:t>
                      </a:r>
                      <a:r>
                        <a:rPr lang="en" sz="900" dirty="0"/>
                        <a:t>S</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lvl="0" indent="0" algn="ctr" rtl="0">
                        <a:spcBef>
                          <a:spcPts val="0"/>
                        </a:spcBef>
                        <a:spcAft>
                          <a:spcPts val="0"/>
                        </a:spcAft>
                        <a:buClr>
                          <a:schemeClr val="dk1"/>
                        </a:buClr>
                        <a:buSzPts val="700"/>
                        <a:buFont typeface="Arial"/>
                        <a:buNone/>
                      </a:pPr>
                      <a:r>
                        <a:rPr lang="en" sz="900" dirty="0">
                          <a:solidFill>
                            <a:schemeClr val="dk1"/>
                          </a:solidFill>
                        </a:rPr>
                        <a:t>HyperOMS</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en" sz="900" u="none" strike="noStrike" cap="none" dirty="0"/>
                        <a:t>HyperOMS</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t>HyperOMS</a:t>
                      </a:r>
                      <a:endParaRPr sz="900" u="none" strike="noStrike" cap="none"/>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en" sz="900" u="none" strike="noStrike" cap="none" dirty="0"/>
                        <a:t>HyperOMS</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extLst>
                  <a:ext uri="{0D108BD9-81ED-4DB2-BD59-A6C34878D82A}">
                    <a16:rowId xmlns:a16="http://schemas.microsoft.com/office/drawing/2014/main" val="10001"/>
                  </a:ext>
                </a:extLst>
              </a:tr>
              <a:tr h="230283">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dirty="0"/>
                        <a:t>Technology Node(nm)</a:t>
                      </a:r>
                      <a:endParaRPr sz="900" b="1"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smtClean="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H100 w </a:t>
                      </a:r>
                      <a:r>
                        <a:rPr lang="en" sz="900" dirty="0" smtClean="0">
                          <a:solidFill>
                            <a:schemeClr val="dk1"/>
                          </a:solidFill>
                          <a:latin typeface="Gill Sans"/>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7"/>
                            </a:ext>
                          </a:extLst>
                        </a:rPr>
                        <a:t>8TB SSD</a:t>
                      </a:r>
                      <a:endParaRPr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endParaRPr>
                    </a:p>
                    <a:p>
                      <a:pPr marL="0" marR="0" lvl="0" indent="0" algn="ctr" rtl="0">
                        <a:lnSpc>
                          <a:spcPct val="100000"/>
                        </a:lnSpc>
                        <a:spcBef>
                          <a:spcPts val="0"/>
                        </a:spcBef>
                        <a:spcAft>
                          <a:spcPts val="0"/>
                        </a:spcAft>
                        <a:buClr>
                          <a:srgbClr val="000000"/>
                        </a:buClr>
                        <a:buSzPts val="700"/>
                        <a:buFont typeface="Arial"/>
                        <a:buNone/>
                      </a:pPr>
                      <a:r>
                        <a:rPr lang="en" sz="900"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(5nm)</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smtClean="0"/>
                        <a:t>H100</a:t>
                      </a:r>
                      <a:r>
                        <a:rPr lang="en" sz="900" u="none" strike="noStrike" cap="none" dirty="0"/>
                        <a:t/>
                      </a:r>
                      <a:br>
                        <a:rPr lang="en" sz="900" u="none" strike="noStrike" cap="none" dirty="0"/>
                      </a:br>
                      <a:r>
                        <a:rPr lang="en" sz="900" u="none" strike="noStrike" cap="none" dirty="0"/>
                        <a:t>(5nm)</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lang="en" sz="900" u="none" strike="noStrike" cap="none" dirty="0" smtClean="0"/>
                        <a:t>VP1902  with 1TB SSD (7nm)</a:t>
                      </a:r>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22nm DDR4</a:t>
                      </a:r>
                      <a:br>
                        <a:rPr lang="en" sz="900" u="none" strike="noStrike" cap="none" dirty="0"/>
                      </a:br>
                      <a:r>
                        <a:rPr lang="en" sz="900" u="none" strike="noStrike" cap="none" dirty="0"/>
                        <a:t>28nm </a:t>
                      </a:r>
                      <a:r>
                        <a:rPr lang="en" sz="900" dirty="0"/>
                        <a:t>C</a:t>
                      </a:r>
                      <a:r>
                        <a:rPr lang="en" sz="900" u="none" strike="noStrike" cap="none" dirty="0"/>
                        <a:t>ompute</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130nm RRAM </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None/>
                      </a:pPr>
                      <a:r>
                        <a:rPr lang="en" sz="900" dirty="0" smtClean="0"/>
                        <a:t>40nm RRAM</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en" sz="900" u="none" strike="noStrike" cap="none" dirty="0" smtClean="0"/>
                        <a:t>40nm PCM</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NAND: 14nm</a:t>
                      </a:r>
                      <a:endParaRPr sz="900" u="none" strike="noStrike" cap="none" dirty="0"/>
                    </a:p>
                    <a:p>
                      <a:pPr marL="0" marR="0" lvl="0" indent="0" algn="ctr" rtl="0">
                        <a:lnSpc>
                          <a:spcPct val="100000"/>
                        </a:lnSpc>
                        <a:spcBef>
                          <a:spcPts val="0"/>
                        </a:spcBef>
                        <a:spcAft>
                          <a:spcPts val="0"/>
                        </a:spcAft>
                        <a:buClr>
                          <a:srgbClr val="000000"/>
                        </a:buClr>
                        <a:buSzPts val="700"/>
                        <a:buFont typeface="Arial"/>
                        <a:buNone/>
                      </a:pPr>
                      <a:r>
                        <a:rPr lang="en" sz="900" u="none" strike="noStrike" cap="none" dirty="0"/>
                        <a:t>ASIC: 7nm FinFET</a:t>
                      </a:r>
                      <a:endParaRPr sz="900"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en" sz="900" u="none" strike="noStrike" cap="none"/>
                        <a:t>FeNAND:14nm</a:t>
                      </a:r>
                      <a:endParaRPr sz="900" u="none" strike="noStrike" cap="none"/>
                    </a:p>
                    <a:p>
                      <a:pPr marL="0" marR="0" lvl="0" indent="0" algn="ctr" rtl="0">
                        <a:lnSpc>
                          <a:spcPct val="100000"/>
                        </a:lnSpc>
                        <a:spcBef>
                          <a:spcPts val="0"/>
                        </a:spcBef>
                        <a:spcAft>
                          <a:spcPts val="0"/>
                        </a:spcAft>
                        <a:buClr>
                          <a:srgbClr val="000000"/>
                        </a:buClr>
                        <a:buSzPts val="600"/>
                        <a:buFont typeface="Arial"/>
                        <a:buNone/>
                      </a:pPr>
                      <a:r>
                        <a:rPr lang="en" sz="900" u="none" strike="noStrike" cap="none"/>
                        <a:t>ASIC: 7nm FinFET</a:t>
                      </a:r>
                      <a:endParaRPr sz="900" u="none" strike="noStrike" cap="none"/>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extLst>
                  <a:ext uri="{0D108BD9-81ED-4DB2-BD59-A6C34878D82A}">
                    <a16:rowId xmlns:a16="http://schemas.microsoft.com/office/drawing/2014/main" val="10002"/>
                  </a:ext>
                </a:extLst>
              </a:tr>
              <a:tr h="0">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Speed </a:t>
                      </a:r>
                      <a:r>
                        <a:rPr lang="en" sz="900" b="1" u="none" strike="noStrike" cap="non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of search</a:t>
                      </a:r>
                      <a:endParaRPr sz="900" b="1"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900" u="none" strike="noStrike" cap="none"/>
                        <a:t>1x</a:t>
                      </a:r>
                      <a:endParaRPr sz="900" u="none" strike="noStrike" cap="none"/>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lvl="0" indent="0" algn="ctr" rtl="0">
                        <a:spcBef>
                          <a:spcPts val="0"/>
                        </a:spcBef>
                        <a:spcAft>
                          <a:spcPts val="0"/>
                        </a:spcAft>
                        <a:buNone/>
                      </a:pPr>
                      <a:r>
                        <a:rPr lang="en" sz="900"/>
                        <a:t>24x</a:t>
                      </a:r>
                      <a:endParaRPr sz="90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lvl="0" indent="0" algn="ctr" rtl="0">
                        <a:spcBef>
                          <a:spcPts val="0"/>
                        </a:spcBef>
                        <a:spcAft>
                          <a:spcPts val="0"/>
                        </a:spcAft>
                        <a:buNone/>
                      </a:pPr>
                      <a:r>
                        <a:rPr lang="en" sz="900" dirty="0"/>
                        <a:t>97x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lvl="0" indent="0" algn="ctr" rtl="0">
                        <a:spcBef>
                          <a:spcPts val="0"/>
                        </a:spcBef>
                        <a:spcAft>
                          <a:spcPts val="0"/>
                        </a:spcAft>
                        <a:buNone/>
                      </a:pPr>
                      <a:r>
                        <a:rPr lang="en" sz="900" dirty="0"/>
                        <a:t>149x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lvl="0" indent="0" algn="ctr" rtl="0">
                        <a:spcBef>
                          <a:spcPts val="0"/>
                        </a:spcBef>
                        <a:spcAft>
                          <a:spcPts val="0"/>
                        </a:spcAft>
                        <a:buNone/>
                      </a:pPr>
                      <a:r>
                        <a:rPr lang="en" sz="900" dirty="0"/>
                        <a:t>259x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None/>
                      </a:pPr>
                      <a:r>
                        <a:rPr lang="en" sz="900" dirty="0"/>
                        <a:t>823x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lvl="0" indent="0" algn="ctr" rtl="0">
                        <a:spcBef>
                          <a:spcPts val="0"/>
                        </a:spcBef>
                        <a:spcAft>
                          <a:spcPts val="0"/>
                        </a:spcAft>
                        <a:buNone/>
                      </a:pPr>
                      <a:r>
                        <a:rPr lang="en" sz="900" dirty="0"/>
                        <a:t>5,303x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lvl="0" indent="0" algn="ctr" rtl="0">
                        <a:spcBef>
                          <a:spcPts val="0"/>
                        </a:spcBef>
                        <a:spcAft>
                          <a:spcPts val="0"/>
                        </a:spcAft>
                        <a:buNone/>
                      </a:pPr>
                      <a:r>
                        <a:rPr lang="en" sz="900" dirty="0"/>
                        <a:t>175x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lvl="0" indent="0" algn="ctr" rtl="0">
                        <a:spcBef>
                          <a:spcPts val="0"/>
                        </a:spcBef>
                        <a:spcAft>
                          <a:spcPts val="0"/>
                        </a:spcAft>
                        <a:buNone/>
                      </a:pPr>
                      <a:r>
                        <a:rPr lang="en" sz="900" dirty="0"/>
                        <a:t>3,779x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extLst>
                  <a:ext uri="{0D108BD9-81ED-4DB2-BD59-A6C34878D82A}">
                    <a16:rowId xmlns:a16="http://schemas.microsoft.com/office/drawing/2014/main" val="10003"/>
                  </a:ext>
                </a:extLst>
              </a:tr>
              <a:tr h="0">
                <a:tc>
                  <a:txBody>
                    <a:bodyPr/>
                    <a:lstStyle/>
                    <a:p>
                      <a:pPr marL="0" marR="0" lvl="0" indent="0" algn="l" rtl="0">
                        <a:lnSpc>
                          <a:spcPct val="100000"/>
                        </a:lnSpc>
                        <a:spcBef>
                          <a:spcPts val="0"/>
                        </a:spcBef>
                        <a:spcAft>
                          <a:spcPts val="0"/>
                        </a:spcAft>
                        <a:buClr>
                          <a:srgbClr val="000000"/>
                        </a:buClr>
                        <a:buSzPts val="700"/>
                        <a:buFont typeface="Arial"/>
                        <a:buNone/>
                      </a:pPr>
                      <a:r>
                        <a:rPr lang="en" sz="900" b="1" u="none" strike="noStrike" cap="none" dirty="0"/>
                        <a:t>Energy </a:t>
                      </a:r>
                      <a:r>
                        <a:rPr lang="en" sz="900" b="1" u="none" strike="noStrike" cap="none" dirty="0" smtClean="0"/>
                        <a:t>Efficiency</a:t>
                      </a:r>
                      <a:endParaRPr sz="900" b="1" u="none" strike="noStrike" cap="none"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lvl="0" indent="0" algn="ctr" rtl="0">
                        <a:spcBef>
                          <a:spcPts val="0"/>
                        </a:spcBef>
                        <a:spcAft>
                          <a:spcPts val="0"/>
                        </a:spcAft>
                        <a:buNone/>
                      </a:pPr>
                      <a:r>
                        <a:rPr lang="en" sz="900" dirty="0"/>
                        <a:t>1x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lvl="0" indent="0" algn="ctr" rtl="0">
                        <a:spcBef>
                          <a:spcPts val="0"/>
                        </a:spcBef>
                        <a:spcAft>
                          <a:spcPts val="0"/>
                        </a:spcAft>
                        <a:buNone/>
                      </a:pPr>
                      <a:r>
                        <a:rPr lang="en" sz="900"/>
                        <a:t>34x</a:t>
                      </a:r>
                      <a:endParaRPr sz="90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lvl="0" indent="0" algn="ctr" rtl="0">
                        <a:spcBef>
                          <a:spcPts val="0"/>
                        </a:spcBef>
                        <a:spcAft>
                          <a:spcPts val="0"/>
                        </a:spcAft>
                        <a:buNone/>
                      </a:pPr>
                      <a:r>
                        <a:rPr lang="en" sz="900" dirty="0"/>
                        <a:t>272x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8D8"/>
                    </a:solidFill>
                  </a:tcPr>
                </a:tc>
                <a:tc>
                  <a:txBody>
                    <a:bodyPr/>
                    <a:lstStyle/>
                    <a:p>
                      <a:pPr marL="0" lvl="0" indent="0" algn="ctr" rtl="0">
                        <a:spcBef>
                          <a:spcPts val="0"/>
                        </a:spcBef>
                        <a:spcAft>
                          <a:spcPts val="0"/>
                        </a:spcAft>
                        <a:buNone/>
                      </a:pPr>
                      <a:r>
                        <a:rPr lang="en" sz="900" dirty="0"/>
                        <a:t>955x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lvl="0" indent="0" algn="ctr" rtl="0">
                        <a:spcBef>
                          <a:spcPts val="0"/>
                        </a:spcBef>
                        <a:spcAft>
                          <a:spcPts val="0"/>
                        </a:spcAft>
                        <a:buNone/>
                      </a:pPr>
                      <a:r>
                        <a:rPr lang="en" sz="900" dirty="0"/>
                        <a:t>48,462x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marR="0" lvl="0" indent="0" algn="ctr" rtl="0">
                        <a:lnSpc>
                          <a:spcPct val="100000"/>
                        </a:lnSpc>
                        <a:spcBef>
                          <a:spcPts val="0"/>
                        </a:spcBef>
                        <a:spcAft>
                          <a:spcPts val="0"/>
                        </a:spcAft>
                        <a:buNone/>
                      </a:pPr>
                      <a:r>
                        <a:rPr lang="en" sz="900"/>
                        <a:t>726,941x</a:t>
                      </a:r>
                      <a:endParaRPr sz="90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lvl="0" indent="0" algn="ctr" rtl="0">
                        <a:spcBef>
                          <a:spcPts val="0"/>
                        </a:spcBef>
                        <a:spcAft>
                          <a:spcPts val="0"/>
                        </a:spcAft>
                        <a:buNone/>
                      </a:pPr>
                      <a:r>
                        <a:rPr lang="en" sz="900" dirty="0"/>
                        <a:t>817,808x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lvl="0" indent="0" algn="ctr" rtl="0">
                        <a:spcBef>
                          <a:spcPts val="0"/>
                        </a:spcBef>
                        <a:spcAft>
                          <a:spcPts val="0"/>
                        </a:spcAft>
                        <a:buNone/>
                      </a:pPr>
                      <a:r>
                        <a:rPr lang="en" sz="900" dirty="0"/>
                        <a:t>65,424x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tc>
                  <a:txBody>
                    <a:bodyPr/>
                    <a:lstStyle/>
                    <a:p>
                      <a:pPr marL="0" lvl="0" indent="0" algn="ctr" rtl="0">
                        <a:spcBef>
                          <a:spcPts val="0"/>
                        </a:spcBef>
                        <a:spcAft>
                          <a:spcPts val="0"/>
                        </a:spcAft>
                        <a:buNone/>
                      </a:pPr>
                      <a:r>
                        <a:rPr lang="en" sz="900" dirty="0"/>
                        <a:t>261,698x</a:t>
                      </a:r>
                      <a:endParaRPr sz="900" dirty="0"/>
                    </a:p>
                  </a:txBody>
                  <a:tcPr marL="91433" marR="91433"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1D9"/>
                    </a:solidFill>
                  </a:tcPr>
                </a:tc>
                <a:extLst>
                  <a:ext uri="{0D108BD9-81ED-4DB2-BD59-A6C34878D82A}">
                    <a16:rowId xmlns:a16="http://schemas.microsoft.com/office/drawing/2014/main" val="10004"/>
                  </a:ext>
                </a:extLst>
              </a:tr>
            </a:tbl>
          </a:graphicData>
        </a:graphic>
      </p:graphicFrame>
      <p:pic>
        <p:nvPicPr>
          <p:cNvPr id="9" name="Picture 8" descr="A diagram of a graph&#10;&#10;Description automatically generated with medium confidence">
            <a:extLst>
              <a:ext uri="{FF2B5EF4-FFF2-40B4-BE49-F238E27FC236}">
                <a16:creationId xmlns:a16="http://schemas.microsoft.com/office/drawing/2014/main" id="{B2EAF97D-66F1-D1F0-81C2-12484D4ECE3D}"/>
              </a:ext>
            </a:extLst>
          </p:cNvPr>
          <p:cNvPicPr>
            <a:picLocks noChangeAspect="1"/>
          </p:cNvPicPr>
          <p:nvPr/>
        </p:nvPicPr>
        <p:blipFill>
          <a:blip r:embed="rId3"/>
          <a:srcRect t="3824" b="31990"/>
          <a:stretch/>
        </p:blipFill>
        <p:spPr>
          <a:xfrm>
            <a:off x="7995130" y="1623017"/>
            <a:ext cx="1032533" cy="456024"/>
          </a:xfrm>
          <a:prstGeom prst="rect">
            <a:avLst/>
          </a:prstGeom>
        </p:spPr>
      </p:pic>
      <p:pic>
        <p:nvPicPr>
          <p:cNvPr id="11" name="Picture 10"/>
          <p:cNvPicPr>
            <a:picLocks noChangeAspect="1"/>
          </p:cNvPicPr>
          <p:nvPr/>
        </p:nvPicPr>
        <p:blipFill>
          <a:blip r:embed="rId4"/>
          <a:stretch>
            <a:fillRect/>
          </a:stretch>
        </p:blipFill>
        <p:spPr>
          <a:xfrm>
            <a:off x="11212344" y="1586041"/>
            <a:ext cx="463238" cy="700540"/>
          </a:xfrm>
          <a:prstGeom prst="rect">
            <a:avLst/>
          </a:prstGeom>
        </p:spPr>
      </p:pic>
      <p:pic>
        <p:nvPicPr>
          <p:cNvPr id="12" name="Picture 11"/>
          <p:cNvPicPr>
            <a:picLocks noChangeAspect="1"/>
          </p:cNvPicPr>
          <p:nvPr/>
        </p:nvPicPr>
        <p:blipFill>
          <a:blip r:embed="rId5"/>
          <a:stretch>
            <a:fillRect/>
          </a:stretch>
        </p:blipFill>
        <p:spPr>
          <a:xfrm>
            <a:off x="6662241" y="1637826"/>
            <a:ext cx="580859" cy="480238"/>
          </a:xfrm>
          <a:prstGeom prst="rect">
            <a:avLst/>
          </a:prstGeom>
        </p:spPr>
      </p:pic>
      <p:pic>
        <p:nvPicPr>
          <p:cNvPr id="13" name="Picture 12"/>
          <p:cNvPicPr>
            <a:picLocks noChangeAspect="1"/>
          </p:cNvPicPr>
          <p:nvPr/>
        </p:nvPicPr>
        <p:blipFill>
          <a:blip r:embed="rId6"/>
          <a:stretch>
            <a:fillRect/>
          </a:stretch>
        </p:blipFill>
        <p:spPr>
          <a:xfrm>
            <a:off x="5213102" y="1728680"/>
            <a:ext cx="672331" cy="415263"/>
          </a:xfrm>
          <a:prstGeom prst="rect">
            <a:avLst/>
          </a:prstGeom>
        </p:spPr>
      </p:pic>
      <p:pic>
        <p:nvPicPr>
          <p:cNvPr id="14" name="Picture 13"/>
          <p:cNvPicPr>
            <a:picLocks noChangeAspect="1"/>
          </p:cNvPicPr>
          <p:nvPr/>
        </p:nvPicPr>
        <p:blipFill>
          <a:blip r:embed="rId7"/>
          <a:stretch>
            <a:fillRect/>
          </a:stretch>
        </p:blipFill>
        <p:spPr>
          <a:xfrm>
            <a:off x="9779694" y="1570937"/>
            <a:ext cx="583999" cy="685358"/>
          </a:xfrm>
          <a:prstGeom prst="rect">
            <a:avLst/>
          </a:prstGeom>
        </p:spPr>
      </p:pic>
      <p:sp>
        <p:nvSpPr>
          <p:cNvPr id="15" name="TextBox 14"/>
          <p:cNvSpPr txBox="1"/>
          <p:nvPr/>
        </p:nvSpPr>
        <p:spPr>
          <a:xfrm>
            <a:off x="6740320" y="3991120"/>
            <a:ext cx="646331" cy="230832"/>
          </a:xfrm>
          <a:prstGeom prst="rect">
            <a:avLst/>
          </a:prstGeom>
          <a:noFill/>
        </p:spPr>
        <p:txBody>
          <a:bodyPr wrap="none" rtlCol="0">
            <a:spAutoFit/>
          </a:bodyPr>
          <a:lstStyle/>
          <a:p>
            <a:r>
              <a:rPr lang="en-US" sz="900" dirty="0" smtClean="0"/>
              <a:t>Demo’23</a:t>
            </a:r>
            <a:endParaRPr lang="en-US" sz="900" dirty="0"/>
          </a:p>
        </p:txBody>
      </p:sp>
      <p:sp>
        <p:nvSpPr>
          <p:cNvPr id="16" name="TextBox 15"/>
          <p:cNvSpPr txBox="1"/>
          <p:nvPr/>
        </p:nvSpPr>
        <p:spPr>
          <a:xfrm>
            <a:off x="8213081" y="3961489"/>
            <a:ext cx="646331" cy="230832"/>
          </a:xfrm>
          <a:prstGeom prst="rect">
            <a:avLst/>
          </a:prstGeom>
          <a:noFill/>
        </p:spPr>
        <p:txBody>
          <a:bodyPr wrap="none" rtlCol="0">
            <a:spAutoFit/>
          </a:bodyPr>
          <a:lstStyle/>
          <a:p>
            <a:r>
              <a:rPr lang="en-US" sz="900" dirty="0" smtClean="0"/>
              <a:t>Demo’24</a:t>
            </a:r>
            <a:endParaRPr lang="en-US" sz="900" dirty="0"/>
          </a:p>
        </p:txBody>
      </p:sp>
      <p:sp>
        <p:nvSpPr>
          <p:cNvPr id="17" name="TextBox 16"/>
          <p:cNvSpPr txBox="1"/>
          <p:nvPr/>
        </p:nvSpPr>
        <p:spPr>
          <a:xfrm>
            <a:off x="10266802" y="3963569"/>
            <a:ext cx="671979" cy="230832"/>
          </a:xfrm>
          <a:prstGeom prst="rect">
            <a:avLst/>
          </a:prstGeom>
          <a:noFill/>
        </p:spPr>
        <p:txBody>
          <a:bodyPr wrap="none" rtlCol="0">
            <a:spAutoFit/>
          </a:bodyPr>
          <a:lstStyle/>
          <a:p>
            <a:r>
              <a:rPr lang="en-US" sz="900" dirty="0" smtClean="0"/>
              <a:t>Poster’24</a:t>
            </a:r>
            <a:endParaRPr lang="en-US" sz="900" dirty="0"/>
          </a:p>
        </p:txBody>
      </p:sp>
      <p:sp>
        <p:nvSpPr>
          <p:cNvPr id="18" name="TextBox 17"/>
          <p:cNvSpPr txBox="1"/>
          <p:nvPr/>
        </p:nvSpPr>
        <p:spPr>
          <a:xfrm>
            <a:off x="9301442" y="3961489"/>
            <a:ext cx="671979" cy="230832"/>
          </a:xfrm>
          <a:prstGeom prst="rect">
            <a:avLst/>
          </a:prstGeom>
          <a:noFill/>
        </p:spPr>
        <p:txBody>
          <a:bodyPr wrap="none" rtlCol="0">
            <a:spAutoFit/>
          </a:bodyPr>
          <a:lstStyle/>
          <a:p>
            <a:r>
              <a:rPr lang="en-US" sz="900" dirty="0" smtClean="0"/>
              <a:t>Poster’23</a:t>
            </a:r>
            <a:endParaRPr lang="en-US" sz="900" dirty="0"/>
          </a:p>
        </p:txBody>
      </p:sp>
      <p:sp>
        <p:nvSpPr>
          <p:cNvPr id="19" name="TextBox 18"/>
          <p:cNvSpPr txBox="1"/>
          <p:nvPr/>
        </p:nvSpPr>
        <p:spPr>
          <a:xfrm>
            <a:off x="5165224" y="3991120"/>
            <a:ext cx="671979" cy="230832"/>
          </a:xfrm>
          <a:prstGeom prst="rect">
            <a:avLst/>
          </a:prstGeom>
          <a:noFill/>
        </p:spPr>
        <p:txBody>
          <a:bodyPr wrap="none" rtlCol="0">
            <a:spAutoFit/>
          </a:bodyPr>
          <a:lstStyle/>
          <a:p>
            <a:r>
              <a:rPr lang="en-US" sz="900" dirty="0" smtClean="0"/>
              <a:t>Poster’23</a:t>
            </a:r>
            <a:endParaRPr lang="en-US" sz="900" dirty="0"/>
          </a:p>
        </p:txBody>
      </p:sp>
      <p:sp>
        <p:nvSpPr>
          <p:cNvPr id="20" name="TextBox 19"/>
          <p:cNvSpPr txBox="1"/>
          <p:nvPr/>
        </p:nvSpPr>
        <p:spPr>
          <a:xfrm>
            <a:off x="4111005" y="3991120"/>
            <a:ext cx="646331" cy="230832"/>
          </a:xfrm>
          <a:prstGeom prst="rect">
            <a:avLst/>
          </a:prstGeom>
          <a:noFill/>
        </p:spPr>
        <p:txBody>
          <a:bodyPr wrap="none" rtlCol="0">
            <a:spAutoFit/>
          </a:bodyPr>
          <a:lstStyle/>
          <a:p>
            <a:r>
              <a:rPr lang="en-US" sz="900" dirty="0" smtClean="0"/>
              <a:t>Demo’23</a:t>
            </a:r>
            <a:endParaRPr lang="en-US" sz="900" dirty="0"/>
          </a:p>
        </p:txBody>
      </p:sp>
      <p:sp>
        <p:nvSpPr>
          <p:cNvPr id="21" name="TextBox 20"/>
          <p:cNvSpPr txBox="1"/>
          <p:nvPr/>
        </p:nvSpPr>
        <p:spPr>
          <a:xfrm>
            <a:off x="3248520" y="3998755"/>
            <a:ext cx="646331" cy="230832"/>
          </a:xfrm>
          <a:prstGeom prst="rect">
            <a:avLst/>
          </a:prstGeom>
          <a:noFill/>
        </p:spPr>
        <p:txBody>
          <a:bodyPr wrap="none" rtlCol="0">
            <a:spAutoFit/>
          </a:bodyPr>
          <a:lstStyle/>
          <a:p>
            <a:r>
              <a:rPr lang="en-US" sz="900" dirty="0" smtClean="0"/>
              <a:t>Demo’23</a:t>
            </a:r>
            <a:endParaRPr lang="en-US" sz="900" dirty="0"/>
          </a:p>
        </p:txBody>
      </p:sp>
      <p:sp>
        <p:nvSpPr>
          <p:cNvPr id="3" name="Rectangle 2"/>
          <p:cNvSpPr/>
          <p:nvPr/>
        </p:nvSpPr>
        <p:spPr>
          <a:xfrm>
            <a:off x="10938781" y="3961489"/>
            <a:ext cx="838691" cy="369332"/>
          </a:xfrm>
          <a:prstGeom prst="rect">
            <a:avLst/>
          </a:prstGeom>
        </p:spPr>
        <p:txBody>
          <a:bodyPr wrap="none">
            <a:spAutoFit/>
          </a:bodyPr>
          <a:lstStyle/>
          <a:p>
            <a:r>
              <a:rPr lang="en-US" sz="900" dirty="0">
                <a:solidFill>
                  <a:srgbClr val="3F952B"/>
                </a:solidFill>
              </a:rPr>
              <a:t>Measured &amp; </a:t>
            </a:r>
            <a:endParaRPr lang="en-US" sz="900" dirty="0" smtClean="0">
              <a:solidFill>
                <a:srgbClr val="3F952B"/>
              </a:solidFill>
            </a:endParaRPr>
          </a:p>
          <a:p>
            <a:r>
              <a:rPr lang="en-US" sz="900" dirty="0" smtClean="0">
                <a:solidFill>
                  <a:srgbClr val="3F952B"/>
                </a:solidFill>
              </a:rPr>
              <a:t>simulated</a:t>
            </a:r>
            <a:endParaRPr lang="en-US" sz="900" dirty="0">
              <a:solidFill>
                <a:srgbClr val="3F952B"/>
              </a:solidFill>
            </a:endParaRPr>
          </a:p>
        </p:txBody>
      </p:sp>
      <p:sp>
        <p:nvSpPr>
          <p:cNvPr id="23" name="Google Shape;115;p25"/>
          <p:cNvSpPr txBox="1">
            <a:spLocks/>
          </p:cNvSpPr>
          <p:nvPr/>
        </p:nvSpPr>
        <p:spPr>
          <a:xfrm>
            <a:off x="194545" y="98207"/>
            <a:ext cx="11924145" cy="1442933"/>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2pPr>
            <a:lvl3pPr marR="0" lvl="2"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3pPr>
            <a:lvl4pPr marR="0" lvl="3"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4pPr>
            <a:lvl5pPr marR="0" lvl="4"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5pPr>
            <a:lvl6pPr marR="0" lvl="5"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6pPr>
            <a:lvl7pPr marR="0" lvl="6"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7pPr>
            <a:lvl8pPr marR="0" lvl="7"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8pPr>
            <a:lvl9pPr marR="0" lvl="8" algn="ctr" rtl="0">
              <a:lnSpc>
                <a:spcPct val="9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9pPr>
          </a:lstStyle>
          <a:p>
            <a:pPr algn="l">
              <a:buSzPts val="3600"/>
            </a:pPr>
            <a:r>
              <a:rPr lang="en-US" sz="1800" b="1" dirty="0" smtClean="0"/>
              <a:t>DARPA/SRC JUMP 2.0 PRISM, CHIMES &amp; SUPREME: Accelerating Mass Spec Database Search in Memory &amp; Storage</a:t>
            </a:r>
            <a:br>
              <a:rPr lang="en-US" sz="1800" b="1" dirty="0" smtClean="0"/>
            </a:br>
            <a:r>
              <a:rPr lang="en-US" sz="1200" dirty="0" smtClean="0"/>
              <a:t>PIs: 		T1: </a:t>
            </a:r>
            <a:r>
              <a:rPr lang="en-US" sz="1200" dirty="0" err="1" smtClean="0"/>
              <a:t>Vikram</a:t>
            </a:r>
            <a:r>
              <a:rPr lang="en-US" sz="1200" dirty="0" smtClean="0"/>
              <a:t> </a:t>
            </a:r>
            <a:r>
              <a:rPr lang="en-US" sz="1200" dirty="0" err="1" smtClean="0"/>
              <a:t>Adve</a:t>
            </a:r>
            <a:r>
              <a:rPr lang="en-US" sz="1200" dirty="0" smtClean="0"/>
              <a:t/>
            </a:r>
            <a:br>
              <a:rPr lang="en-US" sz="1200" dirty="0" smtClean="0"/>
            </a:br>
            <a:r>
              <a:rPr lang="en-US" sz="1200" dirty="0" smtClean="0"/>
              <a:t>		T2: Jason Cong, Sang-Woo Jun, Tajana Rosing</a:t>
            </a:r>
            <a:br>
              <a:rPr lang="en-US" sz="1200" dirty="0" smtClean="0"/>
            </a:br>
            <a:r>
              <a:rPr lang="en-US" sz="1200" dirty="0" smtClean="0"/>
              <a:t>		T3: Eric Pop, </a:t>
            </a:r>
            <a:r>
              <a:rPr lang="en-US" sz="1200" dirty="0" err="1" smtClean="0"/>
              <a:t>Mingu</a:t>
            </a:r>
            <a:r>
              <a:rPr lang="en-US" sz="1200" dirty="0" smtClean="0"/>
              <a:t> Kang, Philip Wong, </a:t>
            </a:r>
            <a:r>
              <a:rPr lang="en-US" sz="1200" dirty="0" err="1" smtClean="0"/>
              <a:t>Shimeng</a:t>
            </a:r>
            <a:r>
              <a:rPr lang="en-US" sz="1200" dirty="0" smtClean="0"/>
              <a:t> Yu, </a:t>
            </a:r>
            <a:r>
              <a:rPr lang="en-US" sz="1200" dirty="0" err="1" smtClean="0"/>
              <a:t>Suman</a:t>
            </a:r>
            <a:r>
              <a:rPr lang="en-US" sz="1200" dirty="0" smtClean="0"/>
              <a:t> </a:t>
            </a:r>
            <a:r>
              <a:rPr lang="en-US" sz="1200" dirty="0" err="1" smtClean="0"/>
              <a:t>Datta</a:t>
            </a:r>
            <a:r>
              <a:rPr lang="en-US" sz="1200" dirty="0" smtClean="0"/>
              <a:t/>
            </a:r>
            <a:br>
              <a:rPr lang="en-US" sz="1200" dirty="0" smtClean="0"/>
            </a:br>
            <a:r>
              <a:rPr lang="en-US" sz="1200" dirty="0" smtClean="0"/>
              <a:t>Other PIs:		</a:t>
            </a:r>
            <a:r>
              <a:rPr lang="en-US" sz="1200" dirty="0" err="1" smtClean="0"/>
              <a:t>Niema</a:t>
            </a:r>
            <a:r>
              <a:rPr lang="en-US" sz="1200" dirty="0" smtClean="0"/>
              <a:t> </a:t>
            </a:r>
            <a:r>
              <a:rPr lang="en-US" sz="1200" dirty="0" err="1" smtClean="0"/>
              <a:t>Moshiri@UCSD</a:t>
            </a:r>
            <a:r>
              <a:rPr lang="en-US" sz="1200" dirty="0" smtClean="0"/>
              <a:t>, Pieter </a:t>
            </a:r>
            <a:r>
              <a:rPr lang="en-US" sz="1200" dirty="0" err="1" smtClean="0"/>
              <a:t>Dorrestein</a:t>
            </a:r>
            <a:r>
              <a:rPr lang="en-US" sz="1200" dirty="0" smtClean="0"/>
              <a:t> </a:t>
            </a:r>
            <a:r>
              <a:rPr lang="en-US" sz="1200" dirty="0" err="1" smtClean="0"/>
              <a:t>Pharmacy@UCSD</a:t>
            </a:r>
            <a:r>
              <a:rPr lang="en-US" sz="1200" dirty="0" smtClean="0"/>
              <a:t>, Rob Knight, </a:t>
            </a:r>
            <a:r>
              <a:rPr lang="en-US" sz="1200" dirty="0" err="1" smtClean="0"/>
              <a:t>Medicine@UCSD</a:t>
            </a:r>
            <a:r>
              <a:rPr lang="en-US" sz="1200" dirty="0" smtClean="0"/>
              <a:t>, </a:t>
            </a:r>
            <a:r>
              <a:rPr lang="en-US" sz="1200" dirty="0" err="1" smtClean="0"/>
              <a:t>Sourav</a:t>
            </a:r>
            <a:r>
              <a:rPr lang="en-US" sz="1200" dirty="0" smtClean="0"/>
              <a:t> </a:t>
            </a:r>
            <a:r>
              <a:rPr lang="en-US" sz="1200" dirty="0" err="1" smtClean="0"/>
              <a:t>Dutta@UTD</a:t>
            </a:r>
            <a:r>
              <a:rPr lang="en-US" sz="1200" dirty="0" smtClean="0"/>
              <a:t>, </a:t>
            </a:r>
            <a:r>
              <a:rPr lang="en-US" sz="1200" dirty="0" err="1" smtClean="0"/>
              <a:t>Wout</a:t>
            </a:r>
            <a:r>
              <a:rPr lang="en-US" sz="1200" dirty="0" smtClean="0"/>
              <a:t> </a:t>
            </a:r>
            <a:r>
              <a:rPr lang="en-US" sz="1200" dirty="0" err="1" smtClean="0"/>
              <a:t>Bittremieux@UAntwerp</a:t>
            </a:r>
            <a:r>
              <a:rPr lang="en-US" sz="1200" dirty="0" smtClean="0"/>
              <a:t/>
            </a:r>
            <a:br>
              <a:rPr lang="en-US" sz="1200" dirty="0" smtClean="0"/>
            </a:br>
            <a:r>
              <a:rPr lang="en-US" sz="1200" dirty="0" smtClean="0"/>
              <a:t>JUMP 2.0 Centers: 	Asif Khan, SUPREME; </a:t>
            </a:r>
            <a:r>
              <a:rPr lang="en-US" sz="1200" dirty="0" err="1" smtClean="0"/>
              <a:t>Shimeng</a:t>
            </a:r>
            <a:r>
              <a:rPr lang="en-US" sz="1200" dirty="0" smtClean="0"/>
              <a:t> Yu, </a:t>
            </a:r>
            <a:r>
              <a:rPr lang="en-US" sz="1200" dirty="0" err="1" smtClean="0"/>
              <a:t>Suman</a:t>
            </a:r>
            <a:r>
              <a:rPr lang="en-US" sz="1200" dirty="0" smtClean="0"/>
              <a:t> </a:t>
            </a:r>
            <a:r>
              <a:rPr lang="en-US" sz="1200" dirty="0" err="1" smtClean="0"/>
              <a:t>Datta</a:t>
            </a:r>
            <a:r>
              <a:rPr lang="en-US" sz="1200" dirty="0" smtClean="0"/>
              <a:t>, CHIMES</a:t>
            </a:r>
            <a:br>
              <a:rPr lang="en-US" sz="1200" dirty="0" smtClean="0"/>
            </a:br>
            <a:r>
              <a:rPr lang="en-US" sz="1200" dirty="0" smtClean="0"/>
              <a:t>Industry: 		Micron, Samsung, IBM, TSMC</a:t>
            </a:r>
            <a:endParaRPr lang="en-US" sz="1200" dirty="0">
              <a:solidFill>
                <a:srgbClr val="FF0000"/>
              </a:solidFill>
            </a:endParaRPr>
          </a:p>
        </p:txBody>
      </p:sp>
    </p:spTree>
    <p:extLst>
      <p:ext uri="{BB962C8B-B14F-4D97-AF65-F5344CB8AC3E}">
        <p14:creationId xmlns:p14="http://schemas.microsoft.com/office/powerpoint/2010/main" val="330388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013b2e61cf_0_59"/>
          <p:cNvSpPr txBox="1">
            <a:spLocks noGrp="1"/>
          </p:cNvSpPr>
          <p:nvPr>
            <p:ph type="title"/>
          </p:nvPr>
        </p:nvSpPr>
        <p:spPr>
          <a:xfrm>
            <a:off x="-61689" y="179904"/>
            <a:ext cx="6330400" cy="842800"/>
          </a:xfrm>
          <a:prstGeom prst="rect">
            <a:avLst/>
          </a:prstGeom>
          <a:noFill/>
          <a:ln>
            <a:noFill/>
          </a:ln>
        </p:spPr>
        <p:txBody>
          <a:bodyPr spcFirstLastPara="1" wrap="square" lIns="60900" tIns="60900" rIns="60900" bIns="60900" anchor="ctr" anchorCtr="0">
            <a:noAutofit/>
          </a:bodyPr>
          <a:lstStyle/>
          <a:p>
            <a:pPr>
              <a:buSzPts val="2700"/>
            </a:pPr>
            <a:r>
              <a:rPr lang="en" dirty="0"/>
              <a:t>Personalized &amp; secure</a:t>
            </a:r>
            <a:br>
              <a:rPr lang="en" dirty="0"/>
            </a:br>
            <a:r>
              <a:rPr lang="en" dirty="0"/>
              <a:t>drug discovery</a:t>
            </a:r>
            <a:endParaRPr dirty="0"/>
          </a:p>
        </p:txBody>
      </p:sp>
      <p:grpSp>
        <p:nvGrpSpPr>
          <p:cNvPr id="293" name="Google Shape;293;g3013b2e61cf_0_59"/>
          <p:cNvGrpSpPr/>
          <p:nvPr/>
        </p:nvGrpSpPr>
        <p:grpSpPr>
          <a:xfrm>
            <a:off x="617329" y="2146667"/>
            <a:ext cx="10679812" cy="4194231"/>
            <a:chOff x="132499" y="760898"/>
            <a:chExt cx="11854165" cy="5434821"/>
          </a:xfrm>
        </p:grpSpPr>
        <p:grpSp>
          <p:nvGrpSpPr>
            <p:cNvPr id="294" name="Google Shape;294;g3013b2e61cf_0_59"/>
            <p:cNvGrpSpPr/>
            <p:nvPr/>
          </p:nvGrpSpPr>
          <p:grpSpPr>
            <a:xfrm>
              <a:off x="2304476" y="760898"/>
              <a:ext cx="1655100" cy="797485"/>
              <a:chOff x="0" y="-110538"/>
              <a:chExt cx="1655100" cy="795894"/>
            </a:xfrm>
          </p:grpSpPr>
          <p:sp>
            <p:nvSpPr>
              <p:cNvPr id="295" name="Google Shape;295;g3013b2e61cf_0_59"/>
              <p:cNvSpPr/>
              <p:nvPr/>
            </p:nvSpPr>
            <p:spPr>
              <a:xfrm>
                <a:off x="0" y="-1"/>
                <a:ext cx="1655100" cy="650376"/>
              </a:xfrm>
              <a:custGeom>
                <a:avLst/>
                <a:gdLst/>
                <a:ahLst/>
                <a:cxnLst/>
                <a:rect l="l" t="t" r="r" b="b"/>
                <a:pathLst>
                  <a:path w="21600" h="21600" extrusionOk="0">
                    <a:moveTo>
                      <a:pt x="1415" y="0"/>
                    </a:moveTo>
                    <a:lnTo>
                      <a:pt x="20185" y="0"/>
                    </a:lnTo>
                    <a:lnTo>
                      <a:pt x="21600" y="3600"/>
                    </a:lnTo>
                    <a:lnTo>
                      <a:pt x="21600" y="21600"/>
                    </a:lnTo>
                    <a:lnTo>
                      <a:pt x="0" y="21600"/>
                    </a:lnTo>
                    <a:lnTo>
                      <a:pt x="0" y="3600"/>
                    </a:lnTo>
                    <a:cubicBezTo>
                      <a:pt x="0" y="1612"/>
                      <a:pt x="633" y="0"/>
                      <a:pt x="1415"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296" name="Google Shape;296;g3013b2e61cf_0_59"/>
              <p:cNvSpPr txBox="1"/>
              <p:nvPr/>
            </p:nvSpPr>
            <p:spPr>
              <a:xfrm>
                <a:off x="38425" y="-110538"/>
                <a:ext cx="1569000" cy="795894"/>
              </a:xfrm>
              <a:prstGeom prst="rect">
                <a:avLst/>
              </a:prstGeom>
              <a:noFill/>
              <a:ln>
                <a:noFill/>
              </a:ln>
            </p:spPr>
            <p:txBody>
              <a:bodyPr spcFirstLastPara="1" wrap="square" lIns="121867" tIns="121867" rIns="121867" bIns="121867" anchor="ctr" anchorCtr="0">
                <a:spAutoFit/>
              </a:bodyPr>
              <a:lstStyle/>
              <a:p>
                <a:pPr algn="ctr">
                  <a:buSzPts val="1100"/>
                </a:pPr>
                <a:r>
                  <a:rPr lang="en" sz="1200" b="1"/>
                  <a:t>Long Reads </a:t>
                </a:r>
                <a:r>
                  <a:rPr lang="en" sz="1200"/>
                  <a:t>DNA &amp; protein</a:t>
                </a:r>
                <a:endParaRPr sz="1200"/>
              </a:p>
            </p:txBody>
          </p:sp>
        </p:grpSp>
        <p:grpSp>
          <p:nvGrpSpPr>
            <p:cNvPr id="297" name="Google Shape;297;g3013b2e61cf_0_59"/>
            <p:cNvGrpSpPr/>
            <p:nvPr/>
          </p:nvGrpSpPr>
          <p:grpSpPr>
            <a:xfrm>
              <a:off x="1889412" y="1635302"/>
              <a:ext cx="2498112" cy="558198"/>
              <a:chOff x="0" y="-40587"/>
              <a:chExt cx="2498112" cy="558198"/>
            </a:xfrm>
          </p:grpSpPr>
          <p:sp>
            <p:nvSpPr>
              <p:cNvPr id="298" name="Google Shape;298;g3013b2e61cf_0_59"/>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299" name="Google Shape;299;g3013b2e61cf_0_59"/>
              <p:cNvSpPr txBox="1"/>
              <p:nvPr/>
            </p:nvSpPr>
            <p:spPr>
              <a:xfrm>
                <a:off x="12" y="-40587"/>
                <a:ext cx="24981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a:t>HDC + graph based learning</a:t>
                </a:r>
                <a:endParaRPr sz="1200"/>
              </a:p>
            </p:txBody>
          </p:sp>
        </p:grpSp>
        <p:grpSp>
          <p:nvGrpSpPr>
            <p:cNvPr id="300" name="Google Shape;300;g3013b2e61cf_0_59"/>
            <p:cNvGrpSpPr/>
            <p:nvPr/>
          </p:nvGrpSpPr>
          <p:grpSpPr>
            <a:xfrm>
              <a:off x="4610043" y="1658292"/>
              <a:ext cx="2639700" cy="797485"/>
              <a:chOff x="-1" y="-40788"/>
              <a:chExt cx="2639700" cy="797485"/>
            </a:xfrm>
          </p:grpSpPr>
          <p:sp>
            <p:nvSpPr>
              <p:cNvPr id="301" name="Google Shape;301;g3013b2e61cf_0_59"/>
              <p:cNvSpPr/>
              <p:nvPr/>
            </p:nvSpPr>
            <p:spPr>
              <a:xfrm>
                <a:off x="-1" y="-1"/>
                <a:ext cx="2639700" cy="6657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02" name="Google Shape;302;g3013b2e61cf_0_59"/>
              <p:cNvSpPr txBox="1"/>
              <p:nvPr/>
            </p:nvSpPr>
            <p:spPr>
              <a:xfrm>
                <a:off x="-1" y="-40788"/>
                <a:ext cx="2639700" cy="797485"/>
              </a:xfrm>
              <a:prstGeom prst="rect">
                <a:avLst/>
              </a:prstGeom>
              <a:noFill/>
              <a:ln>
                <a:noFill/>
              </a:ln>
            </p:spPr>
            <p:txBody>
              <a:bodyPr spcFirstLastPara="1" wrap="square" lIns="121867" tIns="121867" rIns="121867" bIns="121867" anchor="ctr" anchorCtr="0">
                <a:spAutoFit/>
              </a:bodyPr>
              <a:lstStyle/>
              <a:p>
                <a:pPr algn="ctr">
                  <a:buSzPts val="1100"/>
                </a:pPr>
                <a:r>
                  <a:rPr lang="en" sz="1200"/>
                  <a:t>Small-Molecule Mass Spectrometry </a:t>
                </a:r>
                <a:endParaRPr sz="1200"/>
              </a:p>
            </p:txBody>
          </p:sp>
        </p:grpSp>
        <p:sp>
          <p:nvSpPr>
            <p:cNvPr id="303" name="Google Shape;303;g3013b2e61cf_0_59"/>
            <p:cNvSpPr/>
            <p:nvPr/>
          </p:nvSpPr>
          <p:spPr>
            <a:xfrm flipH="1">
              <a:off x="5835375" y="1582268"/>
              <a:ext cx="45738" cy="11307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04" name="Google Shape;304;g3013b2e61cf_0_59"/>
            <p:cNvGrpSpPr/>
            <p:nvPr/>
          </p:nvGrpSpPr>
          <p:grpSpPr>
            <a:xfrm>
              <a:off x="132499" y="5158946"/>
              <a:ext cx="1371300" cy="1036773"/>
              <a:chOff x="0" y="-61932"/>
              <a:chExt cx="1371300" cy="1036773"/>
            </a:xfrm>
          </p:grpSpPr>
          <p:sp>
            <p:nvSpPr>
              <p:cNvPr id="305" name="Google Shape;305;g3013b2e61cf_0_59"/>
              <p:cNvSpPr/>
              <p:nvPr/>
            </p:nvSpPr>
            <p:spPr>
              <a:xfrm>
                <a:off x="0" y="42941"/>
                <a:ext cx="13713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06" name="Google Shape;306;g3013b2e61cf_0_59"/>
              <p:cNvSpPr txBox="1"/>
              <p:nvPr/>
            </p:nvSpPr>
            <p:spPr>
              <a:xfrm>
                <a:off x="0" y="-61932"/>
                <a:ext cx="1371300" cy="1036773"/>
              </a:xfrm>
              <a:prstGeom prst="rect">
                <a:avLst/>
              </a:prstGeom>
              <a:noFill/>
              <a:ln>
                <a:noFill/>
              </a:ln>
            </p:spPr>
            <p:txBody>
              <a:bodyPr spcFirstLastPara="1" wrap="square" lIns="121867" tIns="121867" rIns="121867" bIns="121867" anchor="ctr" anchorCtr="0">
                <a:spAutoFit/>
              </a:bodyPr>
              <a:lstStyle/>
              <a:p>
                <a:pPr algn="ctr">
                  <a:buSzPts val="1100"/>
                </a:pPr>
                <a:r>
                  <a:rPr lang="en" sz="1200" b="1"/>
                  <a:t>Disease-</a:t>
                </a:r>
                <a:endParaRPr sz="1200"/>
              </a:p>
              <a:p>
                <a:pPr algn="ctr">
                  <a:buSzPts val="1100"/>
                </a:pPr>
                <a:r>
                  <a:rPr lang="en" sz="1200" b="1"/>
                  <a:t>Enabling Genes</a:t>
                </a:r>
                <a:endParaRPr sz="1200"/>
              </a:p>
            </p:txBody>
          </p:sp>
        </p:grpSp>
        <p:grpSp>
          <p:nvGrpSpPr>
            <p:cNvPr id="307" name="Google Shape;307;g3013b2e61cf_0_59"/>
            <p:cNvGrpSpPr/>
            <p:nvPr/>
          </p:nvGrpSpPr>
          <p:grpSpPr>
            <a:xfrm>
              <a:off x="523607" y="4271781"/>
              <a:ext cx="2368500" cy="797486"/>
              <a:chOff x="0" y="-51447"/>
              <a:chExt cx="2368500" cy="797486"/>
            </a:xfrm>
          </p:grpSpPr>
          <p:sp>
            <p:nvSpPr>
              <p:cNvPr id="308" name="Google Shape;308;g3013b2e61cf_0_59"/>
              <p:cNvSpPr/>
              <p:nvPr/>
            </p:nvSpPr>
            <p:spPr>
              <a:xfrm>
                <a:off x="0" y="124791"/>
                <a:ext cx="2368500" cy="3948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09" name="Google Shape;309;g3013b2e61cf_0_59"/>
              <p:cNvSpPr txBox="1"/>
              <p:nvPr/>
            </p:nvSpPr>
            <p:spPr>
              <a:xfrm>
                <a:off x="0" y="-51447"/>
                <a:ext cx="23685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a:t>Taxonomy, function, gene catalog, genomes</a:t>
                </a:r>
                <a:endParaRPr sz="1200"/>
              </a:p>
            </p:txBody>
          </p:sp>
        </p:grpSp>
        <p:sp>
          <p:nvSpPr>
            <p:cNvPr id="310" name="Google Shape;310;g3013b2e61cf_0_59"/>
            <p:cNvSpPr/>
            <p:nvPr/>
          </p:nvSpPr>
          <p:spPr>
            <a:xfrm>
              <a:off x="1195483" y="4967753"/>
              <a:ext cx="225396" cy="253152"/>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11" name="Google Shape;311;g3013b2e61cf_0_59"/>
            <p:cNvGrpSpPr/>
            <p:nvPr/>
          </p:nvGrpSpPr>
          <p:grpSpPr>
            <a:xfrm>
              <a:off x="2010914" y="5263918"/>
              <a:ext cx="1624800" cy="804698"/>
              <a:chOff x="-1" y="-1"/>
              <a:chExt cx="1624800" cy="804698"/>
            </a:xfrm>
          </p:grpSpPr>
          <p:sp>
            <p:nvSpPr>
              <p:cNvPr id="312" name="Google Shape;312;g3013b2e61cf_0_59"/>
              <p:cNvSpPr/>
              <p:nvPr/>
            </p:nvSpPr>
            <p:spPr>
              <a:xfrm>
                <a:off x="-1" y="-1"/>
                <a:ext cx="16248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13" name="Google Shape;313;g3013b2e61cf_0_59"/>
              <p:cNvSpPr txBox="1"/>
              <p:nvPr/>
            </p:nvSpPr>
            <p:spPr>
              <a:xfrm>
                <a:off x="-1" y="7211"/>
                <a:ext cx="16248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Metabolic pathways</a:t>
                </a:r>
                <a:endParaRPr sz="1200"/>
              </a:p>
            </p:txBody>
          </p:sp>
        </p:grpSp>
        <p:sp>
          <p:nvSpPr>
            <p:cNvPr id="314" name="Google Shape;314;g3013b2e61cf_0_59"/>
            <p:cNvSpPr/>
            <p:nvPr/>
          </p:nvSpPr>
          <p:spPr>
            <a:xfrm>
              <a:off x="2067641" y="4967753"/>
              <a:ext cx="325242" cy="29138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15" name="Google Shape;315;g3013b2e61cf_0_59"/>
            <p:cNvSpPr/>
            <p:nvPr/>
          </p:nvSpPr>
          <p:spPr>
            <a:xfrm>
              <a:off x="3274744" y="2117214"/>
              <a:ext cx="2322378" cy="403218"/>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16" name="Google Shape;316;g3013b2e61cf_0_59"/>
            <p:cNvGrpSpPr/>
            <p:nvPr/>
          </p:nvGrpSpPr>
          <p:grpSpPr>
            <a:xfrm>
              <a:off x="2453577" y="2343565"/>
              <a:ext cx="1827600" cy="1036773"/>
              <a:chOff x="-684909" y="-155436"/>
              <a:chExt cx="1827600" cy="1952491"/>
            </a:xfrm>
          </p:grpSpPr>
          <p:sp>
            <p:nvSpPr>
              <p:cNvPr id="317" name="Google Shape;317;g3013b2e61cf_0_59"/>
              <p:cNvSpPr/>
              <p:nvPr/>
            </p:nvSpPr>
            <p:spPr>
              <a:xfrm>
                <a:off x="-684909" y="-39843"/>
                <a:ext cx="18276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18" name="Google Shape;318;g3013b2e61cf_0_59"/>
              <p:cNvSpPr txBox="1"/>
              <p:nvPr/>
            </p:nvSpPr>
            <p:spPr>
              <a:xfrm>
                <a:off x="-635623" y="-155436"/>
                <a:ext cx="1646099" cy="1952491"/>
              </a:xfrm>
              <a:prstGeom prst="rect">
                <a:avLst/>
              </a:prstGeom>
              <a:noFill/>
              <a:ln>
                <a:noFill/>
              </a:ln>
            </p:spPr>
            <p:txBody>
              <a:bodyPr spcFirstLastPara="1" wrap="square" lIns="121867" tIns="121867" rIns="121867" bIns="121867" anchor="ctr" anchorCtr="0">
                <a:spAutoFit/>
              </a:bodyPr>
              <a:lstStyle/>
              <a:p>
                <a:pPr algn="ctr">
                  <a:buSzPts val="1100"/>
                </a:pPr>
                <a:r>
                  <a:rPr lang="en" sz="1200"/>
                  <a:t>Sequence</a:t>
                </a:r>
                <a:endParaRPr sz="1200"/>
              </a:p>
              <a:p>
                <a:pPr algn="ctr">
                  <a:buSzPts val="1100"/>
                </a:pPr>
                <a:r>
                  <a:rPr lang="en" sz="1200"/>
                  <a:t>Alignment, Host Filtering</a:t>
                </a:r>
                <a:endParaRPr sz="1200"/>
              </a:p>
            </p:txBody>
          </p:sp>
        </p:grpSp>
        <p:grpSp>
          <p:nvGrpSpPr>
            <p:cNvPr id="319" name="Google Shape;319;g3013b2e61cf_0_59"/>
            <p:cNvGrpSpPr/>
            <p:nvPr/>
          </p:nvGrpSpPr>
          <p:grpSpPr>
            <a:xfrm>
              <a:off x="3411432" y="4409363"/>
              <a:ext cx="1789200" cy="558198"/>
              <a:chOff x="-1" y="-38653"/>
              <a:chExt cx="1789200" cy="558198"/>
            </a:xfrm>
          </p:grpSpPr>
          <p:sp>
            <p:nvSpPr>
              <p:cNvPr id="320" name="Google Shape;320;g3013b2e61cf_0_59"/>
              <p:cNvSpPr/>
              <p:nvPr/>
            </p:nvSpPr>
            <p:spPr>
              <a:xfrm>
                <a:off x="-1" y="-1"/>
                <a:ext cx="1789200" cy="4458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21" name="Google Shape;321;g3013b2e61cf_0_59"/>
              <p:cNvSpPr txBox="1"/>
              <p:nvPr/>
            </p:nvSpPr>
            <p:spPr>
              <a:xfrm>
                <a:off x="-1" y="-38653"/>
                <a:ext cx="17892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a:t>Gene Expression </a:t>
                </a:r>
                <a:endParaRPr sz="1200"/>
              </a:p>
            </p:txBody>
          </p:sp>
        </p:grpSp>
        <p:grpSp>
          <p:nvGrpSpPr>
            <p:cNvPr id="322" name="Google Shape;322;g3013b2e61cf_0_59"/>
            <p:cNvGrpSpPr/>
            <p:nvPr/>
          </p:nvGrpSpPr>
          <p:grpSpPr>
            <a:xfrm>
              <a:off x="4108714" y="5234669"/>
              <a:ext cx="1371300" cy="804698"/>
              <a:chOff x="-1" y="-1"/>
              <a:chExt cx="1371300" cy="804698"/>
            </a:xfrm>
          </p:grpSpPr>
          <p:sp>
            <p:nvSpPr>
              <p:cNvPr id="323" name="Google Shape;323;g3013b2e61cf_0_59"/>
              <p:cNvSpPr/>
              <p:nvPr/>
            </p:nvSpPr>
            <p:spPr>
              <a:xfrm>
                <a:off x="-1" y="-1"/>
                <a:ext cx="13713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24" name="Google Shape;324;g3013b2e61cf_0_59"/>
              <p:cNvSpPr txBox="1"/>
              <p:nvPr/>
            </p:nvSpPr>
            <p:spPr>
              <a:xfrm>
                <a:off x="-1" y="7211"/>
                <a:ext cx="13713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Disease Pathways</a:t>
                </a:r>
                <a:endParaRPr sz="1200"/>
              </a:p>
            </p:txBody>
          </p:sp>
        </p:grpSp>
        <p:sp>
          <p:nvSpPr>
            <p:cNvPr id="325" name="Google Shape;325;g3013b2e61cf_0_59"/>
            <p:cNvSpPr/>
            <p:nvPr/>
          </p:nvSpPr>
          <p:spPr>
            <a:xfrm>
              <a:off x="4423671" y="4898470"/>
              <a:ext cx="171342" cy="33145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26" name="Google Shape;326;g3013b2e61cf_0_59"/>
            <p:cNvGrpSpPr/>
            <p:nvPr/>
          </p:nvGrpSpPr>
          <p:grpSpPr>
            <a:xfrm>
              <a:off x="5952915" y="5234669"/>
              <a:ext cx="1497900" cy="804697"/>
              <a:chOff x="-1" y="-1"/>
              <a:chExt cx="1497900" cy="804697"/>
            </a:xfrm>
          </p:grpSpPr>
          <p:sp>
            <p:nvSpPr>
              <p:cNvPr id="327" name="Google Shape;327;g3013b2e61cf_0_59"/>
              <p:cNvSpPr/>
              <p:nvPr/>
            </p:nvSpPr>
            <p:spPr>
              <a:xfrm>
                <a:off x="-1" y="-1"/>
                <a:ext cx="14979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28" name="Google Shape;328;g3013b2e61cf_0_59"/>
              <p:cNvSpPr txBox="1"/>
              <p:nvPr/>
            </p:nvSpPr>
            <p:spPr>
              <a:xfrm>
                <a:off x="-1" y="7211"/>
                <a:ext cx="1497900" cy="797485"/>
              </a:xfrm>
              <a:prstGeom prst="rect">
                <a:avLst/>
              </a:prstGeom>
              <a:noFill/>
              <a:ln>
                <a:noFill/>
              </a:ln>
            </p:spPr>
            <p:txBody>
              <a:bodyPr spcFirstLastPara="1" wrap="square" lIns="121867" tIns="121867" rIns="121867" bIns="121867" anchor="ctr" anchorCtr="0">
                <a:spAutoFit/>
              </a:bodyPr>
              <a:lstStyle/>
              <a:p>
                <a:pPr algn="ctr">
                  <a:buSzPts val="1100"/>
                </a:pPr>
                <a:r>
                  <a:rPr lang="en" sz="1200" b="1"/>
                  <a:t>Personalized Treatment</a:t>
                </a:r>
                <a:endParaRPr sz="1200"/>
              </a:p>
            </p:txBody>
          </p:sp>
        </p:grpSp>
        <p:sp>
          <p:nvSpPr>
            <p:cNvPr id="329" name="Google Shape;329;g3013b2e61cf_0_59"/>
            <p:cNvSpPr/>
            <p:nvPr/>
          </p:nvSpPr>
          <p:spPr>
            <a:xfrm>
              <a:off x="4883184" y="4898470"/>
              <a:ext cx="1064988" cy="41990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30" name="Google Shape;330;g3013b2e61cf_0_59"/>
            <p:cNvSpPr/>
            <p:nvPr/>
          </p:nvSpPr>
          <p:spPr>
            <a:xfrm>
              <a:off x="3410421" y="4898470"/>
              <a:ext cx="549180" cy="36066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31" name="Google Shape;331;g3013b2e61cf_0_59"/>
            <p:cNvGrpSpPr/>
            <p:nvPr/>
          </p:nvGrpSpPr>
          <p:grpSpPr>
            <a:xfrm>
              <a:off x="5067678" y="2548281"/>
              <a:ext cx="1655100" cy="1056084"/>
              <a:chOff x="0" y="-1"/>
              <a:chExt cx="1655100" cy="1755168"/>
            </a:xfrm>
          </p:grpSpPr>
          <p:sp>
            <p:nvSpPr>
              <p:cNvPr id="332" name="Google Shape;332;g3013b2e61cf_0_59"/>
              <p:cNvSpPr/>
              <p:nvPr/>
            </p:nvSpPr>
            <p:spPr>
              <a:xfrm>
                <a:off x="0" y="-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33" name="Google Shape;333;g3013b2e61cf_0_59"/>
              <p:cNvSpPr txBox="1"/>
              <p:nvPr/>
            </p:nvSpPr>
            <p:spPr>
              <a:xfrm>
                <a:off x="0" y="32093"/>
                <a:ext cx="1655100" cy="1723074"/>
              </a:xfrm>
              <a:prstGeom prst="rect">
                <a:avLst/>
              </a:prstGeom>
              <a:noFill/>
              <a:ln>
                <a:noFill/>
              </a:ln>
            </p:spPr>
            <p:txBody>
              <a:bodyPr spcFirstLastPara="1" wrap="square" lIns="121867" tIns="121867" rIns="121867" bIns="121867" anchor="ctr" anchorCtr="0">
                <a:spAutoFit/>
              </a:bodyPr>
              <a:lstStyle/>
              <a:p>
                <a:pPr algn="ctr">
                  <a:buSzPts val="1100"/>
                </a:pPr>
                <a:r>
                  <a:rPr lang="en" sz="1200"/>
                  <a:t>Molecule Identification and Quantification</a:t>
                </a:r>
                <a:endParaRPr sz="1200"/>
              </a:p>
            </p:txBody>
          </p:sp>
        </p:grpSp>
        <p:sp>
          <p:nvSpPr>
            <p:cNvPr id="334" name="Google Shape;334;g3013b2e61cf_0_59"/>
            <p:cNvSpPr/>
            <p:nvPr/>
          </p:nvSpPr>
          <p:spPr>
            <a:xfrm>
              <a:off x="5916813" y="2369402"/>
              <a:ext cx="4428" cy="17409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35" name="Google Shape;335;g3013b2e61cf_0_59"/>
            <p:cNvGrpSpPr/>
            <p:nvPr/>
          </p:nvGrpSpPr>
          <p:grpSpPr>
            <a:xfrm>
              <a:off x="5654357" y="4365642"/>
              <a:ext cx="2221500" cy="558198"/>
              <a:chOff x="0" y="-40961"/>
              <a:chExt cx="2221500" cy="558198"/>
            </a:xfrm>
          </p:grpSpPr>
          <p:sp>
            <p:nvSpPr>
              <p:cNvPr id="336" name="Google Shape;336;g3013b2e61cf_0_59"/>
              <p:cNvSpPr/>
              <p:nvPr/>
            </p:nvSpPr>
            <p:spPr>
              <a:xfrm>
                <a:off x="0" y="35491"/>
                <a:ext cx="2221500" cy="3702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37" name="Google Shape;337;g3013b2e61cf_0_59"/>
              <p:cNvSpPr txBox="1"/>
              <p:nvPr/>
            </p:nvSpPr>
            <p:spPr>
              <a:xfrm>
                <a:off x="0" y="-40961"/>
                <a:ext cx="22215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a:t>Small-Molecule Profile</a:t>
                </a:r>
                <a:endParaRPr sz="1200"/>
              </a:p>
            </p:txBody>
          </p:sp>
        </p:grpSp>
        <p:sp>
          <p:nvSpPr>
            <p:cNvPr id="338" name="Google Shape;338;g3013b2e61cf_0_59"/>
            <p:cNvSpPr/>
            <p:nvPr/>
          </p:nvSpPr>
          <p:spPr>
            <a:xfrm>
              <a:off x="6726540" y="4847928"/>
              <a:ext cx="24462" cy="38199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39" name="Google Shape;339;g3013b2e61cf_0_59"/>
            <p:cNvGrpSpPr/>
            <p:nvPr/>
          </p:nvGrpSpPr>
          <p:grpSpPr>
            <a:xfrm>
              <a:off x="7855754" y="5234619"/>
              <a:ext cx="1655100" cy="804699"/>
              <a:chOff x="0" y="-1"/>
              <a:chExt cx="1655100" cy="804699"/>
            </a:xfrm>
          </p:grpSpPr>
          <p:sp>
            <p:nvSpPr>
              <p:cNvPr id="340" name="Google Shape;340;g3013b2e61cf_0_59"/>
              <p:cNvSpPr/>
              <p:nvPr/>
            </p:nvSpPr>
            <p:spPr>
              <a:xfrm>
                <a:off x="0" y="-1"/>
                <a:ext cx="16551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41" name="Google Shape;341;g3013b2e61cf_0_59"/>
              <p:cNvSpPr txBox="1"/>
              <p:nvPr/>
            </p:nvSpPr>
            <p:spPr>
              <a:xfrm>
                <a:off x="0" y="7212"/>
                <a:ext cx="16551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Off-Target Drug Interactions</a:t>
                </a:r>
                <a:endParaRPr sz="1200"/>
              </a:p>
            </p:txBody>
          </p:sp>
        </p:grpSp>
        <p:sp>
          <p:nvSpPr>
            <p:cNvPr id="342" name="Google Shape;342;g3013b2e61cf_0_59"/>
            <p:cNvSpPr/>
            <p:nvPr/>
          </p:nvSpPr>
          <p:spPr>
            <a:xfrm>
              <a:off x="7193541" y="4847928"/>
              <a:ext cx="741312" cy="38194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43" name="Google Shape;343;g3013b2e61cf_0_59"/>
            <p:cNvGrpSpPr/>
            <p:nvPr/>
          </p:nvGrpSpPr>
          <p:grpSpPr>
            <a:xfrm>
              <a:off x="9824286" y="5234219"/>
              <a:ext cx="1655100" cy="804698"/>
              <a:chOff x="0" y="-1"/>
              <a:chExt cx="1655100" cy="804698"/>
            </a:xfrm>
          </p:grpSpPr>
          <p:sp>
            <p:nvSpPr>
              <p:cNvPr id="344" name="Google Shape;344;g3013b2e61cf_0_59"/>
              <p:cNvSpPr/>
              <p:nvPr/>
            </p:nvSpPr>
            <p:spPr>
              <a:xfrm>
                <a:off x="0" y="-1"/>
                <a:ext cx="16551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45" name="Google Shape;345;g3013b2e61cf_0_59"/>
              <p:cNvSpPr txBox="1"/>
              <p:nvPr/>
            </p:nvSpPr>
            <p:spPr>
              <a:xfrm>
                <a:off x="0" y="7211"/>
                <a:ext cx="16551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Novel Drug Discovery</a:t>
                </a:r>
                <a:endParaRPr sz="1200"/>
              </a:p>
            </p:txBody>
          </p:sp>
        </p:grpSp>
        <p:sp>
          <p:nvSpPr>
            <p:cNvPr id="346" name="Google Shape;346;g3013b2e61cf_0_59"/>
            <p:cNvSpPr/>
            <p:nvPr/>
          </p:nvSpPr>
          <p:spPr>
            <a:xfrm>
              <a:off x="7852583" y="4698546"/>
              <a:ext cx="2322378" cy="51089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47" name="Google Shape;347;g3013b2e61cf_0_59"/>
            <p:cNvGrpSpPr/>
            <p:nvPr/>
          </p:nvGrpSpPr>
          <p:grpSpPr>
            <a:xfrm>
              <a:off x="4930222" y="865357"/>
              <a:ext cx="1998000" cy="797486"/>
              <a:chOff x="-1580056" y="-62590"/>
              <a:chExt cx="1998000" cy="797486"/>
            </a:xfrm>
          </p:grpSpPr>
          <p:sp>
            <p:nvSpPr>
              <p:cNvPr id="348" name="Google Shape;348;g3013b2e61cf_0_59"/>
              <p:cNvSpPr/>
              <p:nvPr/>
            </p:nvSpPr>
            <p:spPr>
              <a:xfrm>
                <a:off x="-1580056" y="-15790"/>
                <a:ext cx="1998000" cy="650376"/>
              </a:xfrm>
              <a:custGeom>
                <a:avLst/>
                <a:gdLst/>
                <a:ahLst/>
                <a:cxnLst/>
                <a:rect l="l" t="t" r="r" b="b"/>
                <a:pathLst>
                  <a:path w="21600" h="21600" extrusionOk="0">
                    <a:moveTo>
                      <a:pt x="1172" y="0"/>
                    </a:moveTo>
                    <a:lnTo>
                      <a:pt x="20428" y="0"/>
                    </a:lnTo>
                    <a:lnTo>
                      <a:pt x="21600" y="3600"/>
                    </a:lnTo>
                    <a:lnTo>
                      <a:pt x="21600" y="21600"/>
                    </a:lnTo>
                    <a:lnTo>
                      <a:pt x="0" y="21600"/>
                    </a:lnTo>
                    <a:lnTo>
                      <a:pt x="0" y="3600"/>
                    </a:lnTo>
                    <a:cubicBezTo>
                      <a:pt x="0" y="1612"/>
                      <a:pt x="525" y="0"/>
                      <a:pt x="1172"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49" name="Google Shape;349;g3013b2e61cf_0_59"/>
              <p:cNvSpPr txBox="1"/>
              <p:nvPr/>
            </p:nvSpPr>
            <p:spPr>
              <a:xfrm>
                <a:off x="-1521389" y="-62590"/>
                <a:ext cx="19119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Proteomics &amp; Metabolomics</a:t>
                </a:r>
                <a:endParaRPr sz="1200"/>
              </a:p>
            </p:txBody>
          </p:sp>
        </p:grpSp>
        <p:grpSp>
          <p:nvGrpSpPr>
            <p:cNvPr id="350" name="Google Shape;350;g3013b2e61cf_0_59"/>
            <p:cNvGrpSpPr/>
            <p:nvPr/>
          </p:nvGrpSpPr>
          <p:grpSpPr>
            <a:xfrm>
              <a:off x="7724286" y="1699080"/>
              <a:ext cx="2498100" cy="650400"/>
              <a:chOff x="0" y="98591"/>
              <a:chExt cx="2498100" cy="650400"/>
            </a:xfrm>
          </p:grpSpPr>
          <p:sp>
            <p:nvSpPr>
              <p:cNvPr id="351" name="Google Shape;351;g3013b2e61cf_0_59"/>
              <p:cNvSpPr/>
              <p:nvPr/>
            </p:nvSpPr>
            <p:spPr>
              <a:xfrm>
                <a:off x="0" y="98591"/>
                <a:ext cx="2498100" cy="6504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52" name="Google Shape;352;g3013b2e61cf_0_59"/>
              <p:cNvSpPr txBox="1"/>
              <p:nvPr/>
            </p:nvSpPr>
            <p:spPr>
              <a:xfrm>
                <a:off x="0" y="162237"/>
                <a:ext cx="24981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a:t>Identify possible molecules</a:t>
                </a:r>
                <a:endParaRPr sz="1200"/>
              </a:p>
            </p:txBody>
          </p:sp>
        </p:grpSp>
        <p:grpSp>
          <p:nvGrpSpPr>
            <p:cNvPr id="353" name="Google Shape;353;g3013b2e61cf_0_59"/>
            <p:cNvGrpSpPr/>
            <p:nvPr/>
          </p:nvGrpSpPr>
          <p:grpSpPr>
            <a:xfrm>
              <a:off x="7838685" y="2493113"/>
              <a:ext cx="2139600" cy="797486"/>
              <a:chOff x="-1" y="-48440"/>
              <a:chExt cx="2139600" cy="797486"/>
            </a:xfrm>
          </p:grpSpPr>
          <p:sp>
            <p:nvSpPr>
              <p:cNvPr id="354" name="Google Shape;354;g3013b2e61cf_0_59"/>
              <p:cNvSpPr/>
              <p:nvPr/>
            </p:nvSpPr>
            <p:spPr>
              <a:xfrm>
                <a:off x="-1" y="-1"/>
                <a:ext cx="2139600" cy="6504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55" name="Google Shape;355;g3013b2e61cf_0_59"/>
              <p:cNvSpPr txBox="1"/>
              <p:nvPr/>
            </p:nvSpPr>
            <p:spPr>
              <a:xfrm>
                <a:off x="-1" y="-48440"/>
                <a:ext cx="21396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a:t>Compare to existing proteins</a:t>
                </a:r>
                <a:endParaRPr sz="1200"/>
              </a:p>
            </p:txBody>
          </p:sp>
        </p:grpSp>
        <p:sp>
          <p:nvSpPr>
            <p:cNvPr id="356" name="Google Shape;356;g3013b2e61cf_0_59"/>
            <p:cNvSpPr/>
            <p:nvPr/>
          </p:nvSpPr>
          <p:spPr>
            <a:xfrm>
              <a:off x="8933886" y="2448214"/>
              <a:ext cx="6804" cy="88560"/>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57" name="Google Shape;357;g3013b2e61cf_0_59"/>
            <p:cNvGrpSpPr/>
            <p:nvPr/>
          </p:nvGrpSpPr>
          <p:grpSpPr>
            <a:xfrm>
              <a:off x="7975093" y="3325970"/>
              <a:ext cx="1883603" cy="1036773"/>
              <a:chOff x="0" y="39669"/>
              <a:chExt cx="2798400" cy="1036773"/>
            </a:xfrm>
          </p:grpSpPr>
          <p:sp>
            <p:nvSpPr>
              <p:cNvPr id="358" name="Google Shape;358;g3013b2e61cf_0_59"/>
              <p:cNvSpPr/>
              <p:nvPr/>
            </p:nvSpPr>
            <p:spPr>
              <a:xfrm>
                <a:off x="0" y="64742"/>
                <a:ext cx="2798400" cy="9213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59" name="Google Shape;359;g3013b2e61cf_0_59"/>
              <p:cNvSpPr txBox="1"/>
              <p:nvPr/>
            </p:nvSpPr>
            <p:spPr>
              <a:xfrm>
                <a:off x="0" y="39669"/>
                <a:ext cx="2798400" cy="1036773"/>
              </a:xfrm>
              <a:prstGeom prst="rect">
                <a:avLst/>
              </a:prstGeom>
              <a:solidFill>
                <a:srgbClr val="EA9999"/>
              </a:solidFill>
              <a:ln w="76200" cap="flat" cmpd="sng">
                <a:solidFill>
                  <a:srgbClr val="9900FF"/>
                </a:solidFill>
                <a:prstDash val="solid"/>
                <a:round/>
                <a:headEnd type="none" w="sm" len="sm"/>
                <a:tailEnd type="none" w="sm" len="sm"/>
              </a:ln>
            </p:spPr>
            <p:txBody>
              <a:bodyPr spcFirstLastPara="1" wrap="square" lIns="121867" tIns="121867" rIns="121867" bIns="121867" anchor="ctr" anchorCtr="0">
                <a:spAutoFit/>
              </a:bodyPr>
              <a:lstStyle/>
              <a:p>
                <a:pPr algn="ctr">
                  <a:buSzPts val="1100"/>
                </a:pPr>
                <a:r>
                  <a:rPr lang="en" sz="1200"/>
                  <a:t>Select the most promising drug candidate</a:t>
                </a:r>
                <a:endParaRPr sz="1200"/>
              </a:p>
            </p:txBody>
          </p:sp>
        </p:grpSp>
        <p:sp>
          <p:nvSpPr>
            <p:cNvPr id="360" name="Google Shape;360;g3013b2e61cf_0_59"/>
            <p:cNvSpPr/>
            <p:nvPr/>
          </p:nvSpPr>
          <p:spPr>
            <a:xfrm>
              <a:off x="8908483" y="3196794"/>
              <a:ext cx="0" cy="83376"/>
            </a:xfrm>
            <a:custGeom>
              <a:avLst/>
              <a:gdLst/>
              <a:ahLst/>
              <a:cxnLst/>
              <a:rect l="l" t="t" r="r" b="b"/>
              <a:pathLst>
                <a:path w="21600" h="21600" extrusionOk="0">
                  <a:moveTo>
                    <a:pt x="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61" name="Google Shape;361;g3013b2e61cf_0_59"/>
            <p:cNvGrpSpPr/>
            <p:nvPr/>
          </p:nvGrpSpPr>
          <p:grpSpPr>
            <a:xfrm>
              <a:off x="8658016" y="4316324"/>
              <a:ext cx="2221500" cy="558199"/>
              <a:chOff x="0" y="-40962"/>
              <a:chExt cx="2221500" cy="558199"/>
            </a:xfrm>
          </p:grpSpPr>
          <p:sp>
            <p:nvSpPr>
              <p:cNvPr id="362" name="Google Shape;362;g3013b2e61cf_0_59"/>
              <p:cNvSpPr/>
              <p:nvPr/>
            </p:nvSpPr>
            <p:spPr>
              <a:xfrm>
                <a:off x="0" y="60841"/>
                <a:ext cx="2221500" cy="3195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63" name="Google Shape;363;g3013b2e61cf_0_59"/>
              <p:cNvSpPr txBox="1"/>
              <p:nvPr/>
            </p:nvSpPr>
            <p:spPr>
              <a:xfrm>
                <a:off x="0" y="-40962"/>
                <a:ext cx="2221500" cy="558199"/>
              </a:xfrm>
              <a:prstGeom prst="rect">
                <a:avLst/>
              </a:prstGeom>
              <a:noFill/>
              <a:ln>
                <a:noFill/>
              </a:ln>
            </p:spPr>
            <p:txBody>
              <a:bodyPr spcFirstLastPara="1" wrap="square" lIns="121867" tIns="121867" rIns="121867" bIns="121867" anchor="ctr" anchorCtr="0">
                <a:spAutoFit/>
              </a:bodyPr>
              <a:lstStyle/>
              <a:p>
                <a:pPr algn="ctr">
                  <a:buSzPts val="1100"/>
                </a:pPr>
                <a:r>
                  <a:rPr lang="en" sz="1200"/>
                  <a:t>Clinical Associations</a:t>
                </a:r>
                <a:endParaRPr sz="1200"/>
              </a:p>
            </p:txBody>
          </p:sp>
        </p:grpSp>
        <p:sp>
          <p:nvSpPr>
            <p:cNvPr id="364" name="Google Shape;364;g3013b2e61cf_0_59"/>
            <p:cNvSpPr/>
            <p:nvPr/>
          </p:nvSpPr>
          <p:spPr>
            <a:xfrm>
              <a:off x="7455484" y="4798611"/>
              <a:ext cx="1660878" cy="561924"/>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65" name="Google Shape;365;g3013b2e61cf_0_59"/>
            <p:cNvSpPr/>
            <p:nvPr/>
          </p:nvSpPr>
          <p:spPr>
            <a:xfrm>
              <a:off x="5484681" y="4798611"/>
              <a:ext cx="3225906" cy="672894"/>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66" name="Google Shape;366;g3013b2e61cf_0_59"/>
            <p:cNvSpPr/>
            <p:nvPr/>
          </p:nvSpPr>
          <p:spPr>
            <a:xfrm>
              <a:off x="10469592" y="1268038"/>
              <a:ext cx="364500" cy="2553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45700" tIns="45700" rIns="45700" bIns="45700" anchor="ctr" anchorCtr="0">
              <a:noAutofit/>
            </a:bodyPr>
            <a:lstStyle/>
            <a:p>
              <a:pPr algn="ctr">
                <a:buClr>
                  <a:srgbClr val="FFFFFF"/>
                </a:buClr>
                <a:buSzPts val="1100"/>
              </a:pPr>
              <a:endParaRPr sz="1200"/>
            </a:p>
          </p:txBody>
        </p:sp>
        <p:sp>
          <p:nvSpPr>
            <p:cNvPr id="367" name="Google Shape;367;g3013b2e61cf_0_59"/>
            <p:cNvSpPr txBox="1"/>
            <p:nvPr/>
          </p:nvSpPr>
          <p:spPr>
            <a:xfrm>
              <a:off x="10869039" y="1223602"/>
              <a:ext cx="1016100" cy="358792"/>
            </a:xfrm>
            <a:prstGeom prst="rect">
              <a:avLst/>
            </a:prstGeom>
            <a:noFill/>
            <a:ln>
              <a:noFill/>
            </a:ln>
          </p:spPr>
          <p:txBody>
            <a:bodyPr spcFirstLastPara="1" wrap="square" lIns="45667" tIns="45667" rIns="45667" bIns="45667" anchor="t" anchorCtr="0">
              <a:spAutoFit/>
            </a:bodyPr>
            <a:lstStyle/>
            <a:p>
              <a:pPr>
                <a:buSzPts val="1100"/>
              </a:pPr>
              <a:r>
                <a:rPr lang="en" sz="1200"/>
                <a:t>Chem/Bio</a:t>
              </a:r>
              <a:endParaRPr sz="1200"/>
            </a:p>
          </p:txBody>
        </p:sp>
        <p:sp>
          <p:nvSpPr>
            <p:cNvPr id="368" name="Google Shape;368;g3013b2e61cf_0_59"/>
            <p:cNvSpPr/>
            <p:nvPr/>
          </p:nvSpPr>
          <p:spPr>
            <a:xfrm>
              <a:off x="10448244" y="1655335"/>
              <a:ext cx="383400" cy="2349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69" name="Google Shape;369;g3013b2e61cf_0_59"/>
            <p:cNvSpPr txBox="1"/>
            <p:nvPr/>
          </p:nvSpPr>
          <p:spPr>
            <a:xfrm>
              <a:off x="10877243" y="1556382"/>
              <a:ext cx="950700" cy="598080"/>
            </a:xfrm>
            <a:prstGeom prst="rect">
              <a:avLst/>
            </a:prstGeom>
            <a:noFill/>
            <a:ln>
              <a:noFill/>
            </a:ln>
          </p:spPr>
          <p:txBody>
            <a:bodyPr spcFirstLastPara="1" wrap="square" lIns="45667" tIns="45667" rIns="45667" bIns="45667" anchor="t" anchorCtr="0">
              <a:spAutoFit/>
            </a:bodyPr>
            <a:lstStyle/>
            <a:p>
              <a:pPr>
                <a:buSzPts val="1100"/>
              </a:pPr>
              <a:r>
                <a:rPr lang="en" sz="1200"/>
                <a:t>Data/CPU </a:t>
              </a:r>
              <a:endParaRPr sz="1200"/>
            </a:p>
            <a:p>
              <a:pPr>
                <a:buSzPts val="1100"/>
              </a:pPr>
              <a:r>
                <a:rPr lang="en" sz="1200"/>
                <a:t>Intensive</a:t>
              </a:r>
              <a:endParaRPr sz="1200"/>
            </a:p>
          </p:txBody>
        </p:sp>
        <p:sp>
          <p:nvSpPr>
            <p:cNvPr id="370" name="Google Shape;370;g3013b2e61cf_0_59"/>
            <p:cNvSpPr/>
            <p:nvPr/>
          </p:nvSpPr>
          <p:spPr>
            <a:xfrm>
              <a:off x="10448244" y="2428058"/>
              <a:ext cx="383400" cy="2349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71" name="Google Shape;371;g3013b2e61cf_0_59"/>
            <p:cNvSpPr txBox="1"/>
            <p:nvPr/>
          </p:nvSpPr>
          <p:spPr>
            <a:xfrm>
              <a:off x="10888139" y="2391078"/>
              <a:ext cx="950700" cy="358792"/>
            </a:xfrm>
            <a:prstGeom prst="rect">
              <a:avLst/>
            </a:prstGeom>
            <a:noFill/>
            <a:ln>
              <a:noFill/>
            </a:ln>
          </p:spPr>
          <p:txBody>
            <a:bodyPr spcFirstLastPara="1" wrap="square" lIns="45667" tIns="45667" rIns="45667" bIns="45667" anchor="t" anchorCtr="0">
              <a:spAutoFit/>
            </a:bodyPr>
            <a:lstStyle/>
            <a:p>
              <a:pPr>
                <a:buSzPts val="1100"/>
              </a:pPr>
              <a:r>
                <a:rPr lang="en" sz="1200"/>
                <a:t>Benefit</a:t>
              </a:r>
              <a:endParaRPr sz="1200"/>
            </a:p>
          </p:txBody>
        </p:sp>
        <p:sp>
          <p:nvSpPr>
            <p:cNvPr id="372" name="Google Shape;372;g3013b2e61cf_0_59"/>
            <p:cNvSpPr/>
            <p:nvPr/>
          </p:nvSpPr>
          <p:spPr>
            <a:xfrm>
              <a:off x="10450508" y="2107249"/>
              <a:ext cx="383400" cy="234900"/>
            </a:xfrm>
            <a:prstGeom prst="rect">
              <a:avLst/>
            </a:prstGeom>
            <a:solidFill>
              <a:srgbClr val="E1EFD8"/>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73" name="Google Shape;373;g3013b2e61cf_0_59"/>
            <p:cNvSpPr txBox="1"/>
            <p:nvPr/>
          </p:nvSpPr>
          <p:spPr>
            <a:xfrm>
              <a:off x="10840364" y="2116477"/>
              <a:ext cx="1146300" cy="358792"/>
            </a:xfrm>
            <a:prstGeom prst="rect">
              <a:avLst/>
            </a:prstGeom>
            <a:noFill/>
            <a:ln>
              <a:noFill/>
            </a:ln>
          </p:spPr>
          <p:txBody>
            <a:bodyPr spcFirstLastPara="1" wrap="square" lIns="45667" tIns="45667" rIns="45667" bIns="45667" anchor="t" anchorCtr="0">
              <a:spAutoFit/>
            </a:bodyPr>
            <a:lstStyle/>
            <a:p>
              <a:pPr>
                <a:buSzPts val="1100"/>
              </a:pPr>
              <a:r>
                <a:rPr lang="en" sz="1200"/>
                <a:t>Tool output</a:t>
              </a:r>
              <a:endParaRPr sz="1200"/>
            </a:p>
          </p:txBody>
        </p:sp>
        <p:cxnSp>
          <p:nvCxnSpPr>
            <p:cNvPr id="374" name="Google Shape;374;g3013b2e61cf_0_59"/>
            <p:cNvCxnSpPr>
              <a:endCxn id="318" idx="0"/>
            </p:cNvCxnSpPr>
            <p:nvPr/>
          </p:nvCxnSpPr>
          <p:spPr>
            <a:xfrm>
              <a:off x="3138412" y="2093829"/>
              <a:ext cx="187500" cy="249600"/>
            </a:xfrm>
            <a:prstGeom prst="straightConnector1">
              <a:avLst/>
            </a:prstGeom>
            <a:noFill/>
            <a:ln w="9525" cap="flat" cmpd="sng">
              <a:solidFill>
                <a:srgbClr val="44546A"/>
              </a:solidFill>
              <a:prstDash val="solid"/>
              <a:round/>
              <a:headEnd type="none" w="sm" len="sm"/>
              <a:tailEnd type="triangle" w="med" len="med"/>
            </a:ln>
          </p:spPr>
        </p:cxnSp>
        <p:sp>
          <p:nvSpPr>
            <p:cNvPr id="375" name="Google Shape;375;g3013b2e61cf_0_59"/>
            <p:cNvSpPr/>
            <p:nvPr/>
          </p:nvSpPr>
          <p:spPr>
            <a:xfrm flipH="1">
              <a:off x="3086288" y="1530298"/>
              <a:ext cx="45738" cy="20849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76" name="Google Shape;376;g3013b2e61cf_0_59"/>
            <p:cNvGrpSpPr/>
            <p:nvPr/>
          </p:nvGrpSpPr>
          <p:grpSpPr>
            <a:xfrm>
              <a:off x="7946552" y="868633"/>
              <a:ext cx="1998000" cy="797486"/>
              <a:chOff x="-1580056" y="-62590"/>
              <a:chExt cx="1998000" cy="797486"/>
            </a:xfrm>
          </p:grpSpPr>
          <p:sp>
            <p:nvSpPr>
              <p:cNvPr id="377" name="Google Shape;377;g3013b2e61cf_0_59"/>
              <p:cNvSpPr/>
              <p:nvPr/>
            </p:nvSpPr>
            <p:spPr>
              <a:xfrm>
                <a:off x="-1580056" y="-15790"/>
                <a:ext cx="1998000" cy="650376"/>
              </a:xfrm>
              <a:custGeom>
                <a:avLst/>
                <a:gdLst/>
                <a:ahLst/>
                <a:cxnLst/>
                <a:rect l="l" t="t" r="r" b="b"/>
                <a:pathLst>
                  <a:path w="21600" h="21600" extrusionOk="0">
                    <a:moveTo>
                      <a:pt x="1172" y="0"/>
                    </a:moveTo>
                    <a:lnTo>
                      <a:pt x="20428" y="0"/>
                    </a:lnTo>
                    <a:lnTo>
                      <a:pt x="21600" y="3600"/>
                    </a:lnTo>
                    <a:lnTo>
                      <a:pt x="21600" y="21600"/>
                    </a:lnTo>
                    <a:lnTo>
                      <a:pt x="0" y="21600"/>
                    </a:lnTo>
                    <a:lnTo>
                      <a:pt x="0" y="3600"/>
                    </a:lnTo>
                    <a:cubicBezTo>
                      <a:pt x="0" y="1612"/>
                      <a:pt x="525" y="0"/>
                      <a:pt x="1172"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78" name="Google Shape;378;g3013b2e61cf_0_59"/>
              <p:cNvSpPr txBox="1"/>
              <p:nvPr/>
            </p:nvSpPr>
            <p:spPr>
              <a:xfrm>
                <a:off x="-1521389" y="-62590"/>
                <a:ext cx="19119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Virtual drug screening</a:t>
                </a:r>
                <a:endParaRPr sz="1200"/>
              </a:p>
            </p:txBody>
          </p:sp>
        </p:grpSp>
        <p:sp>
          <p:nvSpPr>
            <p:cNvPr id="379" name="Google Shape;379;g3013b2e61cf_0_59"/>
            <p:cNvSpPr/>
            <p:nvPr/>
          </p:nvSpPr>
          <p:spPr>
            <a:xfrm>
              <a:off x="5925397" y="2382290"/>
              <a:ext cx="1927098" cy="51089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80" name="Google Shape;380;g3013b2e61cf_0_59"/>
            <p:cNvSpPr/>
            <p:nvPr/>
          </p:nvSpPr>
          <p:spPr>
            <a:xfrm>
              <a:off x="4257689" y="3838065"/>
              <a:ext cx="3717414" cy="22766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81" name="Google Shape;381;g3013b2e61cf_0_59"/>
            <p:cNvGrpSpPr/>
            <p:nvPr/>
          </p:nvGrpSpPr>
          <p:grpSpPr>
            <a:xfrm>
              <a:off x="2454887" y="3442509"/>
              <a:ext cx="1827600" cy="891443"/>
              <a:chOff x="-684909" y="-39843"/>
              <a:chExt cx="1827600" cy="1678800"/>
            </a:xfrm>
          </p:grpSpPr>
          <p:sp>
            <p:nvSpPr>
              <p:cNvPr id="382" name="Google Shape;382;g3013b2e61cf_0_59"/>
              <p:cNvSpPr/>
              <p:nvPr/>
            </p:nvSpPr>
            <p:spPr>
              <a:xfrm>
                <a:off x="-684909" y="-39843"/>
                <a:ext cx="18276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83" name="Google Shape;383;g3013b2e61cf_0_59"/>
              <p:cNvSpPr txBox="1"/>
              <p:nvPr/>
            </p:nvSpPr>
            <p:spPr>
              <a:xfrm>
                <a:off x="-635623" y="55634"/>
                <a:ext cx="1646099" cy="1501856"/>
              </a:xfrm>
              <a:prstGeom prst="rect">
                <a:avLst/>
              </a:prstGeom>
              <a:noFill/>
              <a:ln>
                <a:noFill/>
              </a:ln>
            </p:spPr>
            <p:txBody>
              <a:bodyPr spcFirstLastPara="1" wrap="square" lIns="121867" tIns="121867" rIns="121867" bIns="121867" anchor="ctr" anchorCtr="0">
                <a:spAutoFit/>
              </a:bodyPr>
              <a:lstStyle/>
              <a:p>
                <a:pPr algn="ctr">
                  <a:buSzPts val="1100"/>
                </a:pPr>
                <a:r>
                  <a:rPr lang="en" sz="1200"/>
                  <a:t>Identify key mutations</a:t>
                </a:r>
                <a:endParaRPr sz="1200"/>
              </a:p>
            </p:txBody>
          </p:sp>
        </p:grpSp>
        <p:sp>
          <p:nvSpPr>
            <p:cNvPr id="384" name="Google Shape;384;g3013b2e61cf_0_59"/>
            <p:cNvSpPr/>
            <p:nvPr/>
          </p:nvSpPr>
          <p:spPr>
            <a:xfrm>
              <a:off x="5884065" y="3560424"/>
              <a:ext cx="2091042" cy="272808"/>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cxnSp>
          <p:nvCxnSpPr>
            <p:cNvPr id="385" name="Google Shape;385;g3013b2e61cf_0_59"/>
            <p:cNvCxnSpPr>
              <a:stCxn id="382" idx="2"/>
            </p:cNvCxnSpPr>
            <p:nvPr/>
          </p:nvCxnSpPr>
          <p:spPr>
            <a:xfrm flipH="1">
              <a:off x="2010887" y="4333952"/>
              <a:ext cx="1357800" cy="84300"/>
            </a:xfrm>
            <a:prstGeom prst="straightConnector1">
              <a:avLst/>
            </a:prstGeom>
            <a:noFill/>
            <a:ln w="9525" cap="flat" cmpd="sng">
              <a:solidFill>
                <a:srgbClr val="5597D3"/>
              </a:solidFill>
              <a:prstDash val="solid"/>
              <a:round/>
              <a:headEnd type="none" w="sm" len="sm"/>
              <a:tailEnd type="triangle" w="med" len="med"/>
            </a:ln>
          </p:spPr>
        </p:cxnSp>
        <p:cxnSp>
          <p:nvCxnSpPr>
            <p:cNvPr id="386" name="Google Shape;386;g3013b2e61cf_0_59"/>
            <p:cNvCxnSpPr>
              <a:stCxn id="382" idx="2"/>
              <a:endCxn id="321" idx="0"/>
            </p:cNvCxnSpPr>
            <p:nvPr/>
          </p:nvCxnSpPr>
          <p:spPr>
            <a:xfrm>
              <a:off x="3368687" y="4333952"/>
              <a:ext cx="937200" cy="75300"/>
            </a:xfrm>
            <a:prstGeom prst="straightConnector1">
              <a:avLst/>
            </a:prstGeom>
            <a:noFill/>
            <a:ln w="9525" cap="flat" cmpd="sng">
              <a:solidFill>
                <a:srgbClr val="5597D3"/>
              </a:solidFill>
              <a:prstDash val="solid"/>
              <a:round/>
              <a:headEnd type="none" w="sm" len="sm"/>
              <a:tailEnd type="triangle" w="med" len="med"/>
            </a:ln>
          </p:spPr>
        </p:cxnSp>
        <p:cxnSp>
          <p:nvCxnSpPr>
            <p:cNvPr id="387" name="Google Shape;387;g3013b2e61cf_0_59"/>
            <p:cNvCxnSpPr>
              <a:stCxn id="332" idx="2"/>
              <a:endCxn id="337" idx="0"/>
            </p:cNvCxnSpPr>
            <p:nvPr/>
          </p:nvCxnSpPr>
          <p:spPr>
            <a:xfrm>
              <a:off x="5895228" y="3558415"/>
              <a:ext cx="870000" cy="807300"/>
            </a:xfrm>
            <a:prstGeom prst="straightConnector1">
              <a:avLst/>
            </a:prstGeom>
            <a:noFill/>
            <a:ln w="9525" cap="flat" cmpd="sng">
              <a:solidFill>
                <a:srgbClr val="5597D3"/>
              </a:solidFill>
              <a:prstDash val="solid"/>
              <a:round/>
              <a:headEnd type="none" w="sm" len="sm"/>
              <a:tailEnd type="triangle" w="med" len="med"/>
            </a:ln>
          </p:spPr>
        </p:cxnSp>
        <p:cxnSp>
          <p:nvCxnSpPr>
            <p:cNvPr id="388" name="Google Shape;388;g3013b2e61cf_0_59"/>
            <p:cNvCxnSpPr>
              <a:stCxn id="358" idx="2"/>
              <a:endCxn id="337" idx="0"/>
            </p:cNvCxnSpPr>
            <p:nvPr/>
          </p:nvCxnSpPr>
          <p:spPr>
            <a:xfrm flipH="1">
              <a:off x="6764995" y="4272343"/>
              <a:ext cx="2151900" cy="93300"/>
            </a:xfrm>
            <a:prstGeom prst="straightConnector1">
              <a:avLst/>
            </a:prstGeom>
            <a:noFill/>
            <a:ln w="9525" cap="flat" cmpd="sng">
              <a:solidFill>
                <a:srgbClr val="5597D3"/>
              </a:solidFill>
              <a:prstDash val="solid"/>
              <a:round/>
              <a:headEnd type="none" w="sm" len="sm"/>
              <a:tailEnd type="triangle" w="med" len="med"/>
            </a:ln>
          </p:spPr>
        </p:cxnSp>
        <p:cxnSp>
          <p:nvCxnSpPr>
            <p:cNvPr id="389" name="Google Shape;389;g3013b2e61cf_0_59"/>
            <p:cNvCxnSpPr>
              <a:stCxn id="358" idx="2"/>
              <a:endCxn id="363" idx="0"/>
            </p:cNvCxnSpPr>
            <p:nvPr/>
          </p:nvCxnSpPr>
          <p:spPr>
            <a:xfrm>
              <a:off x="8916895" y="4272343"/>
              <a:ext cx="852000" cy="43800"/>
            </a:xfrm>
            <a:prstGeom prst="straightConnector1">
              <a:avLst/>
            </a:prstGeom>
            <a:noFill/>
            <a:ln w="9525" cap="flat" cmpd="sng">
              <a:solidFill>
                <a:srgbClr val="5597D3"/>
              </a:solidFill>
              <a:prstDash val="solid"/>
              <a:round/>
              <a:headEnd type="none" w="sm" len="sm"/>
              <a:tailEnd type="triangle" w="med" len="med"/>
            </a:ln>
          </p:spPr>
        </p:cxnSp>
        <p:sp>
          <p:nvSpPr>
            <p:cNvPr id="390" name="Google Shape;390;g3013b2e61cf_0_59"/>
            <p:cNvSpPr/>
            <p:nvPr/>
          </p:nvSpPr>
          <p:spPr>
            <a:xfrm rot="10800000" flipH="1">
              <a:off x="6764985" y="2966869"/>
              <a:ext cx="1096524" cy="152550"/>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1" name="Google Shape;391;g3013b2e61cf_0_59"/>
            <p:cNvSpPr/>
            <p:nvPr/>
          </p:nvSpPr>
          <p:spPr>
            <a:xfrm flipH="1">
              <a:off x="8959575" y="1582268"/>
              <a:ext cx="45738" cy="11307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2" name="Google Shape;392;g3013b2e61cf_0_59"/>
            <p:cNvSpPr/>
            <p:nvPr/>
          </p:nvSpPr>
          <p:spPr>
            <a:xfrm flipH="1">
              <a:off x="2821524" y="3559514"/>
              <a:ext cx="2775600" cy="89143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3" name="Google Shape;393;g3013b2e61cf_0_59"/>
            <p:cNvSpPr/>
            <p:nvPr/>
          </p:nvSpPr>
          <p:spPr>
            <a:xfrm flipH="1">
              <a:off x="4470445" y="3557144"/>
              <a:ext cx="1285308" cy="84758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4" name="Google Shape;394;g3013b2e61cf_0_59"/>
            <p:cNvSpPr/>
            <p:nvPr/>
          </p:nvSpPr>
          <p:spPr>
            <a:xfrm>
              <a:off x="4305882" y="4026784"/>
              <a:ext cx="4295700" cy="56192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5" name="Google Shape;395;g3013b2e61cf_0_59"/>
            <p:cNvSpPr/>
            <p:nvPr/>
          </p:nvSpPr>
          <p:spPr>
            <a:xfrm flipH="1">
              <a:off x="10323345" y="4785371"/>
              <a:ext cx="74034" cy="445824"/>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6" name="Google Shape;396;g3013b2e61cf_0_59"/>
            <p:cNvSpPr/>
            <p:nvPr/>
          </p:nvSpPr>
          <p:spPr>
            <a:xfrm>
              <a:off x="5215808" y="4782270"/>
              <a:ext cx="4608468" cy="44582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7" name="Google Shape;397;g3013b2e61cf_0_59"/>
            <p:cNvSpPr/>
            <p:nvPr/>
          </p:nvSpPr>
          <p:spPr>
            <a:xfrm>
              <a:off x="2619958" y="4847870"/>
              <a:ext cx="5218722" cy="727488"/>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sp>
        <p:nvSpPr>
          <p:cNvPr id="398" name="Google Shape;398;g3013b2e61cf_0_59"/>
          <p:cNvSpPr txBox="1">
            <a:spLocks noGrp="1"/>
          </p:cNvSpPr>
          <p:nvPr>
            <p:ph type="body" idx="1"/>
          </p:nvPr>
        </p:nvSpPr>
        <p:spPr>
          <a:xfrm>
            <a:off x="197877" y="1343181"/>
            <a:ext cx="6458800" cy="606400"/>
          </a:xfrm>
          <a:prstGeom prst="rect">
            <a:avLst/>
          </a:prstGeom>
          <a:noFill/>
          <a:ln>
            <a:noFill/>
          </a:ln>
        </p:spPr>
        <p:txBody>
          <a:bodyPr spcFirstLastPara="1" wrap="square" lIns="91433" tIns="91433" rIns="91433" bIns="91433" anchor="t" anchorCtr="0">
            <a:normAutofit/>
          </a:bodyPr>
          <a:lstStyle/>
          <a:p>
            <a:pPr marL="152396" indent="0">
              <a:spcBef>
                <a:spcPts val="0"/>
              </a:spcBef>
              <a:buSzPct val="83332"/>
              <a:buNone/>
            </a:pPr>
            <a:r>
              <a:rPr lang="en" b="1" dirty="0">
                <a:solidFill>
                  <a:schemeClr val="dk2"/>
                </a:solidFill>
              </a:rPr>
              <a:t>Goal: </a:t>
            </a:r>
            <a:r>
              <a:rPr lang="en" dirty="0"/>
              <a:t>100x faster runtime at massive data scales</a:t>
            </a:r>
            <a:endParaRPr dirty="0"/>
          </a:p>
        </p:txBody>
      </p:sp>
      <p:pic>
        <p:nvPicPr>
          <p:cNvPr id="399" name="Google Shape;399;g3013b2e61cf_0_59" descr="https://lh6.googleusercontent.com/6CJwEhPSxNBr6g2miyqV02STw09IaQ1fLq2kqXE-8dQJXdHvxAulLutkpbURd8F14qk3pXqSfcsfT3VLr7tFjx_UJNHuU8um7D3soIKteXe6i1jvVJ389Q5He1FSebsR_2PC7Up6tcp9DcE3mleQcw"/>
          <p:cNvPicPr preferRelativeResize="0"/>
          <p:nvPr/>
        </p:nvPicPr>
        <p:blipFill rotWithShape="1">
          <a:blip r:embed="rId3">
            <a:alphaModFix/>
          </a:blip>
          <a:srcRect/>
          <a:stretch/>
        </p:blipFill>
        <p:spPr>
          <a:xfrm>
            <a:off x="7276480" y="124846"/>
            <a:ext cx="4776876" cy="1629403"/>
          </a:xfrm>
          <a:prstGeom prst="rect">
            <a:avLst/>
          </a:prstGeom>
          <a:noFill/>
          <a:ln>
            <a:noFill/>
          </a:ln>
        </p:spPr>
      </p:pic>
      <p:cxnSp>
        <p:nvCxnSpPr>
          <p:cNvPr id="400" name="Google Shape;400;g3013b2e61cf_0_59"/>
          <p:cNvCxnSpPr/>
          <p:nvPr/>
        </p:nvCxnSpPr>
        <p:spPr>
          <a:xfrm>
            <a:off x="4346449" y="4526273"/>
            <a:ext cx="3244800" cy="185600"/>
          </a:xfrm>
          <a:prstGeom prst="straightConnector1">
            <a:avLst/>
          </a:prstGeom>
          <a:noFill/>
          <a:ln w="38100" cap="flat" cmpd="sng">
            <a:solidFill>
              <a:srgbClr val="9900FF"/>
            </a:solidFill>
            <a:prstDash val="solid"/>
            <a:round/>
            <a:headEnd type="none" w="sm" len="sm"/>
            <a:tailEnd type="none" w="sm" len="sm"/>
          </a:ln>
        </p:spPr>
      </p:cxnSp>
      <p:cxnSp>
        <p:nvCxnSpPr>
          <p:cNvPr id="401" name="Google Shape;401;g3013b2e61cf_0_59"/>
          <p:cNvCxnSpPr>
            <a:stCxn id="333" idx="2"/>
            <a:endCxn id="359" idx="1"/>
          </p:cNvCxnSpPr>
          <p:nvPr/>
        </p:nvCxnSpPr>
        <p:spPr>
          <a:xfrm>
            <a:off x="5809163" y="4341164"/>
            <a:ext cx="1874000" cy="185200"/>
          </a:xfrm>
          <a:prstGeom prst="straightConnector1">
            <a:avLst/>
          </a:prstGeom>
          <a:noFill/>
          <a:ln w="38100" cap="flat" cmpd="sng">
            <a:solidFill>
              <a:srgbClr val="9900FF"/>
            </a:solidFill>
            <a:prstDash val="solid"/>
            <a:round/>
            <a:headEnd type="none" w="sm" len="sm"/>
            <a:tailEnd type="none" w="sm" len="sm"/>
          </a:ln>
        </p:spPr>
      </p:cxnSp>
      <p:sp>
        <p:nvSpPr>
          <p:cNvPr id="2" name="TextBox 1"/>
          <p:cNvSpPr txBox="1"/>
          <p:nvPr/>
        </p:nvSpPr>
        <p:spPr>
          <a:xfrm>
            <a:off x="9854492" y="4310917"/>
            <a:ext cx="1742785" cy="461665"/>
          </a:xfrm>
          <a:prstGeom prst="rect">
            <a:avLst/>
          </a:prstGeom>
          <a:noFill/>
        </p:spPr>
        <p:txBody>
          <a:bodyPr wrap="none" rtlCol="0">
            <a:spAutoFit/>
          </a:bodyPr>
          <a:lstStyle/>
          <a:p>
            <a:r>
              <a:rPr lang="en-US" sz="2400" b="1" dirty="0" smtClean="0">
                <a:solidFill>
                  <a:srgbClr val="7030A0"/>
                </a:solidFill>
              </a:rPr>
              <a:t>Next steps</a:t>
            </a:r>
            <a:endParaRPr lang="en-US" sz="2400" b="1" dirty="0">
              <a:solidFill>
                <a:srgbClr val="7030A0"/>
              </a:solidFill>
            </a:endParaRPr>
          </a:p>
        </p:txBody>
      </p:sp>
      <p:cxnSp>
        <p:nvCxnSpPr>
          <p:cNvPr id="113" name="Google Shape;401;g3013b2e61cf_0_59"/>
          <p:cNvCxnSpPr/>
          <p:nvPr/>
        </p:nvCxnSpPr>
        <p:spPr>
          <a:xfrm flipH="1">
            <a:off x="9487726" y="4546203"/>
            <a:ext cx="346927" cy="3135"/>
          </a:xfrm>
          <a:prstGeom prst="straightConnector1">
            <a:avLst/>
          </a:prstGeom>
          <a:noFill/>
          <a:ln w="38100" cap="flat" cmpd="sng">
            <a:solidFill>
              <a:srgbClr val="9900FF"/>
            </a:solidFill>
            <a:prstDash val="solid"/>
            <a:round/>
            <a:headEnd type="none" w="med" len="med"/>
            <a:tailEnd type="triangle" w="med" len="med"/>
          </a:ln>
        </p:spPr>
      </p:cxnSp>
    </p:spTree>
    <p:extLst>
      <p:ext uri="{BB962C8B-B14F-4D97-AF65-F5344CB8AC3E}">
        <p14:creationId xmlns:p14="http://schemas.microsoft.com/office/powerpoint/2010/main" val="29057719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Arrow: Up-Down 86">
            <a:extLst>
              <a:ext uri="{FF2B5EF4-FFF2-40B4-BE49-F238E27FC236}">
                <a16:creationId xmlns:a16="http://schemas.microsoft.com/office/drawing/2014/main" id="{1AB43CA7-E9DC-44C9-B188-691B269D76CA}"/>
              </a:ext>
            </a:extLst>
          </p:cNvPr>
          <p:cNvSpPr/>
          <p:nvPr/>
        </p:nvSpPr>
        <p:spPr>
          <a:xfrm>
            <a:off x="658773" y="1066475"/>
            <a:ext cx="2154000" cy="5142657"/>
          </a:xfrm>
          <a:prstGeom prst="roundRect">
            <a:avLst/>
          </a:prstGeom>
          <a:gradFill>
            <a:gsLst>
              <a:gs pos="0">
                <a:srgbClr val="A3BF9D">
                  <a:alpha val="88000"/>
                </a:srgbClr>
              </a:gs>
              <a:gs pos="100000">
                <a:srgbClr val="A88CBD">
                  <a:alpha val="76000"/>
                </a:srgbClr>
              </a:gs>
              <a:gs pos="58000">
                <a:srgbClr val="95A4CE">
                  <a:alpha val="75000"/>
                </a:srgbClr>
              </a:gs>
            </a:gsLst>
            <a:lin ang="5400000" scaled="1"/>
          </a:gradFill>
          <a:ln w="19050" cap="rnd">
            <a:solidFill>
              <a:schemeClr val="tx1">
                <a:lumMod val="65000"/>
                <a:lumOff val="35000"/>
                <a:alpha val="9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87" name="Arrow: Up-Down 86">
            <a:extLst>
              <a:ext uri="{FF2B5EF4-FFF2-40B4-BE49-F238E27FC236}">
                <a16:creationId xmlns:a16="http://schemas.microsoft.com/office/drawing/2014/main" id="{1AB43CA7-E9DC-44C9-B188-691B269D76CA}"/>
              </a:ext>
            </a:extLst>
          </p:cNvPr>
          <p:cNvSpPr/>
          <p:nvPr/>
        </p:nvSpPr>
        <p:spPr>
          <a:xfrm>
            <a:off x="9856500" y="1148063"/>
            <a:ext cx="1895077" cy="5114604"/>
          </a:xfrm>
          <a:prstGeom prst="upDownArrow">
            <a:avLst>
              <a:gd name="adj1" fmla="val 79877"/>
              <a:gd name="adj2" fmla="val 24998"/>
            </a:avLst>
          </a:prstGeom>
          <a:gradFill>
            <a:gsLst>
              <a:gs pos="0">
                <a:srgbClr val="A3BF9D">
                  <a:alpha val="88000"/>
                </a:srgbClr>
              </a:gs>
              <a:gs pos="100000">
                <a:srgbClr val="A88CBD">
                  <a:alpha val="76000"/>
                </a:srgbClr>
              </a:gs>
              <a:gs pos="58000">
                <a:srgbClr val="95A4CE">
                  <a:alpha val="75000"/>
                </a:srgbClr>
              </a:gs>
            </a:gsLst>
            <a:lin ang="5400000" scaled="1"/>
          </a:gra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7" name="Rectangle: Rounded Corners 16">
            <a:extLst>
              <a:ext uri="{FF2B5EF4-FFF2-40B4-BE49-F238E27FC236}">
                <a16:creationId xmlns:a16="http://schemas.microsoft.com/office/drawing/2014/main" id="{5111D420-D4D8-4D00-BB70-441BC4A88BBA}"/>
              </a:ext>
            </a:extLst>
          </p:cNvPr>
          <p:cNvSpPr/>
          <p:nvPr/>
        </p:nvSpPr>
        <p:spPr>
          <a:xfrm>
            <a:off x="2906274" y="4501261"/>
            <a:ext cx="7290704" cy="1707871"/>
          </a:xfrm>
          <a:prstGeom prst="roundRect">
            <a:avLst>
              <a:gd name="adj" fmla="val 9261"/>
            </a:avLst>
          </a:prstGeom>
          <a:solidFill>
            <a:srgbClr val="9E80B6">
              <a:alpha val="90000"/>
            </a:srgbClr>
          </a:solidFill>
          <a:ln w="12700">
            <a:solidFill>
              <a:schemeClr val="bg1">
                <a:alpha val="74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67" dirty="0"/>
          </a:p>
        </p:txBody>
      </p:sp>
      <p:pic>
        <p:nvPicPr>
          <p:cNvPr id="92" name="Picture 91" descr="A picture containing graphical user interface&#10;&#10;Description automatically generated">
            <a:extLst>
              <a:ext uri="{FF2B5EF4-FFF2-40B4-BE49-F238E27FC236}">
                <a16:creationId xmlns:a16="http://schemas.microsoft.com/office/drawing/2014/main" id="{819A16C1-6890-4224-A3F9-4D0D1CD0524B}"/>
              </a:ext>
            </a:extLst>
          </p:cNvPr>
          <p:cNvPicPr>
            <a:picLocks noChangeAspect="1"/>
          </p:cNvPicPr>
          <p:nvPr/>
        </p:nvPicPr>
        <p:blipFill>
          <a:blip r:embed="rId3">
            <a:alphaModFix/>
          </a:blip>
          <a:stretch>
            <a:fillRect/>
          </a:stretch>
        </p:blipFill>
        <p:spPr>
          <a:xfrm>
            <a:off x="8476365" y="5184665"/>
            <a:ext cx="913925" cy="715504"/>
          </a:xfrm>
          <a:prstGeom prst="roundRect">
            <a:avLst>
              <a:gd name="adj" fmla="val 8657"/>
            </a:avLst>
          </a:prstGeom>
          <a:noFill/>
          <a:ln>
            <a:solidFill>
              <a:schemeClr val="bg1"/>
            </a:solidFill>
          </a:ln>
        </p:spPr>
      </p:pic>
      <p:sp>
        <p:nvSpPr>
          <p:cNvPr id="2" name="Title 1">
            <a:extLst>
              <a:ext uri="{FF2B5EF4-FFF2-40B4-BE49-F238E27FC236}">
                <a16:creationId xmlns:a16="http://schemas.microsoft.com/office/drawing/2014/main" id="{E4660E9F-3843-4E85-AFF5-BCC16CF64523}"/>
              </a:ext>
            </a:extLst>
          </p:cNvPr>
          <p:cNvSpPr>
            <a:spLocks noGrp="1"/>
          </p:cNvSpPr>
          <p:nvPr>
            <p:ph type="title"/>
          </p:nvPr>
        </p:nvSpPr>
        <p:spPr>
          <a:xfrm>
            <a:off x="1167234" y="230392"/>
            <a:ext cx="9399155" cy="697056"/>
          </a:xfrm>
          <a:effectLst/>
        </p:spPr>
        <p:txBody>
          <a:bodyPr>
            <a:noAutofit/>
          </a:bodyPr>
          <a:lstStyle/>
          <a:p>
            <a:pPr lvl="0" algn="ctr"/>
            <a:r>
              <a:rPr lang="en-US" sz="3200" b="1" dirty="0" smtClean="0">
                <a:gradFill>
                  <a:gsLst>
                    <a:gs pos="88000">
                      <a:srgbClr val="AD3D8D"/>
                    </a:gs>
                    <a:gs pos="70000">
                      <a:srgbClr val="4E2E9E"/>
                    </a:gs>
                    <a:gs pos="4000">
                      <a:srgbClr val="882020"/>
                    </a:gs>
                    <a:gs pos="27000">
                      <a:srgbClr val="8F981C"/>
                    </a:gs>
                    <a:gs pos="47000">
                      <a:srgbClr val="3FA389"/>
                    </a:gs>
                  </a:gsLst>
                  <a:lin ang="5400000" scaled="1"/>
                </a:gradFill>
                <a:latin typeface="Open Sans Condensed" panose="020B0806030504020204" pitchFamily="34" charset="0"/>
                <a:ea typeface="Open Sans Condensed" panose="020B0806030504020204" pitchFamily="34" charset="0"/>
                <a:cs typeface="Open Sans Condensed" panose="020B0806030504020204" pitchFamily="34" charset="0"/>
              </a:rPr>
              <a:t>PRISM – Processing with Intelligent Storage and Memory</a:t>
            </a:r>
            <a:br>
              <a:rPr lang="en-US" sz="3200" b="1" dirty="0" smtClean="0">
                <a:gradFill>
                  <a:gsLst>
                    <a:gs pos="88000">
                      <a:srgbClr val="AD3D8D"/>
                    </a:gs>
                    <a:gs pos="70000">
                      <a:srgbClr val="4E2E9E"/>
                    </a:gs>
                    <a:gs pos="4000">
                      <a:srgbClr val="882020"/>
                    </a:gs>
                    <a:gs pos="27000">
                      <a:srgbClr val="8F981C"/>
                    </a:gs>
                    <a:gs pos="47000">
                      <a:srgbClr val="3FA389"/>
                    </a:gs>
                  </a:gsLst>
                  <a:lin ang="5400000" scaled="1"/>
                </a:gradFill>
                <a:latin typeface="Open Sans Condensed" panose="020B0806030504020204" pitchFamily="34" charset="0"/>
                <a:ea typeface="Open Sans Condensed" panose="020B0806030504020204" pitchFamily="34" charset="0"/>
                <a:cs typeface="Open Sans Condensed" panose="020B0806030504020204" pitchFamily="34" charset="0"/>
              </a:rPr>
            </a:br>
            <a:r>
              <a:rPr lang="en-US" sz="2133" b="1" dirty="0" smtClean="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Director: Tajana Rosing, UCSD          Co-director: Nam Sung Kim, UIUC</a:t>
            </a:r>
            <a:endParaRPr lang="en-US" sz="2133" dirty="0">
              <a:gradFill>
                <a:gsLst>
                  <a:gs pos="88000">
                    <a:srgbClr val="AD3D8D"/>
                  </a:gs>
                  <a:gs pos="70000">
                    <a:srgbClr val="4E2E9E"/>
                  </a:gs>
                  <a:gs pos="4000">
                    <a:srgbClr val="882020"/>
                  </a:gs>
                  <a:gs pos="27000">
                    <a:srgbClr val="8F981C"/>
                  </a:gs>
                  <a:gs pos="47000">
                    <a:srgbClr val="3FA389"/>
                  </a:gs>
                </a:gsLst>
                <a:lin ang="5400000" scaled="1"/>
              </a:gra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7" name="TextBox 6">
            <a:extLst>
              <a:ext uri="{FF2B5EF4-FFF2-40B4-BE49-F238E27FC236}">
                <a16:creationId xmlns:a16="http://schemas.microsoft.com/office/drawing/2014/main" id="{EFAB7A62-D5CC-42E9-9245-9B08D5BD171C}"/>
              </a:ext>
            </a:extLst>
          </p:cNvPr>
          <p:cNvSpPr txBox="1"/>
          <p:nvPr/>
        </p:nvSpPr>
        <p:spPr>
          <a:xfrm>
            <a:off x="453326" y="2422339"/>
            <a:ext cx="2562717" cy="543867"/>
          </a:xfrm>
          <a:prstGeom prst="rect">
            <a:avLst/>
          </a:prstGeom>
          <a:noFill/>
        </p:spPr>
        <p:txBody>
          <a:bodyPr wrap="square">
            <a:spAutoFit/>
          </a:bodyPr>
          <a:lstStyle/>
          <a:p>
            <a:pPr algn="ctr">
              <a:buClr>
                <a:schemeClr val="dk1"/>
              </a:buClr>
            </a:pPr>
            <a:r>
              <a:rPr lang="en-US" sz="1467" b="1" dirty="0">
                <a:solidFill>
                  <a:schemeClr val="dk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Leads: Vijay Narayanan</a:t>
            </a:r>
            <a:endParaRPr lang="en-US" sz="1467" dirty="0">
              <a:solidFill>
                <a:schemeClr val="dk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endParaRPr>
          </a:p>
          <a:p>
            <a:pPr algn="ctr">
              <a:buClr>
                <a:schemeClr val="dk1"/>
              </a:buClr>
            </a:pPr>
            <a:r>
              <a:rPr lang="en-US" sz="1467" dirty="0">
                <a:solidFill>
                  <a:schemeClr val="dk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       </a:t>
            </a:r>
            <a:r>
              <a:rPr lang="en-US" sz="1467" dirty="0" err="1">
                <a:solidFill>
                  <a:schemeClr val="dk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Yizhou</a:t>
            </a:r>
            <a:r>
              <a:rPr lang="en-US" sz="1467" dirty="0">
                <a:solidFill>
                  <a:schemeClr val="dk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 Sun</a:t>
            </a:r>
          </a:p>
        </p:txBody>
      </p:sp>
      <p:pic>
        <p:nvPicPr>
          <p:cNvPr id="10" name="Google Shape;116;p19">
            <a:extLst>
              <a:ext uri="{FF2B5EF4-FFF2-40B4-BE49-F238E27FC236}">
                <a16:creationId xmlns:a16="http://schemas.microsoft.com/office/drawing/2014/main" id="{51337872-7630-4E60-B422-CEF2EAF54267}"/>
              </a:ext>
            </a:extLst>
          </p:cNvPr>
          <p:cNvPicPr preferRelativeResize="0"/>
          <p:nvPr/>
        </p:nvPicPr>
        <p:blipFill>
          <a:blip r:embed="rId4">
            <a:alphaModFix/>
          </a:blip>
          <a:stretch>
            <a:fillRect/>
          </a:stretch>
        </p:blipFill>
        <p:spPr>
          <a:xfrm>
            <a:off x="854845" y="3325987"/>
            <a:ext cx="855277" cy="713465"/>
          </a:xfrm>
          <a:prstGeom prst="roundRect">
            <a:avLst>
              <a:gd name="adj" fmla="val 8657"/>
            </a:avLst>
          </a:prstGeom>
          <a:noFill/>
          <a:ln>
            <a:solidFill>
              <a:schemeClr val="bg1"/>
            </a:solidFill>
          </a:ln>
        </p:spPr>
      </p:pic>
      <p:pic>
        <p:nvPicPr>
          <p:cNvPr id="11" name="Google Shape;125;p19">
            <a:extLst>
              <a:ext uri="{FF2B5EF4-FFF2-40B4-BE49-F238E27FC236}">
                <a16:creationId xmlns:a16="http://schemas.microsoft.com/office/drawing/2014/main" id="{6E245310-5C4B-43E5-A248-4EF9F9CFDC73}"/>
              </a:ext>
            </a:extLst>
          </p:cNvPr>
          <p:cNvPicPr preferRelativeResize="0"/>
          <p:nvPr/>
        </p:nvPicPr>
        <p:blipFill rotWithShape="1">
          <a:blip r:embed="rId5">
            <a:alphaModFix/>
          </a:blip>
          <a:srcRect t="7082" b="8072"/>
          <a:stretch/>
        </p:blipFill>
        <p:spPr>
          <a:xfrm>
            <a:off x="875232" y="4596719"/>
            <a:ext cx="862577" cy="713465"/>
          </a:xfrm>
          <a:prstGeom prst="roundRect">
            <a:avLst>
              <a:gd name="adj" fmla="val 9102"/>
            </a:avLst>
          </a:prstGeom>
          <a:noFill/>
          <a:ln>
            <a:solidFill>
              <a:schemeClr val="bg1"/>
            </a:solidFill>
          </a:ln>
        </p:spPr>
      </p:pic>
      <p:sp>
        <p:nvSpPr>
          <p:cNvPr id="18" name="Rectangle: Rounded Corners 17">
            <a:extLst>
              <a:ext uri="{FF2B5EF4-FFF2-40B4-BE49-F238E27FC236}">
                <a16:creationId xmlns:a16="http://schemas.microsoft.com/office/drawing/2014/main" id="{ADD81140-A6DF-4416-AC5C-52CCDD8D7F20}"/>
              </a:ext>
            </a:extLst>
          </p:cNvPr>
          <p:cNvSpPr/>
          <p:nvPr/>
        </p:nvSpPr>
        <p:spPr>
          <a:xfrm>
            <a:off x="2886985" y="2859533"/>
            <a:ext cx="7290704" cy="1616892"/>
          </a:xfrm>
          <a:prstGeom prst="roundRect">
            <a:avLst>
              <a:gd name="adj" fmla="val 8715"/>
            </a:avLst>
          </a:prstGeom>
          <a:solidFill>
            <a:srgbClr val="899AC9">
              <a:alpha val="90000"/>
            </a:srgbClr>
          </a:solidFill>
          <a:ln w="12700">
            <a:solidFill>
              <a:schemeClr val="bg1">
                <a:alpha val="74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67" dirty="0"/>
          </a:p>
        </p:txBody>
      </p:sp>
      <p:sp>
        <p:nvSpPr>
          <p:cNvPr id="19" name="Rectangle: Rounded Corners 18">
            <a:extLst>
              <a:ext uri="{FF2B5EF4-FFF2-40B4-BE49-F238E27FC236}">
                <a16:creationId xmlns:a16="http://schemas.microsoft.com/office/drawing/2014/main" id="{E18B0CD3-B75B-459A-9CC7-19B4A248486E}"/>
              </a:ext>
            </a:extLst>
          </p:cNvPr>
          <p:cNvSpPr/>
          <p:nvPr/>
        </p:nvSpPr>
        <p:spPr>
          <a:xfrm>
            <a:off x="2886985" y="1066475"/>
            <a:ext cx="7290704" cy="1761641"/>
          </a:xfrm>
          <a:prstGeom prst="roundRect">
            <a:avLst>
              <a:gd name="adj" fmla="val 8851"/>
            </a:avLst>
          </a:prstGeom>
          <a:solidFill>
            <a:srgbClr val="99B892">
              <a:alpha val="90000"/>
            </a:srgbClr>
          </a:solidFill>
          <a:ln w="12700">
            <a:solidFill>
              <a:schemeClr val="bg1">
                <a:alpha val="74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67" dirty="0"/>
              <a:t> </a:t>
            </a:r>
          </a:p>
        </p:txBody>
      </p:sp>
      <p:pic>
        <p:nvPicPr>
          <p:cNvPr id="25" name="Picture 24">
            <a:extLst>
              <a:ext uri="{FF2B5EF4-FFF2-40B4-BE49-F238E27FC236}">
                <a16:creationId xmlns:a16="http://schemas.microsoft.com/office/drawing/2014/main" id="{3FAA307B-50FC-4D1A-A9AF-1D22AA943995}"/>
              </a:ext>
            </a:extLst>
          </p:cNvPr>
          <p:cNvPicPr>
            <a:picLocks noChangeAspect="1"/>
          </p:cNvPicPr>
          <p:nvPr/>
        </p:nvPicPr>
        <p:blipFill>
          <a:blip r:embed="rId6">
            <a:alphaModFix/>
          </a:blip>
          <a:stretch>
            <a:fillRect/>
          </a:stretch>
        </p:blipFill>
        <p:spPr>
          <a:xfrm>
            <a:off x="3081923" y="1666491"/>
            <a:ext cx="843416" cy="719328"/>
          </a:xfrm>
          <a:prstGeom prst="roundRect">
            <a:avLst>
              <a:gd name="adj" fmla="val 865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ln>
        </p:spPr>
      </p:pic>
      <p:pic>
        <p:nvPicPr>
          <p:cNvPr id="26" name="Picture 25">
            <a:extLst>
              <a:ext uri="{FF2B5EF4-FFF2-40B4-BE49-F238E27FC236}">
                <a16:creationId xmlns:a16="http://schemas.microsoft.com/office/drawing/2014/main" id="{014EDA33-040A-48B2-856A-18B5F1A3D388}"/>
              </a:ext>
            </a:extLst>
          </p:cNvPr>
          <p:cNvPicPr>
            <a:picLocks noChangeAspect="1"/>
          </p:cNvPicPr>
          <p:nvPr/>
        </p:nvPicPr>
        <p:blipFill rotWithShape="1">
          <a:blip r:embed="rId7">
            <a:alphaModFix/>
          </a:blip>
          <a:srcRect l="13631" t="1808" r="6045" b="-1808"/>
          <a:stretch/>
        </p:blipFill>
        <p:spPr>
          <a:xfrm>
            <a:off x="4905305" y="1652607"/>
            <a:ext cx="843416" cy="719328"/>
          </a:xfrm>
          <a:prstGeom prst="roundRect">
            <a:avLst>
              <a:gd name="adj" fmla="val 8657"/>
            </a:avLst>
          </a:prstGeom>
          <a:noFill/>
          <a:ln>
            <a:solidFill>
              <a:schemeClr val="bg1"/>
            </a:solidFill>
          </a:ln>
        </p:spPr>
      </p:pic>
      <p:sp>
        <p:nvSpPr>
          <p:cNvPr id="30" name="Google Shape;111;p19">
            <a:extLst>
              <a:ext uri="{FF2B5EF4-FFF2-40B4-BE49-F238E27FC236}">
                <a16:creationId xmlns:a16="http://schemas.microsoft.com/office/drawing/2014/main" id="{C7215025-C90F-4BDE-9C03-227B7CB64D08}"/>
              </a:ext>
            </a:extLst>
          </p:cNvPr>
          <p:cNvSpPr txBox="1"/>
          <p:nvPr/>
        </p:nvSpPr>
        <p:spPr>
          <a:xfrm>
            <a:off x="5364620" y="1606586"/>
            <a:ext cx="873757" cy="636186"/>
          </a:xfrm>
          <a:prstGeom prst="rect">
            <a:avLst/>
          </a:prstGeom>
          <a:noFill/>
          <a:ln>
            <a:noFill/>
          </a:ln>
        </p:spPr>
        <p:txBody>
          <a:bodyPr spcFirstLastPara="1" wrap="square" lIns="91433" tIns="91433" rIns="91433" bIns="91433" anchor="t" anchorCtr="0">
            <a:spAutoFit/>
          </a:bodyPr>
          <a:lstStyle/>
          <a:p>
            <a:pPr lvl="0"/>
            <a:r>
              <a:rPr lang="en-US" sz="1467" b="1" dirty="0">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rPr>
              <a:t>AIMS Controls</a:t>
            </a:r>
            <a:endParaRPr lang="en" sz="1467" b="1" dirty="0">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endParaRPr>
          </a:p>
        </p:txBody>
      </p:sp>
      <p:pic>
        <p:nvPicPr>
          <p:cNvPr id="28" name="Picture 27">
            <a:extLst>
              <a:ext uri="{FF2B5EF4-FFF2-40B4-BE49-F238E27FC236}">
                <a16:creationId xmlns:a16="http://schemas.microsoft.com/office/drawing/2014/main" id="{55296B70-C3F0-44CC-8F39-C8DA7271D2CE}"/>
              </a:ext>
            </a:extLst>
          </p:cNvPr>
          <p:cNvPicPr>
            <a:picLocks noChangeAspect="1"/>
          </p:cNvPicPr>
          <p:nvPr/>
        </p:nvPicPr>
        <p:blipFill rotWithShape="1">
          <a:blip r:embed="rId8">
            <a:alphaModFix/>
          </a:blip>
          <a:srcRect r="994"/>
          <a:stretch/>
        </p:blipFill>
        <p:spPr>
          <a:xfrm>
            <a:off x="6716148" y="1627689"/>
            <a:ext cx="851969" cy="719328"/>
          </a:xfrm>
          <a:prstGeom prst="roundRect">
            <a:avLst>
              <a:gd name="adj" fmla="val 8657"/>
            </a:avLst>
          </a:prstGeom>
          <a:noFill/>
          <a:ln>
            <a:solidFill>
              <a:schemeClr val="bg1"/>
            </a:solidFill>
          </a:ln>
        </p:spPr>
      </p:pic>
      <p:sp>
        <p:nvSpPr>
          <p:cNvPr id="32" name="Google Shape;111;p19">
            <a:extLst>
              <a:ext uri="{FF2B5EF4-FFF2-40B4-BE49-F238E27FC236}">
                <a16:creationId xmlns:a16="http://schemas.microsoft.com/office/drawing/2014/main" id="{3A9ED565-F7C4-4053-9C1B-8390E6518714}"/>
              </a:ext>
            </a:extLst>
          </p:cNvPr>
          <p:cNvSpPr txBox="1"/>
          <p:nvPr/>
        </p:nvSpPr>
        <p:spPr>
          <a:xfrm>
            <a:off x="7259518" y="1571367"/>
            <a:ext cx="1142561" cy="636186"/>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 sz="1467" dirty="0">
                <a:sym typeface="Calibri"/>
              </a:rPr>
              <a:t>Scheduling &amp; Placement</a:t>
            </a:r>
          </a:p>
        </p:txBody>
      </p:sp>
      <p:sp>
        <p:nvSpPr>
          <p:cNvPr id="37" name="TextBox 36">
            <a:extLst>
              <a:ext uri="{FF2B5EF4-FFF2-40B4-BE49-F238E27FC236}">
                <a16:creationId xmlns:a16="http://schemas.microsoft.com/office/drawing/2014/main" id="{2200E4DD-17FF-40AA-A810-69F03CA6D1F0}"/>
              </a:ext>
            </a:extLst>
          </p:cNvPr>
          <p:cNvSpPr txBox="1"/>
          <p:nvPr/>
        </p:nvSpPr>
        <p:spPr>
          <a:xfrm>
            <a:off x="2895943" y="1240964"/>
            <a:ext cx="7290704" cy="307777"/>
          </a:xfrm>
          <a:prstGeom prst="rect">
            <a:avLst/>
          </a:prstGeom>
          <a:noFill/>
        </p:spPr>
        <p:txBody>
          <a:bodyPr wrap="square">
            <a:spAutoFit/>
          </a:bodyPr>
          <a:lstStyle/>
          <a:p>
            <a:pPr algn="ctr"/>
            <a:r>
              <a:rPr lang="en-US" b="1" dirty="0">
                <a:solidFill>
                  <a:schemeClr val="dk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Leads: Emmett Witchel</a:t>
            </a:r>
            <a:r>
              <a:rPr lang="en-US" b="1"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 &amp; </a:t>
            </a:r>
            <a:r>
              <a:rPr lang="en-US"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Ada Gavrilovska</a:t>
            </a:r>
          </a:p>
        </p:txBody>
      </p:sp>
      <p:pic>
        <p:nvPicPr>
          <p:cNvPr id="44" name="Picture 43">
            <a:extLst>
              <a:ext uri="{FF2B5EF4-FFF2-40B4-BE49-F238E27FC236}">
                <a16:creationId xmlns:a16="http://schemas.microsoft.com/office/drawing/2014/main" id="{FED9F9B8-B26B-488D-AB08-77143A7063B5}"/>
              </a:ext>
            </a:extLst>
          </p:cNvPr>
          <p:cNvPicPr>
            <a:picLocks noChangeAspect="1"/>
          </p:cNvPicPr>
          <p:nvPr/>
        </p:nvPicPr>
        <p:blipFill rotWithShape="1">
          <a:blip r:embed="rId9">
            <a:alphaModFix/>
          </a:blip>
          <a:srcRect r="7519"/>
          <a:stretch/>
        </p:blipFill>
        <p:spPr>
          <a:xfrm>
            <a:off x="3088573" y="3412639"/>
            <a:ext cx="836767" cy="719328"/>
          </a:xfrm>
          <a:prstGeom prst="roundRect">
            <a:avLst>
              <a:gd name="adj" fmla="val 8657"/>
            </a:avLst>
          </a:prstGeom>
          <a:noFill/>
          <a:ln>
            <a:solidFill>
              <a:schemeClr val="bg1"/>
            </a:solidFill>
          </a:ln>
        </p:spPr>
      </p:pic>
      <p:pic>
        <p:nvPicPr>
          <p:cNvPr id="45" name="Picture 44">
            <a:extLst>
              <a:ext uri="{FF2B5EF4-FFF2-40B4-BE49-F238E27FC236}">
                <a16:creationId xmlns:a16="http://schemas.microsoft.com/office/drawing/2014/main" id="{F22F8080-415D-422C-8E66-064792B44B9F}"/>
              </a:ext>
            </a:extLst>
          </p:cNvPr>
          <p:cNvPicPr>
            <a:picLocks noChangeAspect="1"/>
          </p:cNvPicPr>
          <p:nvPr/>
        </p:nvPicPr>
        <p:blipFill rotWithShape="1">
          <a:blip r:embed="rId10">
            <a:alphaModFix/>
          </a:blip>
          <a:srcRect r="8053"/>
          <a:stretch/>
        </p:blipFill>
        <p:spPr>
          <a:xfrm>
            <a:off x="6724093" y="3473853"/>
            <a:ext cx="842520" cy="719328"/>
          </a:xfrm>
          <a:prstGeom prst="roundRect">
            <a:avLst>
              <a:gd name="adj" fmla="val 8657"/>
            </a:avLst>
          </a:prstGeom>
          <a:noFill/>
          <a:ln>
            <a:solidFill>
              <a:schemeClr val="bg1"/>
            </a:solidFill>
          </a:ln>
        </p:spPr>
      </p:pic>
      <p:pic>
        <p:nvPicPr>
          <p:cNvPr id="46" name="Picture 45">
            <a:extLst>
              <a:ext uri="{FF2B5EF4-FFF2-40B4-BE49-F238E27FC236}">
                <a16:creationId xmlns:a16="http://schemas.microsoft.com/office/drawing/2014/main" id="{737F4F63-8A64-4580-B6F7-1B47D1A6091B}"/>
              </a:ext>
            </a:extLst>
          </p:cNvPr>
          <p:cNvPicPr>
            <a:picLocks noChangeAspect="1"/>
          </p:cNvPicPr>
          <p:nvPr/>
        </p:nvPicPr>
        <p:blipFill rotWithShape="1">
          <a:blip r:embed="rId11">
            <a:alphaModFix/>
          </a:blip>
          <a:srcRect l="1" r="-2360"/>
          <a:stretch/>
        </p:blipFill>
        <p:spPr>
          <a:xfrm>
            <a:off x="8452350" y="3489269"/>
            <a:ext cx="890736" cy="719328"/>
          </a:xfrm>
          <a:prstGeom prst="roundRect">
            <a:avLst>
              <a:gd name="adj" fmla="val 8657"/>
            </a:avLst>
          </a:prstGeom>
          <a:noFill/>
          <a:ln>
            <a:solidFill>
              <a:schemeClr val="bg1"/>
            </a:solidFill>
          </a:ln>
        </p:spPr>
      </p:pic>
      <p:sp>
        <p:nvSpPr>
          <p:cNvPr id="55" name="Google Shape;111;p19">
            <a:extLst>
              <a:ext uri="{FF2B5EF4-FFF2-40B4-BE49-F238E27FC236}">
                <a16:creationId xmlns:a16="http://schemas.microsoft.com/office/drawing/2014/main" id="{03403EE7-D9FD-43FC-802E-EA0AACB631DE}"/>
              </a:ext>
            </a:extLst>
          </p:cNvPr>
          <p:cNvSpPr txBox="1"/>
          <p:nvPr/>
        </p:nvSpPr>
        <p:spPr>
          <a:xfrm>
            <a:off x="9021237" y="3459755"/>
            <a:ext cx="1246576" cy="636186"/>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 sz="1467" dirty="0">
                <a:sym typeface="Calibri"/>
              </a:rPr>
              <a:t>Disaggregated IMS Design</a:t>
            </a:r>
          </a:p>
        </p:txBody>
      </p:sp>
      <p:sp>
        <p:nvSpPr>
          <p:cNvPr id="56" name="Google Shape;111;p19">
            <a:extLst>
              <a:ext uri="{FF2B5EF4-FFF2-40B4-BE49-F238E27FC236}">
                <a16:creationId xmlns:a16="http://schemas.microsoft.com/office/drawing/2014/main" id="{FEA24636-7045-4CF9-B2EF-E3ABA6F247F0}"/>
              </a:ext>
            </a:extLst>
          </p:cNvPr>
          <p:cNvSpPr txBox="1"/>
          <p:nvPr/>
        </p:nvSpPr>
        <p:spPr>
          <a:xfrm>
            <a:off x="7261417" y="3453655"/>
            <a:ext cx="1073029" cy="636186"/>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 sz="1467" dirty="0">
                <a:sym typeface="Calibri"/>
              </a:rPr>
              <a:t>Controllers &amp; Interfaces</a:t>
            </a:r>
          </a:p>
        </p:txBody>
      </p:sp>
      <p:sp>
        <p:nvSpPr>
          <p:cNvPr id="58" name="Google Shape;111;p19">
            <a:extLst>
              <a:ext uri="{FF2B5EF4-FFF2-40B4-BE49-F238E27FC236}">
                <a16:creationId xmlns:a16="http://schemas.microsoft.com/office/drawing/2014/main" id="{47C2084D-5627-49DD-B6D6-4E28560F9233}"/>
              </a:ext>
            </a:extLst>
          </p:cNvPr>
          <p:cNvSpPr txBox="1"/>
          <p:nvPr/>
        </p:nvSpPr>
        <p:spPr>
          <a:xfrm>
            <a:off x="3644743" y="3317708"/>
            <a:ext cx="1103960" cy="861953"/>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 sz="1467" dirty="0">
                <a:sym typeface="Calibri"/>
              </a:rPr>
              <a:t>Memory &amp; Storage</a:t>
            </a:r>
          </a:p>
          <a:p>
            <a:r>
              <a:rPr lang="en" sz="1467" dirty="0">
                <a:sym typeface="Calibri"/>
              </a:rPr>
              <a:t>Architecture</a:t>
            </a:r>
          </a:p>
        </p:txBody>
      </p:sp>
      <p:sp>
        <p:nvSpPr>
          <p:cNvPr id="59" name="TextBox 58">
            <a:extLst>
              <a:ext uri="{FF2B5EF4-FFF2-40B4-BE49-F238E27FC236}">
                <a16:creationId xmlns:a16="http://schemas.microsoft.com/office/drawing/2014/main" id="{97DCB1F0-E5C1-4A45-910E-3D16EA5EC55C}"/>
              </a:ext>
            </a:extLst>
          </p:cNvPr>
          <p:cNvSpPr txBox="1"/>
          <p:nvPr/>
        </p:nvSpPr>
        <p:spPr>
          <a:xfrm>
            <a:off x="2886985" y="2834698"/>
            <a:ext cx="7290704" cy="595099"/>
          </a:xfrm>
          <a:prstGeom prst="rect">
            <a:avLst/>
          </a:prstGeom>
          <a:noFill/>
        </p:spPr>
        <p:txBody>
          <a:bodyPr wrap="square">
            <a:spAutoFit/>
          </a:bodyPr>
          <a:lstStyle/>
          <a:p>
            <a:pPr algn="ctr"/>
            <a:endParaRPr lang="en-US" sz="1867"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endParaRPr>
          </a:p>
          <a:p>
            <a:pPr algn="ctr"/>
            <a:r>
              <a:rPr lang="en-US" b="1" dirty="0">
                <a:solidFill>
                  <a:schemeClr val="dk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Leads: Nam Sung Kim</a:t>
            </a:r>
            <a:r>
              <a:rPr lang="en-US" b="1"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 &amp; </a:t>
            </a:r>
            <a:r>
              <a:rPr lang="en-US"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Jishen Zhao </a:t>
            </a:r>
            <a:endParaRPr lang="en-US" b="1"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endParaRPr>
          </a:p>
        </p:txBody>
      </p:sp>
      <p:sp>
        <p:nvSpPr>
          <p:cNvPr id="75" name="Google Shape;111;p19">
            <a:extLst>
              <a:ext uri="{FF2B5EF4-FFF2-40B4-BE49-F238E27FC236}">
                <a16:creationId xmlns:a16="http://schemas.microsoft.com/office/drawing/2014/main" id="{BAEA7228-7E3E-46B7-A0C4-E1FEF21A04E2}"/>
              </a:ext>
            </a:extLst>
          </p:cNvPr>
          <p:cNvSpPr txBox="1"/>
          <p:nvPr/>
        </p:nvSpPr>
        <p:spPr>
          <a:xfrm>
            <a:off x="9013413" y="5144255"/>
            <a:ext cx="1082815" cy="636186"/>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 sz="1467" dirty="0">
                <a:sym typeface="Calibri"/>
              </a:rPr>
              <a:t>Co-design &amp; Benchmarks</a:t>
            </a:r>
          </a:p>
        </p:txBody>
      </p:sp>
      <p:sp>
        <p:nvSpPr>
          <p:cNvPr id="81" name="TextBox 80">
            <a:extLst>
              <a:ext uri="{FF2B5EF4-FFF2-40B4-BE49-F238E27FC236}">
                <a16:creationId xmlns:a16="http://schemas.microsoft.com/office/drawing/2014/main" id="{6042EFB7-0DB2-4736-9FEC-3F7310A31391}"/>
              </a:ext>
            </a:extLst>
          </p:cNvPr>
          <p:cNvSpPr txBox="1"/>
          <p:nvPr/>
        </p:nvSpPr>
        <p:spPr>
          <a:xfrm>
            <a:off x="3043565" y="4565959"/>
            <a:ext cx="7290704" cy="595099"/>
          </a:xfrm>
          <a:prstGeom prst="rect">
            <a:avLst/>
          </a:prstGeom>
          <a:noFill/>
        </p:spPr>
        <p:txBody>
          <a:bodyPr wrap="square">
            <a:spAutoFit/>
          </a:bodyPr>
          <a:lstStyle/>
          <a:p>
            <a:pPr algn="ctr"/>
            <a:endParaRPr lang="en-US" sz="1867" b="1"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endParaRPr>
          </a:p>
          <a:p>
            <a:pPr algn="ctr"/>
            <a:r>
              <a:rPr lang="en-US" b="1" dirty="0">
                <a:solidFill>
                  <a:schemeClr val="dk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Leads: Suman Datta</a:t>
            </a:r>
            <a:r>
              <a:rPr lang="en-US" b="1"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 &amp;  </a:t>
            </a:r>
            <a:r>
              <a:rPr lang="en-US"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Shimeng Yu</a:t>
            </a:r>
          </a:p>
        </p:txBody>
      </p:sp>
      <p:sp>
        <p:nvSpPr>
          <p:cNvPr id="89" name="TextBox 88">
            <a:extLst>
              <a:ext uri="{FF2B5EF4-FFF2-40B4-BE49-F238E27FC236}">
                <a16:creationId xmlns:a16="http://schemas.microsoft.com/office/drawing/2014/main" id="{6028F9F1-0BBA-4865-9E0E-36276B084EB5}"/>
              </a:ext>
            </a:extLst>
          </p:cNvPr>
          <p:cNvSpPr txBox="1"/>
          <p:nvPr/>
        </p:nvSpPr>
        <p:spPr>
          <a:xfrm>
            <a:off x="10087292" y="1949150"/>
            <a:ext cx="1437972" cy="3464475"/>
          </a:xfrm>
          <a:prstGeom prst="rect">
            <a:avLst/>
          </a:prstGeom>
          <a:noFill/>
        </p:spPr>
        <p:txBody>
          <a:bodyPr wrap="square">
            <a:spAutoFit/>
          </a:bodyPr>
          <a:lstStyle/>
          <a:p>
            <a:pPr algn="ctr">
              <a:spcAft>
                <a:spcPts val="400"/>
              </a:spcAft>
            </a:pPr>
            <a:r>
              <a:rPr lang="en-US" b="1"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Cross-cuts</a:t>
            </a:r>
          </a:p>
          <a:p>
            <a:pPr algn="ctr">
              <a:lnSpc>
                <a:spcPct val="115000"/>
              </a:lnSpc>
              <a:spcAft>
                <a:spcPts val="400"/>
              </a:spcAft>
            </a:pPr>
            <a:endParaRPr lang="en-US" sz="667" b="1" dirty="0">
              <a:solidFill>
                <a:schemeClr val="dk1"/>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endParaRPr>
          </a:p>
          <a:p>
            <a:pPr algn="ctr">
              <a:lnSpc>
                <a:spcPct val="115000"/>
              </a:lnSpc>
              <a:spcAft>
                <a:spcPts val="533"/>
              </a:spcAft>
            </a:pPr>
            <a:r>
              <a:rPr lang="en-US" sz="1333" dirty="0">
                <a:solidFill>
                  <a:srgbClr val="666666"/>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Performance</a:t>
            </a:r>
          </a:p>
          <a:p>
            <a:pPr algn="ctr">
              <a:lnSpc>
                <a:spcPct val="115000"/>
              </a:lnSpc>
              <a:spcAft>
                <a:spcPts val="533"/>
              </a:spcAft>
            </a:pPr>
            <a:r>
              <a:rPr lang="en-US" sz="1333" dirty="0">
                <a:solidFill>
                  <a:srgbClr val="666666"/>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Programmability</a:t>
            </a:r>
          </a:p>
          <a:p>
            <a:pPr algn="ctr">
              <a:lnSpc>
                <a:spcPct val="115000"/>
              </a:lnSpc>
              <a:spcAft>
                <a:spcPts val="533"/>
              </a:spcAft>
            </a:pPr>
            <a:r>
              <a:rPr lang="en-US" sz="1333" dirty="0">
                <a:solidFill>
                  <a:srgbClr val="666666"/>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Energy Efficiency</a:t>
            </a:r>
          </a:p>
          <a:p>
            <a:pPr algn="ctr">
              <a:lnSpc>
                <a:spcPct val="115000"/>
              </a:lnSpc>
              <a:spcAft>
                <a:spcPts val="533"/>
              </a:spcAft>
            </a:pPr>
            <a:r>
              <a:rPr lang="en-US" sz="1333" dirty="0">
                <a:solidFill>
                  <a:srgbClr val="666666"/>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Security</a:t>
            </a:r>
          </a:p>
          <a:p>
            <a:pPr algn="ctr">
              <a:lnSpc>
                <a:spcPct val="115000"/>
              </a:lnSpc>
              <a:spcAft>
                <a:spcPts val="533"/>
              </a:spcAft>
              <a:buClr>
                <a:schemeClr val="dk1"/>
              </a:buClr>
              <a:buSzPts val="1100"/>
            </a:pPr>
            <a:r>
              <a:rPr lang="en-US" sz="1333" dirty="0">
                <a:solidFill>
                  <a:srgbClr val="666666"/>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Scalability</a:t>
            </a:r>
          </a:p>
          <a:p>
            <a:pPr algn="ctr">
              <a:lnSpc>
                <a:spcPct val="115000"/>
              </a:lnSpc>
              <a:spcAft>
                <a:spcPts val="533"/>
              </a:spcAft>
              <a:buClr>
                <a:schemeClr val="dk1"/>
              </a:buClr>
              <a:buSzPts val="1100"/>
            </a:pPr>
            <a:r>
              <a:rPr lang="en-US" sz="1333" dirty="0">
                <a:solidFill>
                  <a:srgbClr val="666666"/>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Virtualization</a:t>
            </a:r>
          </a:p>
          <a:p>
            <a:pPr algn="ctr">
              <a:lnSpc>
                <a:spcPct val="115000"/>
              </a:lnSpc>
              <a:spcAft>
                <a:spcPts val="533"/>
              </a:spcAft>
            </a:pPr>
            <a:r>
              <a:rPr lang="en-US" sz="1333" dirty="0">
                <a:solidFill>
                  <a:srgbClr val="666666"/>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Composability</a:t>
            </a:r>
          </a:p>
          <a:p>
            <a:pPr algn="ctr">
              <a:lnSpc>
                <a:spcPct val="115000"/>
              </a:lnSpc>
              <a:spcAft>
                <a:spcPts val="533"/>
              </a:spcAft>
              <a:buClr>
                <a:schemeClr val="dk1"/>
              </a:buClr>
              <a:buSzPts val="1100"/>
            </a:pPr>
            <a:r>
              <a:rPr lang="en-US" sz="1333" dirty="0">
                <a:solidFill>
                  <a:srgbClr val="666666"/>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Reliability</a:t>
            </a:r>
          </a:p>
          <a:p>
            <a:pPr algn="ctr">
              <a:lnSpc>
                <a:spcPct val="115000"/>
              </a:lnSpc>
              <a:spcAft>
                <a:spcPts val="533"/>
              </a:spcAft>
            </a:pPr>
            <a:r>
              <a:rPr lang="en-US" sz="1333" dirty="0">
                <a:solidFill>
                  <a:srgbClr val="666666"/>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Resilience</a:t>
            </a:r>
          </a:p>
          <a:p>
            <a:pPr algn="ctr">
              <a:lnSpc>
                <a:spcPct val="115000"/>
              </a:lnSpc>
              <a:spcAft>
                <a:spcPts val="533"/>
              </a:spcAft>
            </a:pPr>
            <a:r>
              <a:rPr lang="en-US" sz="1333" dirty="0">
                <a:solidFill>
                  <a:srgbClr val="666666"/>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rPr>
              <a:t>Availability</a:t>
            </a:r>
            <a:endParaRPr lang="en-US" sz="1333" b="1" dirty="0">
              <a:solidFill>
                <a:srgbClr val="666666"/>
              </a:solidFill>
              <a:latin typeface="Open Sans Condensed" panose="020B0806030504020204" pitchFamily="34" charset="0"/>
              <a:ea typeface="Open Sans Condensed" panose="020B0806030504020204" pitchFamily="34" charset="0"/>
              <a:cs typeface="Open Sans Condensed" panose="020B0806030504020204" pitchFamily="34" charset="0"/>
              <a:sym typeface="Calibri"/>
            </a:endParaRPr>
          </a:p>
        </p:txBody>
      </p:sp>
      <p:pic>
        <p:nvPicPr>
          <p:cNvPr id="94" name="Picture 93" descr="A picture containing diagram&#10;&#10;Description automatically generated">
            <a:extLst>
              <a:ext uri="{FF2B5EF4-FFF2-40B4-BE49-F238E27FC236}">
                <a16:creationId xmlns:a16="http://schemas.microsoft.com/office/drawing/2014/main" id="{336F2237-8F11-4BCC-9B1B-063118A51E9E}"/>
              </a:ext>
            </a:extLst>
          </p:cNvPr>
          <p:cNvPicPr>
            <a:picLocks noChangeAspect="1"/>
          </p:cNvPicPr>
          <p:nvPr/>
        </p:nvPicPr>
        <p:blipFill>
          <a:blip r:embed="rId12">
            <a:alphaModFix/>
          </a:blip>
          <a:stretch>
            <a:fillRect/>
          </a:stretch>
        </p:blipFill>
        <p:spPr>
          <a:xfrm>
            <a:off x="6647038" y="5180019"/>
            <a:ext cx="899801" cy="719561"/>
          </a:xfrm>
          <a:prstGeom prst="roundRect">
            <a:avLst>
              <a:gd name="adj" fmla="val 8657"/>
            </a:avLst>
          </a:prstGeom>
          <a:noFill/>
          <a:ln>
            <a:solidFill>
              <a:schemeClr val="bg1"/>
            </a:solidFill>
          </a:ln>
        </p:spPr>
      </p:pic>
      <p:sp>
        <p:nvSpPr>
          <p:cNvPr id="72" name="Google Shape;111;p19">
            <a:extLst>
              <a:ext uri="{FF2B5EF4-FFF2-40B4-BE49-F238E27FC236}">
                <a16:creationId xmlns:a16="http://schemas.microsoft.com/office/drawing/2014/main" id="{2F34824E-A50C-4502-9393-B6B282A2BA87}"/>
              </a:ext>
            </a:extLst>
          </p:cNvPr>
          <p:cNvSpPr txBox="1"/>
          <p:nvPr/>
        </p:nvSpPr>
        <p:spPr>
          <a:xfrm>
            <a:off x="7208888" y="5138847"/>
            <a:ext cx="1041164" cy="636186"/>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 sz="1467" dirty="0">
                <a:sym typeface="Calibri"/>
              </a:rPr>
              <a:t>Metrology &amp; Modeling</a:t>
            </a:r>
          </a:p>
        </p:txBody>
      </p:sp>
      <p:pic>
        <p:nvPicPr>
          <p:cNvPr id="97" name="Picture 96" descr="Diagram&#10;&#10;Description automatically generated">
            <a:extLst>
              <a:ext uri="{FF2B5EF4-FFF2-40B4-BE49-F238E27FC236}">
                <a16:creationId xmlns:a16="http://schemas.microsoft.com/office/drawing/2014/main" id="{BF7FE6B7-212A-4982-981E-28E8A1B6AA33}"/>
              </a:ext>
            </a:extLst>
          </p:cNvPr>
          <p:cNvPicPr>
            <a:picLocks noChangeAspect="1"/>
          </p:cNvPicPr>
          <p:nvPr/>
        </p:nvPicPr>
        <p:blipFill>
          <a:blip r:embed="rId13">
            <a:alphaModFix/>
          </a:blip>
          <a:stretch>
            <a:fillRect/>
          </a:stretch>
        </p:blipFill>
        <p:spPr>
          <a:xfrm>
            <a:off x="4891248" y="5180609"/>
            <a:ext cx="845956" cy="648179"/>
          </a:xfrm>
          <a:prstGeom prst="roundRect">
            <a:avLst>
              <a:gd name="adj" fmla="val 8657"/>
            </a:avLst>
          </a:prstGeom>
          <a:noFill/>
          <a:ln>
            <a:solidFill>
              <a:schemeClr val="bg1"/>
            </a:solidFill>
          </a:ln>
        </p:spPr>
      </p:pic>
      <p:sp>
        <p:nvSpPr>
          <p:cNvPr id="71" name="Google Shape;111;p19">
            <a:extLst>
              <a:ext uri="{FF2B5EF4-FFF2-40B4-BE49-F238E27FC236}">
                <a16:creationId xmlns:a16="http://schemas.microsoft.com/office/drawing/2014/main" id="{C75C9306-3276-42E2-9904-BD8300A0A91E}"/>
              </a:ext>
            </a:extLst>
          </p:cNvPr>
          <p:cNvSpPr txBox="1"/>
          <p:nvPr/>
        </p:nvSpPr>
        <p:spPr>
          <a:xfrm>
            <a:off x="5443611" y="5135788"/>
            <a:ext cx="991767" cy="636186"/>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 sz="1467" dirty="0">
                <a:sym typeface="Calibri"/>
              </a:rPr>
              <a:t>IntelligentStorage</a:t>
            </a:r>
          </a:p>
        </p:txBody>
      </p:sp>
      <p:pic>
        <p:nvPicPr>
          <p:cNvPr id="99" name="Picture 98" descr="A picture containing text&#10;&#10;Description automatically generated">
            <a:extLst>
              <a:ext uri="{FF2B5EF4-FFF2-40B4-BE49-F238E27FC236}">
                <a16:creationId xmlns:a16="http://schemas.microsoft.com/office/drawing/2014/main" id="{54972016-C915-45B9-AE7E-199E24A54EE8}"/>
              </a:ext>
            </a:extLst>
          </p:cNvPr>
          <p:cNvPicPr>
            <a:picLocks noChangeAspect="1"/>
          </p:cNvPicPr>
          <p:nvPr/>
        </p:nvPicPr>
        <p:blipFill>
          <a:blip r:embed="rId14">
            <a:alphaModFix/>
          </a:blip>
          <a:stretch>
            <a:fillRect/>
          </a:stretch>
        </p:blipFill>
        <p:spPr>
          <a:xfrm>
            <a:off x="3098210" y="5197701"/>
            <a:ext cx="841248" cy="631085"/>
          </a:xfrm>
          <a:prstGeom prst="roundRect">
            <a:avLst>
              <a:gd name="adj" fmla="val 8657"/>
            </a:avLst>
          </a:prstGeom>
          <a:noFill/>
          <a:ln>
            <a:solidFill>
              <a:schemeClr val="bg1"/>
            </a:solidFill>
          </a:ln>
        </p:spPr>
      </p:pic>
      <p:sp>
        <p:nvSpPr>
          <p:cNvPr id="70" name="Google Shape;111;p19">
            <a:extLst>
              <a:ext uri="{FF2B5EF4-FFF2-40B4-BE49-F238E27FC236}">
                <a16:creationId xmlns:a16="http://schemas.microsoft.com/office/drawing/2014/main" id="{9A38F457-9725-41FB-BFE3-7D1882ED9CFB}"/>
              </a:ext>
            </a:extLst>
          </p:cNvPr>
          <p:cNvSpPr txBox="1"/>
          <p:nvPr/>
        </p:nvSpPr>
        <p:spPr>
          <a:xfrm>
            <a:off x="3658729" y="5160868"/>
            <a:ext cx="991767" cy="636186"/>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 sz="1467" dirty="0">
                <a:sym typeface="Calibri"/>
              </a:rPr>
              <a:t>Intelligent</a:t>
            </a:r>
          </a:p>
          <a:p>
            <a:r>
              <a:rPr lang="en" sz="1467" dirty="0">
                <a:sym typeface="Calibri"/>
              </a:rPr>
              <a:t>Memory</a:t>
            </a:r>
          </a:p>
        </p:txBody>
      </p:sp>
      <p:pic>
        <p:nvPicPr>
          <p:cNvPr id="107" name="Picture 106" descr="A picture containing graphical user interface&#10;&#10;Description automatically generated">
            <a:extLst>
              <a:ext uri="{FF2B5EF4-FFF2-40B4-BE49-F238E27FC236}">
                <a16:creationId xmlns:a16="http://schemas.microsoft.com/office/drawing/2014/main" id="{6C3EEE77-D14B-4476-AFF0-E0DDA6980435}"/>
              </a:ext>
            </a:extLst>
          </p:cNvPr>
          <p:cNvPicPr>
            <a:picLocks noChangeAspect="1"/>
          </p:cNvPicPr>
          <p:nvPr/>
        </p:nvPicPr>
        <p:blipFill>
          <a:blip r:embed="rId15">
            <a:alphaModFix/>
          </a:blip>
          <a:stretch>
            <a:fillRect/>
          </a:stretch>
        </p:blipFill>
        <p:spPr>
          <a:xfrm>
            <a:off x="4857084" y="3455024"/>
            <a:ext cx="872849" cy="719327"/>
          </a:xfrm>
          <a:prstGeom prst="roundRect">
            <a:avLst>
              <a:gd name="adj" fmla="val 8657"/>
            </a:avLst>
          </a:prstGeom>
          <a:noFill/>
          <a:ln>
            <a:solidFill>
              <a:schemeClr val="bg1"/>
            </a:solidFill>
          </a:ln>
        </p:spPr>
      </p:pic>
      <p:sp>
        <p:nvSpPr>
          <p:cNvPr id="57" name="Google Shape;111;p19">
            <a:extLst>
              <a:ext uri="{FF2B5EF4-FFF2-40B4-BE49-F238E27FC236}">
                <a16:creationId xmlns:a16="http://schemas.microsoft.com/office/drawing/2014/main" id="{B9826EE4-C555-4D3A-BDEB-23C1D7198A14}"/>
              </a:ext>
            </a:extLst>
          </p:cNvPr>
          <p:cNvSpPr txBox="1"/>
          <p:nvPr/>
        </p:nvSpPr>
        <p:spPr>
          <a:xfrm>
            <a:off x="5424812" y="3439323"/>
            <a:ext cx="1156988" cy="636186"/>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 sz="1467" dirty="0">
                <a:sym typeface="Calibri"/>
              </a:rPr>
              <a:t>AIMS Architecture</a:t>
            </a:r>
          </a:p>
        </p:txBody>
      </p:sp>
      <p:sp>
        <p:nvSpPr>
          <p:cNvPr id="108" name="TextBox 107">
            <a:extLst>
              <a:ext uri="{FF2B5EF4-FFF2-40B4-BE49-F238E27FC236}">
                <a16:creationId xmlns:a16="http://schemas.microsoft.com/office/drawing/2014/main" id="{B1DD6F41-36BD-4CBB-B330-822277F2E8EC}"/>
              </a:ext>
            </a:extLst>
          </p:cNvPr>
          <p:cNvSpPr txBox="1"/>
          <p:nvPr/>
        </p:nvSpPr>
        <p:spPr>
          <a:xfrm>
            <a:off x="419069" y="1406423"/>
            <a:ext cx="2562717" cy="830997"/>
          </a:xfrm>
          <a:prstGeom prst="rect">
            <a:avLst/>
          </a:prstGeom>
          <a:noFill/>
        </p:spPr>
        <p:txBody>
          <a:bodyPr wrap="square">
            <a:spAutoFit/>
          </a:bodyPr>
          <a:lstStyle/>
          <a:p>
            <a:pPr algn="ctr"/>
            <a:r>
              <a:rPr lang="en-US" sz="2400" b="1" dirty="0">
                <a:solidFill>
                  <a:schemeClr val="bg1"/>
                </a:solidFill>
                <a:effectLst>
                  <a:outerShdw blurRad="63500" sx="102000" sy="102000" algn="ctr" rotWithShape="0">
                    <a:prstClr val="black">
                      <a:alpha val="40000"/>
                    </a:prstClr>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rPr>
              <a:t>Theme 4:</a:t>
            </a:r>
          </a:p>
          <a:p>
            <a:pPr algn="ctr"/>
            <a:r>
              <a:rPr lang="en-US" sz="2400" b="1" dirty="0">
                <a:solidFill>
                  <a:schemeClr val="bg1"/>
                </a:solidFill>
                <a:effectLst>
                  <a:outerShdw blurRad="63500" sx="102000" sy="102000" algn="ctr" rotWithShape="0">
                    <a:prstClr val="black">
                      <a:alpha val="40000"/>
                    </a:prstClr>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rPr>
              <a:t>Grand Challenges</a:t>
            </a:r>
          </a:p>
        </p:txBody>
      </p:sp>
      <p:sp>
        <p:nvSpPr>
          <p:cNvPr id="109" name="TextBox 108">
            <a:extLst>
              <a:ext uri="{FF2B5EF4-FFF2-40B4-BE49-F238E27FC236}">
                <a16:creationId xmlns:a16="http://schemas.microsoft.com/office/drawing/2014/main" id="{4DCF5A42-5CDF-4FE4-BA5C-F73442E7B37D}"/>
              </a:ext>
            </a:extLst>
          </p:cNvPr>
          <p:cNvSpPr txBox="1"/>
          <p:nvPr/>
        </p:nvSpPr>
        <p:spPr>
          <a:xfrm>
            <a:off x="3535209" y="1012050"/>
            <a:ext cx="6052135" cy="379656"/>
          </a:xfrm>
          <a:prstGeom prst="rect">
            <a:avLst/>
          </a:prstGeom>
          <a:noFill/>
        </p:spPr>
        <p:txBody>
          <a:bodyPr wrap="square">
            <a:spAutoFit/>
          </a:bodyPr>
          <a:lstStyle/>
          <a:p>
            <a:pPr algn="ctr"/>
            <a:r>
              <a:rPr lang="en-US" sz="1867" b="1" dirty="0">
                <a:solidFill>
                  <a:schemeClr val="bg1"/>
                </a:solidFill>
                <a:effectLst>
                  <a:outerShdw blurRad="63500" sx="102000" sy="102000" algn="ctr" rotWithShape="0">
                    <a:prstClr val="black">
                      <a:alpha val="40000"/>
                    </a:prstClr>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rPr>
              <a:t>Theme 1: Systems &amp; Software</a:t>
            </a:r>
          </a:p>
        </p:txBody>
      </p:sp>
      <p:sp>
        <p:nvSpPr>
          <p:cNvPr id="110" name="TextBox 109">
            <a:extLst>
              <a:ext uri="{FF2B5EF4-FFF2-40B4-BE49-F238E27FC236}">
                <a16:creationId xmlns:a16="http://schemas.microsoft.com/office/drawing/2014/main" id="{1A87651D-8C8C-4ED1-AE92-A192625D927E}"/>
              </a:ext>
            </a:extLst>
          </p:cNvPr>
          <p:cNvSpPr txBox="1"/>
          <p:nvPr/>
        </p:nvSpPr>
        <p:spPr>
          <a:xfrm>
            <a:off x="2805523" y="2851310"/>
            <a:ext cx="7290704" cy="379656"/>
          </a:xfrm>
          <a:prstGeom prst="rect">
            <a:avLst/>
          </a:prstGeom>
          <a:noFill/>
        </p:spPr>
        <p:txBody>
          <a:bodyPr wrap="square">
            <a:spAutoFit/>
          </a:bodyPr>
          <a:lstStyle/>
          <a:p>
            <a:pPr algn="ctr"/>
            <a:r>
              <a:rPr lang="en-US" sz="1867" b="1" dirty="0">
                <a:solidFill>
                  <a:schemeClr val="bg1"/>
                </a:solidFill>
                <a:effectLst>
                  <a:outerShdw blurRad="63500" sx="102000" sy="102000" algn="ctr" rotWithShape="0">
                    <a:prstClr val="black">
                      <a:alpha val="40000"/>
                    </a:prstClr>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rPr>
              <a:t>Theme 2: Architecture</a:t>
            </a:r>
          </a:p>
        </p:txBody>
      </p:sp>
      <p:sp>
        <p:nvSpPr>
          <p:cNvPr id="111" name="TextBox 110">
            <a:extLst>
              <a:ext uri="{FF2B5EF4-FFF2-40B4-BE49-F238E27FC236}">
                <a16:creationId xmlns:a16="http://schemas.microsoft.com/office/drawing/2014/main" id="{C1C95C60-8309-49D6-86E2-4F9C916CB169}"/>
              </a:ext>
            </a:extLst>
          </p:cNvPr>
          <p:cNvSpPr txBox="1"/>
          <p:nvPr/>
        </p:nvSpPr>
        <p:spPr>
          <a:xfrm>
            <a:off x="3019431" y="4592054"/>
            <a:ext cx="7290704" cy="379656"/>
          </a:xfrm>
          <a:prstGeom prst="rect">
            <a:avLst/>
          </a:prstGeom>
          <a:noFill/>
        </p:spPr>
        <p:txBody>
          <a:bodyPr wrap="square">
            <a:spAutoFit/>
          </a:bodyPr>
          <a:lstStyle/>
          <a:p>
            <a:pPr algn="ctr"/>
            <a:r>
              <a:rPr lang="en-US" sz="1867" b="1" dirty="0">
                <a:solidFill>
                  <a:schemeClr val="bg1"/>
                </a:solidFill>
                <a:effectLst>
                  <a:outerShdw blurRad="63500" sx="102000" sy="102000" algn="ctr" rotWithShape="0">
                    <a:prstClr val="black">
                      <a:alpha val="40000"/>
                    </a:prstClr>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rPr>
              <a:t>Theme 3: Devices &amp; Circuits</a:t>
            </a:r>
          </a:p>
        </p:txBody>
      </p:sp>
      <p:pic>
        <p:nvPicPr>
          <p:cNvPr id="5" name="Picture 4"/>
          <p:cNvPicPr>
            <a:picLocks noChangeAspect="1"/>
          </p:cNvPicPr>
          <p:nvPr/>
        </p:nvPicPr>
        <p:blipFill>
          <a:blip r:embed="rId16">
            <a:extLst>
              <a:ext uri="{BEBA8EAE-BF5A-486C-A8C5-ECC9F3942E4B}">
                <a14:imgProps xmlns:a14="http://schemas.microsoft.com/office/drawing/2010/main">
                  <a14:imgLayer r:embed="rId17">
                    <a14:imgEffect>
                      <a14:brightnessContrast bright="25000" contrast="-46000"/>
                    </a14:imgEffect>
                  </a14:imgLayer>
                </a14:imgProps>
              </a:ext>
            </a:extLst>
          </a:blip>
          <a:stretch>
            <a:fillRect/>
          </a:stretch>
        </p:blipFill>
        <p:spPr>
          <a:xfrm>
            <a:off x="3574084" y="2677467"/>
            <a:ext cx="5666277" cy="216641"/>
          </a:xfrm>
          <a:prstGeom prst="rect">
            <a:avLst/>
          </a:prstGeom>
          <a:ln>
            <a:solidFill>
              <a:schemeClr val="bg1"/>
            </a:solidFill>
          </a:ln>
          <a:effectLst>
            <a:outerShdw blurRad="50800" dist="50800" dir="5400000" sx="1000" sy="1000" algn="ctr" rotWithShape="0">
              <a:srgbClr val="000000"/>
            </a:outerShdw>
          </a:effectLst>
        </p:spPr>
      </p:pic>
      <p:sp>
        <p:nvSpPr>
          <p:cNvPr id="53" name="Google Shape;111;p19">
            <a:extLst>
              <a:ext uri="{FF2B5EF4-FFF2-40B4-BE49-F238E27FC236}">
                <a16:creationId xmlns:a16="http://schemas.microsoft.com/office/drawing/2014/main" id="{89C26296-9A68-476D-9C55-F2982592000C}"/>
              </a:ext>
            </a:extLst>
          </p:cNvPr>
          <p:cNvSpPr txBox="1"/>
          <p:nvPr/>
        </p:nvSpPr>
        <p:spPr>
          <a:xfrm>
            <a:off x="4983618" y="2382212"/>
            <a:ext cx="2614249" cy="410419"/>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algn="ctr"/>
            <a:r>
              <a:rPr lang="en" sz="1467" dirty="0">
                <a:sym typeface="Calibri"/>
              </a:rPr>
              <a:t>Security &amp; Privacy</a:t>
            </a:r>
          </a:p>
        </p:txBody>
      </p:sp>
      <p:pic>
        <p:nvPicPr>
          <p:cNvPr id="16" name="Picture 15"/>
          <p:cNvPicPr>
            <a:picLocks noChangeAspect="1"/>
          </p:cNvPicPr>
          <p:nvPr/>
        </p:nvPicPr>
        <p:blipFill>
          <a:blip r:embed="rId18"/>
          <a:stretch>
            <a:fillRect/>
          </a:stretch>
        </p:blipFill>
        <p:spPr>
          <a:xfrm>
            <a:off x="3101729" y="5896177"/>
            <a:ext cx="2635475" cy="228196"/>
          </a:xfrm>
          <a:prstGeom prst="rect">
            <a:avLst/>
          </a:prstGeom>
          <a:ln>
            <a:solidFill>
              <a:schemeClr val="bg1"/>
            </a:solidFill>
          </a:ln>
        </p:spPr>
      </p:pic>
      <p:sp>
        <p:nvSpPr>
          <p:cNvPr id="76" name="Google Shape;111;p19">
            <a:extLst>
              <a:ext uri="{FF2B5EF4-FFF2-40B4-BE49-F238E27FC236}">
                <a16:creationId xmlns:a16="http://schemas.microsoft.com/office/drawing/2014/main" id="{72A8BB8A-E727-43E7-8140-BBABCF628549}"/>
              </a:ext>
            </a:extLst>
          </p:cNvPr>
          <p:cNvSpPr txBox="1"/>
          <p:nvPr/>
        </p:nvSpPr>
        <p:spPr>
          <a:xfrm>
            <a:off x="3584928" y="5684170"/>
            <a:ext cx="1703517" cy="410419"/>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algn="ctr"/>
            <a:r>
              <a:rPr lang="en" sz="1467" dirty="0">
                <a:sym typeface="Calibri"/>
              </a:rPr>
              <a:t>Emerging Memory</a:t>
            </a:r>
          </a:p>
        </p:txBody>
      </p:sp>
      <p:sp>
        <p:nvSpPr>
          <p:cNvPr id="60" name="Google Shape;111;p19">
            <a:extLst>
              <a:ext uri="{FF2B5EF4-FFF2-40B4-BE49-F238E27FC236}">
                <a16:creationId xmlns:a16="http://schemas.microsoft.com/office/drawing/2014/main" id="{3A9ED565-F7C4-4053-9C1B-8390E6518714}"/>
              </a:ext>
            </a:extLst>
          </p:cNvPr>
          <p:cNvSpPr txBox="1"/>
          <p:nvPr/>
        </p:nvSpPr>
        <p:spPr>
          <a:xfrm>
            <a:off x="3555863" y="1609224"/>
            <a:ext cx="1142561" cy="636186"/>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 sz="1467" dirty="0">
                <a:sym typeface="Calibri"/>
              </a:rPr>
              <a:t>Platform </a:t>
            </a:r>
          </a:p>
          <a:p>
            <a:r>
              <a:rPr lang="en" sz="1467" dirty="0">
                <a:sym typeface="Calibri"/>
              </a:rPr>
              <a:t>Abstractions</a:t>
            </a:r>
          </a:p>
        </p:txBody>
      </p:sp>
      <p:pic>
        <p:nvPicPr>
          <p:cNvPr id="62" name="Picture 61">
            <a:extLst>
              <a:ext uri="{FF2B5EF4-FFF2-40B4-BE49-F238E27FC236}">
                <a16:creationId xmlns:a16="http://schemas.microsoft.com/office/drawing/2014/main" id="{F7407EFC-C825-408B-8F34-7B3C4AA401B4}"/>
              </a:ext>
            </a:extLst>
          </p:cNvPr>
          <p:cNvPicPr>
            <a:picLocks noChangeAspect="1"/>
          </p:cNvPicPr>
          <p:nvPr/>
        </p:nvPicPr>
        <p:blipFill rotWithShape="1">
          <a:blip r:embed="rId19">
            <a:alphaModFix/>
          </a:blip>
          <a:srcRect r="2397"/>
          <a:stretch/>
        </p:blipFill>
        <p:spPr>
          <a:xfrm>
            <a:off x="8460384" y="1634243"/>
            <a:ext cx="865961" cy="719328"/>
          </a:xfrm>
          <a:prstGeom prst="roundRect">
            <a:avLst>
              <a:gd name="adj" fmla="val 8657"/>
            </a:avLst>
          </a:prstGeom>
          <a:noFill/>
          <a:ln>
            <a:solidFill>
              <a:schemeClr val="bg1"/>
            </a:solidFill>
          </a:ln>
        </p:spPr>
      </p:pic>
      <p:sp>
        <p:nvSpPr>
          <p:cNvPr id="63" name="Google Shape;111;p19">
            <a:extLst>
              <a:ext uri="{FF2B5EF4-FFF2-40B4-BE49-F238E27FC236}">
                <a16:creationId xmlns:a16="http://schemas.microsoft.com/office/drawing/2014/main" id="{F7E80DBB-F37F-4F16-8617-FE2083BC499F}"/>
              </a:ext>
            </a:extLst>
          </p:cNvPr>
          <p:cNvSpPr txBox="1"/>
          <p:nvPr/>
        </p:nvSpPr>
        <p:spPr>
          <a:xfrm>
            <a:off x="9015347" y="1577922"/>
            <a:ext cx="1233249" cy="636186"/>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 sz="1467" dirty="0">
                <a:sym typeface="Calibri"/>
              </a:rPr>
              <a:t>Programming &amp; Compilers</a:t>
            </a:r>
          </a:p>
        </p:txBody>
      </p:sp>
      <p:pic>
        <p:nvPicPr>
          <p:cNvPr id="64" name="Picture 63"/>
          <p:cNvPicPr>
            <a:picLocks noChangeAspect="1"/>
          </p:cNvPicPr>
          <p:nvPr/>
        </p:nvPicPr>
        <p:blipFill>
          <a:blip r:embed="rId16">
            <a:extLst>
              <a:ext uri="{BEBA8EAE-BF5A-486C-A8C5-ECC9F3942E4B}">
                <a14:imgProps xmlns:a14="http://schemas.microsoft.com/office/drawing/2010/main">
                  <a14:imgLayer r:embed="rId17">
                    <a14:imgEffect>
                      <a14:brightnessContrast bright="25000" contrast="-46000"/>
                    </a14:imgEffect>
                  </a14:imgLayer>
                </a14:imgProps>
              </a:ext>
            </a:extLst>
          </a:blip>
          <a:stretch>
            <a:fillRect/>
          </a:stretch>
        </p:blipFill>
        <p:spPr>
          <a:xfrm>
            <a:off x="3100771" y="4404787"/>
            <a:ext cx="2668550" cy="265555"/>
          </a:xfrm>
          <a:prstGeom prst="rect">
            <a:avLst/>
          </a:prstGeom>
          <a:ln>
            <a:solidFill>
              <a:schemeClr val="bg1"/>
            </a:solidFill>
          </a:ln>
          <a:effectLst>
            <a:outerShdw blurRad="50800" dist="50800" dir="5400000" sx="1000" sy="1000" algn="ctr" rotWithShape="0">
              <a:srgbClr val="000000"/>
            </a:outerShdw>
          </a:effectLst>
        </p:spPr>
      </p:pic>
      <p:sp>
        <p:nvSpPr>
          <p:cNvPr id="65" name="Google Shape;111;p19">
            <a:extLst>
              <a:ext uri="{FF2B5EF4-FFF2-40B4-BE49-F238E27FC236}">
                <a16:creationId xmlns:a16="http://schemas.microsoft.com/office/drawing/2014/main" id="{89C26296-9A68-476D-9C55-F2982592000C}"/>
              </a:ext>
            </a:extLst>
          </p:cNvPr>
          <p:cNvSpPr txBox="1"/>
          <p:nvPr/>
        </p:nvSpPr>
        <p:spPr>
          <a:xfrm>
            <a:off x="3130132" y="4124967"/>
            <a:ext cx="2614249" cy="410419"/>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algn="ctr"/>
            <a:r>
              <a:rPr lang="en" sz="1467" dirty="0">
                <a:sym typeface="Calibri"/>
              </a:rPr>
              <a:t>Hardware Security</a:t>
            </a:r>
          </a:p>
        </p:txBody>
      </p:sp>
      <p:sp>
        <p:nvSpPr>
          <p:cNvPr id="8" name="Google Shape;111;p19">
            <a:extLst>
              <a:ext uri="{FF2B5EF4-FFF2-40B4-BE49-F238E27FC236}">
                <a16:creationId xmlns:a16="http://schemas.microsoft.com/office/drawing/2014/main" id="{1A68C4D9-DDA1-40AC-9289-5AFEB3318CE9}"/>
              </a:ext>
            </a:extLst>
          </p:cNvPr>
          <p:cNvSpPr txBox="1"/>
          <p:nvPr/>
        </p:nvSpPr>
        <p:spPr>
          <a:xfrm>
            <a:off x="1457950" y="3221059"/>
            <a:ext cx="1301057" cy="923316"/>
          </a:xfrm>
          <a:prstGeom prst="rect">
            <a:avLst/>
          </a:prstGeom>
          <a:noFill/>
          <a:ln>
            <a:noFill/>
          </a:ln>
        </p:spPr>
        <p:txBody>
          <a:bodyPr spcFirstLastPara="1" wrap="square" lIns="91433" tIns="91433" rIns="91433" bIns="91433" anchor="t" anchorCtr="0">
            <a:spAutoFit/>
          </a:bodyPr>
          <a:lstStyle/>
          <a:p>
            <a:r>
              <a:rPr lang="en" sz="1600" b="1" dirty="0">
                <a:solidFill>
                  <a:schemeClr val="bg1"/>
                </a:solidFill>
                <a:effectLst>
                  <a:outerShdw blurRad="635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rPr>
              <a:t>Personalized &amp; Secure Drug Discovery</a:t>
            </a:r>
            <a:endParaRPr sz="1600" b="1" dirty="0">
              <a:solidFill>
                <a:schemeClr val="bg1"/>
              </a:solidFill>
              <a:effectLst>
                <a:outerShdw blurRad="635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endParaRPr>
          </a:p>
        </p:txBody>
      </p:sp>
      <p:sp>
        <p:nvSpPr>
          <p:cNvPr id="9" name="Google Shape;112;p19">
            <a:extLst>
              <a:ext uri="{FF2B5EF4-FFF2-40B4-BE49-F238E27FC236}">
                <a16:creationId xmlns:a16="http://schemas.microsoft.com/office/drawing/2014/main" id="{52AE53BE-E476-4F6B-8A5F-FE426558A439}"/>
              </a:ext>
            </a:extLst>
          </p:cNvPr>
          <p:cNvSpPr txBox="1"/>
          <p:nvPr/>
        </p:nvSpPr>
        <p:spPr>
          <a:xfrm>
            <a:off x="1497151" y="4618384"/>
            <a:ext cx="997691" cy="677094"/>
          </a:xfrm>
          <a:prstGeom prst="rect">
            <a:avLst/>
          </a:prstGeom>
          <a:noFill/>
          <a:ln>
            <a:noFill/>
          </a:ln>
        </p:spPr>
        <p:txBody>
          <a:bodyPr spcFirstLastPara="1" wrap="square" lIns="91433" tIns="91433" rIns="91433" bIns="91433" anchor="t" anchorCtr="0">
            <a:spAutoFit/>
          </a:bodyPr>
          <a:lstStyle/>
          <a:p>
            <a:r>
              <a:rPr lang="en" sz="1600" b="1" dirty="0">
                <a:solidFill>
                  <a:schemeClr val="bg1"/>
                </a:solidFill>
                <a:effectLst>
                  <a:outerShdw blurRad="635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rPr>
              <a:t>Deep</a:t>
            </a:r>
          </a:p>
          <a:p>
            <a:r>
              <a:rPr lang="en" sz="1600" b="1" dirty="0">
                <a:solidFill>
                  <a:schemeClr val="bg1"/>
                </a:solidFill>
                <a:effectLst>
                  <a:outerShdw blurRad="635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rPr>
              <a:t>Insights</a:t>
            </a:r>
            <a:endParaRPr sz="1600" b="1" dirty="0">
              <a:solidFill>
                <a:schemeClr val="bg1"/>
              </a:solidFill>
              <a:effectLst>
                <a:outerShdw blurRad="635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sym typeface="Calibri"/>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52" name="Picture 51"/>
          <p:cNvPicPr>
            <a:picLocks noChangeAspect="1"/>
          </p:cNvPicPr>
          <p:nvPr/>
        </p:nvPicPr>
        <p:blipFill>
          <a:blip r:embed="rId18"/>
          <a:stretch>
            <a:fillRect/>
          </a:stretch>
        </p:blipFill>
        <p:spPr>
          <a:xfrm>
            <a:off x="6763276" y="4402118"/>
            <a:ext cx="2635475" cy="241102"/>
          </a:xfrm>
          <a:prstGeom prst="rect">
            <a:avLst/>
          </a:prstGeom>
          <a:ln>
            <a:solidFill>
              <a:schemeClr val="bg1"/>
            </a:solidFill>
          </a:ln>
        </p:spPr>
      </p:pic>
      <p:sp>
        <p:nvSpPr>
          <p:cNvPr id="61" name="Google Shape;111;p19">
            <a:extLst>
              <a:ext uri="{FF2B5EF4-FFF2-40B4-BE49-F238E27FC236}">
                <a16:creationId xmlns:a16="http://schemas.microsoft.com/office/drawing/2014/main" id="{72A8BB8A-E727-43E7-8140-BBABCF628549}"/>
              </a:ext>
            </a:extLst>
          </p:cNvPr>
          <p:cNvSpPr txBox="1"/>
          <p:nvPr/>
        </p:nvSpPr>
        <p:spPr>
          <a:xfrm>
            <a:off x="7112360" y="4111346"/>
            <a:ext cx="1993297" cy="410419"/>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L="0" indent="0">
              <a:buNone/>
              <a:defRPr sz="1100" b="1">
                <a:solidFill>
                  <a:schemeClr val="bg1"/>
                </a:solidFill>
                <a:effectLst>
                  <a:outerShdw blurRad="114300" sx="102000" sy="102000" algn="ctr" rotWithShape="0">
                    <a:prstClr val="black"/>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algn="ctr"/>
            <a:r>
              <a:rPr lang="en" sz="1467" dirty="0" smtClean="0">
                <a:sym typeface="Calibri"/>
              </a:rPr>
              <a:t>Architecture Integration</a:t>
            </a:r>
            <a:endParaRPr lang="en" sz="1467" dirty="0">
              <a:sym typeface="Calibri"/>
            </a:endParaRPr>
          </a:p>
        </p:txBody>
      </p:sp>
      <p:sp>
        <p:nvSpPr>
          <p:cNvPr id="12" name="TextBox 11"/>
          <p:cNvSpPr txBox="1"/>
          <p:nvPr/>
        </p:nvSpPr>
        <p:spPr>
          <a:xfrm>
            <a:off x="3518834" y="6421139"/>
            <a:ext cx="5614037" cy="461665"/>
          </a:xfrm>
          <a:prstGeom prst="rect">
            <a:avLst/>
          </a:prstGeom>
          <a:noFill/>
        </p:spPr>
        <p:txBody>
          <a:bodyPr wrap="none" rtlCol="0">
            <a:spAutoFit/>
          </a:bodyPr>
          <a:lstStyle/>
          <a:p>
            <a:r>
              <a:rPr lang="en-US" sz="2400" b="1" dirty="0" smtClean="0">
                <a:solidFill>
                  <a:srgbClr val="7030A0"/>
                </a:solidFill>
              </a:rPr>
              <a:t>24 PIs, 13 universities, &gt;230 students</a:t>
            </a:r>
            <a:endParaRPr lang="en-US" sz="2400" b="1" dirty="0">
              <a:solidFill>
                <a:srgbClr val="7030A0"/>
              </a:solidFill>
            </a:endParaRPr>
          </a:p>
        </p:txBody>
      </p:sp>
    </p:spTree>
    <p:extLst>
      <p:ext uri="{BB962C8B-B14F-4D97-AF65-F5344CB8AC3E}">
        <p14:creationId xmlns:p14="http://schemas.microsoft.com/office/powerpoint/2010/main" val="331237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406"/>
        <p:cNvGrpSpPr/>
        <p:nvPr/>
      </p:nvGrpSpPr>
      <p:grpSpPr>
        <a:xfrm>
          <a:off x="0" y="0"/>
          <a:ext cx="0" cy="0"/>
          <a:chOff x="0" y="0"/>
          <a:chExt cx="0" cy="0"/>
        </a:xfrm>
      </p:grpSpPr>
      <p:sp>
        <p:nvSpPr>
          <p:cNvPr id="407" name="Google Shape;407;g3013b2e61cf_0_172"/>
          <p:cNvSpPr txBox="1">
            <a:spLocks noGrp="1"/>
          </p:cNvSpPr>
          <p:nvPr>
            <p:ph type="title"/>
          </p:nvPr>
        </p:nvSpPr>
        <p:spPr>
          <a:xfrm>
            <a:off x="553867" y="192367"/>
            <a:ext cx="11430000" cy="852800"/>
          </a:xfrm>
          <a:prstGeom prst="rect">
            <a:avLst/>
          </a:prstGeom>
          <a:noFill/>
          <a:ln>
            <a:noFill/>
          </a:ln>
        </p:spPr>
        <p:txBody>
          <a:bodyPr spcFirstLastPara="1" wrap="square" lIns="91433" tIns="45700" rIns="91433" bIns="45700" anchor="ctr" anchorCtr="0">
            <a:normAutofit/>
          </a:bodyPr>
          <a:lstStyle/>
          <a:p>
            <a:pPr algn="l">
              <a:buSzPts val="1500"/>
            </a:pPr>
            <a:r>
              <a:rPr lang="en" sz="2400"/>
              <a:t>Towards Faster Drug Discovery: Accelerating Analysis of Multi-omics Workloads </a:t>
            </a:r>
            <a:endParaRPr/>
          </a:p>
        </p:txBody>
      </p:sp>
      <p:sp>
        <p:nvSpPr>
          <p:cNvPr id="408" name="Google Shape;408;g3013b2e61cf_0_172"/>
          <p:cNvSpPr txBox="1">
            <a:spLocks noGrp="1"/>
          </p:cNvSpPr>
          <p:nvPr>
            <p:ph type="sldNum" idx="12"/>
          </p:nvPr>
        </p:nvSpPr>
        <p:spPr>
          <a:xfrm>
            <a:off x="15093696" y="8473440"/>
            <a:ext cx="609600" cy="486800"/>
          </a:xfrm>
          <a:prstGeom prst="rect">
            <a:avLst/>
          </a:prstGeom>
          <a:noFill/>
          <a:ln>
            <a:noFill/>
          </a:ln>
        </p:spPr>
        <p:txBody>
          <a:bodyPr spcFirstLastPara="1" wrap="square" lIns="0" tIns="45700" rIns="0" bIns="45700" anchor="ctr" anchorCtr="0">
            <a:noAutofit/>
          </a:bodyPr>
          <a:lstStyle/>
          <a:p>
            <a:pPr>
              <a:buSzPts val="1000"/>
            </a:pPr>
            <a:fld id="{00000000-1234-1234-1234-123412341234}" type="slidenum">
              <a:rPr lang="en"/>
              <a:pPr>
                <a:buSzPts val="1000"/>
              </a:pPr>
              <a:t>29</a:t>
            </a:fld>
            <a:endParaRPr/>
          </a:p>
        </p:txBody>
      </p:sp>
      <p:sp>
        <p:nvSpPr>
          <p:cNvPr id="409" name="Google Shape;409;g3013b2e61cf_0_172"/>
          <p:cNvSpPr txBox="1">
            <a:spLocks noGrp="1"/>
          </p:cNvSpPr>
          <p:nvPr>
            <p:ph type="body" idx="1"/>
          </p:nvPr>
        </p:nvSpPr>
        <p:spPr>
          <a:xfrm>
            <a:off x="137867" y="811283"/>
            <a:ext cx="11762000" cy="3456800"/>
          </a:xfrm>
          <a:prstGeom prst="rect">
            <a:avLst/>
          </a:prstGeom>
          <a:noFill/>
          <a:ln>
            <a:noFill/>
          </a:ln>
        </p:spPr>
        <p:txBody>
          <a:bodyPr spcFirstLastPara="1" wrap="square" lIns="91433" tIns="45700" rIns="91433" bIns="45700" anchor="t" anchorCtr="0">
            <a:normAutofit fontScale="85000" lnSpcReduction="20000"/>
          </a:bodyPr>
          <a:lstStyle/>
          <a:p>
            <a:pPr marL="457189" indent="-325112">
              <a:lnSpc>
                <a:spcPct val="115000"/>
              </a:lnSpc>
              <a:spcBef>
                <a:spcPts val="1067"/>
              </a:spcBef>
              <a:buClr>
                <a:srgbClr val="222222"/>
              </a:buClr>
              <a:buSzPct val="100000"/>
            </a:pPr>
            <a:r>
              <a:rPr lang="en" sz="2133" b="1" dirty="0">
                <a:solidFill>
                  <a:srgbClr val="222222"/>
                </a:solidFill>
                <a:latin typeface="Arial"/>
                <a:ea typeface="Arial"/>
                <a:cs typeface="Arial"/>
                <a:sym typeface="Arial"/>
              </a:rPr>
              <a:t>Problem &amp; Opportunity</a:t>
            </a:r>
            <a:r>
              <a:rPr lang="en" sz="2133" dirty="0">
                <a:solidFill>
                  <a:srgbClr val="222222"/>
                </a:solidFill>
                <a:latin typeface="Arial"/>
                <a:ea typeface="Arial"/>
                <a:cs typeface="Arial"/>
                <a:sym typeface="Arial"/>
              </a:rPr>
              <a:t>:  </a:t>
            </a:r>
            <a:endParaRPr sz="2133" dirty="0">
              <a:solidFill>
                <a:srgbClr val="222222"/>
              </a:solidFill>
            </a:endParaRPr>
          </a:p>
          <a:p>
            <a:pPr marL="914377" lvl="1" indent="-325112">
              <a:lnSpc>
                <a:spcPct val="115000"/>
              </a:lnSpc>
              <a:spcBef>
                <a:spcPts val="0"/>
              </a:spcBef>
              <a:buClr>
                <a:srgbClr val="222222"/>
              </a:buClr>
              <a:buSzPct val="100000"/>
            </a:pPr>
            <a:r>
              <a:rPr lang="en" sz="2133" dirty="0">
                <a:solidFill>
                  <a:srgbClr val="222222"/>
                </a:solidFill>
              </a:rPr>
              <a:t>Faster drug discovery requires input from various omics disciplines</a:t>
            </a:r>
            <a:endParaRPr sz="2133" dirty="0">
              <a:solidFill>
                <a:srgbClr val="222222"/>
              </a:solidFill>
            </a:endParaRPr>
          </a:p>
          <a:p>
            <a:pPr marL="1371566" lvl="2" indent="-325112">
              <a:lnSpc>
                <a:spcPct val="115000"/>
              </a:lnSpc>
              <a:spcBef>
                <a:spcPts val="0"/>
              </a:spcBef>
              <a:buClr>
                <a:srgbClr val="222222"/>
              </a:buClr>
              <a:buSzPct val="100000"/>
            </a:pPr>
            <a:r>
              <a:rPr lang="en" sz="2133" dirty="0">
                <a:solidFill>
                  <a:srgbClr val="222222"/>
                </a:solidFill>
              </a:rPr>
              <a:t>Today’s systems primarily leverage SOTA machine learning approaches running on CPUs </a:t>
            </a:r>
            <a:endParaRPr sz="2133" dirty="0">
              <a:solidFill>
                <a:srgbClr val="222222"/>
              </a:solidFill>
            </a:endParaRPr>
          </a:p>
          <a:p>
            <a:pPr marL="914377" lvl="1" indent="-325112">
              <a:lnSpc>
                <a:spcPct val="115000"/>
              </a:lnSpc>
              <a:spcBef>
                <a:spcPts val="0"/>
              </a:spcBef>
              <a:buClr>
                <a:srgbClr val="222222"/>
              </a:buClr>
              <a:buSzPct val="100000"/>
            </a:pPr>
            <a:r>
              <a:rPr lang="en" sz="2133" dirty="0">
                <a:solidFill>
                  <a:srgbClr val="222222"/>
                </a:solidFill>
              </a:rPr>
              <a:t>We have accelerators for all omics applications:</a:t>
            </a:r>
            <a:endParaRPr sz="2133" dirty="0">
              <a:solidFill>
                <a:srgbClr val="222222"/>
              </a:solidFill>
            </a:endParaRPr>
          </a:p>
          <a:p>
            <a:pPr marL="1371566" lvl="2" indent="-325112">
              <a:lnSpc>
                <a:spcPct val="115000"/>
              </a:lnSpc>
              <a:spcBef>
                <a:spcPts val="0"/>
              </a:spcBef>
              <a:buClr>
                <a:srgbClr val="222222"/>
              </a:buClr>
              <a:buSzPct val="100000"/>
            </a:pPr>
            <a:r>
              <a:rPr lang="en" sz="2133" dirty="0">
                <a:solidFill>
                  <a:srgbClr val="222222"/>
                </a:solidFill>
              </a:rPr>
              <a:t>Genomics/Transcriptomics: RapidX, NMpore,GenMIX,SALIENT</a:t>
            </a:r>
            <a:endParaRPr sz="2133" dirty="0">
              <a:solidFill>
                <a:srgbClr val="222222"/>
              </a:solidFill>
            </a:endParaRPr>
          </a:p>
          <a:p>
            <a:pPr marL="1371566" lvl="2" indent="-325112">
              <a:lnSpc>
                <a:spcPct val="115000"/>
              </a:lnSpc>
              <a:spcBef>
                <a:spcPts val="0"/>
              </a:spcBef>
              <a:buClr>
                <a:srgbClr val="222222"/>
              </a:buClr>
              <a:buSzPct val="100000"/>
            </a:pPr>
            <a:r>
              <a:rPr lang="en" sz="2133" dirty="0">
                <a:solidFill>
                  <a:srgbClr val="222222"/>
                </a:solidFill>
              </a:rPr>
              <a:t>Proteomics/Metabolomics: SpecHD,RapidOMS,PIM (ReRAM, 3D NAND, PCM, FeNAND)</a:t>
            </a:r>
            <a:endParaRPr sz="2133" dirty="0">
              <a:solidFill>
                <a:srgbClr val="222222"/>
              </a:solidFill>
            </a:endParaRPr>
          </a:p>
          <a:p>
            <a:pPr marL="457189" indent="-325112">
              <a:lnSpc>
                <a:spcPct val="115000"/>
              </a:lnSpc>
              <a:spcBef>
                <a:spcPts val="0"/>
              </a:spcBef>
              <a:buClr>
                <a:srgbClr val="222222"/>
              </a:buClr>
              <a:buSzPct val="100000"/>
            </a:pPr>
            <a:r>
              <a:rPr lang="en" sz="2133" b="1" dirty="0">
                <a:solidFill>
                  <a:srgbClr val="222222"/>
                </a:solidFill>
                <a:latin typeface="Arial"/>
                <a:ea typeface="Arial"/>
                <a:cs typeface="Arial"/>
                <a:sym typeface="Arial"/>
              </a:rPr>
              <a:t>Technical Approach</a:t>
            </a:r>
            <a:r>
              <a:rPr lang="en" sz="2133" dirty="0">
                <a:solidFill>
                  <a:srgbClr val="222222"/>
                </a:solidFill>
                <a:latin typeface="Arial"/>
                <a:ea typeface="Arial"/>
                <a:cs typeface="Arial"/>
                <a:sym typeface="Arial"/>
              </a:rPr>
              <a:t>:</a:t>
            </a:r>
            <a:endParaRPr sz="2133" dirty="0">
              <a:solidFill>
                <a:srgbClr val="222222"/>
              </a:solidFill>
              <a:latin typeface="Arial"/>
              <a:ea typeface="Arial"/>
              <a:cs typeface="Arial"/>
              <a:sym typeface="Arial"/>
            </a:endParaRPr>
          </a:p>
          <a:p>
            <a:pPr marL="914377" lvl="1" indent="-325112">
              <a:lnSpc>
                <a:spcPct val="115000"/>
              </a:lnSpc>
              <a:spcBef>
                <a:spcPts val="0"/>
              </a:spcBef>
              <a:buClr>
                <a:srgbClr val="222222"/>
              </a:buClr>
              <a:buSzPct val="100000"/>
            </a:pPr>
            <a:r>
              <a:rPr lang="en" sz="2133" dirty="0">
                <a:solidFill>
                  <a:srgbClr val="222222"/>
                </a:solidFill>
              </a:rPr>
              <a:t>Leverage genomics and metabolomics data &amp; results from Alzheimer disease study by Profs. Knight &amp; Dorrestein</a:t>
            </a:r>
            <a:endParaRPr sz="2133" dirty="0">
              <a:solidFill>
                <a:srgbClr val="222222"/>
              </a:solidFill>
            </a:endParaRPr>
          </a:p>
          <a:p>
            <a:pPr marL="1523962" lvl="2" indent="-325111">
              <a:lnSpc>
                <a:spcPct val="115000"/>
              </a:lnSpc>
              <a:spcBef>
                <a:spcPts val="0"/>
              </a:spcBef>
              <a:buClr>
                <a:srgbClr val="222222"/>
              </a:buClr>
              <a:buSzPct val="100000"/>
            </a:pPr>
            <a:r>
              <a:rPr lang="en" sz="2133" dirty="0">
                <a:solidFill>
                  <a:srgbClr val="222222"/>
                </a:solidFill>
              </a:rPr>
              <a:t>Utilizing transfer learning techniques, then fine-tune on Alzheimer specific datasets.</a:t>
            </a:r>
            <a:endParaRPr sz="2133" dirty="0">
              <a:solidFill>
                <a:srgbClr val="222222"/>
              </a:solidFill>
            </a:endParaRPr>
          </a:p>
          <a:p>
            <a:pPr marL="914377" lvl="1" indent="-325112">
              <a:lnSpc>
                <a:spcPct val="115000"/>
              </a:lnSpc>
              <a:spcBef>
                <a:spcPts val="0"/>
              </a:spcBef>
              <a:buClr>
                <a:srgbClr val="222222"/>
              </a:buClr>
              <a:buSzPct val="100000"/>
            </a:pPr>
            <a:r>
              <a:rPr lang="en" sz="2133" dirty="0">
                <a:solidFill>
                  <a:srgbClr val="222222"/>
                </a:solidFill>
              </a:rPr>
              <a:t>Integrate multi-omics data with early and late fusion </a:t>
            </a:r>
            <a:endParaRPr sz="2133" dirty="0">
              <a:solidFill>
                <a:srgbClr val="222222"/>
              </a:solidFill>
            </a:endParaRPr>
          </a:p>
          <a:p>
            <a:pPr marL="914377" lvl="1" indent="-325112">
              <a:lnSpc>
                <a:spcPct val="115000"/>
              </a:lnSpc>
              <a:spcBef>
                <a:spcPts val="0"/>
              </a:spcBef>
              <a:buClr>
                <a:srgbClr val="222222"/>
              </a:buClr>
              <a:buSzPct val="100000"/>
            </a:pPr>
            <a:r>
              <a:rPr lang="en" sz="2133" dirty="0">
                <a:solidFill>
                  <a:srgbClr val="222222"/>
                </a:solidFill>
              </a:rPr>
              <a:t>Leverage memory-centric in/near memory architecture to scale the multi-omics analysis pipeline</a:t>
            </a:r>
            <a:endParaRPr dirty="0"/>
          </a:p>
          <a:p>
            <a:pPr marL="1523962" lvl="2" indent="-325111">
              <a:lnSpc>
                <a:spcPct val="115000"/>
              </a:lnSpc>
              <a:spcBef>
                <a:spcPts val="0"/>
              </a:spcBef>
              <a:buClr>
                <a:srgbClr val="222222"/>
              </a:buClr>
              <a:buSzPct val="100000"/>
            </a:pPr>
            <a:r>
              <a:rPr lang="en" sz="2133" dirty="0">
                <a:solidFill>
                  <a:srgbClr val="222222"/>
                </a:solidFill>
              </a:rPr>
              <a:t>TransPIM, our transformer accelerator near memory, can be leveraged</a:t>
            </a:r>
            <a:endParaRPr sz="2133" dirty="0">
              <a:solidFill>
                <a:srgbClr val="222222"/>
              </a:solidFill>
              <a:latin typeface="Arial"/>
              <a:ea typeface="Arial"/>
              <a:cs typeface="Arial"/>
              <a:sym typeface="Arial"/>
            </a:endParaRPr>
          </a:p>
          <a:p>
            <a:pPr marL="237061" indent="0">
              <a:lnSpc>
                <a:spcPct val="115000"/>
              </a:lnSpc>
              <a:spcBef>
                <a:spcPts val="0"/>
              </a:spcBef>
              <a:buSzPct val="112903"/>
              <a:buNone/>
            </a:pPr>
            <a:endParaRPr sz="2133" dirty="0">
              <a:solidFill>
                <a:srgbClr val="222222"/>
              </a:solidFill>
              <a:latin typeface="Arial"/>
              <a:ea typeface="Arial"/>
              <a:cs typeface="Arial"/>
              <a:sym typeface="Arial"/>
            </a:endParaRPr>
          </a:p>
          <a:p>
            <a:pPr marL="0" indent="0">
              <a:lnSpc>
                <a:spcPct val="115000"/>
              </a:lnSpc>
              <a:spcBef>
                <a:spcPts val="0"/>
              </a:spcBef>
              <a:buSzPct val="129032"/>
              <a:buNone/>
            </a:pPr>
            <a:endParaRPr sz="1867" dirty="0">
              <a:solidFill>
                <a:srgbClr val="222222"/>
              </a:solidFill>
              <a:latin typeface="Arial"/>
              <a:ea typeface="Arial"/>
              <a:cs typeface="Arial"/>
              <a:sym typeface="Arial"/>
            </a:endParaRPr>
          </a:p>
        </p:txBody>
      </p:sp>
      <p:pic>
        <p:nvPicPr>
          <p:cNvPr id="410" name="Google Shape;410;g3013b2e61cf_0_172"/>
          <p:cNvPicPr preferRelativeResize="0"/>
          <p:nvPr/>
        </p:nvPicPr>
        <p:blipFill rotWithShape="1">
          <a:blip r:embed="rId3">
            <a:alphaModFix/>
          </a:blip>
          <a:srcRect/>
          <a:stretch/>
        </p:blipFill>
        <p:spPr>
          <a:xfrm>
            <a:off x="5134479" y="4268083"/>
            <a:ext cx="3070273" cy="2179772"/>
          </a:xfrm>
          <a:prstGeom prst="rect">
            <a:avLst/>
          </a:prstGeom>
          <a:noFill/>
          <a:ln>
            <a:noFill/>
          </a:ln>
        </p:spPr>
      </p:pic>
      <p:pic>
        <p:nvPicPr>
          <p:cNvPr id="411" name="Google Shape;411;g3013b2e61cf_0_172"/>
          <p:cNvPicPr preferRelativeResize="0"/>
          <p:nvPr/>
        </p:nvPicPr>
        <p:blipFill rotWithShape="1">
          <a:blip r:embed="rId4">
            <a:alphaModFix/>
          </a:blip>
          <a:srcRect/>
          <a:stretch/>
        </p:blipFill>
        <p:spPr>
          <a:xfrm>
            <a:off x="8914479" y="4192927"/>
            <a:ext cx="2668400" cy="2457767"/>
          </a:xfrm>
          <a:prstGeom prst="rect">
            <a:avLst/>
          </a:prstGeom>
          <a:noFill/>
          <a:ln>
            <a:noFill/>
          </a:ln>
        </p:spPr>
      </p:pic>
      <p:sp>
        <p:nvSpPr>
          <p:cNvPr id="412" name="Google Shape;412;g3013b2e61cf_0_172"/>
          <p:cNvSpPr txBox="1"/>
          <p:nvPr/>
        </p:nvSpPr>
        <p:spPr>
          <a:xfrm>
            <a:off x="8725129" y="6490293"/>
            <a:ext cx="3141179" cy="464800"/>
          </a:xfrm>
          <a:prstGeom prst="rect">
            <a:avLst/>
          </a:prstGeom>
          <a:solidFill>
            <a:schemeClr val="lt1"/>
          </a:solidFill>
          <a:ln>
            <a:noFill/>
          </a:ln>
        </p:spPr>
        <p:txBody>
          <a:bodyPr spcFirstLastPara="1" wrap="square" lIns="121900" tIns="121900" rIns="121900" bIns="121900" anchor="t" anchorCtr="0">
            <a:noAutofit/>
          </a:bodyPr>
          <a:lstStyle/>
          <a:p>
            <a:pPr algn="ctr">
              <a:buSzPts val="600"/>
            </a:pPr>
            <a:r>
              <a:rPr lang="en" sz="800" dirty="0">
                <a:solidFill>
                  <a:schemeClr val="dk2"/>
                </a:solidFill>
              </a:rPr>
              <a:t>Transformer model evaluations on combined datasets </a:t>
            </a:r>
            <a:r>
              <a:rPr lang="en" sz="800" dirty="0" smtClean="0">
                <a:solidFill>
                  <a:schemeClr val="dk2"/>
                </a:solidFill>
              </a:rPr>
              <a:t>using  </a:t>
            </a:r>
            <a:r>
              <a:rPr lang="en" sz="800" dirty="0">
                <a:solidFill>
                  <a:schemeClr val="dk2"/>
                </a:solidFill>
              </a:rPr>
              <a:t>Mean Absolute Error(MAE)</a:t>
            </a:r>
            <a:endParaRPr sz="800" dirty="0">
              <a:solidFill>
                <a:schemeClr val="dk2"/>
              </a:solidFill>
            </a:endParaRPr>
          </a:p>
          <a:p>
            <a:pPr algn="ctr">
              <a:buSzPts val="700"/>
            </a:pPr>
            <a:endParaRPr sz="933" dirty="0">
              <a:solidFill>
                <a:schemeClr val="dk2"/>
              </a:solidFill>
            </a:endParaRPr>
          </a:p>
        </p:txBody>
      </p:sp>
      <p:sp>
        <p:nvSpPr>
          <p:cNvPr id="413" name="Google Shape;413;g3013b2e61cf_0_172"/>
          <p:cNvSpPr txBox="1"/>
          <p:nvPr/>
        </p:nvSpPr>
        <p:spPr>
          <a:xfrm>
            <a:off x="1315623" y="6372700"/>
            <a:ext cx="2387600" cy="350000"/>
          </a:xfrm>
          <a:prstGeom prst="rect">
            <a:avLst/>
          </a:prstGeom>
          <a:solidFill>
            <a:schemeClr val="lt1"/>
          </a:solidFill>
          <a:ln>
            <a:noFill/>
          </a:ln>
        </p:spPr>
        <p:txBody>
          <a:bodyPr spcFirstLastPara="1" wrap="square" lIns="121900" tIns="121900" rIns="121900" bIns="121900" anchor="t" anchorCtr="0">
            <a:noAutofit/>
          </a:bodyPr>
          <a:lstStyle/>
          <a:p>
            <a:pPr>
              <a:buSzPts val="700"/>
            </a:pPr>
            <a:r>
              <a:rPr lang="en" sz="933">
                <a:solidFill>
                  <a:schemeClr val="dk2"/>
                </a:solidFill>
              </a:rPr>
              <a:t>Multi-omics feature fusion strategies</a:t>
            </a:r>
            <a:endParaRPr sz="933">
              <a:solidFill>
                <a:schemeClr val="dk2"/>
              </a:solidFill>
            </a:endParaRPr>
          </a:p>
          <a:p>
            <a:pPr>
              <a:buSzPts val="700"/>
            </a:pPr>
            <a:endParaRPr sz="933">
              <a:solidFill>
                <a:schemeClr val="dk2"/>
              </a:solidFill>
            </a:endParaRPr>
          </a:p>
        </p:txBody>
      </p:sp>
      <p:sp>
        <p:nvSpPr>
          <p:cNvPr id="414" name="Google Shape;414;g3013b2e61cf_0_172"/>
          <p:cNvSpPr txBox="1"/>
          <p:nvPr/>
        </p:nvSpPr>
        <p:spPr>
          <a:xfrm>
            <a:off x="5217847" y="6405893"/>
            <a:ext cx="2728800" cy="316800"/>
          </a:xfrm>
          <a:prstGeom prst="rect">
            <a:avLst/>
          </a:prstGeom>
          <a:noFill/>
          <a:ln>
            <a:noFill/>
          </a:ln>
        </p:spPr>
        <p:txBody>
          <a:bodyPr spcFirstLastPara="1" wrap="square" lIns="121900" tIns="121900" rIns="121900" bIns="121900" anchor="t" anchorCtr="0">
            <a:noAutofit/>
          </a:bodyPr>
          <a:lstStyle/>
          <a:p>
            <a:pPr algn="ctr">
              <a:buSzPts val="600"/>
            </a:pPr>
            <a:r>
              <a:rPr lang="en" sz="800">
                <a:solidFill>
                  <a:schemeClr val="dk2"/>
                </a:solidFill>
              </a:rPr>
              <a:t>Overall memory-centric architecture for accelerating end-to-end multi-omics analysis pipeline</a:t>
            </a:r>
            <a:endParaRPr sz="800">
              <a:solidFill>
                <a:schemeClr val="dk2"/>
              </a:solidFill>
            </a:endParaRPr>
          </a:p>
          <a:p>
            <a:pPr algn="ctr">
              <a:buSzPts val="600"/>
            </a:pPr>
            <a:endParaRPr sz="800">
              <a:solidFill>
                <a:schemeClr val="dk2"/>
              </a:solidFill>
            </a:endParaRPr>
          </a:p>
          <a:p>
            <a:pPr algn="ctr">
              <a:buSzPts val="700"/>
            </a:pPr>
            <a:endParaRPr sz="933">
              <a:solidFill>
                <a:schemeClr val="dk2"/>
              </a:solidFill>
            </a:endParaRPr>
          </a:p>
        </p:txBody>
      </p:sp>
      <p:pic>
        <p:nvPicPr>
          <p:cNvPr id="415" name="Google Shape;415;g3013b2e61cf_0_172"/>
          <p:cNvPicPr preferRelativeResize="0"/>
          <p:nvPr/>
        </p:nvPicPr>
        <p:blipFill rotWithShape="1">
          <a:blip r:embed="rId5">
            <a:alphaModFix/>
          </a:blip>
          <a:srcRect/>
          <a:stretch/>
        </p:blipFill>
        <p:spPr>
          <a:xfrm>
            <a:off x="553867" y="4234470"/>
            <a:ext cx="3859083" cy="2213388"/>
          </a:xfrm>
          <a:prstGeom prst="rect">
            <a:avLst/>
          </a:prstGeom>
          <a:noFill/>
          <a:ln>
            <a:noFill/>
          </a:ln>
        </p:spPr>
      </p:pic>
    </p:spTree>
    <p:extLst>
      <p:ext uri="{BB962C8B-B14F-4D97-AF65-F5344CB8AC3E}">
        <p14:creationId xmlns:p14="http://schemas.microsoft.com/office/powerpoint/2010/main" val="3546926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3013b2e61cf_0_5"/>
          <p:cNvSpPr txBox="1">
            <a:spLocks noGrp="1"/>
          </p:cNvSpPr>
          <p:nvPr>
            <p:ph type="title"/>
          </p:nvPr>
        </p:nvSpPr>
        <p:spPr>
          <a:xfrm>
            <a:off x="260600" y="260600"/>
            <a:ext cx="11580800" cy="480400"/>
          </a:xfrm>
          <a:prstGeom prst="rect">
            <a:avLst/>
          </a:prstGeom>
          <a:noFill/>
          <a:ln>
            <a:noFill/>
          </a:ln>
        </p:spPr>
        <p:txBody>
          <a:bodyPr spcFirstLastPara="1" wrap="square" lIns="91433" tIns="91433" rIns="91433" bIns="91433" anchor="b" anchorCtr="0">
            <a:noAutofit/>
          </a:bodyPr>
          <a:lstStyle/>
          <a:p>
            <a:pPr>
              <a:lnSpc>
                <a:spcPct val="100000"/>
              </a:lnSpc>
              <a:buSzPts val="2600"/>
            </a:pPr>
            <a:r>
              <a:rPr lang="en" dirty="0" smtClean="0"/>
              <a:t>Bioinformatics data explosion</a:t>
            </a:r>
            <a:endParaRPr dirty="0"/>
          </a:p>
        </p:txBody>
      </p:sp>
      <p:sp>
        <p:nvSpPr>
          <p:cNvPr id="238" name="Google Shape;238;g3013b2e61cf_0_5"/>
          <p:cNvSpPr txBox="1"/>
          <p:nvPr/>
        </p:nvSpPr>
        <p:spPr>
          <a:xfrm>
            <a:off x="84900" y="4967451"/>
            <a:ext cx="6032400" cy="1548800"/>
          </a:xfrm>
          <a:prstGeom prst="rect">
            <a:avLst/>
          </a:prstGeom>
          <a:noFill/>
          <a:ln>
            <a:noFill/>
          </a:ln>
        </p:spPr>
        <p:txBody>
          <a:bodyPr spcFirstLastPara="1" wrap="square" lIns="91433" tIns="91433" rIns="91433" bIns="91433" anchor="t" anchorCtr="0">
            <a:noAutofit/>
          </a:bodyPr>
          <a:lstStyle/>
          <a:p>
            <a:pPr marL="457189" indent="-338658">
              <a:buClr>
                <a:schemeClr val="dk2"/>
              </a:buClr>
              <a:buSzPts val="1400"/>
              <a:buFont typeface="Noto Sans Symbols"/>
              <a:buChar char="●"/>
            </a:pPr>
            <a:r>
              <a:rPr lang="en" sz="1867" b="1" dirty="0">
                <a:solidFill>
                  <a:schemeClr val="dk1"/>
                </a:solidFill>
              </a:rPr>
              <a:t>Genomics</a:t>
            </a:r>
            <a:endParaRPr sz="1867" dirty="0">
              <a:solidFill>
                <a:schemeClr val="dk1"/>
              </a:solidFill>
            </a:endParaRPr>
          </a:p>
          <a:p>
            <a:pPr marL="914377" lvl="1" indent="-338658">
              <a:buSzPts val="1400"/>
              <a:buFont typeface="Noto Sans Symbols"/>
              <a:buChar char="○"/>
            </a:pPr>
            <a:r>
              <a:rPr lang="en" sz="1867" dirty="0"/>
              <a:t>Genome data doubles every </a:t>
            </a:r>
            <a:r>
              <a:rPr lang="en" sz="1867" b="1" dirty="0">
                <a:solidFill>
                  <a:srgbClr val="F51313"/>
                </a:solidFill>
              </a:rPr>
              <a:t>7 months</a:t>
            </a:r>
            <a:r>
              <a:rPr lang="en" sz="1867" dirty="0"/>
              <a:t> and surpasses the Moore’s Law</a:t>
            </a:r>
            <a:endParaRPr sz="1867" dirty="0"/>
          </a:p>
          <a:p>
            <a:pPr marL="914377" lvl="1" indent="-338658">
              <a:buSzPts val="1400"/>
              <a:buFont typeface="Noto Sans Symbols"/>
              <a:buChar char="○"/>
            </a:pPr>
            <a:r>
              <a:rPr lang="en" sz="1867" dirty="0"/>
              <a:t>It is currently reaching </a:t>
            </a:r>
            <a:r>
              <a:rPr lang="en" sz="1867" b="1" dirty="0">
                <a:solidFill>
                  <a:srgbClr val="F51313"/>
                </a:solidFill>
              </a:rPr>
              <a:t>exabyte </a:t>
            </a:r>
            <a:r>
              <a:rPr lang="en" sz="1867" dirty="0"/>
              <a:t>scale (10</a:t>
            </a:r>
            <a:r>
              <a:rPr lang="en" sz="1867" baseline="30000" dirty="0"/>
              <a:t>18</a:t>
            </a:r>
            <a:r>
              <a:rPr lang="en" sz="1867" dirty="0"/>
              <a:t>) and </a:t>
            </a:r>
            <a:r>
              <a:rPr lang="en" sz="1867" dirty="0" smtClean="0"/>
              <a:t>surpassing </a:t>
            </a:r>
            <a:r>
              <a:rPr lang="en" sz="1867" dirty="0"/>
              <a:t>YouTube and X</a:t>
            </a:r>
            <a:endParaRPr sz="1867" dirty="0"/>
          </a:p>
        </p:txBody>
      </p:sp>
      <p:sp>
        <p:nvSpPr>
          <p:cNvPr id="239" name="Google Shape;239;g3013b2e61cf_0_5"/>
          <p:cNvSpPr txBox="1">
            <a:spLocks noGrp="1"/>
          </p:cNvSpPr>
          <p:nvPr>
            <p:ph type="sldNum" idx="12"/>
          </p:nvPr>
        </p:nvSpPr>
        <p:spPr>
          <a:xfrm>
            <a:off x="8490204" y="4766309"/>
            <a:ext cx="342800" cy="274000"/>
          </a:xfrm>
          <a:prstGeom prst="rect">
            <a:avLst/>
          </a:prstGeom>
          <a:noFill/>
          <a:ln>
            <a:noFill/>
          </a:ln>
        </p:spPr>
        <p:txBody>
          <a:bodyPr spcFirstLastPara="1" wrap="square" lIns="91433" tIns="45700" rIns="91433" bIns="45700" anchor="ctr" anchorCtr="0">
            <a:noAutofit/>
          </a:bodyPr>
          <a:lstStyle/>
          <a:p>
            <a:pPr>
              <a:buClr>
                <a:srgbClr val="000000"/>
              </a:buClr>
              <a:buSzPts val="1000"/>
            </a:pPr>
            <a:fld id="{00000000-1234-1234-1234-123412341234}" type="slidenum">
              <a:rPr lang="en"/>
              <a:pPr>
                <a:buClr>
                  <a:srgbClr val="000000"/>
                </a:buClr>
                <a:buSzPts val="1000"/>
              </a:pPr>
              <a:t>3</a:t>
            </a:fld>
            <a:endParaRPr/>
          </a:p>
        </p:txBody>
      </p:sp>
      <p:pic>
        <p:nvPicPr>
          <p:cNvPr id="240" name="Google Shape;240;g3013b2e61cf_0_5" descr="Illumina Is the Bedrock of the Genomic Revolution - ARK Research"/>
          <p:cNvPicPr preferRelativeResize="0"/>
          <p:nvPr/>
        </p:nvPicPr>
        <p:blipFill rotWithShape="1">
          <a:blip r:embed="rId3">
            <a:alphaModFix/>
          </a:blip>
          <a:srcRect/>
          <a:stretch/>
        </p:blipFill>
        <p:spPr>
          <a:xfrm>
            <a:off x="220951" y="1407575"/>
            <a:ext cx="5537525" cy="3325600"/>
          </a:xfrm>
          <a:prstGeom prst="rect">
            <a:avLst/>
          </a:prstGeom>
          <a:noFill/>
          <a:ln>
            <a:noFill/>
          </a:ln>
        </p:spPr>
      </p:pic>
      <p:pic>
        <p:nvPicPr>
          <p:cNvPr id="241" name="Google Shape;241;g3013b2e61cf_0_5"/>
          <p:cNvPicPr preferRelativeResize="0"/>
          <p:nvPr/>
        </p:nvPicPr>
        <p:blipFill rotWithShape="1">
          <a:blip r:embed="rId4">
            <a:alphaModFix/>
          </a:blip>
          <a:srcRect t="4206" b="3949"/>
          <a:stretch/>
        </p:blipFill>
        <p:spPr>
          <a:xfrm>
            <a:off x="6431375" y="1286498"/>
            <a:ext cx="5200851" cy="2091351"/>
          </a:xfrm>
          <a:prstGeom prst="rect">
            <a:avLst/>
          </a:prstGeom>
          <a:noFill/>
          <a:ln>
            <a:noFill/>
          </a:ln>
        </p:spPr>
      </p:pic>
      <p:sp>
        <p:nvSpPr>
          <p:cNvPr id="242" name="Google Shape;242;g3013b2e61cf_0_5"/>
          <p:cNvSpPr txBox="1"/>
          <p:nvPr/>
        </p:nvSpPr>
        <p:spPr>
          <a:xfrm>
            <a:off x="6982129" y="6516251"/>
            <a:ext cx="6261600" cy="471782"/>
          </a:xfrm>
          <a:prstGeom prst="rect">
            <a:avLst/>
          </a:prstGeom>
          <a:noFill/>
          <a:ln>
            <a:noFill/>
          </a:ln>
        </p:spPr>
        <p:txBody>
          <a:bodyPr spcFirstLastPara="1" wrap="square" lIns="91433" tIns="91433" rIns="91433" bIns="91433" anchor="t" anchorCtr="0">
            <a:spAutoFit/>
          </a:bodyPr>
          <a:lstStyle/>
          <a:p>
            <a:pPr>
              <a:buSzPts val="700"/>
            </a:pPr>
            <a:r>
              <a:rPr lang="en" sz="933" dirty="0"/>
              <a:t>1. PRIDE - Proteomics Identification Database: </a:t>
            </a:r>
            <a:r>
              <a:rPr lang="en" sz="933" u="sng" dirty="0">
                <a:solidFill>
                  <a:schemeClr val="hlink"/>
                </a:solidFill>
                <a:hlinkClick r:id="rId5"/>
              </a:rPr>
              <a:t>https://www.ebi.ac.uk/pride/</a:t>
            </a:r>
            <a:endParaRPr sz="933" dirty="0"/>
          </a:p>
          <a:p>
            <a:pPr>
              <a:buSzPts val="700"/>
            </a:pPr>
            <a:r>
              <a:rPr lang="en" sz="933" dirty="0"/>
              <a:t>2. UCSD MassIVE database: </a:t>
            </a:r>
            <a:r>
              <a:rPr lang="en" sz="933" u="sng" dirty="0">
                <a:solidFill>
                  <a:schemeClr val="hlink"/>
                </a:solidFill>
                <a:hlinkClick r:id="rId6"/>
              </a:rPr>
              <a:t>https://massive.ucsd.edu/</a:t>
            </a:r>
            <a:endParaRPr sz="933" dirty="0"/>
          </a:p>
        </p:txBody>
      </p:sp>
      <p:sp>
        <p:nvSpPr>
          <p:cNvPr id="243" name="Google Shape;243;g3013b2e61cf_0_5"/>
          <p:cNvSpPr txBox="1"/>
          <p:nvPr/>
        </p:nvSpPr>
        <p:spPr>
          <a:xfrm>
            <a:off x="5973200" y="4967451"/>
            <a:ext cx="6117200" cy="1592800"/>
          </a:xfrm>
          <a:prstGeom prst="rect">
            <a:avLst/>
          </a:prstGeom>
          <a:noFill/>
          <a:ln>
            <a:noFill/>
          </a:ln>
        </p:spPr>
        <p:txBody>
          <a:bodyPr spcFirstLastPara="1" wrap="square" lIns="91433" tIns="91433" rIns="91433" bIns="91433" anchor="t" anchorCtr="0">
            <a:noAutofit/>
          </a:bodyPr>
          <a:lstStyle/>
          <a:p>
            <a:pPr marL="457189" indent="-338658">
              <a:buClr>
                <a:schemeClr val="dk2"/>
              </a:buClr>
              <a:buSzPts val="1400"/>
              <a:buFont typeface="Noto Sans Symbols"/>
              <a:buChar char="●"/>
            </a:pPr>
            <a:r>
              <a:rPr lang="en" sz="1867" b="1" dirty="0">
                <a:solidFill>
                  <a:schemeClr val="dk1"/>
                </a:solidFill>
              </a:rPr>
              <a:t>Mass Spectrometry-based Proteomics</a:t>
            </a:r>
            <a:endParaRPr sz="1867" b="1" dirty="0">
              <a:solidFill>
                <a:schemeClr val="dk1"/>
              </a:solidFill>
            </a:endParaRPr>
          </a:p>
          <a:p>
            <a:pPr marL="914377" lvl="1" indent="-338658">
              <a:buSzPts val="1400"/>
              <a:buFont typeface="Noto Sans Symbols"/>
              <a:buChar char="○"/>
            </a:pPr>
            <a:r>
              <a:rPr lang="en" sz="1867" dirty="0">
                <a:solidFill>
                  <a:schemeClr val="dk1"/>
                </a:solidFill>
              </a:rPr>
              <a:t>Monthly data submissions of PRIDE database increased by </a:t>
            </a:r>
            <a:r>
              <a:rPr lang="en" sz="1867" b="1" dirty="0">
                <a:solidFill>
                  <a:srgbClr val="F51313"/>
                </a:solidFill>
              </a:rPr>
              <a:t>100x </a:t>
            </a:r>
            <a:endParaRPr sz="1867" b="1" dirty="0">
              <a:solidFill>
                <a:srgbClr val="F51313"/>
              </a:solidFill>
            </a:endParaRPr>
          </a:p>
          <a:p>
            <a:pPr marL="914377" lvl="1" indent="-338658">
              <a:buSzPts val="1400"/>
              <a:buFont typeface="Noto Sans Symbols"/>
              <a:buChar char="○"/>
            </a:pPr>
            <a:r>
              <a:rPr lang="en" sz="1867" dirty="0">
                <a:solidFill>
                  <a:schemeClr val="dk1"/>
                </a:solidFill>
              </a:rPr>
              <a:t>Over </a:t>
            </a:r>
            <a:r>
              <a:rPr lang="en" sz="1867" b="1" dirty="0" smtClean="0">
                <a:solidFill>
                  <a:srgbClr val="FF0000"/>
                </a:solidFill>
              </a:rPr>
              <a:t>650TB</a:t>
            </a:r>
            <a:r>
              <a:rPr lang="en" sz="1867" dirty="0" smtClean="0">
                <a:solidFill>
                  <a:schemeClr val="dk1"/>
                </a:solidFill>
              </a:rPr>
              <a:t> </a:t>
            </a:r>
            <a:r>
              <a:rPr lang="en" sz="1867" dirty="0">
                <a:solidFill>
                  <a:schemeClr val="dk1"/>
                </a:solidFill>
              </a:rPr>
              <a:t>MS data in UCSD </a:t>
            </a:r>
            <a:r>
              <a:rPr lang="en" sz="1867" dirty="0" smtClean="0">
                <a:solidFill>
                  <a:schemeClr val="dk1"/>
                </a:solidFill>
              </a:rPr>
              <a:t>MassIVE DB</a:t>
            </a:r>
            <a:endParaRPr sz="1867" dirty="0"/>
          </a:p>
        </p:txBody>
      </p:sp>
      <p:pic>
        <p:nvPicPr>
          <p:cNvPr id="244" name="Google Shape;244;g3013b2e61cf_0_5"/>
          <p:cNvPicPr preferRelativeResize="0"/>
          <p:nvPr/>
        </p:nvPicPr>
        <p:blipFill rotWithShape="1">
          <a:blip r:embed="rId7">
            <a:alphaModFix/>
          </a:blip>
          <a:srcRect/>
          <a:stretch/>
        </p:blipFill>
        <p:spPr>
          <a:xfrm>
            <a:off x="6879474" y="3478419"/>
            <a:ext cx="4592804" cy="1561891"/>
          </a:xfrm>
          <a:prstGeom prst="rect">
            <a:avLst/>
          </a:prstGeom>
          <a:noFill/>
          <a:ln>
            <a:noFill/>
          </a:ln>
        </p:spPr>
      </p:pic>
    </p:spTree>
    <p:extLst>
      <p:ext uri="{BB962C8B-B14F-4D97-AF65-F5344CB8AC3E}">
        <p14:creationId xmlns:p14="http://schemas.microsoft.com/office/powerpoint/2010/main" val="3829719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419"/>
        <p:cNvGrpSpPr/>
        <p:nvPr/>
      </p:nvGrpSpPr>
      <p:grpSpPr>
        <a:xfrm>
          <a:off x="0" y="0"/>
          <a:ext cx="0" cy="0"/>
          <a:chOff x="0" y="0"/>
          <a:chExt cx="0" cy="0"/>
        </a:xfrm>
      </p:grpSpPr>
      <p:sp>
        <p:nvSpPr>
          <p:cNvPr id="420" name="Google Shape;420;g3013b2e61cf_0_185"/>
          <p:cNvSpPr txBox="1">
            <a:spLocks noGrp="1"/>
          </p:cNvSpPr>
          <p:nvPr>
            <p:ph type="title"/>
          </p:nvPr>
        </p:nvSpPr>
        <p:spPr>
          <a:xfrm>
            <a:off x="460683" y="173301"/>
            <a:ext cx="11430000" cy="640400"/>
          </a:xfrm>
          <a:prstGeom prst="rect">
            <a:avLst/>
          </a:prstGeom>
          <a:noFill/>
          <a:ln>
            <a:noFill/>
          </a:ln>
        </p:spPr>
        <p:txBody>
          <a:bodyPr spcFirstLastPara="1" wrap="square" lIns="91433" tIns="45700" rIns="91433" bIns="45700" anchor="ctr" anchorCtr="0">
            <a:normAutofit/>
          </a:bodyPr>
          <a:lstStyle/>
          <a:p>
            <a:pPr>
              <a:buSzPts val="1400"/>
            </a:pPr>
            <a:r>
              <a:rPr lang="en" sz="2400" dirty="0"/>
              <a:t>In &amp; Near Memory Acceleration of Multi-omics Workloads </a:t>
            </a:r>
            <a:endParaRPr dirty="0"/>
          </a:p>
        </p:txBody>
      </p:sp>
      <p:sp>
        <p:nvSpPr>
          <p:cNvPr id="421" name="Google Shape;421;g3013b2e61cf_0_185"/>
          <p:cNvSpPr txBox="1">
            <a:spLocks noGrp="1"/>
          </p:cNvSpPr>
          <p:nvPr>
            <p:ph type="body" idx="1"/>
          </p:nvPr>
        </p:nvSpPr>
        <p:spPr>
          <a:xfrm>
            <a:off x="144872" y="987872"/>
            <a:ext cx="11835200" cy="4572000"/>
          </a:xfrm>
          <a:prstGeom prst="rect">
            <a:avLst/>
          </a:prstGeom>
          <a:noFill/>
          <a:ln>
            <a:noFill/>
          </a:ln>
        </p:spPr>
        <p:txBody>
          <a:bodyPr spcFirstLastPara="1" wrap="square" lIns="91433" tIns="45700" rIns="91433" bIns="45700" anchor="t" anchorCtr="0">
            <a:normAutofit/>
          </a:bodyPr>
          <a:lstStyle/>
          <a:p>
            <a:pPr marL="609585" indent="-423323">
              <a:spcBef>
                <a:spcPts val="1067"/>
              </a:spcBef>
              <a:buSzPts val="1400"/>
            </a:pPr>
            <a:r>
              <a:rPr lang="en" sz="1800" dirty="0"/>
              <a:t>Multi-omics workflow leverage multi-level accelerators</a:t>
            </a:r>
            <a:endParaRPr sz="1800" dirty="0"/>
          </a:p>
          <a:p>
            <a:pPr marL="1219170" lvl="1" indent="-423323">
              <a:spcBef>
                <a:spcPts val="0"/>
              </a:spcBef>
              <a:buSzPts val="1400"/>
            </a:pPr>
            <a:r>
              <a:rPr lang="en" sz="1800" dirty="0">
                <a:solidFill>
                  <a:schemeClr val="accent1"/>
                </a:solidFill>
              </a:rPr>
              <a:t>Metagenomics</a:t>
            </a:r>
            <a:endParaRPr sz="1800" dirty="0">
              <a:solidFill>
                <a:schemeClr val="accent1"/>
              </a:solidFill>
            </a:endParaRPr>
          </a:p>
          <a:p>
            <a:pPr marL="1828754" lvl="2" indent="-423323">
              <a:spcBef>
                <a:spcPts val="0"/>
              </a:spcBef>
              <a:buSzPts val="1400"/>
            </a:pPr>
            <a:r>
              <a:rPr lang="en" sz="1800" dirty="0"/>
              <a:t>Sequencing output → human genome alignment and filtering → microbiome alignment  → relative microbiome abundance analysis</a:t>
            </a:r>
            <a:endParaRPr sz="1800" dirty="0"/>
          </a:p>
          <a:p>
            <a:pPr marL="1219170" lvl="1" indent="-423323">
              <a:spcBef>
                <a:spcPts val="0"/>
              </a:spcBef>
              <a:buSzPts val="1400"/>
            </a:pPr>
            <a:r>
              <a:rPr lang="en" sz="1800" dirty="0">
                <a:solidFill>
                  <a:srgbClr val="FF0000"/>
                </a:solidFill>
              </a:rPr>
              <a:t>Metabolomics</a:t>
            </a:r>
            <a:endParaRPr sz="1800" dirty="0">
              <a:solidFill>
                <a:srgbClr val="FF0000"/>
              </a:solidFill>
            </a:endParaRPr>
          </a:p>
          <a:p>
            <a:pPr marL="1828754" lvl="2" indent="-423323">
              <a:spcBef>
                <a:spcPts val="0"/>
              </a:spcBef>
              <a:buSzPts val="1400"/>
            </a:pPr>
            <a:r>
              <a:rPr lang="en" sz="1800" dirty="0"/>
              <a:t>Mass spec output → Clustering → OMS search </a:t>
            </a:r>
            <a:endParaRPr sz="1800" dirty="0"/>
          </a:p>
          <a:p>
            <a:pPr marL="1219170" lvl="1" indent="-423323">
              <a:spcBef>
                <a:spcPts val="0"/>
              </a:spcBef>
              <a:buSzPts val="1400"/>
            </a:pPr>
            <a:r>
              <a:rPr lang="en" sz="1800" dirty="0"/>
              <a:t>Prediction using metagenomics and metabolomics with classification/regression</a:t>
            </a:r>
            <a:endParaRPr sz="1800" dirty="0"/>
          </a:p>
          <a:p>
            <a:pPr marL="1828754" lvl="2" indent="-423323">
              <a:spcBef>
                <a:spcPts val="0"/>
              </a:spcBef>
              <a:buSzPts val="1400"/>
            </a:pPr>
            <a:r>
              <a:rPr lang="en" sz="1800" dirty="0"/>
              <a:t>Transformer baseline with ensemble models currently gives SOTA accuracy results</a:t>
            </a:r>
            <a:endParaRPr sz="1800" dirty="0"/>
          </a:p>
          <a:p>
            <a:pPr marL="1828754" lvl="2" indent="-423323">
              <a:spcBef>
                <a:spcPts val="0"/>
              </a:spcBef>
              <a:buSzPts val="1400"/>
            </a:pPr>
            <a:r>
              <a:rPr lang="en" sz="1800" dirty="0"/>
              <a:t>&gt;50% better than single-omic SOTA[</a:t>
            </a:r>
            <a:r>
              <a:rPr lang="en" sz="1800" u="sng" dirty="0">
                <a:solidFill>
                  <a:schemeClr val="accent5"/>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 Knight Nature Oncogene’24</a:t>
            </a:r>
            <a:r>
              <a:rPr lang="en" sz="1800" dirty="0"/>
              <a:t>] for regression task</a:t>
            </a:r>
            <a:endParaRPr sz="1800" dirty="0"/>
          </a:p>
          <a:p>
            <a:pPr marL="1828754" lvl="2" indent="-423323">
              <a:spcBef>
                <a:spcPts val="0"/>
              </a:spcBef>
              <a:buSzPts val="1400"/>
            </a:pPr>
            <a:r>
              <a:rPr lang="en" sz="1800" dirty="0"/>
              <a:t>&gt;5% better than single-omic SOTA[</a:t>
            </a:r>
            <a:r>
              <a:rPr lang="en" sz="1800" u="sng" dirty="0">
                <a:solidFill>
                  <a:schemeClr val="accent5"/>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 Knight Nature Oncogene’24</a:t>
            </a:r>
            <a:r>
              <a:rPr lang="en" sz="1800" dirty="0"/>
              <a:t>] for classification task</a:t>
            </a:r>
            <a:endParaRPr sz="1800" dirty="0"/>
          </a:p>
          <a:p>
            <a:pPr marL="609585" indent="-423323">
              <a:spcBef>
                <a:spcPts val="0"/>
              </a:spcBef>
              <a:buSzPts val="1400"/>
            </a:pPr>
            <a:r>
              <a:rPr lang="en" sz="1800" dirty="0"/>
              <a:t>Current work:</a:t>
            </a:r>
            <a:endParaRPr sz="1800" dirty="0"/>
          </a:p>
          <a:p>
            <a:pPr marL="1219170" lvl="1" indent="-423323">
              <a:spcBef>
                <a:spcPts val="0"/>
              </a:spcBef>
              <a:buSzPts val="1400"/>
            </a:pPr>
            <a:r>
              <a:rPr lang="en" sz="1800" dirty="0"/>
              <a:t>Evaluate the best architecture vs. SOTA</a:t>
            </a:r>
            <a:endParaRPr sz="1800" dirty="0"/>
          </a:p>
        </p:txBody>
      </p:sp>
      <p:pic>
        <p:nvPicPr>
          <p:cNvPr id="422" name="Google Shape;422;g3013b2e61cf_0_185"/>
          <p:cNvPicPr preferRelativeResize="0"/>
          <p:nvPr/>
        </p:nvPicPr>
        <p:blipFill rotWithShape="1">
          <a:blip r:embed="rId4">
            <a:alphaModFix/>
          </a:blip>
          <a:srcRect/>
          <a:stretch/>
        </p:blipFill>
        <p:spPr>
          <a:xfrm>
            <a:off x="6665730" y="4144192"/>
            <a:ext cx="4235697" cy="2429395"/>
          </a:xfrm>
          <a:prstGeom prst="rect">
            <a:avLst/>
          </a:prstGeom>
          <a:noFill/>
          <a:ln>
            <a:noFill/>
          </a:ln>
        </p:spPr>
      </p:pic>
      <p:pic>
        <p:nvPicPr>
          <p:cNvPr id="423" name="Google Shape;423;g3013b2e61cf_0_185"/>
          <p:cNvPicPr preferRelativeResize="0"/>
          <p:nvPr/>
        </p:nvPicPr>
        <p:blipFill rotWithShape="1">
          <a:blip r:embed="rId5">
            <a:alphaModFix/>
          </a:blip>
          <a:srcRect/>
          <a:stretch/>
        </p:blipFill>
        <p:spPr>
          <a:xfrm>
            <a:off x="1331540" y="4205152"/>
            <a:ext cx="3582299" cy="2518157"/>
          </a:xfrm>
          <a:prstGeom prst="rect">
            <a:avLst/>
          </a:prstGeom>
          <a:noFill/>
          <a:ln>
            <a:noFill/>
          </a:ln>
        </p:spPr>
      </p:pic>
    </p:spTree>
    <p:extLst>
      <p:ext uri="{BB962C8B-B14F-4D97-AF65-F5344CB8AC3E}">
        <p14:creationId xmlns:p14="http://schemas.microsoft.com/office/powerpoint/2010/main" val="450213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264"/>
          <p:cNvSpPr txBox="1">
            <a:spLocks noGrp="1"/>
          </p:cNvSpPr>
          <p:nvPr>
            <p:ph type="title"/>
          </p:nvPr>
        </p:nvSpPr>
        <p:spPr>
          <a:xfrm>
            <a:off x="838200" y="-28894"/>
            <a:ext cx="10515600" cy="1103399"/>
          </a:xfrm>
          <a:prstGeom prst="rect">
            <a:avLst/>
          </a:prstGeom>
          <a:noFill/>
          <a:ln>
            <a:noFill/>
          </a:ln>
        </p:spPr>
        <p:txBody>
          <a:bodyPr spcFirstLastPara="1" wrap="square" lIns="45675" tIns="45675" rIns="45675" bIns="45675" anchor="ctr" anchorCtr="0">
            <a:normAutofit/>
          </a:bodyPr>
          <a:lstStyle/>
          <a:p>
            <a:pPr marL="0" lvl="0" indent="0" algn="ctr" rtl="0">
              <a:lnSpc>
                <a:spcPct val="90000"/>
              </a:lnSpc>
              <a:spcBef>
                <a:spcPts val="0"/>
              </a:spcBef>
              <a:spcAft>
                <a:spcPts val="0"/>
              </a:spcAft>
              <a:buClr>
                <a:srgbClr val="000000"/>
              </a:buClr>
              <a:buSzPts val="4400"/>
              <a:buFont typeface="Calibri"/>
              <a:buNone/>
            </a:pPr>
            <a:r>
              <a:rPr lang="en-US"/>
              <a:t>Omics and Personalized Medicine</a:t>
            </a:r>
            <a:endParaRPr/>
          </a:p>
        </p:txBody>
      </p:sp>
      <p:sp>
        <p:nvSpPr>
          <p:cNvPr id="1237" name="Google Shape;1237;p264"/>
          <p:cNvSpPr txBox="1">
            <a:spLocks noGrp="1"/>
          </p:cNvSpPr>
          <p:nvPr>
            <p:ph type="body" idx="1"/>
          </p:nvPr>
        </p:nvSpPr>
        <p:spPr>
          <a:xfrm>
            <a:off x="465514" y="3807174"/>
            <a:ext cx="4992311" cy="2428644"/>
          </a:xfrm>
          <a:prstGeom prst="rect">
            <a:avLst/>
          </a:prstGeom>
          <a:noFill/>
          <a:ln>
            <a:noFill/>
          </a:ln>
        </p:spPr>
        <p:txBody>
          <a:bodyPr spcFirstLastPara="1" wrap="square" lIns="45675" tIns="45675" rIns="45675" bIns="45675" anchor="t" anchorCtr="0">
            <a:normAutofit fontScale="85000" lnSpcReduction="20000"/>
          </a:bodyPr>
          <a:lstStyle/>
          <a:p>
            <a:pPr marL="457200" lvl="0" indent="-381000" algn="l" rtl="0">
              <a:lnSpc>
                <a:spcPct val="90000"/>
              </a:lnSpc>
              <a:spcBef>
                <a:spcPts val="1000"/>
              </a:spcBef>
              <a:spcAft>
                <a:spcPts val="0"/>
              </a:spcAft>
              <a:buSzPct val="117647"/>
              <a:buChar char="•"/>
            </a:pPr>
            <a:r>
              <a:rPr lang="en-US" b="1">
                <a:solidFill>
                  <a:schemeClr val="accent6"/>
                </a:solidFill>
              </a:rPr>
              <a:t>Genomics &amp; Transcriptomics use DNA/RNA sequence analysis tools (strings)</a:t>
            </a:r>
            <a:endParaRPr/>
          </a:p>
          <a:p>
            <a:pPr marL="457200" lvl="0" indent="-381000" algn="l" rtl="0">
              <a:lnSpc>
                <a:spcPct val="90000"/>
              </a:lnSpc>
              <a:spcBef>
                <a:spcPts val="1000"/>
              </a:spcBef>
              <a:spcAft>
                <a:spcPts val="0"/>
              </a:spcAft>
              <a:buSzPct val="117647"/>
              <a:buChar char="•"/>
            </a:pPr>
            <a:r>
              <a:rPr lang="en-US" b="1">
                <a:solidFill>
                  <a:schemeClr val="accent5"/>
                </a:solidFill>
              </a:rPr>
              <a:t>Proteomics/Metabolomics use Mass Spectrometry spectral analysis tools (vectors of numbers)</a:t>
            </a:r>
            <a:endParaRPr/>
          </a:p>
          <a:p>
            <a:pPr marL="457200" lvl="0" indent="-381000" algn="l" rtl="0">
              <a:lnSpc>
                <a:spcPct val="90000"/>
              </a:lnSpc>
              <a:spcBef>
                <a:spcPts val="1000"/>
              </a:spcBef>
              <a:spcAft>
                <a:spcPts val="0"/>
              </a:spcAft>
              <a:buSzPct val="117647"/>
              <a:buChar char="•"/>
            </a:pPr>
            <a:r>
              <a:rPr lang="en-US" b="1">
                <a:solidFill>
                  <a:srgbClr val="00C6C6"/>
                </a:solidFill>
              </a:rPr>
              <a:t>Both feed into downstream multivariate analyses operating on matrix or tensor of raw counts or normalized abundances</a:t>
            </a:r>
            <a:endParaRPr/>
          </a:p>
        </p:txBody>
      </p:sp>
      <p:pic>
        <p:nvPicPr>
          <p:cNvPr id="1238" name="Google Shape;1238;p264" descr="https://upload.wikimedia.org/wikipedia/commons/thumb/b/b3/Genome-en.svg/1280px-Genome-en.svg.png"/>
          <p:cNvPicPr preferRelativeResize="0"/>
          <p:nvPr/>
        </p:nvPicPr>
        <p:blipFill rotWithShape="1">
          <a:blip r:embed="rId3">
            <a:alphaModFix/>
          </a:blip>
          <a:srcRect/>
          <a:stretch/>
        </p:blipFill>
        <p:spPr>
          <a:xfrm>
            <a:off x="543636" y="1362375"/>
            <a:ext cx="5019762" cy="2156929"/>
          </a:xfrm>
          <a:prstGeom prst="rect">
            <a:avLst/>
          </a:prstGeom>
          <a:noFill/>
          <a:ln>
            <a:noFill/>
          </a:ln>
        </p:spPr>
      </p:pic>
      <p:pic>
        <p:nvPicPr>
          <p:cNvPr id="1239" name="Google Shape;1239;p264" descr="Biosignal Lab » Systems Biology"/>
          <p:cNvPicPr preferRelativeResize="0"/>
          <p:nvPr/>
        </p:nvPicPr>
        <p:blipFill rotWithShape="1">
          <a:blip r:embed="rId4">
            <a:alphaModFix/>
          </a:blip>
          <a:srcRect/>
          <a:stretch/>
        </p:blipFill>
        <p:spPr>
          <a:xfrm>
            <a:off x="5668971" y="2875206"/>
            <a:ext cx="6495578" cy="3976504"/>
          </a:xfrm>
          <a:prstGeom prst="rect">
            <a:avLst/>
          </a:prstGeom>
          <a:noFill/>
          <a:ln>
            <a:noFill/>
          </a:ln>
        </p:spPr>
      </p:pic>
      <p:pic>
        <p:nvPicPr>
          <p:cNvPr id="1240" name="Google Shape;1240;p264"/>
          <p:cNvPicPr preferRelativeResize="0"/>
          <p:nvPr/>
        </p:nvPicPr>
        <p:blipFill rotWithShape="1">
          <a:blip r:embed="rId5">
            <a:alphaModFix/>
          </a:blip>
          <a:srcRect/>
          <a:stretch/>
        </p:blipFill>
        <p:spPr>
          <a:xfrm>
            <a:off x="12403146" y="480130"/>
            <a:ext cx="8105775" cy="5712187"/>
          </a:xfrm>
          <a:prstGeom prst="rect">
            <a:avLst/>
          </a:prstGeom>
          <a:noFill/>
          <a:ln>
            <a:noFill/>
          </a:ln>
        </p:spPr>
      </p:pic>
      <p:pic>
        <p:nvPicPr>
          <p:cNvPr id="1241" name="Google Shape;1241;p264" descr="Grape and Wine Metabolomics to Develop New Insights Using Untargeted and  Targeted Approaches"/>
          <p:cNvPicPr preferRelativeResize="0"/>
          <p:nvPr/>
        </p:nvPicPr>
        <p:blipFill rotWithShape="1">
          <a:blip r:embed="rId6">
            <a:alphaModFix/>
          </a:blip>
          <a:srcRect/>
          <a:stretch/>
        </p:blipFill>
        <p:spPr>
          <a:xfrm>
            <a:off x="6341904" y="1198392"/>
            <a:ext cx="4682851" cy="1552926"/>
          </a:xfrm>
          <a:prstGeom prst="rect">
            <a:avLst/>
          </a:prstGeom>
          <a:noFill/>
          <a:ln>
            <a:noFill/>
          </a:ln>
        </p:spPr>
      </p:pic>
      <p:sp>
        <p:nvSpPr>
          <p:cNvPr id="1242" name="Google Shape;1242;p264"/>
          <p:cNvSpPr/>
          <p:nvPr/>
        </p:nvSpPr>
        <p:spPr>
          <a:xfrm>
            <a:off x="6192456" y="1198392"/>
            <a:ext cx="2372810" cy="1676814"/>
          </a:xfrm>
          <a:prstGeom prst="rect">
            <a:avLst/>
          </a:prstGeom>
          <a:noFill/>
          <a:ln w="571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43" name="Google Shape;1243;p264"/>
          <p:cNvSpPr/>
          <p:nvPr/>
        </p:nvSpPr>
        <p:spPr>
          <a:xfrm>
            <a:off x="8670839" y="1198392"/>
            <a:ext cx="2372810" cy="1676814"/>
          </a:xfrm>
          <a:prstGeom prst="rect">
            <a:avLst/>
          </a:prstGeom>
          <a:noFill/>
          <a:ln w="571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3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013b2e61cf_0_59"/>
          <p:cNvSpPr txBox="1">
            <a:spLocks noGrp="1"/>
          </p:cNvSpPr>
          <p:nvPr>
            <p:ph type="title"/>
          </p:nvPr>
        </p:nvSpPr>
        <p:spPr>
          <a:xfrm>
            <a:off x="-61689" y="179904"/>
            <a:ext cx="6330400" cy="842800"/>
          </a:xfrm>
          <a:prstGeom prst="rect">
            <a:avLst/>
          </a:prstGeom>
          <a:noFill/>
          <a:ln>
            <a:noFill/>
          </a:ln>
        </p:spPr>
        <p:txBody>
          <a:bodyPr spcFirstLastPara="1" wrap="square" lIns="60900" tIns="60900" rIns="60900" bIns="60900" anchor="ctr" anchorCtr="0">
            <a:noAutofit/>
          </a:bodyPr>
          <a:lstStyle/>
          <a:p>
            <a:pPr>
              <a:buSzPts val="2700"/>
            </a:pPr>
            <a:r>
              <a:rPr lang="en"/>
              <a:t>Personalized &amp; secure</a:t>
            </a:r>
            <a:br>
              <a:rPr lang="en"/>
            </a:br>
            <a:r>
              <a:rPr lang="en"/>
              <a:t>drug discovery</a:t>
            </a:r>
            <a:endParaRPr/>
          </a:p>
        </p:txBody>
      </p:sp>
      <p:grpSp>
        <p:nvGrpSpPr>
          <p:cNvPr id="293" name="Google Shape;293;g3013b2e61cf_0_59"/>
          <p:cNvGrpSpPr/>
          <p:nvPr/>
        </p:nvGrpSpPr>
        <p:grpSpPr>
          <a:xfrm>
            <a:off x="617329" y="2146667"/>
            <a:ext cx="10679812" cy="4194232"/>
            <a:chOff x="132499" y="760897"/>
            <a:chExt cx="11854165" cy="5434822"/>
          </a:xfrm>
        </p:grpSpPr>
        <p:grpSp>
          <p:nvGrpSpPr>
            <p:cNvPr id="294" name="Google Shape;294;g3013b2e61cf_0_59"/>
            <p:cNvGrpSpPr/>
            <p:nvPr/>
          </p:nvGrpSpPr>
          <p:grpSpPr>
            <a:xfrm>
              <a:off x="2304476" y="760897"/>
              <a:ext cx="1655100" cy="797486"/>
              <a:chOff x="0" y="-110539"/>
              <a:chExt cx="1655100" cy="795895"/>
            </a:xfrm>
          </p:grpSpPr>
          <p:sp>
            <p:nvSpPr>
              <p:cNvPr id="295" name="Google Shape;295;g3013b2e61cf_0_59"/>
              <p:cNvSpPr/>
              <p:nvPr/>
            </p:nvSpPr>
            <p:spPr>
              <a:xfrm>
                <a:off x="0" y="-1"/>
                <a:ext cx="1655100" cy="650376"/>
              </a:xfrm>
              <a:custGeom>
                <a:avLst/>
                <a:gdLst/>
                <a:ahLst/>
                <a:cxnLst/>
                <a:rect l="l" t="t" r="r" b="b"/>
                <a:pathLst>
                  <a:path w="21600" h="21600" extrusionOk="0">
                    <a:moveTo>
                      <a:pt x="1415" y="0"/>
                    </a:moveTo>
                    <a:lnTo>
                      <a:pt x="20185" y="0"/>
                    </a:lnTo>
                    <a:lnTo>
                      <a:pt x="21600" y="3600"/>
                    </a:lnTo>
                    <a:lnTo>
                      <a:pt x="21600" y="21600"/>
                    </a:lnTo>
                    <a:lnTo>
                      <a:pt x="0" y="21600"/>
                    </a:lnTo>
                    <a:lnTo>
                      <a:pt x="0" y="3600"/>
                    </a:lnTo>
                    <a:cubicBezTo>
                      <a:pt x="0" y="1612"/>
                      <a:pt x="633" y="0"/>
                      <a:pt x="1415"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296" name="Google Shape;296;g3013b2e61cf_0_59"/>
              <p:cNvSpPr txBox="1"/>
              <p:nvPr/>
            </p:nvSpPr>
            <p:spPr>
              <a:xfrm>
                <a:off x="38425" y="-110539"/>
                <a:ext cx="1569000" cy="795895"/>
              </a:xfrm>
              <a:prstGeom prst="rect">
                <a:avLst/>
              </a:prstGeom>
              <a:noFill/>
              <a:ln>
                <a:noFill/>
              </a:ln>
            </p:spPr>
            <p:txBody>
              <a:bodyPr spcFirstLastPara="1" wrap="square" lIns="121867" tIns="121867" rIns="121867" bIns="121867" anchor="ctr" anchorCtr="0">
                <a:spAutoFit/>
              </a:bodyPr>
              <a:lstStyle/>
              <a:p>
                <a:pPr algn="ctr">
                  <a:buSzPts val="1100"/>
                </a:pPr>
                <a:r>
                  <a:rPr lang="en" sz="1200" b="1" dirty="0" smtClean="0"/>
                  <a:t>Short &amp;Long Reads</a:t>
                </a:r>
                <a:endParaRPr sz="1200" dirty="0"/>
              </a:p>
            </p:txBody>
          </p:sp>
        </p:grpSp>
        <p:grpSp>
          <p:nvGrpSpPr>
            <p:cNvPr id="297" name="Google Shape;297;g3013b2e61cf_0_59"/>
            <p:cNvGrpSpPr/>
            <p:nvPr/>
          </p:nvGrpSpPr>
          <p:grpSpPr>
            <a:xfrm>
              <a:off x="1889412" y="1635302"/>
              <a:ext cx="2498112" cy="558198"/>
              <a:chOff x="0" y="-40587"/>
              <a:chExt cx="2498112" cy="558198"/>
            </a:xfrm>
          </p:grpSpPr>
          <p:sp>
            <p:nvSpPr>
              <p:cNvPr id="298" name="Google Shape;298;g3013b2e61cf_0_59"/>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299" name="Google Shape;299;g3013b2e61cf_0_59"/>
              <p:cNvSpPr txBox="1"/>
              <p:nvPr/>
            </p:nvSpPr>
            <p:spPr>
              <a:xfrm>
                <a:off x="12" y="-40587"/>
                <a:ext cx="24981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dirty="0" smtClean="0"/>
                  <a:t>HDC + graph based learning</a:t>
                </a:r>
                <a:endParaRPr sz="1200" dirty="0"/>
              </a:p>
            </p:txBody>
          </p:sp>
        </p:grpSp>
        <p:grpSp>
          <p:nvGrpSpPr>
            <p:cNvPr id="300" name="Google Shape;300;g3013b2e61cf_0_59"/>
            <p:cNvGrpSpPr/>
            <p:nvPr/>
          </p:nvGrpSpPr>
          <p:grpSpPr>
            <a:xfrm>
              <a:off x="4610043" y="1658292"/>
              <a:ext cx="2639700" cy="797485"/>
              <a:chOff x="-1" y="-40788"/>
              <a:chExt cx="2639700" cy="797485"/>
            </a:xfrm>
          </p:grpSpPr>
          <p:sp>
            <p:nvSpPr>
              <p:cNvPr id="301" name="Google Shape;301;g3013b2e61cf_0_59"/>
              <p:cNvSpPr/>
              <p:nvPr/>
            </p:nvSpPr>
            <p:spPr>
              <a:xfrm>
                <a:off x="-1" y="-1"/>
                <a:ext cx="2639700" cy="6657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02" name="Google Shape;302;g3013b2e61cf_0_59"/>
              <p:cNvSpPr txBox="1"/>
              <p:nvPr/>
            </p:nvSpPr>
            <p:spPr>
              <a:xfrm>
                <a:off x="-1" y="-40788"/>
                <a:ext cx="2639700" cy="797485"/>
              </a:xfrm>
              <a:prstGeom prst="rect">
                <a:avLst/>
              </a:prstGeom>
              <a:noFill/>
              <a:ln>
                <a:noFill/>
              </a:ln>
            </p:spPr>
            <p:txBody>
              <a:bodyPr spcFirstLastPara="1" wrap="square" lIns="121867" tIns="121867" rIns="121867" bIns="121867" anchor="ctr" anchorCtr="0">
                <a:spAutoFit/>
              </a:bodyPr>
              <a:lstStyle/>
              <a:p>
                <a:pPr algn="ctr">
                  <a:buSzPts val="1100"/>
                </a:pPr>
                <a:r>
                  <a:rPr lang="en" sz="1200"/>
                  <a:t>Small-Molecule Mass Spectrometry </a:t>
                </a:r>
                <a:endParaRPr sz="1200"/>
              </a:p>
            </p:txBody>
          </p:sp>
        </p:grpSp>
        <p:sp>
          <p:nvSpPr>
            <p:cNvPr id="303" name="Google Shape;303;g3013b2e61cf_0_59"/>
            <p:cNvSpPr/>
            <p:nvPr/>
          </p:nvSpPr>
          <p:spPr>
            <a:xfrm flipH="1">
              <a:off x="5835375" y="1582268"/>
              <a:ext cx="45738" cy="11307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04" name="Google Shape;304;g3013b2e61cf_0_59"/>
            <p:cNvGrpSpPr/>
            <p:nvPr/>
          </p:nvGrpSpPr>
          <p:grpSpPr>
            <a:xfrm>
              <a:off x="132499" y="5158946"/>
              <a:ext cx="1371300" cy="1036773"/>
              <a:chOff x="0" y="-61932"/>
              <a:chExt cx="1371300" cy="1036773"/>
            </a:xfrm>
          </p:grpSpPr>
          <p:sp>
            <p:nvSpPr>
              <p:cNvPr id="305" name="Google Shape;305;g3013b2e61cf_0_59"/>
              <p:cNvSpPr/>
              <p:nvPr/>
            </p:nvSpPr>
            <p:spPr>
              <a:xfrm>
                <a:off x="0" y="42941"/>
                <a:ext cx="13713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06" name="Google Shape;306;g3013b2e61cf_0_59"/>
              <p:cNvSpPr txBox="1"/>
              <p:nvPr/>
            </p:nvSpPr>
            <p:spPr>
              <a:xfrm>
                <a:off x="0" y="-61932"/>
                <a:ext cx="1371300" cy="1036773"/>
              </a:xfrm>
              <a:prstGeom prst="rect">
                <a:avLst/>
              </a:prstGeom>
              <a:noFill/>
              <a:ln>
                <a:noFill/>
              </a:ln>
            </p:spPr>
            <p:txBody>
              <a:bodyPr spcFirstLastPara="1" wrap="square" lIns="121867" tIns="121867" rIns="121867" bIns="121867" anchor="ctr" anchorCtr="0">
                <a:spAutoFit/>
              </a:bodyPr>
              <a:lstStyle/>
              <a:p>
                <a:pPr algn="ctr">
                  <a:buSzPts val="1100"/>
                </a:pPr>
                <a:r>
                  <a:rPr lang="en" sz="1200" b="1"/>
                  <a:t>Disease-</a:t>
                </a:r>
                <a:endParaRPr sz="1200"/>
              </a:p>
              <a:p>
                <a:pPr algn="ctr">
                  <a:buSzPts val="1100"/>
                </a:pPr>
                <a:r>
                  <a:rPr lang="en" sz="1200" b="1"/>
                  <a:t>Enabling Genes</a:t>
                </a:r>
                <a:endParaRPr sz="1200"/>
              </a:p>
            </p:txBody>
          </p:sp>
        </p:grpSp>
        <p:grpSp>
          <p:nvGrpSpPr>
            <p:cNvPr id="307" name="Google Shape;307;g3013b2e61cf_0_59"/>
            <p:cNvGrpSpPr/>
            <p:nvPr/>
          </p:nvGrpSpPr>
          <p:grpSpPr>
            <a:xfrm>
              <a:off x="523607" y="4271781"/>
              <a:ext cx="2368500" cy="797486"/>
              <a:chOff x="0" y="-51447"/>
              <a:chExt cx="2368500" cy="797486"/>
            </a:xfrm>
          </p:grpSpPr>
          <p:sp>
            <p:nvSpPr>
              <p:cNvPr id="308" name="Google Shape;308;g3013b2e61cf_0_59"/>
              <p:cNvSpPr/>
              <p:nvPr/>
            </p:nvSpPr>
            <p:spPr>
              <a:xfrm>
                <a:off x="0" y="124791"/>
                <a:ext cx="2368500" cy="3948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09" name="Google Shape;309;g3013b2e61cf_0_59"/>
              <p:cNvSpPr txBox="1"/>
              <p:nvPr/>
            </p:nvSpPr>
            <p:spPr>
              <a:xfrm>
                <a:off x="0" y="-51447"/>
                <a:ext cx="23685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a:t>Taxonomy, function, gene catalog, genomes</a:t>
                </a:r>
                <a:endParaRPr sz="1200"/>
              </a:p>
            </p:txBody>
          </p:sp>
        </p:grpSp>
        <p:sp>
          <p:nvSpPr>
            <p:cNvPr id="310" name="Google Shape;310;g3013b2e61cf_0_59"/>
            <p:cNvSpPr/>
            <p:nvPr/>
          </p:nvSpPr>
          <p:spPr>
            <a:xfrm>
              <a:off x="1195483" y="4967753"/>
              <a:ext cx="225396" cy="253152"/>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11" name="Google Shape;311;g3013b2e61cf_0_59"/>
            <p:cNvGrpSpPr/>
            <p:nvPr/>
          </p:nvGrpSpPr>
          <p:grpSpPr>
            <a:xfrm>
              <a:off x="2010914" y="5263918"/>
              <a:ext cx="1624800" cy="804698"/>
              <a:chOff x="-1" y="-1"/>
              <a:chExt cx="1624800" cy="804698"/>
            </a:xfrm>
          </p:grpSpPr>
          <p:sp>
            <p:nvSpPr>
              <p:cNvPr id="312" name="Google Shape;312;g3013b2e61cf_0_59"/>
              <p:cNvSpPr/>
              <p:nvPr/>
            </p:nvSpPr>
            <p:spPr>
              <a:xfrm>
                <a:off x="-1" y="-1"/>
                <a:ext cx="16248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13" name="Google Shape;313;g3013b2e61cf_0_59"/>
              <p:cNvSpPr txBox="1"/>
              <p:nvPr/>
            </p:nvSpPr>
            <p:spPr>
              <a:xfrm>
                <a:off x="-1" y="7211"/>
                <a:ext cx="16248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Metabolic pathways</a:t>
                </a:r>
                <a:endParaRPr sz="1200"/>
              </a:p>
            </p:txBody>
          </p:sp>
        </p:grpSp>
        <p:sp>
          <p:nvSpPr>
            <p:cNvPr id="314" name="Google Shape;314;g3013b2e61cf_0_59"/>
            <p:cNvSpPr/>
            <p:nvPr/>
          </p:nvSpPr>
          <p:spPr>
            <a:xfrm>
              <a:off x="2067641" y="4967753"/>
              <a:ext cx="325242" cy="29138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15" name="Google Shape;315;g3013b2e61cf_0_59"/>
            <p:cNvSpPr/>
            <p:nvPr/>
          </p:nvSpPr>
          <p:spPr>
            <a:xfrm>
              <a:off x="3274744" y="2117214"/>
              <a:ext cx="2322378" cy="403218"/>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16" name="Google Shape;316;g3013b2e61cf_0_59"/>
            <p:cNvGrpSpPr/>
            <p:nvPr/>
          </p:nvGrpSpPr>
          <p:grpSpPr>
            <a:xfrm>
              <a:off x="2453577" y="2343565"/>
              <a:ext cx="1827600" cy="1036773"/>
              <a:chOff x="-684909" y="-155436"/>
              <a:chExt cx="1827600" cy="1952491"/>
            </a:xfrm>
          </p:grpSpPr>
          <p:sp>
            <p:nvSpPr>
              <p:cNvPr id="317" name="Google Shape;317;g3013b2e61cf_0_59"/>
              <p:cNvSpPr/>
              <p:nvPr/>
            </p:nvSpPr>
            <p:spPr>
              <a:xfrm>
                <a:off x="-684909" y="-39843"/>
                <a:ext cx="18276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18" name="Google Shape;318;g3013b2e61cf_0_59"/>
              <p:cNvSpPr txBox="1"/>
              <p:nvPr/>
            </p:nvSpPr>
            <p:spPr>
              <a:xfrm>
                <a:off x="-635623" y="-155436"/>
                <a:ext cx="1646099" cy="1952491"/>
              </a:xfrm>
              <a:prstGeom prst="rect">
                <a:avLst/>
              </a:prstGeom>
              <a:noFill/>
              <a:ln>
                <a:noFill/>
              </a:ln>
            </p:spPr>
            <p:txBody>
              <a:bodyPr spcFirstLastPara="1" wrap="square" lIns="121867" tIns="121867" rIns="121867" bIns="121867" anchor="ctr" anchorCtr="0">
                <a:spAutoFit/>
              </a:bodyPr>
              <a:lstStyle/>
              <a:p>
                <a:pPr algn="ctr">
                  <a:buSzPts val="1100"/>
                </a:pPr>
                <a:r>
                  <a:rPr lang="en" sz="1200"/>
                  <a:t>Sequence</a:t>
                </a:r>
                <a:endParaRPr sz="1200"/>
              </a:p>
              <a:p>
                <a:pPr algn="ctr">
                  <a:buSzPts val="1100"/>
                </a:pPr>
                <a:r>
                  <a:rPr lang="en" sz="1200"/>
                  <a:t>Alignment, Host Filtering</a:t>
                </a:r>
                <a:endParaRPr sz="1200"/>
              </a:p>
            </p:txBody>
          </p:sp>
        </p:grpSp>
        <p:grpSp>
          <p:nvGrpSpPr>
            <p:cNvPr id="319" name="Google Shape;319;g3013b2e61cf_0_59"/>
            <p:cNvGrpSpPr/>
            <p:nvPr/>
          </p:nvGrpSpPr>
          <p:grpSpPr>
            <a:xfrm>
              <a:off x="3411432" y="4409363"/>
              <a:ext cx="1789200" cy="558198"/>
              <a:chOff x="-1" y="-38653"/>
              <a:chExt cx="1789200" cy="558198"/>
            </a:xfrm>
          </p:grpSpPr>
          <p:sp>
            <p:nvSpPr>
              <p:cNvPr id="320" name="Google Shape;320;g3013b2e61cf_0_59"/>
              <p:cNvSpPr/>
              <p:nvPr/>
            </p:nvSpPr>
            <p:spPr>
              <a:xfrm>
                <a:off x="-1" y="-1"/>
                <a:ext cx="1789200" cy="4458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21" name="Google Shape;321;g3013b2e61cf_0_59"/>
              <p:cNvSpPr txBox="1"/>
              <p:nvPr/>
            </p:nvSpPr>
            <p:spPr>
              <a:xfrm>
                <a:off x="-1" y="-38653"/>
                <a:ext cx="17892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a:t>Gene Expression </a:t>
                </a:r>
                <a:endParaRPr sz="1200"/>
              </a:p>
            </p:txBody>
          </p:sp>
        </p:grpSp>
        <p:grpSp>
          <p:nvGrpSpPr>
            <p:cNvPr id="322" name="Google Shape;322;g3013b2e61cf_0_59"/>
            <p:cNvGrpSpPr/>
            <p:nvPr/>
          </p:nvGrpSpPr>
          <p:grpSpPr>
            <a:xfrm>
              <a:off x="4108714" y="5234669"/>
              <a:ext cx="1371300" cy="804698"/>
              <a:chOff x="-1" y="-1"/>
              <a:chExt cx="1371300" cy="804698"/>
            </a:xfrm>
          </p:grpSpPr>
          <p:sp>
            <p:nvSpPr>
              <p:cNvPr id="323" name="Google Shape;323;g3013b2e61cf_0_59"/>
              <p:cNvSpPr/>
              <p:nvPr/>
            </p:nvSpPr>
            <p:spPr>
              <a:xfrm>
                <a:off x="-1" y="-1"/>
                <a:ext cx="13713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24" name="Google Shape;324;g3013b2e61cf_0_59"/>
              <p:cNvSpPr txBox="1"/>
              <p:nvPr/>
            </p:nvSpPr>
            <p:spPr>
              <a:xfrm>
                <a:off x="-1" y="7211"/>
                <a:ext cx="13713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Disease Pathways</a:t>
                </a:r>
                <a:endParaRPr sz="1200"/>
              </a:p>
            </p:txBody>
          </p:sp>
        </p:grpSp>
        <p:sp>
          <p:nvSpPr>
            <p:cNvPr id="325" name="Google Shape;325;g3013b2e61cf_0_59"/>
            <p:cNvSpPr/>
            <p:nvPr/>
          </p:nvSpPr>
          <p:spPr>
            <a:xfrm>
              <a:off x="4423671" y="4898470"/>
              <a:ext cx="171342" cy="33145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26" name="Google Shape;326;g3013b2e61cf_0_59"/>
            <p:cNvGrpSpPr/>
            <p:nvPr/>
          </p:nvGrpSpPr>
          <p:grpSpPr>
            <a:xfrm>
              <a:off x="5952915" y="5234669"/>
              <a:ext cx="1497900" cy="804697"/>
              <a:chOff x="-1" y="-1"/>
              <a:chExt cx="1497900" cy="804697"/>
            </a:xfrm>
          </p:grpSpPr>
          <p:sp>
            <p:nvSpPr>
              <p:cNvPr id="327" name="Google Shape;327;g3013b2e61cf_0_59"/>
              <p:cNvSpPr/>
              <p:nvPr/>
            </p:nvSpPr>
            <p:spPr>
              <a:xfrm>
                <a:off x="-1" y="-1"/>
                <a:ext cx="14979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28" name="Google Shape;328;g3013b2e61cf_0_59"/>
              <p:cNvSpPr txBox="1"/>
              <p:nvPr/>
            </p:nvSpPr>
            <p:spPr>
              <a:xfrm>
                <a:off x="-1" y="7211"/>
                <a:ext cx="1497900" cy="797485"/>
              </a:xfrm>
              <a:prstGeom prst="rect">
                <a:avLst/>
              </a:prstGeom>
              <a:noFill/>
              <a:ln>
                <a:noFill/>
              </a:ln>
            </p:spPr>
            <p:txBody>
              <a:bodyPr spcFirstLastPara="1" wrap="square" lIns="121867" tIns="121867" rIns="121867" bIns="121867" anchor="ctr" anchorCtr="0">
                <a:spAutoFit/>
              </a:bodyPr>
              <a:lstStyle/>
              <a:p>
                <a:pPr algn="ctr">
                  <a:buSzPts val="1100"/>
                </a:pPr>
                <a:r>
                  <a:rPr lang="en" sz="1200" b="1"/>
                  <a:t>Personalized Treatment</a:t>
                </a:r>
                <a:endParaRPr sz="1200"/>
              </a:p>
            </p:txBody>
          </p:sp>
        </p:grpSp>
        <p:sp>
          <p:nvSpPr>
            <p:cNvPr id="329" name="Google Shape;329;g3013b2e61cf_0_59"/>
            <p:cNvSpPr/>
            <p:nvPr/>
          </p:nvSpPr>
          <p:spPr>
            <a:xfrm>
              <a:off x="4883184" y="4898470"/>
              <a:ext cx="1064988" cy="41990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30" name="Google Shape;330;g3013b2e61cf_0_59"/>
            <p:cNvSpPr/>
            <p:nvPr/>
          </p:nvSpPr>
          <p:spPr>
            <a:xfrm>
              <a:off x="3410421" y="4898470"/>
              <a:ext cx="549180" cy="36066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31" name="Google Shape;331;g3013b2e61cf_0_59"/>
            <p:cNvGrpSpPr/>
            <p:nvPr/>
          </p:nvGrpSpPr>
          <p:grpSpPr>
            <a:xfrm>
              <a:off x="5067678" y="2548281"/>
              <a:ext cx="1655100" cy="1056084"/>
              <a:chOff x="0" y="-1"/>
              <a:chExt cx="1655100" cy="1755168"/>
            </a:xfrm>
          </p:grpSpPr>
          <p:sp>
            <p:nvSpPr>
              <p:cNvPr id="332" name="Google Shape;332;g3013b2e61cf_0_59"/>
              <p:cNvSpPr/>
              <p:nvPr/>
            </p:nvSpPr>
            <p:spPr>
              <a:xfrm>
                <a:off x="0" y="-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33" name="Google Shape;333;g3013b2e61cf_0_59"/>
              <p:cNvSpPr txBox="1"/>
              <p:nvPr/>
            </p:nvSpPr>
            <p:spPr>
              <a:xfrm>
                <a:off x="0" y="32093"/>
                <a:ext cx="1655100" cy="1723074"/>
              </a:xfrm>
              <a:prstGeom prst="rect">
                <a:avLst/>
              </a:prstGeom>
              <a:noFill/>
              <a:ln>
                <a:noFill/>
              </a:ln>
            </p:spPr>
            <p:txBody>
              <a:bodyPr spcFirstLastPara="1" wrap="square" lIns="121867" tIns="121867" rIns="121867" bIns="121867" anchor="ctr" anchorCtr="0">
                <a:spAutoFit/>
              </a:bodyPr>
              <a:lstStyle/>
              <a:p>
                <a:pPr algn="ctr">
                  <a:buSzPts val="1100"/>
                </a:pPr>
                <a:r>
                  <a:rPr lang="en" sz="1200"/>
                  <a:t>Molecule Identification and Quantification</a:t>
                </a:r>
                <a:endParaRPr sz="1200"/>
              </a:p>
            </p:txBody>
          </p:sp>
        </p:grpSp>
        <p:sp>
          <p:nvSpPr>
            <p:cNvPr id="334" name="Google Shape;334;g3013b2e61cf_0_59"/>
            <p:cNvSpPr/>
            <p:nvPr/>
          </p:nvSpPr>
          <p:spPr>
            <a:xfrm>
              <a:off x="5916813" y="2369402"/>
              <a:ext cx="4428" cy="17409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35" name="Google Shape;335;g3013b2e61cf_0_59"/>
            <p:cNvGrpSpPr/>
            <p:nvPr/>
          </p:nvGrpSpPr>
          <p:grpSpPr>
            <a:xfrm>
              <a:off x="5654357" y="4365642"/>
              <a:ext cx="2221500" cy="558198"/>
              <a:chOff x="0" y="-40961"/>
              <a:chExt cx="2221500" cy="558198"/>
            </a:xfrm>
          </p:grpSpPr>
          <p:sp>
            <p:nvSpPr>
              <p:cNvPr id="336" name="Google Shape;336;g3013b2e61cf_0_59"/>
              <p:cNvSpPr/>
              <p:nvPr/>
            </p:nvSpPr>
            <p:spPr>
              <a:xfrm>
                <a:off x="0" y="35491"/>
                <a:ext cx="2221500" cy="3702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37" name="Google Shape;337;g3013b2e61cf_0_59"/>
              <p:cNvSpPr txBox="1"/>
              <p:nvPr/>
            </p:nvSpPr>
            <p:spPr>
              <a:xfrm>
                <a:off x="0" y="-40961"/>
                <a:ext cx="22215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a:t>Small-Molecule Profile</a:t>
                </a:r>
                <a:endParaRPr sz="1200"/>
              </a:p>
            </p:txBody>
          </p:sp>
        </p:grpSp>
        <p:sp>
          <p:nvSpPr>
            <p:cNvPr id="338" name="Google Shape;338;g3013b2e61cf_0_59"/>
            <p:cNvSpPr/>
            <p:nvPr/>
          </p:nvSpPr>
          <p:spPr>
            <a:xfrm>
              <a:off x="6726540" y="4847928"/>
              <a:ext cx="24462" cy="38199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39" name="Google Shape;339;g3013b2e61cf_0_59"/>
            <p:cNvGrpSpPr/>
            <p:nvPr/>
          </p:nvGrpSpPr>
          <p:grpSpPr>
            <a:xfrm>
              <a:off x="7855754" y="5234619"/>
              <a:ext cx="1655100" cy="804699"/>
              <a:chOff x="0" y="-1"/>
              <a:chExt cx="1655100" cy="804699"/>
            </a:xfrm>
          </p:grpSpPr>
          <p:sp>
            <p:nvSpPr>
              <p:cNvPr id="340" name="Google Shape;340;g3013b2e61cf_0_59"/>
              <p:cNvSpPr/>
              <p:nvPr/>
            </p:nvSpPr>
            <p:spPr>
              <a:xfrm>
                <a:off x="0" y="-1"/>
                <a:ext cx="16551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41" name="Google Shape;341;g3013b2e61cf_0_59"/>
              <p:cNvSpPr txBox="1"/>
              <p:nvPr/>
            </p:nvSpPr>
            <p:spPr>
              <a:xfrm>
                <a:off x="0" y="7212"/>
                <a:ext cx="16551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Off-Target Drug Interactions</a:t>
                </a:r>
                <a:endParaRPr sz="1200"/>
              </a:p>
            </p:txBody>
          </p:sp>
        </p:grpSp>
        <p:sp>
          <p:nvSpPr>
            <p:cNvPr id="342" name="Google Shape;342;g3013b2e61cf_0_59"/>
            <p:cNvSpPr/>
            <p:nvPr/>
          </p:nvSpPr>
          <p:spPr>
            <a:xfrm>
              <a:off x="7193541" y="4847928"/>
              <a:ext cx="741312" cy="38194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43" name="Google Shape;343;g3013b2e61cf_0_59"/>
            <p:cNvGrpSpPr/>
            <p:nvPr/>
          </p:nvGrpSpPr>
          <p:grpSpPr>
            <a:xfrm>
              <a:off x="9824286" y="5234219"/>
              <a:ext cx="1655100" cy="804698"/>
              <a:chOff x="0" y="-1"/>
              <a:chExt cx="1655100" cy="804698"/>
            </a:xfrm>
          </p:grpSpPr>
          <p:sp>
            <p:nvSpPr>
              <p:cNvPr id="344" name="Google Shape;344;g3013b2e61cf_0_59"/>
              <p:cNvSpPr/>
              <p:nvPr/>
            </p:nvSpPr>
            <p:spPr>
              <a:xfrm>
                <a:off x="0" y="-1"/>
                <a:ext cx="16551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45" name="Google Shape;345;g3013b2e61cf_0_59"/>
              <p:cNvSpPr txBox="1"/>
              <p:nvPr/>
            </p:nvSpPr>
            <p:spPr>
              <a:xfrm>
                <a:off x="0" y="7211"/>
                <a:ext cx="16551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Novel Drug Discovery</a:t>
                </a:r>
                <a:endParaRPr sz="1200"/>
              </a:p>
            </p:txBody>
          </p:sp>
        </p:grpSp>
        <p:sp>
          <p:nvSpPr>
            <p:cNvPr id="346" name="Google Shape;346;g3013b2e61cf_0_59"/>
            <p:cNvSpPr/>
            <p:nvPr/>
          </p:nvSpPr>
          <p:spPr>
            <a:xfrm>
              <a:off x="7852583" y="4698546"/>
              <a:ext cx="2322378" cy="51089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47" name="Google Shape;347;g3013b2e61cf_0_59"/>
            <p:cNvGrpSpPr/>
            <p:nvPr/>
          </p:nvGrpSpPr>
          <p:grpSpPr>
            <a:xfrm>
              <a:off x="4930222" y="865357"/>
              <a:ext cx="1998000" cy="797486"/>
              <a:chOff x="-1580056" y="-62590"/>
              <a:chExt cx="1998000" cy="797486"/>
            </a:xfrm>
          </p:grpSpPr>
          <p:sp>
            <p:nvSpPr>
              <p:cNvPr id="348" name="Google Shape;348;g3013b2e61cf_0_59"/>
              <p:cNvSpPr/>
              <p:nvPr/>
            </p:nvSpPr>
            <p:spPr>
              <a:xfrm>
                <a:off x="-1580056" y="-15790"/>
                <a:ext cx="1998000" cy="650376"/>
              </a:xfrm>
              <a:custGeom>
                <a:avLst/>
                <a:gdLst/>
                <a:ahLst/>
                <a:cxnLst/>
                <a:rect l="l" t="t" r="r" b="b"/>
                <a:pathLst>
                  <a:path w="21600" h="21600" extrusionOk="0">
                    <a:moveTo>
                      <a:pt x="1172" y="0"/>
                    </a:moveTo>
                    <a:lnTo>
                      <a:pt x="20428" y="0"/>
                    </a:lnTo>
                    <a:lnTo>
                      <a:pt x="21600" y="3600"/>
                    </a:lnTo>
                    <a:lnTo>
                      <a:pt x="21600" y="21600"/>
                    </a:lnTo>
                    <a:lnTo>
                      <a:pt x="0" y="21600"/>
                    </a:lnTo>
                    <a:lnTo>
                      <a:pt x="0" y="3600"/>
                    </a:lnTo>
                    <a:cubicBezTo>
                      <a:pt x="0" y="1612"/>
                      <a:pt x="525" y="0"/>
                      <a:pt x="1172"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49" name="Google Shape;349;g3013b2e61cf_0_59"/>
              <p:cNvSpPr txBox="1"/>
              <p:nvPr/>
            </p:nvSpPr>
            <p:spPr>
              <a:xfrm>
                <a:off x="-1521389" y="-62590"/>
                <a:ext cx="19119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Proteomics &amp; Metabolomics</a:t>
                </a:r>
                <a:endParaRPr sz="1200"/>
              </a:p>
            </p:txBody>
          </p:sp>
        </p:grpSp>
        <p:grpSp>
          <p:nvGrpSpPr>
            <p:cNvPr id="350" name="Google Shape;350;g3013b2e61cf_0_59"/>
            <p:cNvGrpSpPr/>
            <p:nvPr/>
          </p:nvGrpSpPr>
          <p:grpSpPr>
            <a:xfrm>
              <a:off x="7724286" y="1699080"/>
              <a:ext cx="2498100" cy="650400"/>
              <a:chOff x="0" y="98591"/>
              <a:chExt cx="2498100" cy="650400"/>
            </a:xfrm>
          </p:grpSpPr>
          <p:sp>
            <p:nvSpPr>
              <p:cNvPr id="351" name="Google Shape;351;g3013b2e61cf_0_59"/>
              <p:cNvSpPr/>
              <p:nvPr/>
            </p:nvSpPr>
            <p:spPr>
              <a:xfrm>
                <a:off x="0" y="98591"/>
                <a:ext cx="2498100" cy="6504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52" name="Google Shape;352;g3013b2e61cf_0_59"/>
              <p:cNvSpPr txBox="1"/>
              <p:nvPr/>
            </p:nvSpPr>
            <p:spPr>
              <a:xfrm>
                <a:off x="0" y="162237"/>
                <a:ext cx="2498100" cy="558198"/>
              </a:xfrm>
              <a:prstGeom prst="rect">
                <a:avLst/>
              </a:prstGeom>
              <a:noFill/>
              <a:ln>
                <a:noFill/>
              </a:ln>
            </p:spPr>
            <p:txBody>
              <a:bodyPr spcFirstLastPara="1" wrap="square" lIns="121867" tIns="121867" rIns="121867" bIns="121867" anchor="ctr" anchorCtr="0">
                <a:spAutoFit/>
              </a:bodyPr>
              <a:lstStyle/>
              <a:p>
                <a:pPr algn="ctr">
                  <a:buSzPts val="1100"/>
                </a:pPr>
                <a:r>
                  <a:rPr lang="en" sz="1200"/>
                  <a:t>Identify possible molecules</a:t>
                </a:r>
                <a:endParaRPr sz="1200"/>
              </a:p>
            </p:txBody>
          </p:sp>
        </p:grpSp>
        <p:grpSp>
          <p:nvGrpSpPr>
            <p:cNvPr id="353" name="Google Shape;353;g3013b2e61cf_0_59"/>
            <p:cNvGrpSpPr/>
            <p:nvPr/>
          </p:nvGrpSpPr>
          <p:grpSpPr>
            <a:xfrm>
              <a:off x="7838685" y="2493113"/>
              <a:ext cx="2139600" cy="797486"/>
              <a:chOff x="-1" y="-48440"/>
              <a:chExt cx="2139600" cy="797486"/>
            </a:xfrm>
          </p:grpSpPr>
          <p:sp>
            <p:nvSpPr>
              <p:cNvPr id="354" name="Google Shape;354;g3013b2e61cf_0_59"/>
              <p:cNvSpPr/>
              <p:nvPr/>
            </p:nvSpPr>
            <p:spPr>
              <a:xfrm>
                <a:off x="-1" y="-1"/>
                <a:ext cx="2139600" cy="6504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55" name="Google Shape;355;g3013b2e61cf_0_59"/>
              <p:cNvSpPr txBox="1"/>
              <p:nvPr/>
            </p:nvSpPr>
            <p:spPr>
              <a:xfrm>
                <a:off x="-1" y="-48440"/>
                <a:ext cx="21396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a:t>Compare to existing proteins</a:t>
                </a:r>
                <a:endParaRPr sz="1200"/>
              </a:p>
            </p:txBody>
          </p:sp>
        </p:grpSp>
        <p:sp>
          <p:nvSpPr>
            <p:cNvPr id="356" name="Google Shape;356;g3013b2e61cf_0_59"/>
            <p:cNvSpPr/>
            <p:nvPr/>
          </p:nvSpPr>
          <p:spPr>
            <a:xfrm>
              <a:off x="8933886" y="2448214"/>
              <a:ext cx="6804" cy="88560"/>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57" name="Google Shape;357;g3013b2e61cf_0_59"/>
            <p:cNvGrpSpPr/>
            <p:nvPr/>
          </p:nvGrpSpPr>
          <p:grpSpPr>
            <a:xfrm>
              <a:off x="7975093" y="3231808"/>
              <a:ext cx="1883603" cy="1040535"/>
              <a:chOff x="0" y="-54493"/>
              <a:chExt cx="2798400" cy="1040535"/>
            </a:xfrm>
          </p:grpSpPr>
          <p:sp>
            <p:nvSpPr>
              <p:cNvPr id="358" name="Google Shape;358;g3013b2e61cf_0_59"/>
              <p:cNvSpPr/>
              <p:nvPr/>
            </p:nvSpPr>
            <p:spPr>
              <a:xfrm>
                <a:off x="0" y="64742"/>
                <a:ext cx="2798400" cy="9213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59" name="Google Shape;359;g3013b2e61cf_0_59"/>
              <p:cNvSpPr txBox="1"/>
              <p:nvPr/>
            </p:nvSpPr>
            <p:spPr>
              <a:xfrm>
                <a:off x="0" y="-54493"/>
                <a:ext cx="2798400" cy="1036773"/>
              </a:xfrm>
              <a:prstGeom prst="rect">
                <a:avLst/>
              </a:prstGeom>
              <a:solidFill>
                <a:srgbClr val="EA9999"/>
              </a:solidFill>
              <a:ln w="6350" cap="flat" cmpd="sng">
                <a:solidFill>
                  <a:srgbClr val="9900FF"/>
                </a:solidFill>
                <a:prstDash val="solid"/>
                <a:round/>
                <a:headEnd type="none" w="sm" len="sm"/>
                <a:tailEnd type="none" w="sm" len="sm"/>
              </a:ln>
            </p:spPr>
            <p:txBody>
              <a:bodyPr spcFirstLastPara="1" wrap="square" lIns="121867" tIns="121867" rIns="121867" bIns="121867" anchor="ctr" anchorCtr="0">
                <a:spAutoFit/>
              </a:bodyPr>
              <a:lstStyle/>
              <a:p>
                <a:pPr algn="ctr">
                  <a:buSzPts val="1100"/>
                </a:pPr>
                <a:r>
                  <a:rPr lang="en" sz="1200" dirty="0"/>
                  <a:t>Select the most promising drug candidate</a:t>
                </a:r>
                <a:endParaRPr sz="1200" dirty="0"/>
              </a:p>
            </p:txBody>
          </p:sp>
        </p:grpSp>
        <p:sp>
          <p:nvSpPr>
            <p:cNvPr id="360" name="Google Shape;360;g3013b2e61cf_0_59"/>
            <p:cNvSpPr/>
            <p:nvPr/>
          </p:nvSpPr>
          <p:spPr>
            <a:xfrm>
              <a:off x="8908483" y="3196794"/>
              <a:ext cx="0" cy="83376"/>
            </a:xfrm>
            <a:custGeom>
              <a:avLst/>
              <a:gdLst/>
              <a:ahLst/>
              <a:cxnLst/>
              <a:rect l="l" t="t" r="r" b="b"/>
              <a:pathLst>
                <a:path w="21600" h="21600" extrusionOk="0">
                  <a:moveTo>
                    <a:pt x="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61" name="Google Shape;361;g3013b2e61cf_0_59"/>
            <p:cNvGrpSpPr/>
            <p:nvPr/>
          </p:nvGrpSpPr>
          <p:grpSpPr>
            <a:xfrm>
              <a:off x="8658016" y="4316324"/>
              <a:ext cx="2221500" cy="558199"/>
              <a:chOff x="0" y="-40962"/>
              <a:chExt cx="2221500" cy="558199"/>
            </a:xfrm>
          </p:grpSpPr>
          <p:sp>
            <p:nvSpPr>
              <p:cNvPr id="362" name="Google Shape;362;g3013b2e61cf_0_59"/>
              <p:cNvSpPr/>
              <p:nvPr/>
            </p:nvSpPr>
            <p:spPr>
              <a:xfrm>
                <a:off x="0" y="60841"/>
                <a:ext cx="2221500" cy="3195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63" name="Google Shape;363;g3013b2e61cf_0_59"/>
              <p:cNvSpPr txBox="1"/>
              <p:nvPr/>
            </p:nvSpPr>
            <p:spPr>
              <a:xfrm>
                <a:off x="0" y="-40962"/>
                <a:ext cx="2221500" cy="558199"/>
              </a:xfrm>
              <a:prstGeom prst="rect">
                <a:avLst/>
              </a:prstGeom>
              <a:noFill/>
              <a:ln>
                <a:noFill/>
              </a:ln>
            </p:spPr>
            <p:txBody>
              <a:bodyPr spcFirstLastPara="1" wrap="square" lIns="121867" tIns="121867" rIns="121867" bIns="121867" anchor="ctr" anchorCtr="0">
                <a:spAutoFit/>
              </a:bodyPr>
              <a:lstStyle/>
              <a:p>
                <a:pPr algn="ctr">
                  <a:buSzPts val="1100"/>
                </a:pPr>
                <a:r>
                  <a:rPr lang="en" sz="1200"/>
                  <a:t>Clinical Associations</a:t>
                </a:r>
                <a:endParaRPr sz="1200"/>
              </a:p>
            </p:txBody>
          </p:sp>
        </p:grpSp>
        <p:sp>
          <p:nvSpPr>
            <p:cNvPr id="364" name="Google Shape;364;g3013b2e61cf_0_59"/>
            <p:cNvSpPr/>
            <p:nvPr/>
          </p:nvSpPr>
          <p:spPr>
            <a:xfrm>
              <a:off x="7455484" y="4798611"/>
              <a:ext cx="1660878" cy="561924"/>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65" name="Google Shape;365;g3013b2e61cf_0_59"/>
            <p:cNvSpPr/>
            <p:nvPr/>
          </p:nvSpPr>
          <p:spPr>
            <a:xfrm>
              <a:off x="5484681" y="4798611"/>
              <a:ext cx="3225906" cy="672894"/>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66" name="Google Shape;366;g3013b2e61cf_0_59"/>
            <p:cNvSpPr/>
            <p:nvPr/>
          </p:nvSpPr>
          <p:spPr>
            <a:xfrm>
              <a:off x="10469592" y="1268038"/>
              <a:ext cx="364500" cy="2553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45700" tIns="45700" rIns="45700" bIns="45700" anchor="ctr" anchorCtr="0">
              <a:noAutofit/>
            </a:bodyPr>
            <a:lstStyle/>
            <a:p>
              <a:pPr algn="ctr">
                <a:buClr>
                  <a:srgbClr val="FFFFFF"/>
                </a:buClr>
                <a:buSzPts val="1100"/>
              </a:pPr>
              <a:endParaRPr sz="1200"/>
            </a:p>
          </p:txBody>
        </p:sp>
        <p:sp>
          <p:nvSpPr>
            <p:cNvPr id="367" name="Google Shape;367;g3013b2e61cf_0_59"/>
            <p:cNvSpPr txBox="1"/>
            <p:nvPr/>
          </p:nvSpPr>
          <p:spPr>
            <a:xfrm>
              <a:off x="10869039" y="1223602"/>
              <a:ext cx="1016100" cy="358792"/>
            </a:xfrm>
            <a:prstGeom prst="rect">
              <a:avLst/>
            </a:prstGeom>
            <a:noFill/>
            <a:ln>
              <a:noFill/>
            </a:ln>
          </p:spPr>
          <p:txBody>
            <a:bodyPr spcFirstLastPara="1" wrap="square" lIns="45667" tIns="45667" rIns="45667" bIns="45667" anchor="t" anchorCtr="0">
              <a:spAutoFit/>
            </a:bodyPr>
            <a:lstStyle/>
            <a:p>
              <a:pPr>
                <a:buSzPts val="1100"/>
              </a:pPr>
              <a:r>
                <a:rPr lang="en" sz="1200"/>
                <a:t>Chem/Bio</a:t>
              </a:r>
              <a:endParaRPr sz="1200"/>
            </a:p>
          </p:txBody>
        </p:sp>
        <p:sp>
          <p:nvSpPr>
            <p:cNvPr id="368" name="Google Shape;368;g3013b2e61cf_0_59"/>
            <p:cNvSpPr/>
            <p:nvPr/>
          </p:nvSpPr>
          <p:spPr>
            <a:xfrm>
              <a:off x="10448244" y="1655335"/>
              <a:ext cx="383400" cy="2349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69" name="Google Shape;369;g3013b2e61cf_0_59"/>
            <p:cNvSpPr txBox="1"/>
            <p:nvPr/>
          </p:nvSpPr>
          <p:spPr>
            <a:xfrm>
              <a:off x="10877243" y="1556382"/>
              <a:ext cx="950700" cy="598080"/>
            </a:xfrm>
            <a:prstGeom prst="rect">
              <a:avLst/>
            </a:prstGeom>
            <a:noFill/>
            <a:ln>
              <a:noFill/>
            </a:ln>
          </p:spPr>
          <p:txBody>
            <a:bodyPr spcFirstLastPara="1" wrap="square" lIns="45667" tIns="45667" rIns="45667" bIns="45667" anchor="t" anchorCtr="0">
              <a:spAutoFit/>
            </a:bodyPr>
            <a:lstStyle/>
            <a:p>
              <a:pPr>
                <a:buSzPts val="1100"/>
              </a:pPr>
              <a:r>
                <a:rPr lang="en" sz="1200"/>
                <a:t>Data/CPU </a:t>
              </a:r>
              <a:endParaRPr sz="1200"/>
            </a:p>
            <a:p>
              <a:pPr>
                <a:buSzPts val="1100"/>
              </a:pPr>
              <a:r>
                <a:rPr lang="en" sz="1200"/>
                <a:t>Intensive</a:t>
              </a:r>
              <a:endParaRPr sz="1200"/>
            </a:p>
          </p:txBody>
        </p:sp>
        <p:sp>
          <p:nvSpPr>
            <p:cNvPr id="370" name="Google Shape;370;g3013b2e61cf_0_59"/>
            <p:cNvSpPr/>
            <p:nvPr/>
          </p:nvSpPr>
          <p:spPr>
            <a:xfrm>
              <a:off x="10448244" y="2428058"/>
              <a:ext cx="383400" cy="2349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71" name="Google Shape;371;g3013b2e61cf_0_59"/>
            <p:cNvSpPr txBox="1"/>
            <p:nvPr/>
          </p:nvSpPr>
          <p:spPr>
            <a:xfrm>
              <a:off x="10888139" y="2391078"/>
              <a:ext cx="950700" cy="358792"/>
            </a:xfrm>
            <a:prstGeom prst="rect">
              <a:avLst/>
            </a:prstGeom>
            <a:noFill/>
            <a:ln>
              <a:noFill/>
            </a:ln>
          </p:spPr>
          <p:txBody>
            <a:bodyPr spcFirstLastPara="1" wrap="square" lIns="45667" tIns="45667" rIns="45667" bIns="45667" anchor="t" anchorCtr="0">
              <a:spAutoFit/>
            </a:bodyPr>
            <a:lstStyle/>
            <a:p>
              <a:pPr>
                <a:buSzPts val="1100"/>
              </a:pPr>
              <a:r>
                <a:rPr lang="en" sz="1200"/>
                <a:t>Benefit</a:t>
              </a:r>
              <a:endParaRPr sz="1200"/>
            </a:p>
          </p:txBody>
        </p:sp>
        <p:sp>
          <p:nvSpPr>
            <p:cNvPr id="372" name="Google Shape;372;g3013b2e61cf_0_59"/>
            <p:cNvSpPr/>
            <p:nvPr/>
          </p:nvSpPr>
          <p:spPr>
            <a:xfrm>
              <a:off x="10450508" y="2107249"/>
              <a:ext cx="383400" cy="234900"/>
            </a:xfrm>
            <a:prstGeom prst="rect">
              <a:avLst/>
            </a:prstGeom>
            <a:solidFill>
              <a:srgbClr val="E1EFD8"/>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73" name="Google Shape;373;g3013b2e61cf_0_59"/>
            <p:cNvSpPr txBox="1"/>
            <p:nvPr/>
          </p:nvSpPr>
          <p:spPr>
            <a:xfrm>
              <a:off x="10840364" y="2116477"/>
              <a:ext cx="1146300" cy="358792"/>
            </a:xfrm>
            <a:prstGeom prst="rect">
              <a:avLst/>
            </a:prstGeom>
            <a:noFill/>
            <a:ln>
              <a:noFill/>
            </a:ln>
          </p:spPr>
          <p:txBody>
            <a:bodyPr spcFirstLastPara="1" wrap="square" lIns="45667" tIns="45667" rIns="45667" bIns="45667" anchor="t" anchorCtr="0">
              <a:spAutoFit/>
            </a:bodyPr>
            <a:lstStyle/>
            <a:p>
              <a:pPr>
                <a:buSzPts val="1100"/>
              </a:pPr>
              <a:r>
                <a:rPr lang="en" sz="1200"/>
                <a:t>Tool output</a:t>
              </a:r>
              <a:endParaRPr sz="1200"/>
            </a:p>
          </p:txBody>
        </p:sp>
        <p:cxnSp>
          <p:nvCxnSpPr>
            <p:cNvPr id="374" name="Google Shape;374;g3013b2e61cf_0_59"/>
            <p:cNvCxnSpPr>
              <a:endCxn id="318" idx="0"/>
            </p:cNvCxnSpPr>
            <p:nvPr/>
          </p:nvCxnSpPr>
          <p:spPr>
            <a:xfrm>
              <a:off x="3138412" y="2093829"/>
              <a:ext cx="187500" cy="249600"/>
            </a:xfrm>
            <a:prstGeom prst="straightConnector1">
              <a:avLst/>
            </a:prstGeom>
            <a:noFill/>
            <a:ln w="9525" cap="flat" cmpd="sng">
              <a:solidFill>
                <a:srgbClr val="44546A"/>
              </a:solidFill>
              <a:prstDash val="solid"/>
              <a:round/>
              <a:headEnd type="none" w="sm" len="sm"/>
              <a:tailEnd type="triangle" w="med" len="med"/>
            </a:ln>
          </p:spPr>
        </p:cxnSp>
        <p:sp>
          <p:nvSpPr>
            <p:cNvPr id="375" name="Google Shape;375;g3013b2e61cf_0_59"/>
            <p:cNvSpPr/>
            <p:nvPr/>
          </p:nvSpPr>
          <p:spPr>
            <a:xfrm flipH="1">
              <a:off x="3086288" y="1530298"/>
              <a:ext cx="45738" cy="20849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76" name="Google Shape;376;g3013b2e61cf_0_59"/>
            <p:cNvGrpSpPr/>
            <p:nvPr/>
          </p:nvGrpSpPr>
          <p:grpSpPr>
            <a:xfrm>
              <a:off x="7946552" y="868633"/>
              <a:ext cx="1998000" cy="797486"/>
              <a:chOff x="-1580056" y="-62590"/>
              <a:chExt cx="1998000" cy="797486"/>
            </a:xfrm>
          </p:grpSpPr>
          <p:sp>
            <p:nvSpPr>
              <p:cNvPr id="377" name="Google Shape;377;g3013b2e61cf_0_59"/>
              <p:cNvSpPr/>
              <p:nvPr/>
            </p:nvSpPr>
            <p:spPr>
              <a:xfrm>
                <a:off x="-1580056" y="-15790"/>
                <a:ext cx="1998000" cy="650376"/>
              </a:xfrm>
              <a:custGeom>
                <a:avLst/>
                <a:gdLst/>
                <a:ahLst/>
                <a:cxnLst/>
                <a:rect l="l" t="t" r="r" b="b"/>
                <a:pathLst>
                  <a:path w="21600" h="21600" extrusionOk="0">
                    <a:moveTo>
                      <a:pt x="1172" y="0"/>
                    </a:moveTo>
                    <a:lnTo>
                      <a:pt x="20428" y="0"/>
                    </a:lnTo>
                    <a:lnTo>
                      <a:pt x="21600" y="3600"/>
                    </a:lnTo>
                    <a:lnTo>
                      <a:pt x="21600" y="21600"/>
                    </a:lnTo>
                    <a:lnTo>
                      <a:pt x="0" y="21600"/>
                    </a:lnTo>
                    <a:lnTo>
                      <a:pt x="0" y="3600"/>
                    </a:lnTo>
                    <a:cubicBezTo>
                      <a:pt x="0" y="1612"/>
                      <a:pt x="525" y="0"/>
                      <a:pt x="1172"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78" name="Google Shape;378;g3013b2e61cf_0_59"/>
              <p:cNvSpPr txBox="1"/>
              <p:nvPr/>
            </p:nvSpPr>
            <p:spPr>
              <a:xfrm>
                <a:off x="-1521389" y="-62590"/>
                <a:ext cx="1911900" cy="797486"/>
              </a:xfrm>
              <a:prstGeom prst="rect">
                <a:avLst/>
              </a:prstGeom>
              <a:noFill/>
              <a:ln>
                <a:noFill/>
              </a:ln>
            </p:spPr>
            <p:txBody>
              <a:bodyPr spcFirstLastPara="1" wrap="square" lIns="121867" tIns="121867" rIns="121867" bIns="121867" anchor="ctr" anchorCtr="0">
                <a:spAutoFit/>
              </a:bodyPr>
              <a:lstStyle/>
              <a:p>
                <a:pPr algn="ctr">
                  <a:buSzPts val="1100"/>
                </a:pPr>
                <a:r>
                  <a:rPr lang="en" sz="1200" b="1"/>
                  <a:t>Virtual drug screening</a:t>
                </a:r>
                <a:endParaRPr sz="1200"/>
              </a:p>
            </p:txBody>
          </p:sp>
        </p:grpSp>
        <p:sp>
          <p:nvSpPr>
            <p:cNvPr id="379" name="Google Shape;379;g3013b2e61cf_0_59"/>
            <p:cNvSpPr/>
            <p:nvPr/>
          </p:nvSpPr>
          <p:spPr>
            <a:xfrm>
              <a:off x="5925397" y="2382290"/>
              <a:ext cx="1927098" cy="51089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80" name="Google Shape;380;g3013b2e61cf_0_59"/>
            <p:cNvSpPr/>
            <p:nvPr/>
          </p:nvSpPr>
          <p:spPr>
            <a:xfrm>
              <a:off x="4257689" y="3838065"/>
              <a:ext cx="3717414" cy="22766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nvGrpSpPr>
            <p:cNvPr id="381" name="Google Shape;381;g3013b2e61cf_0_59"/>
            <p:cNvGrpSpPr/>
            <p:nvPr/>
          </p:nvGrpSpPr>
          <p:grpSpPr>
            <a:xfrm>
              <a:off x="2454887" y="3442509"/>
              <a:ext cx="1827600" cy="891443"/>
              <a:chOff x="-684909" y="-39843"/>
              <a:chExt cx="1827600" cy="1678800"/>
            </a:xfrm>
          </p:grpSpPr>
          <p:sp>
            <p:nvSpPr>
              <p:cNvPr id="382" name="Google Shape;382;g3013b2e61cf_0_59"/>
              <p:cNvSpPr/>
              <p:nvPr/>
            </p:nvSpPr>
            <p:spPr>
              <a:xfrm>
                <a:off x="-684909" y="-39843"/>
                <a:ext cx="18276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algn="ctr">
                  <a:buSzPts val="1100"/>
                </a:pPr>
                <a:endParaRPr sz="1200"/>
              </a:p>
            </p:txBody>
          </p:sp>
          <p:sp>
            <p:nvSpPr>
              <p:cNvPr id="383" name="Google Shape;383;g3013b2e61cf_0_59"/>
              <p:cNvSpPr txBox="1"/>
              <p:nvPr/>
            </p:nvSpPr>
            <p:spPr>
              <a:xfrm>
                <a:off x="-635623" y="55634"/>
                <a:ext cx="1646099" cy="1501856"/>
              </a:xfrm>
              <a:prstGeom prst="rect">
                <a:avLst/>
              </a:prstGeom>
              <a:noFill/>
              <a:ln>
                <a:noFill/>
              </a:ln>
            </p:spPr>
            <p:txBody>
              <a:bodyPr spcFirstLastPara="1" wrap="square" lIns="121867" tIns="121867" rIns="121867" bIns="121867" anchor="ctr" anchorCtr="0">
                <a:spAutoFit/>
              </a:bodyPr>
              <a:lstStyle/>
              <a:p>
                <a:pPr algn="ctr">
                  <a:buSzPts val="1100"/>
                </a:pPr>
                <a:r>
                  <a:rPr lang="en" sz="1200"/>
                  <a:t>Identify key mutations</a:t>
                </a:r>
                <a:endParaRPr sz="1200"/>
              </a:p>
            </p:txBody>
          </p:sp>
        </p:grpSp>
        <p:sp>
          <p:nvSpPr>
            <p:cNvPr id="384" name="Google Shape;384;g3013b2e61cf_0_59"/>
            <p:cNvSpPr/>
            <p:nvPr/>
          </p:nvSpPr>
          <p:spPr>
            <a:xfrm>
              <a:off x="5884065" y="3560424"/>
              <a:ext cx="2091042" cy="272808"/>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cxnSp>
          <p:nvCxnSpPr>
            <p:cNvPr id="385" name="Google Shape;385;g3013b2e61cf_0_59"/>
            <p:cNvCxnSpPr>
              <a:stCxn id="382" idx="2"/>
            </p:cNvCxnSpPr>
            <p:nvPr/>
          </p:nvCxnSpPr>
          <p:spPr>
            <a:xfrm flipH="1">
              <a:off x="2010887" y="4333952"/>
              <a:ext cx="1357800" cy="84300"/>
            </a:xfrm>
            <a:prstGeom prst="straightConnector1">
              <a:avLst/>
            </a:prstGeom>
            <a:noFill/>
            <a:ln w="9525" cap="flat" cmpd="sng">
              <a:solidFill>
                <a:srgbClr val="5597D3"/>
              </a:solidFill>
              <a:prstDash val="solid"/>
              <a:round/>
              <a:headEnd type="none" w="sm" len="sm"/>
              <a:tailEnd type="triangle" w="med" len="med"/>
            </a:ln>
          </p:spPr>
        </p:cxnSp>
        <p:cxnSp>
          <p:nvCxnSpPr>
            <p:cNvPr id="386" name="Google Shape;386;g3013b2e61cf_0_59"/>
            <p:cNvCxnSpPr>
              <a:stCxn id="382" idx="2"/>
              <a:endCxn id="321" idx="0"/>
            </p:cNvCxnSpPr>
            <p:nvPr/>
          </p:nvCxnSpPr>
          <p:spPr>
            <a:xfrm>
              <a:off x="3368687" y="4333952"/>
              <a:ext cx="937200" cy="75300"/>
            </a:xfrm>
            <a:prstGeom prst="straightConnector1">
              <a:avLst/>
            </a:prstGeom>
            <a:noFill/>
            <a:ln w="9525" cap="flat" cmpd="sng">
              <a:solidFill>
                <a:srgbClr val="5597D3"/>
              </a:solidFill>
              <a:prstDash val="solid"/>
              <a:round/>
              <a:headEnd type="none" w="sm" len="sm"/>
              <a:tailEnd type="triangle" w="med" len="med"/>
            </a:ln>
          </p:spPr>
        </p:cxnSp>
        <p:cxnSp>
          <p:nvCxnSpPr>
            <p:cNvPr id="387" name="Google Shape;387;g3013b2e61cf_0_59"/>
            <p:cNvCxnSpPr>
              <a:stCxn id="332" idx="2"/>
              <a:endCxn id="337" idx="0"/>
            </p:cNvCxnSpPr>
            <p:nvPr/>
          </p:nvCxnSpPr>
          <p:spPr>
            <a:xfrm>
              <a:off x="5895228" y="3558415"/>
              <a:ext cx="870000" cy="807300"/>
            </a:xfrm>
            <a:prstGeom prst="straightConnector1">
              <a:avLst/>
            </a:prstGeom>
            <a:noFill/>
            <a:ln w="9525" cap="flat" cmpd="sng">
              <a:solidFill>
                <a:srgbClr val="5597D3"/>
              </a:solidFill>
              <a:prstDash val="solid"/>
              <a:round/>
              <a:headEnd type="none" w="sm" len="sm"/>
              <a:tailEnd type="triangle" w="med" len="med"/>
            </a:ln>
          </p:spPr>
        </p:cxnSp>
        <p:cxnSp>
          <p:nvCxnSpPr>
            <p:cNvPr id="388" name="Google Shape;388;g3013b2e61cf_0_59"/>
            <p:cNvCxnSpPr>
              <a:stCxn id="358" idx="2"/>
              <a:endCxn id="337" idx="0"/>
            </p:cNvCxnSpPr>
            <p:nvPr/>
          </p:nvCxnSpPr>
          <p:spPr>
            <a:xfrm flipH="1">
              <a:off x="6764995" y="4272343"/>
              <a:ext cx="2151900" cy="93300"/>
            </a:xfrm>
            <a:prstGeom prst="straightConnector1">
              <a:avLst/>
            </a:prstGeom>
            <a:noFill/>
            <a:ln w="9525" cap="flat" cmpd="sng">
              <a:solidFill>
                <a:srgbClr val="5597D3"/>
              </a:solidFill>
              <a:prstDash val="solid"/>
              <a:round/>
              <a:headEnd type="none" w="sm" len="sm"/>
              <a:tailEnd type="triangle" w="med" len="med"/>
            </a:ln>
          </p:spPr>
        </p:cxnSp>
        <p:cxnSp>
          <p:nvCxnSpPr>
            <p:cNvPr id="389" name="Google Shape;389;g3013b2e61cf_0_59"/>
            <p:cNvCxnSpPr>
              <a:stCxn id="358" idx="2"/>
              <a:endCxn id="363" idx="0"/>
            </p:cNvCxnSpPr>
            <p:nvPr/>
          </p:nvCxnSpPr>
          <p:spPr>
            <a:xfrm>
              <a:off x="8916895" y="4272343"/>
              <a:ext cx="852000" cy="43800"/>
            </a:xfrm>
            <a:prstGeom prst="straightConnector1">
              <a:avLst/>
            </a:prstGeom>
            <a:noFill/>
            <a:ln w="9525" cap="flat" cmpd="sng">
              <a:solidFill>
                <a:srgbClr val="5597D3"/>
              </a:solidFill>
              <a:prstDash val="solid"/>
              <a:round/>
              <a:headEnd type="none" w="sm" len="sm"/>
              <a:tailEnd type="triangle" w="med" len="med"/>
            </a:ln>
          </p:spPr>
        </p:cxnSp>
        <p:sp>
          <p:nvSpPr>
            <p:cNvPr id="390" name="Google Shape;390;g3013b2e61cf_0_59"/>
            <p:cNvSpPr/>
            <p:nvPr/>
          </p:nvSpPr>
          <p:spPr>
            <a:xfrm rot="10800000" flipH="1">
              <a:off x="6764985" y="2966869"/>
              <a:ext cx="1096524" cy="152550"/>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1" name="Google Shape;391;g3013b2e61cf_0_59"/>
            <p:cNvSpPr/>
            <p:nvPr/>
          </p:nvSpPr>
          <p:spPr>
            <a:xfrm flipH="1">
              <a:off x="8959575" y="1582268"/>
              <a:ext cx="45738" cy="113076"/>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2" name="Google Shape;392;g3013b2e61cf_0_59"/>
            <p:cNvSpPr/>
            <p:nvPr/>
          </p:nvSpPr>
          <p:spPr>
            <a:xfrm flipH="1">
              <a:off x="2821524" y="3559514"/>
              <a:ext cx="2775600" cy="89143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3" name="Google Shape;393;g3013b2e61cf_0_59"/>
            <p:cNvSpPr/>
            <p:nvPr/>
          </p:nvSpPr>
          <p:spPr>
            <a:xfrm flipH="1">
              <a:off x="4470445" y="3557144"/>
              <a:ext cx="1285308" cy="84758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4" name="Google Shape;394;g3013b2e61cf_0_59"/>
            <p:cNvSpPr/>
            <p:nvPr/>
          </p:nvSpPr>
          <p:spPr>
            <a:xfrm>
              <a:off x="4305882" y="4026784"/>
              <a:ext cx="4295700" cy="56192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5" name="Google Shape;395;g3013b2e61cf_0_59"/>
            <p:cNvSpPr/>
            <p:nvPr/>
          </p:nvSpPr>
          <p:spPr>
            <a:xfrm flipH="1">
              <a:off x="10323345" y="4785371"/>
              <a:ext cx="74034" cy="445824"/>
            </a:xfrm>
            <a:custGeom>
              <a:avLst/>
              <a:gdLst/>
              <a:ahLst/>
              <a:cxnLst/>
              <a:rect l="l" t="t" r="r" b="b"/>
              <a:pathLst>
                <a:path w="21600" h="21600" extrusionOk="0">
                  <a:moveTo>
                    <a:pt x="21600" y="0"/>
                  </a:moveTo>
                  <a:lnTo>
                    <a:pt x="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6" name="Google Shape;396;g3013b2e61cf_0_59"/>
            <p:cNvSpPr/>
            <p:nvPr/>
          </p:nvSpPr>
          <p:spPr>
            <a:xfrm>
              <a:off x="5215808" y="4782270"/>
              <a:ext cx="4608468" cy="445824"/>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sp>
          <p:nvSpPr>
            <p:cNvPr id="397" name="Google Shape;397;g3013b2e61cf_0_59"/>
            <p:cNvSpPr/>
            <p:nvPr/>
          </p:nvSpPr>
          <p:spPr>
            <a:xfrm>
              <a:off x="2619958" y="4847870"/>
              <a:ext cx="5218722" cy="727488"/>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33" tIns="45700" rIns="91433" bIns="45700" anchor="t" anchorCtr="0">
              <a:noAutofit/>
            </a:bodyPr>
            <a:lstStyle/>
            <a:p>
              <a:pPr>
                <a:buSzPts val="1100"/>
              </a:pPr>
              <a:endParaRPr sz="1200"/>
            </a:p>
          </p:txBody>
        </p:sp>
      </p:grpSp>
      <p:sp>
        <p:nvSpPr>
          <p:cNvPr id="398" name="Google Shape;398;g3013b2e61cf_0_59"/>
          <p:cNvSpPr txBox="1">
            <a:spLocks noGrp="1"/>
          </p:cNvSpPr>
          <p:nvPr>
            <p:ph type="body" idx="1"/>
          </p:nvPr>
        </p:nvSpPr>
        <p:spPr>
          <a:xfrm>
            <a:off x="77090" y="1387108"/>
            <a:ext cx="6458800" cy="606400"/>
          </a:xfrm>
          <a:prstGeom prst="rect">
            <a:avLst/>
          </a:prstGeom>
          <a:noFill/>
          <a:ln>
            <a:noFill/>
          </a:ln>
        </p:spPr>
        <p:txBody>
          <a:bodyPr spcFirstLastPara="1" wrap="square" lIns="91433" tIns="91433" rIns="91433" bIns="91433" anchor="t" anchorCtr="0">
            <a:normAutofit/>
          </a:bodyPr>
          <a:lstStyle/>
          <a:p>
            <a:pPr marL="152396" indent="0">
              <a:spcBef>
                <a:spcPts val="0"/>
              </a:spcBef>
              <a:buSzPct val="83332"/>
              <a:buNone/>
            </a:pPr>
            <a:r>
              <a:rPr lang="en" b="1" dirty="0">
                <a:solidFill>
                  <a:schemeClr val="dk2"/>
                </a:solidFill>
              </a:rPr>
              <a:t>Goal: </a:t>
            </a:r>
            <a:r>
              <a:rPr lang="en" dirty="0"/>
              <a:t>100x faster runtime at massive data scales</a:t>
            </a:r>
            <a:endParaRPr dirty="0"/>
          </a:p>
        </p:txBody>
      </p:sp>
      <p:pic>
        <p:nvPicPr>
          <p:cNvPr id="399" name="Google Shape;399;g3013b2e61cf_0_59" descr="https://lh6.googleusercontent.com/6CJwEhPSxNBr6g2miyqV02STw09IaQ1fLq2kqXE-8dQJXdHvxAulLutkpbURd8F14qk3pXqSfcsfT3VLr7tFjx_UJNHuU8um7D3soIKteXe6i1jvVJ389Q5He1FSebsR_2PC7Up6tcp9DcE3mleQcw"/>
          <p:cNvPicPr preferRelativeResize="0"/>
          <p:nvPr/>
        </p:nvPicPr>
        <p:blipFill rotWithShape="1">
          <a:blip r:embed="rId3">
            <a:alphaModFix/>
          </a:blip>
          <a:srcRect/>
          <a:stretch/>
        </p:blipFill>
        <p:spPr>
          <a:xfrm>
            <a:off x="6763574" y="197983"/>
            <a:ext cx="4776876" cy="1629403"/>
          </a:xfrm>
          <a:prstGeom prst="rect">
            <a:avLst/>
          </a:prstGeom>
          <a:noFill/>
          <a:ln>
            <a:noFill/>
          </a:ln>
        </p:spPr>
      </p:pic>
      <p:sp>
        <p:nvSpPr>
          <p:cNvPr id="112" name="Google Shape;1188;p262"/>
          <p:cNvSpPr/>
          <p:nvPr/>
        </p:nvSpPr>
        <p:spPr>
          <a:xfrm>
            <a:off x="1602718" y="2177287"/>
            <a:ext cx="3341474" cy="4378038"/>
          </a:xfrm>
          <a:prstGeom prst="roundRect">
            <a:avLst>
              <a:gd name="adj" fmla="val 16667"/>
            </a:avLst>
          </a:prstGeom>
          <a:noFill/>
          <a:ln w="571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9024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288"/>
          <p:cNvSpPr/>
          <p:nvPr/>
        </p:nvSpPr>
        <p:spPr>
          <a:xfrm>
            <a:off x="3591619" y="4276930"/>
            <a:ext cx="5698800" cy="2352900"/>
          </a:xfrm>
          <a:prstGeom prst="rect">
            <a:avLst/>
          </a:prstGeom>
          <a:solidFill>
            <a:srgbClr val="CBC4D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04" name="Google Shape;1604;p288"/>
          <p:cNvSpPr/>
          <p:nvPr/>
        </p:nvSpPr>
        <p:spPr>
          <a:xfrm>
            <a:off x="3596429" y="1364234"/>
            <a:ext cx="5694000" cy="2910600"/>
          </a:xfrm>
          <a:prstGeom prst="rect">
            <a:avLst/>
          </a:prstGeom>
          <a:solidFill>
            <a:srgbClr val="E1EFD8"/>
          </a:solidFill>
          <a:ln w="5715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05" name="Google Shape;1605;p288"/>
          <p:cNvSpPr txBox="1">
            <a:spLocks noGrp="1"/>
          </p:cNvSpPr>
          <p:nvPr>
            <p:ph type="title" idx="4294967295"/>
          </p:nvPr>
        </p:nvSpPr>
        <p:spPr>
          <a:xfrm>
            <a:off x="1059660" y="24399"/>
            <a:ext cx="10268700" cy="675000"/>
          </a:xfrm>
          <a:prstGeom prst="rect">
            <a:avLst/>
          </a:prstGeom>
          <a:noFill/>
          <a:ln>
            <a:noFill/>
          </a:ln>
        </p:spPr>
        <p:txBody>
          <a:bodyPr spcFirstLastPara="1" wrap="square" lIns="60900" tIns="60900" rIns="60900" bIns="60900" anchor="ctr" anchorCtr="0">
            <a:noAutofit/>
          </a:bodyPr>
          <a:lstStyle/>
          <a:p>
            <a:pPr marL="0" marR="0" lvl="0" indent="0" algn="ctr" rtl="0">
              <a:lnSpc>
                <a:spcPct val="90000"/>
              </a:lnSpc>
              <a:spcBef>
                <a:spcPts val="0"/>
              </a:spcBef>
              <a:spcAft>
                <a:spcPts val="0"/>
              </a:spcAft>
              <a:buClr>
                <a:srgbClr val="000000"/>
              </a:buClr>
              <a:buSzPts val="3959"/>
              <a:buFont typeface="Calibri"/>
              <a:buNone/>
            </a:pPr>
            <a:r>
              <a:rPr lang="en-US" sz="3400" b="1" i="0" u="none" strike="noStrike" cap="none">
                <a:solidFill>
                  <a:srgbClr val="000000"/>
                </a:solidFill>
                <a:latin typeface="Calibri"/>
                <a:ea typeface="Calibri"/>
                <a:cs typeface="Calibri"/>
                <a:sym typeface="Calibri"/>
              </a:rPr>
              <a:t>End-to-End COVID-19 Workflow Optimization</a:t>
            </a:r>
            <a:endParaRPr sz="3400" b="1" i="0" u="none" strike="noStrike" cap="none">
              <a:solidFill>
                <a:srgbClr val="000000"/>
              </a:solidFill>
              <a:latin typeface="Calibri"/>
              <a:ea typeface="Calibri"/>
              <a:cs typeface="Calibri"/>
              <a:sym typeface="Calibri"/>
            </a:endParaRPr>
          </a:p>
        </p:txBody>
      </p:sp>
      <p:grpSp>
        <p:nvGrpSpPr>
          <p:cNvPr id="1606" name="Google Shape;1606;p288"/>
          <p:cNvGrpSpPr/>
          <p:nvPr/>
        </p:nvGrpSpPr>
        <p:grpSpPr>
          <a:xfrm>
            <a:off x="4452686" y="501521"/>
            <a:ext cx="3950227" cy="892500"/>
            <a:chOff x="0" y="-105179"/>
            <a:chExt cx="1655100" cy="892500"/>
          </a:xfrm>
        </p:grpSpPr>
        <p:sp>
          <p:nvSpPr>
            <p:cNvPr id="1607" name="Google Shape;1607;p288"/>
            <p:cNvSpPr/>
            <p:nvPr/>
          </p:nvSpPr>
          <p:spPr>
            <a:xfrm>
              <a:off x="0" y="-1"/>
              <a:ext cx="1655100" cy="650376"/>
            </a:xfrm>
            <a:custGeom>
              <a:avLst/>
              <a:gdLst/>
              <a:ahLst/>
              <a:cxnLst/>
              <a:rect l="l" t="t" r="r" b="b"/>
              <a:pathLst>
                <a:path w="21600" h="21600" extrusionOk="0">
                  <a:moveTo>
                    <a:pt x="1415" y="0"/>
                  </a:moveTo>
                  <a:lnTo>
                    <a:pt x="20185" y="0"/>
                  </a:lnTo>
                  <a:lnTo>
                    <a:pt x="21600" y="3600"/>
                  </a:lnTo>
                  <a:lnTo>
                    <a:pt x="21600" y="21600"/>
                  </a:lnTo>
                  <a:lnTo>
                    <a:pt x="0" y="21600"/>
                  </a:lnTo>
                  <a:lnTo>
                    <a:pt x="0" y="3600"/>
                  </a:lnTo>
                  <a:cubicBezTo>
                    <a:pt x="0" y="1612"/>
                    <a:pt x="633" y="0"/>
                    <a:pt x="1415" y="0"/>
                  </a:cubicBezTo>
                  <a:close/>
                </a:path>
              </a:pathLst>
            </a:custGeom>
            <a:solidFill>
              <a:srgbClr val="A4C2F4"/>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288"/>
            <p:cNvSpPr txBox="1"/>
            <p:nvPr/>
          </p:nvSpPr>
          <p:spPr>
            <a:xfrm>
              <a:off x="31750" y="-105179"/>
              <a:ext cx="1623300" cy="8925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t>DNA/RNA </a:t>
              </a:r>
              <a:r>
                <a:rPr lang="en-US" sz="1400" b="1" i="0" u="none" strike="noStrike" cap="none">
                  <a:solidFill>
                    <a:srgbClr val="000000"/>
                  </a:solidFill>
                  <a:latin typeface="Arial"/>
                  <a:ea typeface="Arial"/>
                  <a:cs typeface="Arial"/>
                  <a:sym typeface="Arial"/>
                </a:rPr>
                <a:t>Sequences</a:t>
              </a:r>
              <a:endParaRPr sz="1400" b="1" i="0" u="none" strike="noStrike" cap="none">
                <a:solidFill>
                  <a:srgbClr val="000000"/>
                </a:solidFill>
                <a:latin typeface="Arial"/>
                <a:ea typeface="Arial"/>
                <a:cs typeface="Arial"/>
                <a:sym typeface="Arial"/>
              </a:endParaRPr>
            </a:p>
          </p:txBody>
        </p:sp>
      </p:grpSp>
      <p:grpSp>
        <p:nvGrpSpPr>
          <p:cNvPr id="1609" name="Google Shape;1609;p288"/>
          <p:cNvGrpSpPr/>
          <p:nvPr/>
        </p:nvGrpSpPr>
        <p:grpSpPr>
          <a:xfrm>
            <a:off x="4418985" y="1452407"/>
            <a:ext cx="3906029" cy="461700"/>
            <a:chOff x="0" y="-10218"/>
            <a:chExt cx="2498100" cy="461700"/>
          </a:xfrm>
        </p:grpSpPr>
        <p:sp>
          <p:nvSpPr>
            <p:cNvPr id="1610" name="Google Shape;1610;p288"/>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288"/>
            <p:cNvSpPr txBox="1"/>
            <p:nvPr/>
          </p:nvSpPr>
          <p:spPr>
            <a:xfrm>
              <a:off x="0" y="-10218"/>
              <a:ext cx="2498100" cy="4617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121875" tIns="121875" rIns="121875" bIns="121875" anchor="ctr" anchorCtr="0">
              <a:noAutofit/>
            </a:bodyPr>
            <a:lstStyle/>
            <a:p>
              <a:pPr marL="0" lvl="0" indent="0" algn="ctr" rtl="0">
                <a:spcBef>
                  <a:spcPts val="0"/>
                </a:spcBef>
                <a:spcAft>
                  <a:spcPts val="0"/>
                </a:spcAft>
                <a:buClr>
                  <a:schemeClr val="dk1"/>
                </a:buClr>
                <a:buSzPts val="1500"/>
                <a:buFont typeface="Arial"/>
                <a:buNone/>
              </a:pPr>
              <a:r>
                <a:rPr lang="en-US" sz="1500">
                  <a:solidFill>
                    <a:schemeClr val="dk1"/>
                  </a:solidFill>
                </a:rPr>
                <a:t>Qitta/Qiime2 Platform</a:t>
              </a:r>
              <a:endParaRPr sz="1400" b="0" i="0" u="none" strike="noStrike" cap="none">
                <a:solidFill>
                  <a:srgbClr val="000000"/>
                </a:solidFill>
                <a:latin typeface="Arial"/>
                <a:ea typeface="Arial"/>
                <a:cs typeface="Arial"/>
                <a:sym typeface="Arial"/>
              </a:endParaRPr>
            </a:p>
          </p:txBody>
        </p:sp>
      </p:grpSp>
      <p:grpSp>
        <p:nvGrpSpPr>
          <p:cNvPr id="1612" name="Google Shape;1612;p288"/>
          <p:cNvGrpSpPr/>
          <p:nvPr/>
        </p:nvGrpSpPr>
        <p:grpSpPr>
          <a:xfrm>
            <a:off x="4423050" y="2687585"/>
            <a:ext cx="3906029" cy="627298"/>
            <a:chOff x="0" y="23191"/>
            <a:chExt cx="2498100" cy="394800"/>
          </a:xfrm>
        </p:grpSpPr>
        <p:sp>
          <p:nvSpPr>
            <p:cNvPr id="1613" name="Google Shape;1613;p288"/>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288"/>
            <p:cNvSpPr txBox="1"/>
            <p:nvPr/>
          </p:nvSpPr>
          <p:spPr>
            <a:xfrm>
              <a:off x="0" y="75329"/>
              <a:ext cx="2498100" cy="2904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2) </a:t>
              </a:r>
              <a:r>
                <a:rPr lang="en-US"/>
                <a:t>Alignment</a:t>
              </a:r>
              <a:endParaRPr sz="1800" b="0" i="0" u="none" strike="noStrike" cap="none">
                <a:solidFill>
                  <a:schemeClr val="dk1"/>
                </a:solidFill>
                <a:latin typeface="Calibri"/>
                <a:ea typeface="Calibri"/>
                <a:cs typeface="Calibri"/>
                <a:sym typeface="Calibri"/>
              </a:endParaRPr>
            </a:p>
          </p:txBody>
        </p:sp>
      </p:grpSp>
      <p:grpSp>
        <p:nvGrpSpPr>
          <p:cNvPr id="1615" name="Google Shape;1615;p288"/>
          <p:cNvGrpSpPr/>
          <p:nvPr/>
        </p:nvGrpSpPr>
        <p:grpSpPr>
          <a:xfrm>
            <a:off x="4423051" y="3460932"/>
            <a:ext cx="3906036" cy="677121"/>
            <a:chOff x="0" y="-20510"/>
            <a:chExt cx="1655100" cy="1904700"/>
          </a:xfrm>
        </p:grpSpPr>
        <p:sp>
          <p:nvSpPr>
            <p:cNvPr id="1616" name="Google Shape;1616;p288"/>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288"/>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3) </a:t>
              </a:r>
              <a:r>
                <a:rPr lang="en-US"/>
                <a:t>Primer Trimming</a:t>
              </a:r>
              <a:endParaRPr sz="1800" b="0" i="0" u="none" strike="noStrike" cap="none">
                <a:solidFill>
                  <a:schemeClr val="dk1"/>
                </a:solidFill>
                <a:latin typeface="Calibri"/>
                <a:ea typeface="Calibri"/>
                <a:cs typeface="Calibri"/>
                <a:sym typeface="Calibri"/>
              </a:endParaRPr>
            </a:p>
          </p:txBody>
        </p:sp>
      </p:grpSp>
      <p:grpSp>
        <p:nvGrpSpPr>
          <p:cNvPr id="1618" name="Google Shape;1618;p288"/>
          <p:cNvGrpSpPr/>
          <p:nvPr/>
        </p:nvGrpSpPr>
        <p:grpSpPr>
          <a:xfrm>
            <a:off x="4423052" y="4282715"/>
            <a:ext cx="3906036" cy="677121"/>
            <a:chOff x="0" y="-20510"/>
            <a:chExt cx="1655100" cy="1904700"/>
          </a:xfrm>
        </p:grpSpPr>
        <p:sp>
          <p:nvSpPr>
            <p:cNvPr id="1619" name="Google Shape;1619;p288"/>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288"/>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4) Multiple sequence alignment </a:t>
              </a:r>
              <a:endParaRPr sz="1800" b="0" i="0" u="none" strike="noStrike" cap="none">
                <a:solidFill>
                  <a:schemeClr val="dk1"/>
                </a:solidFill>
                <a:latin typeface="Calibri"/>
                <a:ea typeface="Calibri"/>
                <a:cs typeface="Calibri"/>
                <a:sym typeface="Calibri"/>
              </a:endParaRPr>
            </a:p>
          </p:txBody>
        </p:sp>
      </p:grpSp>
      <p:grpSp>
        <p:nvGrpSpPr>
          <p:cNvPr id="1621" name="Google Shape;1621;p288"/>
          <p:cNvGrpSpPr/>
          <p:nvPr/>
        </p:nvGrpSpPr>
        <p:grpSpPr>
          <a:xfrm>
            <a:off x="4256319" y="4992530"/>
            <a:ext cx="4239373" cy="677121"/>
            <a:chOff x="0" y="-20510"/>
            <a:chExt cx="1655100" cy="1904700"/>
          </a:xfrm>
        </p:grpSpPr>
        <p:sp>
          <p:nvSpPr>
            <p:cNvPr id="1622" name="Google Shape;1622;p288"/>
            <p:cNvSpPr/>
            <p:nvPr/>
          </p:nvSpPr>
          <p:spPr>
            <a:xfrm>
              <a:off x="0" y="92391"/>
              <a:ext cx="1655100" cy="1678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288"/>
            <p:cNvSpPr txBox="1"/>
            <p:nvPr/>
          </p:nvSpPr>
          <p:spPr>
            <a:xfrm>
              <a:off x="0" y="-20510"/>
              <a:ext cx="1655100" cy="1904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5) Phylogenetic Inference &amp;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Transmission clustering</a:t>
              </a:r>
              <a:endParaRPr sz="1400" b="0" i="0" u="none" strike="noStrike" cap="none">
                <a:solidFill>
                  <a:schemeClr val="dk1"/>
                </a:solidFill>
                <a:latin typeface="Arial"/>
                <a:ea typeface="Arial"/>
                <a:cs typeface="Arial"/>
                <a:sym typeface="Arial"/>
              </a:endParaRPr>
            </a:p>
          </p:txBody>
        </p:sp>
      </p:grpSp>
      <p:grpSp>
        <p:nvGrpSpPr>
          <p:cNvPr id="1624" name="Google Shape;1624;p288"/>
          <p:cNvGrpSpPr/>
          <p:nvPr/>
        </p:nvGrpSpPr>
        <p:grpSpPr>
          <a:xfrm>
            <a:off x="3739388" y="5737181"/>
            <a:ext cx="5384958" cy="892500"/>
            <a:chOff x="0" y="-22463"/>
            <a:chExt cx="1371300" cy="892500"/>
          </a:xfrm>
        </p:grpSpPr>
        <p:sp>
          <p:nvSpPr>
            <p:cNvPr id="1625" name="Google Shape;1625;p288"/>
            <p:cNvSpPr/>
            <p:nvPr/>
          </p:nvSpPr>
          <p:spPr>
            <a:xfrm>
              <a:off x="0" y="42941"/>
              <a:ext cx="1371300" cy="7617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288"/>
            <p:cNvSpPr txBox="1"/>
            <p:nvPr/>
          </p:nvSpPr>
          <p:spPr>
            <a:xfrm>
              <a:off x="0" y="-22463"/>
              <a:ext cx="1371300" cy="8925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Biological Interpretation</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(e.g. Where is the infection spreading to?)</a:t>
              </a:r>
              <a:endParaRPr sz="1800" b="0" i="0" u="none" strike="noStrike" cap="none">
                <a:solidFill>
                  <a:schemeClr val="dk1"/>
                </a:solidFill>
                <a:latin typeface="Calibri"/>
                <a:ea typeface="Calibri"/>
                <a:cs typeface="Calibri"/>
                <a:sym typeface="Calibri"/>
              </a:endParaRPr>
            </a:p>
          </p:txBody>
        </p:sp>
      </p:grpSp>
      <p:sp>
        <p:nvSpPr>
          <p:cNvPr id="1627" name="Google Shape;1627;p288"/>
          <p:cNvSpPr/>
          <p:nvPr/>
        </p:nvSpPr>
        <p:spPr>
          <a:xfrm rot="4716867">
            <a:off x="6269345" y="1353042"/>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288"/>
          <p:cNvSpPr/>
          <p:nvPr/>
        </p:nvSpPr>
        <p:spPr>
          <a:xfrm rot="4716867">
            <a:off x="6260557" y="1955544"/>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288"/>
          <p:cNvSpPr/>
          <p:nvPr/>
        </p:nvSpPr>
        <p:spPr>
          <a:xfrm rot="4716867">
            <a:off x="6270148" y="3386658"/>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288"/>
          <p:cNvSpPr/>
          <p:nvPr/>
        </p:nvSpPr>
        <p:spPr>
          <a:xfrm rot="4716867">
            <a:off x="6273409" y="4094349"/>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288"/>
          <p:cNvSpPr/>
          <p:nvPr/>
        </p:nvSpPr>
        <p:spPr>
          <a:xfrm rot="4716867">
            <a:off x="6281941" y="5686150"/>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288"/>
          <p:cNvSpPr/>
          <p:nvPr/>
        </p:nvSpPr>
        <p:spPr>
          <a:xfrm>
            <a:off x="10893557" y="1224968"/>
            <a:ext cx="383400" cy="2349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288"/>
          <p:cNvSpPr txBox="1"/>
          <p:nvPr/>
        </p:nvSpPr>
        <p:spPr>
          <a:xfrm>
            <a:off x="11322557" y="1074886"/>
            <a:ext cx="950700" cy="4920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Data/CPU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Intensive</a:t>
            </a:r>
            <a:endParaRPr sz="1800" b="0" i="0" u="none" strike="noStrike" cap="none">
              <a:solidFill>
                <a:schemeClr val="dk1"/>
              </a:solidFill>
              <a:latin typeface="Calibri"/>
              <a:ea typeface="Calibri"/>
              <a:cs typeface="Calibri"/>
              <a:sym typeface="Calibri"/>
            </a:endParaRPr>
          </a:p>
        </p:txBody>
      </p:sp>
      <p:sp>
        <p:nvSpPr>
          <p:cNvPr id="1634" name="Google Shape;1634;p288"/>
          <p:cNvSpPr/>
          <p:nvPr/>
        </p:nvSpPr>
        <p:spPr>
          <a:xfrm>
            <a:off x="10923110" y="819585"/>
            <a:ext cx="364500" cy="2553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288"/>
          <p:cNvSpPr txBox="1"/>
          <p:nvPr/>
        </p:nvSpPr>
        <p:spPr>
          <a:xfrm>
            <a:off x="11322557" y="775150"/>
            <a:ext cx="1016100" cy="2889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Chem/Bio</a:t>
            </a:r>
            <a:endParaRPr sz="1800" b="0" i="0" u="none" strike="noStrike" cap="none">
              <a:solidFill>
                <a:schemeClr val="dk1"/>
              </a:solidFill>
              <a:latin typeface="Calibri"/>
              <a:ea typeface="Calibri"/>
              <a:cs typeface="Calibri"/>
              <a:sym typeface="Calibri"/>
            </a:endParaRPr>
          </a:p>
        </p:txBody>
      </p:sp>
      <p:sp>
        <p:nvSpPr>
          <p:cNvPr id="1636" name="Google Shape;1636;p288"/>
          <p:cNvSpPr/>
          <p:nvPr/>
        </p:nvSpPr>
        <p:spPr>
          <a:xfrm>
            <a:off x="10899963" y="1626370"/>
            <a:ext cx="383400" cy="2349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288"/>
          <p:cNvSpPr txBox="1"/>
          <p:nvPr/>
        </p:nvSpPr>
        <p:spPr>
          <a:xfrm>
            <a:off x="11328963" y="1578656"/>
            <a:ext cx="950700" cy="2889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Benefit</a:t>
            </a:r>
            <a:endParaRPr sz="1800" b="0" i="0" u="none" strike="noStrike" cap="none">
              <a:solidFill>
                <a:schemeClr val="dk1"/>
              </a:solidFill>
              <a:latin typeface="Calibri"/>
              <a:ea typeface="Calibri"/>
              <a:cs typeface="Calibri"/>
              <a:sym typeface="Calibri"/>
            </a:endParaRPr>
          </a:p>
        </p:txBody>
      </p:sp>
      <p:sp>
        <p:nvSpPr>
          <p:cNvPr id="1638" name="Google Shape;1638;p288"/>
          <p:cNvSpPr/>
          <p:nvPr/>
        </p:nvSpPr>
        <p:spPr>
          <a:xfrm rot="4716867">
            <a:off x="6258582" y="2582953"/>
            <a:ext cx="240717" cy="47212"/>
          </a:xfrm>
          <a:custGeom>
            <a:avLst/>
            <a:gdLst/>
            <a:ahLst/>
            <a:cxnLst/>
            <a:rect l="l" t="t" r="r" b="b"/>
            <a:pathLst>
              <a:path w="21600" h="21600" extrusionOk="0">
                <a:moveTo>
                  <a:pt x="0" y="0"/>
                </a:moveTo>
                <a:lnTo>
                  <a:pt x="21600" y="21600"/>
                </a:lnTo>
              </a:path>
            </a:pathLst>
          </a:custGeom>
          <a:noFill/>
          <a:ln w="9525" cap="flat" cmpd="sng">
            <a:solidFill>
              <a:srgbClr val="44546A"/>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288"/>
          <p:cNvSpPr/>
          <p:nvPr/>
        </p:nvSpPr>
        <p:spPr>
          <a:xfrm>
            <a:off x="4256318" y="1979432"/>
            <a:ext cx="4239300" cy="2231400"/>
          </a:xfrm>
          <a:prstGeom prst="frame">
            <a:avLst>
              <a:gd name="adj1" fmla="val 3579"/>
            </a:avLst>
          </a:prstGeom>
          <a:solidFill>
            <a:srgbClr val="3A3838"/>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85623"/>
              </a:solidFill>
              <a:latin typeface="Calibri"/>
              <a:ea typeface="Calibri"/>
              <a:cs typeface="Calibri"/>
              <a:sym typeface="Calibri"/>
            </a:endParaRPr>
          </a:p>
        </p:txBody>
      </p:sp>
      <p:sp>
        <p:nvSpPr>
          <p:cNvPr id="1640" name="Google Shape;1640;p288"/>
          <p:cNvSpPr txBox="1"/>
          <p:nvPr/>
        </p:nvSpPr>
        <p:spPr>
          <a:xfrm>
            <a:off x="9493471" y="1994253"/>
            <a:ext cx="2568300" cy="22752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85623"/>
              </a:buClr>
              <a:buSzPts val="2400"/>
              <a:buFont typeface="Calibri"/>
              <a:buNone/>
            </a:pPr>
            <a:r>
              <a:rPr lang="en-US" sz="2400" b="1" i="0" u="none" strike="noStrike" cap="none">
                <a:solidFill>
                  <a:srgbClr val="385623"/>
                </a:solidFill>
                <a:latin typeface="Calibri"/>
                <a:ea typeface="Calibri"/>
                <a:cs typeface="Calibri"/>
                <a:sym typeface="Calibri"/>
              </a:rPr>
              <a:t>Preprocessing to get aligned sequences;</a:t>
            </a:r>
            <a:endParaRPr/>
          </a:p>
          <a:p>
            <a:pPr marL="0" marR="0" lvl="0" indent="0" algn="l" rtl="0">
              <a:lnSpc>
                <a:spcPct val="100000"/>
              </a:lnSpc>
              <a:spcBef>
                <a:spcPts val="0"/>
              </a:spcBef>
              <a:spcAft>
                <a:spcPts val="0"/>
              </a:spcAft>
              <a:buClr>
                <a:srgbClr val="385623"/>
              </a:buClr>
              <a:buSzPts val="2400"/>
              <a:buFont typeface="Calibri"/>
              <a:buNone/>
            </a:pPr>
            <a:r>
              <a:rPr lang="en-US" sz="2400" b="1" i="0" u="none" strike="noStrike" cap="none">
                <a:solidFill>
                  <a:srgbClr val="385623"/>
                </a:solidFill>
                <a:latin typeface="Calibri"/>
                <a:ea typeface="Calibri"/>
                <a:cs typeface="Calibri"/>
                <a:sym typeface="Calibri"/>
              </a:rPr>
              <a:t>common to all our genomics applications</a:t>
            </a:r>
            <a:endParaRPr sz="1400" b="0" i="0" u="none" strike="noStrike" cap="none">
              <a:solidFill>
                <a:srgbClr val="000000"/>
              </a:solidFill>
              <a:latin typeface="Arial"/>
              <a:ea typeface="Arial"/>
              <a:cs typeface="Arial"/>
              <a:sym typeface="Arial"/>
            </a:endParaRPr>
          </a:p>
        </p:txBody>
      </p:sp>
      <p:sp>
        <p:nvSpPr>
          <p:cNvPr id="1641" name="Google Shape;1641;p288"/>
          <p:cNvSpPr txBox="1"/>
          <p:nvPr/>
        </p:nvSpPr>
        <p:spPr>
          <a:xfrm>
            <a:off x="9463075" y="4949046"/>
            <a:ext cx="2629200" cy="49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030A0"/>
              </a:buClr>
              <a:buSzPts val="2200"/>
              <a:buFont typeface="Calibri"/>
              <a:buNone/>
            </a:pPr>
            <a:r>
              <a:rPr lang="en-US" sz="2200" b="1" i="0" u="none" strike="noStrike" cap="none">
                <a:solidFill>
                  <a:srgbClr val="7030A0"/>
                </a:solidFill>
                <a:latin typeface="Calibri"/>
                <a:ea typeface="Calibri"/>
                <a:cs typeface="Calibri"/>
                <a:sym typeface="Calibri"/>
              </a:rPr>
              <a:t>COVID-19 Analysis</a:t>
            </a:r>
            <a:endParaRPr sz="1400" b="0" i="0" u="none" strike="noStrike" cap="none">
              <a:solidFill>
                <a:schemeClr val="dk1"/>
              </a:solidFill>
              <a:latin typeface="Arial"/>
              <a:ea typeface="Arial"/>
              <a:cs typeface="Arial"/>
              <a:sym typeface="Arial"/>
            </a:endParaRPr>
          </a:p>
        </p:txBody>
      </p:sp>
      <p:sp>
        <p:nvSpPr>
          <p:cNvPr id="1642" name="Google Shape;1642;p288"/>
          <p:cNvSpPr/>
          <p:nvPr/>
        </p:nvSpPr>
        <p:spPr>
          <a:xfrm>
            <a:off x="3586349" y="4261278"/>
            <a:ext cx="5725200" cy="2448300"/>
          </a:xfrm>
          <a:prstGeom prst="frame">
            <a:avLst>
              <a:gd name="adj1" fmla="val 1293"/>
            </a:avLst>
          </a:prstGeom>
          <a:solidFill>
            <a:srgbClr val="CBC4DE"/>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643" name="Google Shape;1643;p288"/>
          <p:cNvCxnSpPr/>
          <p:nvPr/>
        </p:nvCxnSpPr>
        <p:spPr>
          <a:xfrm>
            <a:off x="3982575" y="2021800"/>
            <a:ext cx="0" cy="2023500"/>
          </a:xfrm>
          <a:prstGeom prst="straightConnector1">
            <a:avLst/>
          </a:prstGeom>
          <a:noFill/>
          <a:ln w="38100" cap="flat" cmpd="sng">
            <a:solidFill>
              <a:schemeClr val="lt2"/>
            </a:solidFill>
            <a:prstDash val="solid"/>
            <a:round/>
            <a:headEnd type="triangle" w="med" len="med"/>
            <a:tailEnd type="triangle" w="med" len="med"/>
          </a:ln>
          <a:effectLst>
            <a:outerShdw blurRad="38100" dist="20000" dir="5400000" rotWithShape="0">
              <a:srgbClr val="000000">
                <a:alpha val="36860"/>
              </a:srgbClr>
            </a:outerShdw>
          </a:effectLst>
        </p:spPr>
      </p:cxnSp>
      <p:sp>
        <p:nvSpPr>
          <p:cNvPr id="1645" name="Google Shape;1645;p288"/>
          <p:cNvSpPr/>
          <p:nvPr/>
        </p:nvSpPr>
        <p:spPr>
          <a:xfrm>
            <a:off x="320634" y="1065236"/>
            <a:ext cx="3230100" cy="3948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46" name="Google Shape;1646;p288"/>
          <p:cNvGrpSpPr/>
          <p:nvPr/>
        </p:nvGrpSpPr>
        <p:grpSpPr>
          <a:xfrm>
            <a:off x="4427505" y="2116138"/>
            <a:ext cx="3906029" cy="461700"/>
            <a:chOff x="0" y="-10218"/>
            <a:chExt cx="2498100" cy="461700"/>
          </a:xfrm>
        </p:grpSpPr>
        <p:sp>
          <p:nvSpPr>
            <p:cNvPr id="1647" name="Google Shape;1647;p288"/>
            <p:cNvSpPr/>
            <p:nvPr/>
          </p:nvSpPr>
          <p:spPr>
            <a:xfrm>
              <a:off x="0" y="23191"/>
              <a:ext cx="2498100" cy="394800"/>
            </a:xfrm>
            <a:prstGeom prst="rect">
              <a:avLst/>
            </a:prstGeom>
            <a:solidFill>
              <a:srgbClr val="EA9999"/>
            </a:solidFill>
            <a:ln w="9525" cap="flat" cmpd="sng">
              <a:solidFill>
                <a:srgbClr val="44546A"/>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288"/>
            <p:cNvSpPr txBox="1"/>
            <p:nvPr/>
          </p:nvSpPr>
          <p:spPr>
            <a:xfrm>
              <a:off x="0" y="-10218"/>
              <a:ext cx="2498100" cy="4617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(Step 1) </a:t>
              </a:r>
              <a:r>
                <a:rPr lang="en-US"/>
                <a:t>Adapter Trimming</a:t>
              </a:r>
              <a:endParaRPr sz="1400" b="0" i="0" u="none" strike="noStrike" cap="none">
                <a:solidFill>
                  <a:srgbClr val="000000"/>
                </a:solidFill>
                <a:latin typeface="Arial"/>
                <a:ea typeface="Arial"/>
                <a:cs typeface="Arial"/>
                <a:sym typeface="Arial"/>
              </a:endParaRPr>
            </a:p>
          </p:txBody>
        </p:sp>
      </p:grpSp>
      <p:pic>
        <p:nvPicPr>
          <p:cNvPr id="1649" name="Google Shape;1649;p288"/>
          <p:cNvPicPr preferRelativeResize="0"/>
          <p:nvPr/>
        </p:nvPicPr>
        <p:blipFill rotWithShape="1">
          <a:blip r:embed="rId3">
            <a:alphaModFix/>
          </a:blip>
          <a:srcRect r="44610"/>
          <a:stretch/>
        </p:blipFill>
        <p:spPr>
          <a:xfrm>
            <a:off x="44213" y="1267258"/>
            <a:ext cx="3453980" cy="3172174"/>
          </a:xfrm>
          <a:prstGeom prst="rect">
            <a:avLst/>
          </a:prstGeom>
          <a:noFill/>
          <a:ln>
            <a:noFill/>
          </a:ln>
        </p:spPr>
      </p:pic>
      <p:sp>
        <p:nvSpPr>
          <p:cNvPr id="1650" name="Google Shape;1650;p288"/>
          <p:cNvSpPr txBox="1"/>
          <p:nvPr/>
        </p:nvSpPr>
        <p:spPr>
          <a:xfrm>
            <a:off x="94337" y="4432472"/>
            <a:ext cx="3585900" cy="261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CPU Pipeline optimization:</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START: 1 week to process</a:t>
            </a:r>
            <a:endParaRPr sz="1400" b="0" i="0" u="none" strike="noStrike" cap="none">
              <a:solidFill>
                <a:schemeClr val="dk1"/>
              </a:solidFill>
              <a:latin typeface="Arial"/>
              <a:ea typeface="Arial"/>
              <a:cs typeface="Arial"/>
              <a:sym typeface="Arial"/>
            </a:endParaRPr>
          </a:p>
          <a:p>
            <a:pPr marL="0" marR="0" lvl="0" indent="-101600" algn="l" rtl="0">
              <a:lnSpc>
                <a:spcPct val="100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17-April</a:t>
            </a:r>
            <a:r>
              <a:rPr lang="en-US" sz="1600" b="0" i="0" u="none" strike="noStrike" cap="none">
                <a:solidFill>
                  <a:srgbClr val="000000"/>
                </a:solidFill>
                <a:latin typeface="Arial"/>
                <a:ea typeface="Arial"/>
                <a:cs typeface="Arial"/>
                <a:sym typeface="Arial"/>
              </a:rPr>
              <a:t> Massive parallelization</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1-May</a:t>
            </a:r>
            <a:r>
              <a:rPr lang="en-US" sz="1600" b="0" i="0" u="none" strike="noStrike" cap="none">
                <a:solidFill>
                  <a:srgbClr val="000000"/>
                </a:solidFill>
                <a:latin typeface="Arial"/>
                <a:ea typeface="Arial"/>
                <a:cs typeface="Arial"/>
                <a:sym typeface="Arial"/>
              </a:rPr>
              <a:t> Better piping strategy </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8-May</a:t>
            </a:r>
            <a:r>
              <a:rPr lang="en-US" sz="1600" b="0" i="0" u="none" strike="noStrike" cap="none">
                <a:solidFill>
                  <a:srgbClr val="000000"/>
                </a:solidFill>
                <a:latin typeface="Arial"/>
                <a:ea typeface="Arial"/>
                <a:cs typeface="Arial"/>
                <a:sym typeface="Arial"/>
              </a:rPr>
              <a:t> Threading optimization</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10-Jun</a:t>
            </a:r>
            <a:r>
              <a:rPr lang="en-US" sz="1600" b="0" i="0" u="none" strike="noStrike" cap="none">
                <a:solidFill>
                  <a:srgbClr val="000000"/>
                </a:solidFill>
                <a:latin typeface="Arial"/>
                <a:ea typeface="Arial"/>
                <a:cs typeface="Arial"/>
                <a:sym typeface="Arial"/>
              </a:rPr>
              <a:t> Tool/Method optimization</a:t>
            </a:r>
            <a:endParaRPr/>
          </a:p>
          <a:p>
            <a:pPr marL="0" marR="0" lvl="0" indent="0" algn="l" rtl="0">
              <a:lnSpc>
                <a:spcPct val="100000"/>
              </a:lnSpc>
              <a:spcBef>
                <a:spcPts val="0"/>
              </a:spcBef>
              <a:spcAft>
                <a:spcPts val="0"/>
              </a:spcAft>
              <a:buNone/>
            </a:pPr>
            <a:r>
              <a:rPr lang="en-US" sz="1800" b="1">
                <a:solidFill>
                  <a:srgbClr val="548135"/>
                </a:solidFill>
              </a:rPr>
              <a:t>D</a:t>
            </a:r>
            <a:r>
              <a:rPr lang="en-US" sz="1800" b="1" i="0" u="none" strike="noStrike" cap="none">
                <a:solidFill>
                  <a:srgbClr val="548135"/>
                </a:solidFill>
                <a:latin typeface="Arial"/>
                <a:ea typeface="Arial"/>
                <a:cs typeface="Arial"/>
                <a:sym typeface="Arial"/>
              </a:rPr>
              <a:t>own to hours on CPU!</a:t>
            </a:r>
            <a:endParaRPr/>
          </a:p>
          <a:p>
            <a:pPr marL="0" marR="0" lvl="0" indent="0" algn="l" rtl="0">
              <a:lnSpc>
                <a:spcPct val="100000"/>
              </a:lnSpc>
              <a:spcBef>
                <a:spcPts val="0"/>
              </a:spcBef>
              <a:spcAft>
                <a:spcPts val="0"/>
              </a:spcAft>
              <a:buNone/>
            </a:pPr>
            <a:endParaRPr sz="1800" b="1" i="0" u="none" strike="noStrike" cap="none">
              <a:solidFill>
                <a:srgbClr val="548135"/>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Collaboration with Micron</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651" name="Google Shape;1651;p288"/>
          <p:cNvSpPr/>
          <p:nvPr/>
        </p:nvSpPr>
        <p:spPr>
          <a:xfrm>
            <a:off x="275375" y="1261200"/>
            <a:ext cx="3142200" cy="39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88"/>
          <p:cNvSpPr/>
          <p:nvPr/>
        </p:nvSpPr>
        <p:spPr>
          <a:xfrm>
            <a:off x="2215463" y="2265158"/>
            <a:ext cx="1708776" cy="1084320"/>
          </a:xfrm>
          <a:prstGeom prst="cloud">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2400"/>
              <a:buFont typeface="Calibri"/>
              <a:buNone/>
            </a:pPr>
            <a:r>
              <a:rPr lang="en-US" sz="1800" b="1" dirty="0">
                <a:solidFill>
                  <a:schemeClr val="lt1"/>
                </a:solidFill>
                <a:latin typeface="Calibri"/>
                <a:ea typeface="Calibri"/>
                <a:cs typeface="Calibri"/>
                <a:sym typeface="Calibri"/>
              </a:rPr>
              <a:t>This took days in Jan’20!</a:t>
            </a:r>
            <a:endParaRPr sz="1200"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0" grpId="0"/>
      <p:bldP spid="16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290"/>
          <p:cNvSpPr txBox="1">
            <a:spLocks noGrp="1"/>
          </p:cNvSpPr>
          <p:nvPr>
            <p:ph type="title"/>
          </p:nvPr>
        </p:nvSpPr>
        <p:spPr>
          <a:xfrm>
            <a:off x="0" y="-28895"/>
            <a:ext cx="12192000" cy="1103400"/>
          </a:xfrm>
          <a:prstGeom prst="rect">
            <a:avLst/>
          </a:prstGeom>
          <a:noFill/>
          <a:ln>
            <a:noFill/>
          </a:ln>
        </p:spPr>
        <p:txBody>
          <a:bodyPr spcFirstLastPara="1" wrap="square" lIns="45675" tIns="45675" rIns="45675" bIns="45675" anchor="ctr" anchorCtr="0">
            <a:noAutofit/>
          </a:bodyPr>
          <a:lstStyle/>
          <a:p>
            <a:pPr marL="0" lvl="0" indent="0" algn="ctr" rtl="0">
              <a:lnSpc>
                <a:spcPct val="90000"/>
              </a:lnSpc>
              <a:spcBef>
                <a:spcPts val="0"/>
              </a:spcBef>
              <a:spcAft>
                <a:spcPts val="0"/>
              </a:spcAft>
              <a:buClr>
                <a:srgbClr val="0070C0"/>
              </a:buClr>
              <a:buSzPts val="3200"/>
              <a:buFont typeface="Helvetica Neue"/>
              <a:buNone/>
            </a:pPr>
            <a:r>
              <a:rPr lang="en-US" sz="3600" b="1"/>
              <a:t>Accelerating DNA/RNA Matching &amp; Alignment in HW</a:t>
            </a:r>
            <a:endParaRPr sz="3600" b="1"/>
          </a:p>
        </p:txBody>
      </p:sp>
      <p:pic>
        <p:nvPicPr>
          <p:cNvPr id="1666" name="Google Shape;1666;p290" descr="Google Shape;1043;p53"/>
          <p:cNvPicPr preferRelativeResize="0"/>
          <p:nvPr/>
        </p:nvPicPr>
        <p:blipFill rotWithShape="1">
          <a:blip r:embed="rId3">
            <a:alphaModFix/>
          </a:blip>
          <a:srcRect/>
          <a:stretch/>
        </p:blipFill>
        <p:spPr>
          <a:xfrm>
            <a:off x="5087659" y="4066201"/>
            <a:ext cx="5521583" cy="2534624"/>
          </a:xfrm>
          <a:prstGeom prst="rect">
            <a:avLst/>
          </a:prstGeom>
          <a:noFill/>
          <a:ln>
            <a:noFill/>
          </a:ln>
        </p:spPr>
      </p:pic>
      <p:sp>
        <p:nvSpPr>
          <p:cNvPr id="1667" name="Google Shape;1667;p290"/>
          <p:cNvSpPr txBox="1"/>
          <p:nvPr/>
        </p:nvSpPr>
        <p:spPr>
          <a:xfrm>
            <a:off x="681425" y="1074505"/>
            <a:ext cx="4444800" cy="19389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70C0"/>
              </a:buClr>
              <a:buSzPts val="2400"/>
              <a:buFont typeface="Helvetica Neue"/>
              <a:buNone/>
            </a:pPr>
            <a:r>
              <a:rPr lang="en-US" sz="2400" b="1" i="0" u="none" strike="noStrike" cap="none">
                <a:solidFill>
                  <a:srgbClr val="0070C0"/>
                </a:solidFill>
                <a:latin typeface="Helvetica Neue"/>
                <a:ea typeface="Helvetica Neue"/>
                <a:cs typeface="Helvetica Neue"/>
                <a:sym typeface="Helvetica Neue"/>
              </a:rPr>
              <a:t>DRAGEN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ts val="2400"/>
              <a:buFont typeface="Calibri"/>
              <a:buNone/>
            </a:pPr>
            <a:r>
              <a:rPr lang="en-US" sz="2400" b="0" i="0" u="none" strike="noStrike" cap="none">
                <a:solidFill>
                  <a:srgbClr val="0070C0"/>
                </a:solidFill>
                <a:latin typeface="Calibri"/>
                <a:ea typeface="Calibri"/>
                <a:cs typeface="Calibri"/>
                <a:sym typeface="Calibri"/>
              </a:rPr>
              <a:t>FPGA-based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ts val="2400"/>
              <a:buFont typeface="Calibri"/>
              <a:buNone/>
            </a:pPr>
            <a:r>
              <a:rPr lang="en-US" sz="2400" b="0" i="0" u="none" strike="noStrike" cap="none">
                <a:solidFill>
                  <a:srgbClr val="0070C0"/>
                </a:solidFill>
                <a:latin typeface="Calibri"/>
                <a:ea typeface="Calibri"/>
                <a:cs typeface="Calibri"/>
                <a:sym typeface="Calibri"/>
              </a:rPr>
              <a:t>Local Alignment state of the art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2400"/>
              <a:buFont typeface="Calibri"/>
              <a:buNone/>
            </a:pPr>
            <a:r>
              <a:rPr lang="en-US" sz="2400" b="1" i="0" u="none" strike="noStrike" cap="none">
                <a:solidFill>
                  <a:srgbClr val="FF0000"/>
                </a:solidFill>
                <a:latin typeface="Calibri"/>
                <a:ea typeface="Calibri"/>
                <a:cs typeface="Calibri"/>
                <a:sym typeface="Calibri"/>
              </a:rPr>
              <a:t>7.5x faster vs. Minimap2 on CPU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668" name="Google Shape;1668;p290"/>
          <p:cNvSpPr txBox="1"/>
          <p:nvPr/>
        </p:nvSpPr>
        <p:spPr>
          <a:xfrm>
            <a:off x="709124" y="4897525"/>
            <a:ext cx="6309041" cy="15081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70C0"/>
              </a:buClr>
              <a:buSzPts val="2400"/>
              <a:buFont typeface="Helvetica Neue"/>
              <a:buNone/>
            </a:pPr>
            <a:r>
              <a:rPr lang="en-US" sz="2400" b="1" i="0" u="none" strike="noStrike" cap="none" dirty="0" err="1">
                <a:solidFill>
                  <a:srgbClr val="0070C0"/>
                </a:solidFill>
                <a:latin typeface="Helvetica Neue"/>
                <a:ea typeface="Helvetica Neue"/>
                <a:cs typeface="Helvetica Neue"/>
                <a:sym typeface="Helvetica Neue"/>
              </a:rPr>
              <a:t>RAPIDx</a:t>
            </a:r>
            <a:r>
              <a:rPr lang="en-US" sz="2400" b="1" i="0" u="none" strike="noStrike" cap="none" dirty="0">
                <a:solidFill>
                  <a:srgbClr val="0070C0"/>
                </a:solidFill>
                <a:latin typeface="Helvetica Neue"/>
                <a:ea typeface="Helvetica Neue"/>
                <a:cs typeface="Helvetica Neue"/>
                <a:sym typeface="Helvetica Neue"/>
              </a:rPr>
              <a:t> [TCAD’22, </a:t>
            </a:r>
            <a:r>
              <a:rPr lang="en-US" sz="2400" b="1" i="0" u="none" strike="noStrike" cap="none" dirty="0" smtClean="0">
                <a:solidFill>
                  <a:srgbClr val="0070C0"/>
                </a:solidFill>
                <a:latin typeface="Helvetica Neue"/>
                <a:ea typeface="Helvetica Neue"/>
                <a:cs typeface="Helvetica Neue"/>
                <a:sym typeface="Helvetica Neue"/>
              </a:rPr>
              <a:t>ASHG’20, ISLPED</a:t>
            </a:r>
            <a:r>
              <a:rPr lang="en-US" sz="2400" b="1" dirty="0" smtClean="0">
                <a:solidFill>
                  <a:srgbClr val="0070C0"/>
                </a:solidFill>
                <a:latin typeface="Helvetica Neue"/>
                <a:ea typeface="Helvetica Neue"/>
                <a:cs typeface="Helvetica Neue"/>
                <a:sym typeface="Helvetica Neue"/>
              </a:rPr>
              <a:t>’19</a:t>
            </a:r>
            <a:r>
              <a:rPr lang="en-US" sz="2400" b="1" i="0" u="none" strike="noStrike" cap="none" dirty="0">
                <a:solidFill>
                  <a:srgbClr val="0070C0"/>
                </a:solidFill>
                <a:latin typeface="Helvetica Neue"/>
                <a:ea typeface="Helvetica Neue"/>
                <a:cs typeface="Helvetica Neue"/>
                <a:sym typeface="Helvetica Neue"/>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ts val="2400"/>
              <a:buFont typeface="Calibri"/>
              <a:buNone/>
            </a:pPr>
            <a:r>
              <a:rPr lang="en-US" sz="2400" b="0" i="0" u="none" strike="noStrike" cap="none" dirty="0">
                <a:solidFill>
                  <a:srgbClr val="0070C0"/>
                </a:solidFill>
                <a:latin typeface="Calibri"/>
                <a:ea typeface="Calibri"/>
                <a:cs typeface="Calibri"/>
                <a:sym typeface="Calibri"/>
              </a:rPr>
              <a:t>PIM-based Alignment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2000"/>
              <a:buFont typeface="Helvetica Neue"/>
              <a:buNone/>
            </a:pPr>
            <a:r>
              <a:rPr lang="en-US" sz="2000" b="1" i="0" u="none" strike="noStrike" cap="none" dirty="0">
                <a:solidFill>
                  <a:srgbClr val="FF0000"/>
                </a:solidFill>
                <a:latin typeface="Helvetica Neue"/>
                <a:ea typeface="Helvetica Neue"/>
                <a:cs typeface="Helvetica Neue"/>
                <a:sym typeface="Helvetica Neue"/>
              </a:rPr>
              <a:t>~25</a:t>
            </a:r>
            <a:r>
              <a:rPr lang="en-US" sz="2000" b="1" dirty="0">
                <a:solidFill>
                  <a:srgbClr val="FF0000"/>
                </a:solidFill>
                <a:latin typeface="Helvetica Neue"/>
                <a:ea typeface="Helvetica Neue"/>
                <a:cs typeface="Helvetica Neue"/>
                <a:sym typeface="Helvetica Neue"/>
              </a:rPr>
              <a:t>3</a:t>
            </a:r>
            <a:r>
              <a:rPr lang="en-US" sz="2000" b="1" i="0" u="none" strike="noStrike" cap="none" dirty="0">
                <a:solidFill>
                  <a:srgbClr val="FF0000"/>
                </a:solidFill>
                <a:latin typeface="Helvetica Neue"/>
                <a:ea typeface="Helvetica Neue"/>
                <a:cs typeface="Helvetica Neue"/>
                <a:sym typeface="Helvetica Neue"/>
              </a:rPr>
              <a:t>x faster vs. DRAGEN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2000"/>
              <a:buFont typeface="Helvetica Neue"/>
              <a:buNone/>
            </a:pPr>
            <a:r>
              <a:rPr lang="en-US" sz="2000" b="1" i="0" u="none" strike="noStrike" cap="none" dirty="0">
                <a:solidFill>
                  <a:srgbClr val="FF0000"/>
                </a:solidFill>
                <a:latin typeface="Helvetica Neue"/>
                <a:ea typeface="Helvetica Neue"/>
                <a:cs typeface="Helvetica Neue"/>
                <a:sym typeface="Helvetica Neue"/>
              </a:rPr>
              <a:t>~1,</a:t>
            </a:r>
            <a:r>
              <a:rPr lang="en-US" sz="2000" b="1" dirty="0">
                <a:solidFill>
                  <a:srgbClr val="FF0000"/>
                </a:solidFill>
                <a:latin typeface="Helvetica Neue"/>
                <a:ea typeface="Helvetica Neue"/>
                <a:cs typeface="Helvetica Neue"/>
                <a:sym typeface="Helvetica Neue"/>
              </a:rPr>
              <a:t>900</a:t>
            </a:r>
            <a:r>
              <a:rPr lang="en-US" sz="2000" b="1" i="0" u="none" strike="noStrike" cap="none" dirty="0">
                <a:solidFill>
                  <a:srgbClr val="FF0000"/>
                </a:solidFill>
                <a:latin typeface="Helvetica Neue"/>
                <a:ea typeface="Helvetica Neue"/>
                <a:cs typeface="Helvetica Neue"/>
                <a:sym typeface="Helvetica Neue"/>
              </a:rPr>
              <a:t>x faster vs Minimap2 on CPU</a:t>
            </a:r>
            <a:endParaRPr sz="2000" b="0" i="0" u="none" strike="noStrike" cap="none" dirty="0">
              <a:solidFill>
                <a:srgbClr val="000000"/>
              </a:solidFill>
              <a:latin typeface="Arial"/>
              <a:ea typeface="Arial"/>
              <a:cs typeface="Arial"/>
              <a:sym typeface="Arial"/>
            </a:endParaRPr>
          </a:p>
        </p:txBody>
      </p:sp>
      <p:pic>
        <p:nvPicPr>
          <p:cNvPr id="1669" name="Google Shape;1669;p290" descr="Google Shape;1044;p53"/>
          <p:cNvPicPr preferRelativeResize="0"/>
          <p:nvPr/>
        </p:nvPicPr>
        <p:blipFill rotWithShape="1">
          <a:blip r:embed="rId4">
            <a:alphaModFix/>
          </a:blip>
          <a:srcRect/>
          <a:stretch/>
        </p:blipFill>
        <p:spPr>
          <a:xfrm>
            <a:off x="5003747" y="2948999"/>
            <a:ext cx="5605494" cy="2012988"/>
          </a:xfrm>
          <a:prstGeom prst="rect">
            <a:avLst/>
          </a:prstGeom>
          <a:noFill/>
          <a:ln>
            <a:noFill/>
          </a:ln>
        </p:spPr>
      </p:pic>
      <p:sp>
        <p:nvSpPr>
          <p:cNvPr id="1670" name="Google Shape;1670;p290"/>
          <p:cNvSpPr txBox="1"/>
          <p:nvPr/>
        </p:nvSpPr>
        <p:spPr>
          <a:xfrm>
            <a:off x="739299" y="3007477"/>
            <a:ext cx="3491100" cy="1508100"/>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0070C0"/>
              </a:buClr>
              <a:buSzPts val="2400"/>
              <a:buFont typeface="Helvetica Neue"/>
              <a:buNone/>
            </a:pPr>
            <a:r>
              <a:rPr lang="en-US" sz="2400" b="1" i="0" u="none" strike="noStrike" cap="none" dirty="0" err="1">
                <a:solidFill>
                  <a:srgbClr val="0070C0"/>
                </a:solidFill>
                <a:latin typeface="Helvetica Neue"/>
                <a:ea typeface="Helvetica Neue"/>
                <a:cs typeface="Helvetica Neue"/>
                <a:sym typeface="Helvetica Neue"/>
              </a:rPr>
              <a:t>GenieHD</a:t>
            </a:r>
            <a:r>
              <a:rPr lang="en-US" sz="2400" b="1" i="0" u="none" strike="noStrike" cap="none" dirty="0">
                <a:solidFill>
                  <a:srgbClr val="0070C0"/>
                </a:solidFill>
                <a:latin typeface="Helvetica Neue"/>
                <a:ea typeface="Helvetica Neue"/>
                <a:cs typeface="Helvetica Neue"/>
                <a:sym typeface="Helvetica Neue"/>
              </a:rPr>
              <a:t> [DATE’20]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ts val="2400"/>
              <a:buFont typeface="Calibri"/>
              <a:buNone/>
            </a:pPr>
            <a:r>
              <a:rPr lang="en-US" sz="2400" b="0" i="0" u="none" strike="noStrike" cap="none" dirty="0">
                <a:solidFill>
                  <a:srgbClr val="0070C0"/>
                </a:solidFill>
                <a:latin typeface="Calibri"/>
                <a:ea typeface="Calibri"/>
                <a:cs typeface="Calibri"/>
                <a:sym typeface="Calibri"/>
              </a:rPr>
              <a:t>HD-ASIC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ts val="2400"/>
              <a:buFont typeface="Calibri"/>
              <a:buNone/>
            </a:pPr>
            <a:r>
              <a:rPr lang="en-US" sz="2400" b="0" i="0" u="none" strike="noStrike" cap="none" dirty="0">
                <a:solidFill>
                  <a:srgbClr val="0070C0"/>
                </a:solidFill>
                <a:latin typeface="Calibri"/>
                <a:ea typeface="Calibri"/>
                <a:cs typeface="Calibri"/>
                <a:sym typeface="Calibri"/>
              </a:rPr>
              <a:t>Pattern Matching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2000"/>
              <a:buFont typeface="Helvetica Neue"/>
              <a:buNone/>
            </a:pPr>
            <a:r>
              <a:rPr lang="en-US" sz="2000" b="1" i="0" u="none" strike="noStrike" cap="none" dirty="0">
                <a:solidFill>
                  <a:srgbClr val="FF0000"/>
                </a:solidFill>
                <a:latin typeface="Helvetica Neue"/>
                <a:ea typeface="Helvetica Neue"/>
                <a:cs typeface="Helvetica Neue"/>
                <a:sym typeface="Helvetica Neue"/>
              </a:rPr>
              <a:t>~200x vs. Minimap2 on CPU</a:t>
            </a:r>
            <a:endParaRPr sz="2000" b="0" i="0" u="none" strike="noStrike" cap="none" dirty="0">
              <a:solidFill>
                <a:srgbClr val="000000"/>
              </a:solidFill>
              <a:latin typeface="Arial"/>
              <a:ea typeface="Arial"/>
              <a:cs typeface="Arial"/>
              <a:sym typeface="Arial"/>
            </a:endParaRPr>
          </a:p>
        </p:txBody>
      </p:sp>
      <p:pic>
        <p:nvPicPr>
          <p:cNvPr id="1671" name="Google Shape;1671;p290" descr="TGAC Unleashes DRAGEN to Accelerate Genomics Workflows"/>
          <p:cNvPicPr preferRelativeResize="0"/>
          <p:nvPr/>
        </p:nvPicPr>
        <p:blipFill rotWithShape="1">
          <a:blip r:embed="rId5">
            <a:alphaModFix/>
          </a:blip>
          <a:srcRect/>
          <a:stretch/>
        </p:blipFill>
        <p:spPr>
          <a:xfrm>
            <a:off x="6096000" y="1115501"/>
            <a:ext cx="3103084" cy="17268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7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7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294"/>
          <p:cNvSpPr txBox="1">
            <a:spLocks noGrp="1"/>
          </p:cNvSpPr>
          <p:nvPr>
            <p:ph type="title"/>
          </p:nvPr>
        </p:nvSpPr>
        <p:spPr>
          <a:xfrm>
            <a:off x="260700" y="91100"/>
            <a:ext cx="9918600" cy="607200"/>
          </a:xfrm>
          <a:prstGeom prst="rect">
            <a:avLst/>
          </a:prstGeom>
          <a:noFill/>
          <a:ln>
            <a:noFill/>
          </a:ln>
        </p:spPr>
        <p:txBody>
          <a:bodyPr spcFirstLastPara="1" wrap="square" lIns="45675" tIns="45675" rIns="45675" bIns="45675" anchor="ctr" anchorCtr="0">
            <a:noAutofit/>
          </a:bodyPr>
          <a:lstStyle/>
          <a:p>
            <a:pPr marL="0" lvl="0" indent="0" algn="ctr" rtl="0">
              <a:lnSpc>
                <a:spcPct val="90000"/>
              </a:lnSpc>
              <a:spcBef>
                <a:spcPts val="0"/>
              </a:spcBef>
              <a:spcAft>
                <a:spcPts val="0"/>
              </a:spcAft>
              <a:buClr>
                <a:srgbClr val="000000"/>
              </a:buClr>
              <a:buSzPts val="4889"/>
              <a:buFont typeface="Calibri"/>
              <a:buNone/>
            </a:pPr>
            <a:endParaRPr sz="2700" b="1"/>
          </a:p>
          <a:p>
            <a:pPr marL="0" lvl="0" indent="0" algn="ctr" rtl="0">
              <a:lnSpc>
                <a:spcPct val="90000"/>
              </a:lnSpc>
              <a:spcBef>
                <a:spcPts val="0"/>
              </a:spcBef>
              <a:spcAft>
                <a:spcPts val="0"/>
              </a:spcAft>
              <a:buClr>
                <a:srgbClr val="000000"/>
              </a:buClr>
              <a:buSzPts val="4889"/>
              <a:buFont typeface="Calibri"/>
              <a:buNone/>
            </a:pPr>
            <a:r>
              <a:rPr lang="en-US" sz="2700" b="1"/>
              <a:t>F</a:t>
            </a:r>
            <a:r>
              <a:rPr lang="en-US" sz="2700"/>
              <a:t>PGA-based </a:t>
            </a:r>
            <a:r>
              <a:rPr lang="en-US" sz="2700" b="1"/>
              <a:t>A</a:t>
            </a:r>
            <a:r>
              <a:rPr lang="en-US" sz="2700"/>
              <a:t>cceleration of Genomic </a:t>
            </a:r>
            <a:r>
              <a:rPr lang="en-US" sz="2700" b="1"/>
              <a:t>S</a:t>
            </a:r>
            <a:r>
              <a:rPr lang="en-US" sz="2700"/>
              <a:t>equence </a:t>
            </a:r>
            <a:r>
              <a:rPr lang="en-US" sz="2700" b="1"/>
              <a:t>T</a:t>
            </a:r>
            <a:r>
              <a:rPr lang="en-US" sz="2700"/>
              <a:t>rimming</a:t>
            </a:r>
            <a:endParaRPr sz="2700"/>
          </a:p>
        </p:txBody>
      </p:sp>
      <p:pic>
        <p:nvPicPr>
          <p:cNvPr id="1710" name="Google Shape;1710;p294"/>
          <p:cNvPicPr preferRelativeResize="0"/>
          <p:nvPr/>
        </p:nvPicPr>
        <p:blipFill rotWithShape="1">
          <a:blip r:embed="rId3">
            <a:alphaModFix/>
          </a:blip>
          <a:srcRect/>
          <a:stretch/>
        </p:blipFill>
        <p:spPr>
          <a:xfrm>
            <a:off x="3690725" y="1196365"/>
            <a:ext cx="4038600" cy="1752600"/>
          </a:xfrm>
          <a:prstGeom prst="rect">
            <a:avLst/>
          </a:prstGeom>
          <a:noFill/>
          <a:ln>
            <a:noFill/>
          </a:ln>
        </p:spPr>
      </p:pic>
      <p:pic>
        <p:nvPicPr>
          <p:cNvPr id="1711" name="Google Shape;1711;p294"/>
          <p:cNvPicPr preferRelativeResize="0"/>
          <p:nvPr/>
        </p:nvPicPr>
        <p:blipFill rotWithShape="1">
          <a:blip r:embed="rId4">
            <a:alphaModFix/>
          </a:blip>
          <a:srcRect/>
          <a:stretch/>
        </p:blipFill>
        <p:spPr>
          <a:xfrm>
            <a:off x="7965050" y="1195286"/>
            <a:ext cx="4038600" cy="1754782"/>
          </a:xfrm>
          <a:prstGeom prst="rect">
            <a:avLst/>
          </a:prstGeom>
          <a:noFill/>
          <a:ln>
            <a:noFill/>
          </a:ln>
        </p:spPr>
      </p:pic>
      <p:sp>
        <p:nvSpPr>
          <p:cNvPr id="1712" name="Google Shape;1712;p294"/>
          <p:cNvSpPr txBox="1"/>
          <p:nvPr/>
        </p:nvSpPr>
        <p:spPr>
          <a:xfrm>
            <a:off x="3890675" y="2890225"/>
            <a:ext cx="36387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i="0" u="none" strike="noStrike" cap="none" dirty="0">
                <a:solidFill>
                  <a:srgbClr val="000000"/>
                </a:solidFill>
                <a:latin typeface="Calibri"/>
                <a:ea typeface="Calibri"/>
                <a:cs typeface="Calibri"/>
                <a:sym typeface="Calibri"/>
              </a:rPr>
              <a:t>A-FAST Architecture</a:t>
            </a:r>
            <a:br>
              <a:rPr lang="en-US" sz="2200" i="0" u="none" strike="noStrike" cap="none" dirty="0">
                <a:solidFill>
                  <a:srgbClr val="000000"/>
                </a:solidFill>
                <a:latin typeface="Calibri"/>
                <a:ea typeface="Calibri"/>
                <a:cs typeface="Calibri"/>
                <a:sym typeface="Calibri"/>
              </a:rPr>
            </a:br>
            <a:r>
              <a:rPr lang="en-US" sz="2200" i="0" u="none" strike="noStrike" cap="none" dirty="0">
                <a:solidFill>
                  <a:srgbClr val="000000"/>
                </a:solidFill>
                <a:latin typeface="Calibri"/>
                <a:ea typeface="Calibri"/>
                <a:cs typeface="Calibri"/>
                <a:sym typeface="Calibri"/>
              </a:rPr>
              <a:t>(pre-alignment)</a:t>
            </a:r>
            <a:endParaRPr dirty="0">
              <a:latin typeface="Calibri"/>
              <a:ea typeface="Calibri"/>
              <a:cs typeface="Calibri"/>
              <a:sym typeface="Calibri"/>
            </a:endParaRPr>
          </a:p>
        </p:txBody>
      </p:sp>
      <p:sp>
        <p:nvSpPr>
          <p:cNvPr id="1713" name="Google Shape;1713;p294"/>
          <p:cNvSpPr txBox="1"/>
          <p:nvPr/>
        </p:nvSpPr>
        <p:spPr>
          <a:xfrm>
            <a:off x="8847175" y="2882400"/>
            <a:ext cx="25146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i="0" u="none" strike="noStrike" cap="none">
                <a:solidFill>
                  <a:srgbClr val="000000"/>
                </a:solidFill>
                <a:latin typeface="Calibri"/>
                <a:ea typeface="Calibri"/>
                <a:cs typeface="Calibri"/>
                <a:sym typeface="Calibri"/>
              </a:rPr>
              <a:t>P-FAST Architecture</a:t>
            </a:r>
            <a:endParaRPr>
              <a:latin typeface="Calibri"/>
              <a:ea typeface="Calibri"/>
              <a:cs typeface="Calibri"/>
              <a:sym typeface="Calibri"/>
            </a:endParaRPr>
          </a:p>
          <a:p>
            <a:pPr marL="0" marR="0" lvl="0" indent="0" algn="ctr" rtl="0">
              <a:lnSpc>
                <a:spcPct val="100000"/>
              </a:lnSpc>
              <a:spcBef>
                <a:spcPts val="0"/>
              </a:spcBef>
              <a:spcAft>
                <a:spcPts val="0"/>
              </a:spcAft>
              <a:buNone/>
            </a:pPr>
            <a:r>
              <a:rPr lang="en-US" sz="2200" i="0" u="none" strike="noStrike" cap="none">
                <a:solidFill>
                  <a:srgbClr val="000000"/>
                </a:solidFill>
                <a:latin typeface="Calibri"/>
                <a:ea typeface="Calibri"/>
                <a:cs typeface="Calibri"/>
                <a:sym typeface="Calibri"/>
              </a:rPr>
              <a:t>(post-alignment)</a:t>
            </a:r>
            <a:endParaRPr>
              <a:latin typeface="Calibri"/>
              <a:ea typeface="Calibri"/>
              <a:cs typeface="Calibri"/>
              <a:sym typeface="Calibri"/>
            </a:endParaRPr>
          </a:p>
        </p:txBody>
      </p:sp>
      <p:sp>
        <p:nvSpPr>
          <p:cNvPr id="1714" name="Google Shape;1714;p294"/>
          <p:cNvSpPr txBox="1"/>
          <p:nvPr/>
        </p:nvSpPr>
        <p:spPr>
          <a:xfrm>
            <a:off x="152375" y="3202525"/>
            <a:ext cx="4038600" cy="1837200"/>
          </a:xfrm>
          <a:prstGeom prst="rect">
            <a:avLst/>
          </a:prstGeom>
          <a:noFill/>
          <a:ln>
            <a:noFill/>
          </a:ln>
        </p:spPr>
        <p:txBody>
          <a:bodyPr spcFirstLastPara="1" wrap="square" lIns="91425" tIns="45700" rIns="91425" bIns="45700" anchor="t" anchorCtr="0">
            <a:noAutofit/>
          </a:bodyPr>
          <a:lstStyle/>
          <a:p>
            <a:pPr marL="457200" lvl="0" indent="-355600" algn="l" rtl="0">
              <a:spcBef>
                <a:spcPts val="600"/>
              </a:spcBef>
              <a:spcAft>
                <a:spcPts val="0"/>
              </a:spcAft>
              <a:buClr>
                <a:schemeClr val="lt2"/>
              </a:buClr>
              <a:buSzPts val="2000"/>
              <a:buFont typeface="Calibri"/>
              <a:buChar char="●"/>
            </a:pPr>
            <a:r>
              <a:rPr lang="en-US" sz="2000" dirty="0">
                <a:solidFill>
                  <a:schemeClr val="dk1"/>
                </a:solidFill>
                <a:latin typeface="Calibri"/>
                <a:ea typeface="Calibri"/>
                <a:cs typeface="Calibri"/>
                <a:sym typeface="Calibri"/>
              </a:rPr>
              <a:t>A-FAST does </a:t>
            </a:r>
            <a:r>
              <a:rPr lang="en-US" sz="2000" i="1" dirty="0">
                <a:solidFill>
                  <a:schemeClr val="dk1"/>
                </a:solidFill>
                <a:latin typeface="Calibri"/>
                <a:ea typeface="Calibri"/>
                <a:cs typeface="Calibri"/>
                <a:sym typeface="Calibri"/>
              </a:rPr>
              <a:t>adapter</a:t>
            </a:r>
            <a:r>
              <a:rPr lang="en-US" sz="2000" dirty="0">
                <a:solidFill>
                  <a:schemeClr val="dk1"/>
                </a:solidFill>
                <a:latin typeface="Calibri"/>
                <a:ea typeface="Calibri"/>
                <a:cs typeface="Calibri"/>
                <a:sym typeface="Calibri"/>
              </a:rPr>
              <a:t> trimming, </a:t>
            </a:r>
            <a:r>
              <a:rPr lang="en-US" sz="2000" i="1" dirty="0">
                <a:solidFill>
                  <a:schemeClr val="dk1"/>
                </a:solidFill>
                <a:latin typeface="Calibri"/>
                <a:ea typeface="Calibri"/>
                <a:cs typeface="Calibri"/>
                <a:sym typeface="Calibri"/>
              </a:rPr>
              <a:t>quality</a:t>
            </a:r>
            <a:r>
              <a:rPr lang="en-US" sz="2000" dirty="0">
                <a:solidFill>
                  <a:schemeClr val="dk1"/>
                </a:solidFill>
                <a:latin typeface="Calibri"/>
                <a:ea typeface="Calibri"/>
                <a:cs typeface="Calibri"/>
                <a:sym typeface="Calibri"/>
              </a:rPr>
              <a:t> pruning and fixing; it is up p to 30× faster vs. </a:t>
            </a:r>
            <a:r>
              <a:rPr lang="en-US" sz="2000" dirty="0" err="1">
                <a:solidFill>
                  <a:schemeClr val="dk1"/>
                </a:solidFill>
                <a:latin typeface="Calibri"/>
                <a:ea typeface="Calibri"/>
                <a:cs typeface="Calibri"/>
                <a:sym typeface="Calibri"/>
              </a:rPr>
              <a:t>FastP</a:t>
            </a:r>
            <a:r>
              <a:rPr lang="en-US" sz="2000" dirty="0">
                <a:solidFill>
                  <a:schemeClr val="dk1"/>
                </a:solidFill>
                <a:latin typeface="Calibri"/>
                <a:ea typeface="Calibri"/>
                <a:cs typeface="Calibri"/>
                <a:sym typeface="Calibri"/>
              </a:rPr>
              <a:t> [Bioinformatics’18] with 12 threads on CPU</a:t>
            </a:r>
            <a:endParaRPr sz="2000" dirty="0">
              <a:solidFill>
                <a:schemeClr val="dk1"/>
              </a:solidFill>
              <a:latin typeface="Calibri"/>
              <a:ea typeface="Calibri"/>
              <a:cs typeface="Calibri"/>
              <a:sym typeface="Calibri"/>
            </a:endParaRPr>
          </a:p>
          <a:p>
            <a:pPr marL="0" lvl="0" indent="0" algn="l" rtl="0">
              <a:spcBef>
                <a:spcPts val="600"/>
              </a:spcBef>
              <a:spcAft>
                <a:spcPts val="0"/>
              </a:spcAft>
              <a:buNone/>
            </a:pPr>
            <a:endParaRPr sz="2000" dirty="0">
              <a:solidFill>
                <a:schemeClr val="dk1"/>
              </a:solidFill>
              <a:latin typeface="Calibri"/>
              <a:ea typeface="Calibri"/>
              <a:cs typeface="Calibri"/>
              <a:sym typeface="Calibri"/>
            </a:endParaRPr>
          </a:p>
          <a:p>
            <a:pPr marL="457200" lvl="0" indent="-303530" algn="l" rtl="0">
              <a:spcBef>
                <a:spcPts val="600"/>
              </a:spcBef>
              <a:spcAft>
                <a:spcPts val="0"/>
              </a:spcAft>
              <a:buClr>
                <a:schemeClr val="accent2"/>
              </a:buClr>
              <a:buSzPts val="1180"/>
              <a:buFont typeface="Calibri"/>
              <a:buChar char="●"/>
            </a:pPr>
            <a:r>
              <a:rPr lang="en-US" sz="2000" dirty="0">
                <a:solidFill>
                  <a:schemeClr val="dk1"/>
                </a:solidFill>
                <a:latin typeface="Calibri"/>
                <a:ea typeface="Calibri"/>
                <a:cs typeface="Calibri"/>
                <a:sym typeface="Calibri"/>
              </a:rPr>
              <a:t>P-FAST is </a:t>
            </a:r>
            <a:r>
              <a:rPr lang="en-US" sz="2000" b="1" dirty="0">
                <a:solidFill>
                  <a:srgbClr val="FF0000"/>
                </a:solidFill>
                <a:latin typeface="Calibri"/>
                <a:ea typeface="Calibri"/>
                <a:cs typeface="Calibri"/>
                <a:sym typeface="Calibri"/>
              </a:rPr>
              <a:t>175× faster </a:t>
            </a:r>
            <a:r>
              <a:rPr lang="en-US" sz="2000" dirty="0">
                <a:solidFill>
                  <a:schemeClr val="dk1"/>
                </a:solidFill>
                <a:latin typeface="Calibri"/>
                <a:ea typeface="Calibri"/>
                <a:cs typeface="Calibri"/>
                <a:sym typeface="Calibri"/>
              </a:rPr>
              <a:t>vs. </a:t>
            </a:r>
            <a:r>
              <a:rPr lang="en-US" sz="2000" dirty="0" err="1">
                <a:solidFill>
                  <a:schemeClr val="dk1"/>
                </a:solidFill>
                <a:latin typeface="Calibri"/>
                <a:ea typeface="Calibri"/>
                <a:cs typeface="Calibri"/>
                <a:sym typeface="Calibri"/>
              </a:rPr>
              <a:t>iVar</a:t>
            </a:r>
            <a:r>
              <a:rPr lang="en-US" sz="2000" dirty="0">
                <a:solidFill>
                  <a:schemeClr val="dk1"/>
                </a:solidFill>
                <a:latin typeface="Calibri"/>
                <a:ea typeface="Calibri"/>
                <a:cs typeface="Calibri"/>
                <a:sym typeface="Calibri"/>
              </a:rPr>
              <a:t>, with only &lt; 25% FPGA resource usage</a:t>
            </a:r>
            <a:r>
              <a:rPr lang="en-US" sz="1900" dirty="0">
                <a:solidFill>
                  <a:schemeClr val="dk1"/>
                </a:solidFill>
                <a:latin typeface="Calibri"/>
                <a:ea typeface="Calibri"/>
                <a:cs typeface="Calibri"/>
                <a:sym typeface="Calibri"/>
              </a:rPr>
              <a:t>.  It </a:t>
            </a:r>
            <a:r>
              <a:rPr lang="en-US" sz="2000" dirty="0">
                <a:solidFill>
                  <a:schemeClr val="dk1"/>
                </a:solidFill>
                <a:latin typeface="Calibri"/>
                <a:ea typeface="Calibri"/>
                <a:cs typeface="Calibri"/>
                <a:sym typeface="Calibri"/>
              </a:rPr>
              <a:t>can do 1.1 million reads/second.</a:t>
            </a:r>
            <a:endParaRPr sz="1900" dirty="0">
              <a:solidFill>
                <a:schemeClr val="dk1"/>
              </a:solidFill>
              <a:latin typeface="Calibri"/>
              <a:ea typeface="Calibri"/>
              <a:cs typeface="Calibri"/>
              <a:sym typeface="Calibri"/>
            </a:endParaRPr>
          </a:p>
        </p:txBody>
      </p:sp>
      <p:sp>
        <p:nvSpPr>
          <p:cNvPr id="1715" name="Google Shape;1715;p294"/>
          <p:cNvSpPr/>
          <p:nvPr/>
        </p:nvSpPr>
        <p:spPr>
          <a:xfrm>
            <a:off x="4597962" y="1297416"/>
            <a:ext cx="1244100" cy="27120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16" name="Google Shape;1716;p294"/>
          <p:cNvSpPr/>
          <p:nvPr/>
        </p:nvSpPr>
        <p:spPr>
          <a:xfrm>
            <a:off x="8924841" y="1297416"/>
            <a:ext cx="1244100" cy="27120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717" name="Google Shape;1717;p294"/>
          <p:cNvPicPr preferRelativeResize="0"/>
          <p:nvPr/>
        </p:nvPicPr>
        <p:blipFill rotWithShape="1">
          <a:blip r:embed="rId5">
            <a:alphaModFix/>
          </a:blip>
          <a:srcRect/>
          <a:stretch/>
        </p:blipFill>
        <p:spPr>
          <a:xfrm>
            <a:off x="3923600" y="3940925"/>
            <a:ext cx="3891900" cy="2005375"/>
          </a:xfrm>
          <a:prstGeom prst="rect">
            <a:avLst/>
          </a:prstGeom>
          <a:noFill/>
          <a:ln>
            <a:noFill/>
          </a:ln>
        </p:spPr>
      </p:pic>
      <p:sp>
        <p:nvSpPr>
          <p:cNvPr id="1718" name="Google Shape;1718;p294"/>
          <p:cNvSpPr txBox="1"/>
          <p:nvPr/>
        </p:nvSpPr>
        <p:spPr>
          <a:xfrm>
            <a:off x="152375" y="1196375"/>
            <a:ext cx="3738300" cy="175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100" i="0" u="none" strike="noStrike" cap="none">
                <a:solidFill>
                  <a:schemeClr val="dk1"/>
                </a:solidFill>
                <a:latin typeface="Calibri"/>
                <a:ea typeface="Calibri"/>
                <a:cs typeface="Calibri"/>
                <a:sym typeface="Calibri"/>
              </a:rPr>
              <a:t>Both adaptor </a:t>
            </a:r>
            <a:r>
              <a:rPr lang="en-US" sz="2100">
                <a:solidFill>
                  <a:schemeClr val="dk1"/>
                </a:solidFill>
                <a:latin typeface="Calibri"/>
                <a:ea typeface="Calibri"/>
                <a:cs typeface="Calibri"/>
                <a:sym typeface="Calibri"/>
              </a:rPr>
              <a:t>&amp; </a:t>
            </a:r>
            <a:r>
              <a:rPr lang="en-US" sz="2100" i="0" u="none" strike="noStrike" cap="none">
                <a:solidFill>
                  <a:schemeClr val="dk1"/>
                </a:solidFill>
                <a:latin typeface="Calibri"/>
                <a:ea typeface="Calibri"/>
                <a:cs typeface="Calibri"/>
                <a:sym typeface="Calibri"/>
              </a:rPr>
              <a:t>primer trimming </a:t>
            </a:r>
            <a:r>
              <a:rPr lang="en-US" sz="2100">
                <a:solidFill>
                  <a:schemeClr val="dk1"/>
                </a:solidFill>
                <a:latin typeface="Calibri"/>
                <a:ea typeface="Calibri"/>
                <a:cs typeface="Calibri"/>
                <a:sym typeface="Calibri"/>
              </a:rPr>
              <a:t>have </a:t>
            </a:r>
            <a:r>
              <a:rPr lang="en-US" sz="2100" i="0" u="none" strike="noStrike" cap="none">
                <a:solidFill>
                  <a:schemeClr val="dk1"/>
                </a:solidFill>
                <a:latin typeface="Calibri"/>
                <a:ea typeface="Calibri"/>
                <a:cs typeface="Calibri"/>
                <a:sym typeface="Calibri"/>
              </a:rPr>
              <a:t>multiple kernels for task-level parallelism; </a:t>
            </a:r>
            <a:r>
              <a:rPr lang="en-US" sz="2100">
                <a:solidFill>
                  <a:schemeClr val="dk1"/>
                </a:solidFill>
                <a:latin typeface="Calibri"/>
                <a:ea typeface="Calibri"/>
                <a:cs typeface="Calibri"/>
                <a:sym typeface="Calibri"/>
              </a:rPr>
              <a:t>each kernel uses multiple engines to saturate memory BW</a:t>
            </a:r>
            <a:endParaRPr sz="1900">
              <a:solidFill>
                <a:schemeClr val="dk1"/>
              </a:solidFill>
              <a:latin typeface="Calibri"/>
              <a:ea typeface="Calibri"/>
              <a:cs typeface="Calibri"/>
              <a:sym typeface="Calibri"/>
            </a:endParaRPr>
          </a:p>
        </p:txBody>
      </p:sp>
      <p:pic>
        <p:nvPicPr>
          <p:cNvPr id="1719" name="Google Shape;1719;p294"/>
          <p:cNvPicPr preferRelativeResize="0"/>
          <p:nvPr/>
        </p:nvPicPr>
        <p:blipFill rotWithShape="1">
          <a:blip r:embed="rId6">
            <a:alphaModFix/>
          </a:blip>
          <a:srcRect/>
          <a:stretch/>
        </p:blipFill>
        <p:spPr>
          <a:xfrm>
            <a:off x="7965050" y="3814550"/>
            <a:ext cx="4038600" cy="2403812"/>
          </a:xfrm>
          <a:prstGeom prst="rect">
            <a:avLst/>
          </a:prstGeom>
          <a:noFill/>
          <a:ln>
            <a:noFill/>
          </a:ln>
        </p:spPr>
      </p:pic>
      <p:sp>
        <p:nvSpPr>
          <p:cNvPr id="1720" name="Google Shape;1720;p294"/>
          <p:cNvSpPr txBox="1"/>
          <p:nvPr/>
        </p:nvSpPr>
        <p:spPr>
          <a:xfrm>
            <a:off x="6482541" y="5835233"/>
            <a:ext cx="2442300" cy="3693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US" sz="1200" dirty="0">
                <a:solidFill>
                  <a:schemeClr val="dk1"/>
                </a:solidFill>
                <a:latin typeface="Calibri"/>
                <a:ea typeface="Calibri"/>
                <a:cs typeface="Calibri"/>
                <a:sym typeface="Calibri"/>
              </a:rPr>
              <a:t>Results are run on Xilinx U200 FPGA</a:t>
            </a:r>
            <a:endParaRPr sz="1200" dirty="0">
              <a:solidFill>
                <a:schemeClr val="dk1"/>
              </a:solidFill>
              <a:latin typeface="Calibri"/>
              <a:ea typeface="Calibri"/>
              <a:cs typeface="Calibri"/>
              <a:sym typeface="Calibri"/>
            </a:endParaRPr>
          </a:p>
        </p:txBody>
      </p:sp>
      <p:pic>
        <p:nvPicPr>
          <p:cNvPr id="1721" name="Google Shape;1721;p294"/>
          <p:cNvPicPr preferRelativeResize="0"/>
          <p:nvPr/>
        </p:nvPicPr>
        <p:blipFill>
          <a:blip r:embed="rId7">
            <a:alphaModFix/>
          </a:blip>
          <a:stretch>
            <a:fillRect/>
          </a:stretch>
        </p:blipFill>
        <p:spPr>
          <a:xfrm>
            <a:off x="10363225" y="-9"/>
            <a:ext cx="1828774" cy="951709"/>
          </a:xfrm>
          <a:prstGeom prst="rect">
            <a:avLst/>
          </a:prstGeom>
          <a:noFill/>
          <a:ln>
            <a:noFill/>
          </a:ln>
        </p:spPr>
      </p:pic>
      <p:sp>
        <p:nvSpPr>
          <p:cNvPr id="2" name="Rectangle 1"/>
          <p:cNvSpPr/>
          <p:nvPr/>
        </p:nvSpPr>
        <p:spPr>
          <a:xfrm>
            <a:off x="3473993" y="6476595"/>
            <a:ext cx="5450848" cy="461665"/>
          </a:xfrm>
          <a:prstGeom prst="rect">
            <a:avLst/>
          </a:prstGeom>
        </p:spPr>
        <p:txBody>
          <a:bodyPr wrap="square">
            <a:spAutoFit/>
          </a:bodyPr>
          <a:lstStyle/>
          <a:p>
            <a:r>
              <a:rPr lang="en-US" sz="1200" dirty="0" err="1">
                <a:latin typeface="Calibri" panose="020F0502020204030204" pitchFamily="34" charset="0"/>
              </a:rPr>
              <a:t>Khaleghi</a:t>
            </a:r>
            <a:r>
              <a:rPr lang="en-US" sz="1200" dirty="0">
                <a:latin typeface="Calibri" panose="020F0502020204030204" pitchFamily="34" charset="0"/>
              </a:rPr>
              <a:t> B, Zhang T, Shao N, </a:t>
            </a:r>
            <a:r>
              <a:rPr lang="en-US" sz="1200" dirty="0" err="1">
                <a:latin typeface="Calibri" panose="020F0502020204030204" pitchFamily="34" charset="0"/>
              </a:rPr>
              <a:t>Akel</a:t>
            </a:r>
            <a:r>
              <a:rPr lang="en-US" sz="1200" dirty="0">
                <a:latin typeface="Calibri" panose="020F0502020204030204" pitchFamily="34" charset="0"/>
              </a:rPr>
              <a:t> A, </a:t>
            </a:r>
            <a:r>
              <a:rPr lang="en-US" sz="1200" dirty="0" err="1">
                <a:latin typeface="Calibri" panose="020F0502020204030204" pitchFamily="34" charset="0"/>
              </a:rPr>
              <a:t>Curewitz</a:t>
            </a:r>
            <a:r>
              <a:rPr lang="en-US" sz="1200" dirty="0">
                <a:latin typeface="Calibri" panose="020F0502020204030204" pitchFamily="34" charset="0"/>
              </a:rPr>
              <a:t> K, </a:t>
            </a:r>
            <a:r>
              <a:rPr lang="en-US" sz="1200" dirty="0" err="1">
                <a:latin typeface="Calibri" panose="020F0502020204030204" pitchFamily="34" charset="0"/>
              </a:rPr>
              <a:t>Eno</a:t>
            </a:r>
            <a:r>
              <a:rPr lang="en-US" sz="1200" dirty="0">
                <a:latin typeface="Calibri" panose="020F0502020204030204" pitchFamily="34" charset="0"/>
              </a:rPr>
              <a:t> J, </a:t>
            </a:r>
            <a:r>
              <a:rPr lang="en-US" sz="1200" dirty="0" err="1">
                <a:latin typeface="Calibri" panose="020F0502020204030204" pitchFamily="34" charset="0"/>
              </a:rPr>
              <a:t>Eilert</a:t>
            </a:r>
            <a:r>
              <a:rPr lang="en-US" sz="1200" dirty="0">
                <a:latin typeface="Calibri" panose="020F0502020204030204" pitchFamily="34" charset="0"/>
              </a:rPr>
              <a:t> S, </a:t>
            </a:r>
            <a:r>
              <a:rPr lang="en-US" sz="1200" dirty="0" err="1">
                <a:latin typeface="Calibri" panose="020F0502020204030204" pitchFamily="34" charset="0"/>
              </a:rPr>
              <a:t>Moshiri</a:t>
            </a:r>
            <a:r>
              <a:rPr lang="en-US" sz="1200" dirty="0">
                <a:latin typeface="Calibri" panose="020F0502020204030204" pitchFamily="34" charset="0"/>
              </a:rPr>
              <a:t> N, Rosing T "FAST: FPGA-based Acceleration of Genomic Sequence Trimming." </a:t>
            </a:r>
            <a:r>
              <a:rPr lang="en-US" sz="1200" dirty="0" smtClean="0">
                <a:latin typeface="Calibri" panose="020F0502020204030204" pitchFamily="34" charset="0"/>
              </a:rPr>
              <a:t>BioCAS’22</a:t>
            </a:r>
            <a:endParaRPr lang="en-US" sz="1200" dirty="0"/>
          </a:p>
        </p:txBody>
      </p:sp>
    </p:spTree>
    <p:extLst>
      <p:ext uri="{BB962C8B-B14F-4D97-AF65-F5344CB8AC3E}">
        <p14:creationId xmlns:p14="http://schemas.microsoft.com/office/powerpoint/2010/main" val="406532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1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293"/>
          <p:cNvSpPr txBox="1">
            <a:spLocks noGrp="1"/>
          </p:cNvSpPr>
          <p:nvPr>
            <p:ph type="title"/>
          </p:nvPr>
        </p:nvSpPr>
        <p:spPr>
          <a:xfrm>
            <a:off x="241300" y="-28894"/>
            <a:ext cx="11506200" cy="1103400"/>
          </a:xfrm>
          <a:prstGeom prst="rect">
            <a:avLst/>
          </a:prstGeom>
          <a:noFill/>
          <a:ln>
            <a:noFill/>
          </a:ln>
        </p:spPr>
        <p:txBody>
          <a:bodyPr spcFirstLastPara="1" wrap="square" lIns="45675" tIns="45675" rIns="45675" bIns="45675" anchor="ctr" anchorCtr="0">
            <a:normAutofit/>
          </a:bodyPr>
          <a:lstStyle/>
          <a:p>
            <a:pPr marL="0" lvl="0" indent="0" algn="ctr" rtl="0">
              <a:lnSpc>
                <a:spcPct val="90000"/>
              </a:lnSpc>
              <a:spcBef>
                <a:spcPts val="0"/>
              </a:spcBef>
              <a:spcAft>
                <a:spcPts val="0"/>
              </a:spcAft>
              <a:buClr>
                <a:srgbClr val="000000"/>
              </a:buClr>
              <a:buSzPts val="4400"/>
              <a:buFont typeface="Calibri"/>
              <a:buNone/>
            </a:pPr>
            <a:r>
              <a:rPr lang="en-US"/>
              <a:t>RAPIDx: a PIM Architecture for Alignment</a:t>
            </a:r>
            <a:endParaRPr/>
          </a:p>
        </p:txBody>
      </p:sp>
      <p:sp>
        <p:nvSpPr>
          <p:cNvPr id="1702" name="Google Shape;1702;p293"/>
          <p:cNvSpPr txBox="1">
            <a:spLocks noGrp="1"/>
          </p:cNvSpPr>
          <p:nvPr>
            <p:ph type="body" idx="1"/>
          </p:nvPr>
        </p:nvSpPr>
        <p:spPr>
          <a:xfrm>
            <a:off x="444500" y="1150700"/>
            <a:ext cx="6849600" cy="4972800"/>
          </a:xfrm>
          <a:prstGeom prst="rect">
            <a:avLst/>
          </a:prstGeom>
          <a:noFill/>
          <a:ln>
            <a:noFill/>
          </a:ln>
        </p:spPr>
        <p:txBody>
          <a:bodyPr spcFirstLastPara="1" wrap="square" lIns="45675" tIns="45675" rIns="45675" bIns="45675" anchor="t" anchorCtr="0">
            <a:normAutofit/>
          </a:bodyPr>
          <a:lstStyle/>
          <a:p>
            <a:pPr marL="457200" lvl="0" indent="-381000" algn="l" rtl="0">
              <a:lnSpc>
                <a:spcPct val="90000"/>
              </a:lnSpc>
              <a:spcBef>
                <a:spcPts val="0"/>
              </a:spcBef>
              <a:spcAft>
                <a:spcPts val="0"/>
              </a:spcAft>
              <a:buSzPts val="2400"/>
              <a:buChar char="•"/>
            </a:pPr>
            <a:r>
              <a:rPr lang="en-US" dirty="0">
                <a:latin typeface="Calibri"/>
                <a:ea typeface="Calibri"/>
                <a:cs typeface="Calibri"/>
                <a:sym typeface="Calibri"/>
              </a:rPr>
              <a:t>RAPID chip has many ReRAM PIM enabled units connected with an H interconnect</a:t>
            </a:r>
            <a:endParaRPr dirty="0">
              <a:latin typeface="Calibri"/>
              <a:ea typeface="Calibri"/>
              <a:cs typeface="Calibri"/>
              <a:sym typeface="Calibri"/>
            </a:endParaRPr>
          </a:p>
          <a:p>
            <a:pPr marL="947881" lvl="1" indent="-401781" algn="l" rtl="0">
              <a:lnSpc>
                <a:spcPct val="90000"/>
              </a:lnSpc>
              <a:spcBef>
                <a:spcPts val="1000"/>
              </a:spcBef>
              <a:spcAft>
                <a:spcPts val="0"/>
              </a:spcAft>
              <a:buSzPts val="2400"/>
              <a:buChar char="•"/>
            </a:pPr>
            <a:r>
              <a:rPr lang="en-US" dirty="0">
                <a:latin typeface="Calibri"/>
                <a:ea typeface="Calibri"/>
                <a:cs typeface="Calibri"/>
                <a:sym typeface="Calibri"/>
              </a:rPr>
              <a:t>C-M: forward computation using PIM operations</a:t>
            </a:r>
            <a:endParaRPr dirty="0">
              <a:latin typeface="Calibri"/>
              <a:ea typeface="Calibri"/>
              <a:cs typeface="Calibri"/>
              <a:sym typeface="Calibri"/>
            </a:endParaRPr>
          </a:p>
          <a:p>
            <a:pPr marL="947881" lvl="1" indent="-401781" algn="l" rtl="0">
              <a:lnSpc>
                <a:spcPct val="90000"/>
              </a:lnSpc>
              <a:spcBef>
                <a:spcPts val="1000"/>
              </a:spcBef>
              <a:spcAft>
                <a:spcPts val="0"/>
              </a:spcAft>
              <a:buSzPts val="2400"/>
              <a:buChar char="•"/>
            </a:pPr>
            <a:r>
              <a:rPr lang="en-US" i="1" dirty="0" err="1">
                <a:latin typeface="Calibri"/>
                <a:ea typeface="Calibri"/>
                <a:cs typeface="Calibri"/>
                <a:sym typeface="Calibri"/>
              </a:rPr>
              <a:t>Bh</a:t>
            </a:r>
            <a:r>
              <a:rPr lang="en-US" dirty="0">
                <a:latin typeface="Calibri"/>
                <a:ea typeface="Calibri"/>
                <a:cs typeface="Calibri"/>
                <a:sym typeface="Calibri"/>
              </a:rPr>
              <a:t> and </a:t>
            </a:r>
            <a:r>
              <a:rPr lang="en-US" i="1" dirty="0" err="1">
                <a:latin typeface="Calibri"/>
                <a:ea typeface="Calibri"/>
                <a:cs typeface="Calibri"/>
                <a:sym typeface="Calibri"/>
              </a:rPr>
              <a:t>Bv</a:t>
            </a:r>
            <a:r>
              <a:rPr lang="en-US" i="1" dirty="0">
                <a:latin typeface="Calibri"/>
                <a:ea typeface="Calibri"/>
                <a:cs typeface="Calibri"/>
                <a:sym typeface="Calibri"/>
              </a:rPr>
              <a:t>:</a:t>
            </a:r>
            <a:r>
              <a:rPr lang="en-US" dirty="0">
                <a:latin typeface="Calibri"/>
                <a:ea typeface="Calibri"/>
                <a:cs typeface="Calibri"/>
                <a:sym typeface="Calibri"/>
              </a:rPr>
              <a:t> store </a:t>
            </a:r>
            <a:r>
              <a:rPr lang="en-US" dirty="0" err="1">
                <a:latin typeface="Calibri"/>
                <a:ea typeface="Calibri"/>
                <a:cs typeface="Calibri"/>
                <a:sym typeface="Calibri"/>
              </a:rPr>
              <a:t>traceback</a:t>
            </a:r>
            <a:r>
              <a:rPr lang="en-US" dirty="0">
                <a:latin typeface="Calibri"/>
                <a:ea typeface="Calibri"/>
                <a:cs typeface="Calibri"/>
                <a:sym typeface="Calibri"/>
              </a:rPr>
              <a:t> information</a:t>
            </a:r>
            <a:endParaRPr dirty="0">
              <a:latin typeface="Calibri"/>
              <a:ea typeface="Calibri"/>
              <a:cs typeface="Calibri"/>
              <a:sym typeface="Calibri"/>
            </a:endParaRPr>
          </a:p>
          <a:p>
            <a:pPr marL="947881" lvl="1" indent="-401781" algn="l" rtl="0">
              <a:lnSpc>
                <a:spcPct val="90000"/>
              </a:lnSpc>
              <a:spcBef>
                <a:spcPts val="1000"/>
              </a:spcBef>
              <a:spcAft>
                <a:spcPts val="0"/>
              </a:spcAft>
              <a:buSzPts val="2400"/>
              <a:buChar char="•"/>
            </a:pPr>
            <a:r>
              <a:rPr lang="en-US" dirty="0">
                <a:latin typeface="Calibri"/>
                <a:ea typeface="Calibri"/>
                <a:cs typeface="Calibri"/>
                <a:sym typeface="Calibri"/>
              </a:rPr>
              <a:t>Comparator: tracks local maximum score in a unit</a:t>
            </a:r>
            <a:endParaRPr dirty="0">
              <a:latin typeface="Calibri"/>
              <a:ea typeface="Calibri"/>
              <a:cs typeface="Calibri"/>
              <a:sym typeface="Calibri"/>
            </a:endParaRPr>
          </a:p>
          <a:p>
            <a:pPr marL="457200" lvl="0" indent="-381000" algn="l" rtl="0">
              <a:lnSpc>
                <a:spcPct val="90000"/>
              </a:lnSpc>
              <a:spcBef>
                <a:spcPts val="1000"/>
              </a:spcBef>
              <a:spcAft>
                <a:spcPts val="0"/>
              </a:spcAft>
              <a:buSzPts val="2400"/>
              <a:buChar char="•"/>
            </a:pPr>
            <a:r>
              <a:rPr lang="en-US" dirty="0">
                <a:latin typeface="Calibri"/>
                <a:ea typeface="Calibri"/>
                <a:cs typeface="Calibri"/>
                <a:sym typeface="Calibri"/>
              </a:rPr>
              <a:t>Makes alignment PIM-compatible by separating reference matching and score computation</a:t>
            </a:r>
            <a:endParaRPr dirty="0"/>
          </a:p>
          <a:p>
            <a:pPr marL="457200" lvl="0" indent="-381000" algn="l" rtl="0">
              <a:lnSpc>
                <a:spcPct val="90000"/>
              </a:lnSpc>
              <a:spcBef>
                <a:spcPts val="1000"/>
              </a:spcBef>
              <a:spcAft>
                <a:spcPts val="0"/>
              </a:spcAft>
              <a:buSzPts val="2400"/>
              <a:buChar char="•"/>
            </a:pPr>
            <a:r>
              <a:rPr lang="en-US" sz="2600" b="1" dirty="0" err="1">
                <a:solidFill>
                  <a:srgbClr val="FF0000"/>
                </a:solidFill>
                <a:latin typeface="Calibri"/>
                <a:ea typeface="Calibri"/>
                <a:cs typeface="Calibri"/>
                <a:sym typeface="Calibri"/>
              </a:rPr>
              <a:t>RAPIDx</a:t>
            </a:r>
            <a:r>
              <a:rPr lang="en-US" sz="2600" b="1" dirty="0">
                <a:solidFill>
                  <a:srgbClr val="FF0000"/>
                </a:solidFill>
                <a:latin typeface="Calibri"/>
                <a:ea typeface="Calibri"/>
                <a:cs typeface="Calibri"/>
                <a:sym typeface="Calibri"/>
              </a:rPr>
              <a:t> large PIM is 253x faster vs. DRAGEN</a:t>
            </a:r>
            <a:endParaRPr dirty="0"/>
          </a:p>
          <a:p>
            <a:pPr marL="914400" lvl="1" indent="-381000" algn="l" rtl="0">
              <a:lnSpc>
                <a:spcPct val="90000"/>
              </a:lnSpc>
              <a:spcBef>
                <a:spcPts val="1000"/>
              </a:spcBef>
              <a:spcAft>
                <a:spcPts val="0"/>
              </a:spcAft>
              <a:buSzPts val="2400"/>
              <a:buChar char="•"/>
            </a:pPr>
            <a:r>
              <a:rPr lang="en-US" dirty="0">
                <a:solidFill>
                  <a:schemeClr val="dk1"/>
                </a:solidFill>
              </a:rPr>
              <a:t>~1,900x vs. Minimap2 on CPU</a:t>
            </a:r>
            <a:endParaRPr dirty="0">
              <a:solidFill>
                <a:schemeClr val="dk1"/>
              </a:solidFill>
            </a:endParaRPr>
          </a:p>
          <a:p>
            <a:pPr marL="914400" lvl="1" indent="-381000" algn="l" rtl="0">
              <a:lnSpc>
                <a:spcPct val="90000"/>
              </a:lnSpc>
              <a:spcBef>
                <a:spcPts val="1000"/>
              </a:spcBef>
              <a:spcAft>
                <a:spcPts val="0"/>
              </a:spcAft>
              <a:buSzPts val="2400"/>
              <a:buChar char="•"/>
            </a:pPr>
            <a:r>
              <a:rPr lang="en-US" dirty="0">
                <a:solidFill>
                  <a:schemeClr val="dk1"/>
                </a:solidFill>
                <a:latin typeface="Calibri"/>
                <a:ea typeface="Calibri"/>
                <a:cs typeface="Calibri"/>
                <a:sym typeface="Calibri"/>
              </a:rPr>
              <a:t>Large size fits human genome</a:t>
            </a:r>
            <a:endParaRPr dirty="0"/>
          </a:p>
          <a:p>
            <a:pPr marL="914400" lvl="1" indent="-381000" algn="l" rtl="0">
              <a:lnSpc>
                <a:spcPct val="90000"/>
              </a:lnSpc>
              <a:spcBef>
                <a:spcPts val="1000"/>
              </a:spcBef>
              <a:spcAft>
                <a:spcPts val="0"/>
              </a:spcAft>
              <a:buSzPts val="2400"/>
              <a:buChar char="•"/>
            </a:pPr>
            <a:r>
              <a:rPr lang="en-US" dirty="0">
                <a:solidFill>
                  <a:schemeClr val="dk1"/>
                </a:solidFill>
              </a:rPr>
              <a:t>Small PIM is 32x faster</a:t>
            </a:r>
            <a:endParaRPr sz="1400" dirty="0">
              <a:latin typeface="Arial"/>
              <a:ea typeface="Arial"/>
              <a:cs typeface="Arial"/>
              <a:sym typeface="Arial"/>
            </a:endParaRPr>
          </a:p>
        </p:txBody>
      </p:sp>
      <p:pic>
        <p:nvPicPr>
          <p:cNvPr id="1703" name="Google Shape;1703;p293"/>
          <p:cNvPicPr preferRelativeResize="0"/>
          <p:nvPr/>
        </p:nvPicPr>
        <p:blipFill rotWithShape="1">
          <a:blip r:embed="rId3">
            <a:alphaModFix/>
          </a:blip>
          <a:srcRect/>
          <a:stretch/>
        </p:blipFill>
        <p:spPr>
          <a:xfrm>
            <a:off x="7591006" y="1218977"/>
            <a:ext cx="4304087" cy="2686788"/>
          </a:xfrm>
          <a:prstGeom prst="rect">
            <a:avLst/>
          </a:prstGeom>
          <a:noFill/>
          <a:ln>
            <a:noFill/>
          </a:ln>
        </p:spPr>
      </p:pic>
      <p:pic>
        <p:nvPicPr>
          <p:cNvPr id="1704" name="Google Shape;1704;p293" descr="A screenshot of a cell phone&#10;&#10;Description automatically generated"/>
          <p:cNvPicPr preferRelativeResize="0"/>
          <p:nvPr/>
        </p:nvPicPr>
        <p:blipFill rotWithShape="1">
          <a:blip r:embed="rId4">
            <a:alphaModFix/>
          </a:blip>
          <a:srcRect/>
          <a:stretch/>
        </p:blipFill>
        <p:spPr>
          <a:xfrm>
            <a:off x="6922782" y="3905765"/>
            <a:ext cx="5269218" cy="2879431"/>
          </a:xfrm>
          <a:prstGeom prst="rect">
            <a:avLst/>
          </a:prstGeom>
          <a:noFill/>
          <a:ln>
            <a:noFill/>
          </a:ln>
        </p:spPr>
      </p:pic>
      <p:sp>
        <p:nvSpPr>
          <p:cNvPr id="2" name="Rectangle 1"/>
          <p:cNvSpPr/>
          <p:nvPr/>
        </p:nvSpPr>
        <p:spPr>
          <a:xfrm>
            <a:off x="-17819" y="6267972"/>
            <a:ext cx="12024438" cy="1015663"/>
          </a:xfrm>
          <a:prstGeom prst="rect">
            <a:avLst/>
          </a:prstGeom>
        </p:spPr>
        <p:txBody>
          <a:bodyPr wrap="square">
            <a:spAutoFit/>
          </a:bodyPr>
          <a:lstStyle/>
          <a:p>
            <a:r>
              <a:rPr lang="en-US" sz="1200" dirty="0">
                <a:latin typeface="Calibri" panose="020F0502020204030204" pitchFamily="34" charset="0"/>
              </a:rPr>
              <a:t>Gupta, S, T. Rosing, et al. "RAPID: A ReRAM processing in-memory architecture for DNA sequence alignment." ISLPED’19.</a:t>
            </a:r>
            <a:endParaRPr lang="en-US" sz="1200" dirty="0"/>
          </a:p>
          <a:p>
            <a:r>
              <a:rPr lang="en-US" sz="1200" dirty="0">
                <a:latin typeface="Calibri" panose="020F0502020204030204" pitchFamily="34" charset="0"/>
              </a:rPr>
              <a:t>Gupta S, … Rosing T "</a:t>
            </a:r>
            <a:r>
              <a:rPr lang="en-US" sz="1200" dirty="0" err="1">
                <a:latin typeface="Calibri" panose="020F0502020204030204" pitchFamily="34" charset="0"/>
              </a:rPr>
              <a:t>RAPIDx</a:t>
            </a:r>
            <a:r>
              <a:rPr lang="en-US" sz="1200" dirty="0">
                <a:latin typeface="Calibri" panose="020F0502020204030204" pitchFamily="34" charset="0"/>
              </a:rPr>
              <a:t>: A ReRAM Processing in-Memory Architecture for DNA Short Read Alignment." ASHG’20</a:t>
            </a:r>
            <a:endParaRPr lang="en-US" sz="1200" dirty="0"/>
          </a:p>
          <a:p>
            <a:r>
              <a:rPr lang="en-US" sz="1200" dirty="0">
                <a:latin typeface="Calibri" panose="020F0502020204030204" pitchFamily="34" charset="0"/>
              </a:rPr>
              <a:t>Xu W, Gupta S, </a:t>
            </a:r>
            <a:r>
              <a:rPr lang="en-US" sz="1200" dirty="0" err="1">
                <a:latin typeface="Calibri" panose="020F0502020204030204" pitchFamily="34" charset="0"/>
              </a:rPr>
              <a:t>Moshiri</a:t>
            </a:r>
            <a:r>
              <a:rPr lang="en-US" sz="1200" dirty="0">
                <a:latin typeface="Calibri" panose="020F0502020204030204" pitchFamily="34" charset="0"/>
              </a:rPr>
              <a:t> N, Rosing T. “</a:t>
            </a:r>
            <a:r>
              <a:rPr lang="en-US" sz="1200" dirty="0" err="1">
                <a:latin typeface="Calibri" panose="020F0502020204030204" pitchFamily="34" charset="0"/>
              </a:rPr>
              <a:t>RAPIDx</a:t>
            </a:r>
            <a:r>
              <a:rPr lang="en-US" sz="1200" dirty="0">
                <a:latin typeface="Calibri" panose="020F0502020204030204" pitchFamily="34" charset="0"/>
              </a:rPr>
              <a:t>: High-performance ReRAM Processing in-Memory Accelerator for Sequence Alignment”  TCAD’22 submitted</a:t>
            </a:r>
            <a:endParaRPr lang="en-US" sz="1200" dirty="0"/>
          </a:p>
          <a:p>
            <a:r>
              <a:rPr lang="en-US" sz="1200" dirty="0"/>
              <a:t/>
            </a:r>
            <a:br>
              <a:rPr lang="en-US" sz="1200" dirty="0"/>
            </a:br>
            <a:endParaRPr lang="en-US" sz="1200" dirty="0"/>
          </a:p>
        </p:txBody>
      </p:sp>
    </p:spTree>
    <p:extLst>
      <p:ext uri="{BB962C8B-B14F-4D97-AF65-F5344CB8AC3E}">
        <p14:creationId xmlns:p14="http://schemas.microsoft.com/office/powerpoint/2010/main" val="353227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0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0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0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3413</TotalTime>
  <Words>5535</Words>
  <Application>Microsoft Office PowerPoint</Application>
  <PresentationFormat>Widescreen</PresentationFormat>
  <Paragraphs>791</Paragraphs>
  <Slides>30</Slides>
  <Notes>30</Notes>
  <HiddenSlides>3</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Arial</vt:lpstr>
      <vt:lpstr>Calibri</vt:lpstr>
      <vt:lpstr>Charter</vt:lpstr>
      <vt:lpstr>Consolas</vt:lpstr>
      <vt:lpstr>Garamond</vt:lpstr>
      <vt:lpstr>Gill Sans</vt:lpstr>
      <vt:lpstr>Helvetica Neue</vt:lpstr>
      <vt:lpstr>Noto Sans Symbols</vt:lpstr>
      <vt:lpstr>Open Sans Condensed</vt:lpstr>
      <vt:lpstr>Roboto</vt:lpstr>
      <vt:lpstr>Tahoma</vt:lpstr>
      <vt:lpstr>Times New Roman</vt:lpstr>
      <vt:lpstr>Ubuntu</vt:lpstr>
      <vt:lpstr>Wingdings</vt:lpstr>
      <vt:lpstr>Office Theme</vt:lpstr>
      <vt:lpstr>Acceleration of Bioinformatics Workloads</vt:lpstr>
      <vt:lpstr>Big Data Analysis Challenges</vt:lpstr>
      <vt:lpstr>Bioinformatics data explosion</vt:lpstr>
      <vt:lpstr>Omics and Personalized Medicine</vt:lpstr>
      <vt:lpstr>Personalized &amp; secure drug discovery</vt:lpstr>
      <vt:lpstr>End-to-End COVID-19 Workflow Optimization</vt:lpstr>
      <vt:lpstr>Accelerating DNA/RNA Matching &amp; Alignment in HW</vt:lpstr>
      <vt:lpstr> FPGA-based Acceleration of Genomic Sequence Trimming</vt:lpstr>
      <vt:lpstr>RAPIDx: a PIM Architecture for Alignment</vt:lpstr>
      <vt:lpstr>End-to-End COVID-19 Workflow Optimization</vt:lpstr>
      <vt:lpstr>Understanding virus transmission</vt:lpstr>
      <vt:lpstr>FANTAIL: Acceleration of TN93 Pairwise Distances</vt:lpstr>
      <vt:lpstr>Microbiome Pipeline Acceleration</vt:lpstr>
      <vt:lpstr>HD Computing Classification:  Encoding, Training &amp; Inference</vt:lpstr>
      <vt:lpstr>HDC Clustering</vt:lpstr>
      <vt:lpstr>HD Computing: Efficiency Improvements</vt:lpstr>
      <vt:lpstr>Hyperdimensional Microbiome DNA Classification</vt:lpstr>
      <vt:lpstr>Cancer Variant Detection</vt:lpstr>
      <vt:lpstr>DeepVariant via HDnn PIM Acceleration</vt:lpstr>
      <vt:lpstr>Acceleration of COVID-19, Microbiome &amp; Cancer Analysis</vt:lpstr>
      <vt:lpstr>Personalized &amp; secure drug discovery</vt:lpstr>
      <vt:lpstr>Mass Spectrometry with HD Computing Jointly with SK Hynix</vt:lpstr>
      <vt:lpstr>Accelerating Large-Scale Proteomics: FPGA-Enhanced OMS and IMC-based MS Clustering with Hyperdimensional Computing Tajana Rosing (PI@UCSD), Sang-Woo Jun(PI@UCSD), Sumukh Pinge (PhD@UCSD), Weihong Xu (PhD@UCSD), Keming Fan (PhD@UCSD), Zheyu Li (Postdoc@UCSD) Niema Moshiri (PI@UCSD), Wout Bittremeux (Prof@UAntwerp), Ameen Akel (Micron)</vt:lpstr>
      <vt:lpstr>DARPA/SRC JUMP 2.0 PRISM, CHIMES &amp; SUPREME: Accelerating Mass Spec Database Search in Memory &amp; Storage PIs:   T1: Vikram Adve   T2: Jason Cong, Sang-Woo Jun, Tajana Rosing   T3: Eric Pop, Mingu Kang, Philip Wong, Shimeng Yu, Suman Datta Other PIs:  Niema Moshiri@UCSD, Pieter Dorrestein Pharmacy@UCSD, Rob Knight, Medicine@UCSD, Sourav Dutta@UTD, Wout Bittremieux@UAntwerp JUMP 2.0 Centers:  Asif Khan, SUPREME; Shimeng Yu, Suman Datta, CHIMES Industry:   Micron, Samsung, IBM, TSMC</vt:lpstr>
      <vt:lpstr>PowerPoint Presentation</vt:lpstr>
      <vt:lpstr>PowerPoint Presentation</vt:lpstr>
      <vt:lpstr>Personalized &amp; secure drug discovery</vt:lpstr>
      <vt:lpstr>PRISM – Processing with Intelligent Storage and Memory Director: Tajana Rosing, UCSD          Co-director: Nam Sung Kim, UIUC</vt:lpstr>
      <vt:lpstr>Towards Faster Drug Discovery: Accelerating Analysis of Multi-omics Workloads </vt:lpstr>
      <vt:lpstr>In &amp; Near Memory Acceleration of Multi-omics Workloads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Acceleration of Bioinformatics Workloads</dc:title>
  <dc:creator>Tajana Rosing</dc:creator>
  <cp:lastModifiedBy>Tajana Rosing</cp:lastModifiedBy>
  <cp:revision>52</cp:revision>
  <dcterms:modified xsi:type="dcterms:W3CDTF">2025-01-30T22:37:50Z</dcterms:modified>
</cp:coreProperties>
</file>