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5"/>
  </p:notesMasterIdLst>
  <p:sldIdLst>
    <p:sldId id="256" r:id="rId3"/>
    <p:sldId id="298" r:id="rId4"/>
    <p:sldId id="334" r:id="rId5"/>
    <p:sldId id="333" r:id="rId6"/>
    <p:sldId id="324" r:id="rId7"/>
    <p:sldId id="335" r:id="rId8"/>
    <p:sldId id="323" r:id="rId9"/>
    <p:sldId id="336" r:id="rId10"/>
    <p:sldId id="337" r:id="rId11"/>
    <p:sldId id="316" r:id="rId12"/>
    <p:sldId id="328" r:id="rId13"/>
    <p:sldId id="346" r:id="rId14"/>
    <p:sldId id="339" r:id="rId15"/>
    <p:sldId id="330" r:id="rId16"/>
    <p:sldId id="329" r:id="rId17"/>
    <p:sldId id="341" r:id="rId18"/>
    <p:sldId id="342" r:id="rId19"/>
    <p:sldId id="343" r:id="rId20"/>
    <p:sldId id="318" r:id="rId21"/>
    <p:sldId id="331" r:id="rId22"/>
    <p:sldId id="338" r:id="rId23"/>
    <p:sldId id="340" r:id="rId24"/>
  </p:sldIdLst>
  <p:sldSz cx="12192000" cy="6858000"/>
  <p:notesSz cx="7251700" cy="95377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Source Sans 3" panose="020B0604020202020204" charset="0"/>
      <p:regular r:id="rId30"/>
      <p:bold r:id="rId31"/>
      <p:italic r:id="rId32"/>
      <p:boldItalic r:id="rId33"/>
    </p:embeddedFont>
    <p:embeddedFont>
      <p:font typeface="Teko" panose="020B0604020202020204" charset="0"/>
      <p:regular r:id="rId34"/>
      <p:bold r:id="rId35"/>
    </p:embeddedFont>
    <p:embeddedFont>
      <p:font typeface="Teko SemiBo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A039A-0B4C-34EC-F2A4-77377B69D32D}" v="915" dt="2025-01-28T15:13:23.026"/>
    <p1510:client id="{6510C370-2319-C51A-B8AB-817D93CF6767}" v="684" dt="2025-01-28T06:01:35.710"/>
    <p1510:client id="{EB0BB38B-BB01-063C-3578-423815A74FB0}" v="773" dt="2025-01-28T03:45:0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8850" y="715325"/>
            <a:ext cx="4834700" cy="3576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725150" y="4530400"/>
            <a:ext cx="5801350" cy="4291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715963"/>
            <a:ext cx="6356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409045" y="5952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4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800064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3"/>
          </p:nvPr>
        </p:nvSpPr>
        <p:spPr>
          <a:xfrm>
            <a:off x="9752760" y="182556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4"/>
          </p:nvPr>
        </p:nvSpPr>
        <p:spPr>
          <a:xfrm>
            <a:off x="624852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5"/>
          </p:nvPr>
        </p:nvSpPr>
        <p:spPr>
          <a:xfrm>
            <a:off x="800064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6"/>
          </p:nvPr>
        </p:nvSpPr>
        <p:spPr>
          <a:xfrm>
            <a:off x="9752760" y="4098240"/>
            <a:ext cx="1668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6248520" y="365040"/>
            <a:ext cx="51811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8903520" y="409824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248520" y="365040"/>
            <a:ext cx="51811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248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903520" y="1825560"/>
            <a:ext cx="25282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6248520" y="4098240"/>
            <a:ext cx="5181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6">
            <a:alphaModFix/>
          </a:blip>
          <a:srcRect b="122"/>
          <a:stretch/>
        </p:blipFill>
        <p:spPr>
          <a:xfrm>
            <a:off x="0" y="0"/>
            <a:ext cx="1219968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814680" y="6202080"/>
            <a:ext cx="1462680" cy="27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480" y="2286000"/>
            <a:ext cx="8226000" cy="136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820440" y="4981320"/>
            <a:ext cx="1767240" cy="7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6356520"/>
            <a:ext cx="12191760" cy="499680"/>
          </a:xfrm>
          <a:prstGeom prst="rect">
            <a:avLst/>
          </a:prstGeom>
          <a:solidFill>
            <a:srgbClr val="747678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20160" y="6507360"/>
            <a:ext cx="1067040" cy="21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44600" y="6440040"/>
            <a:ext cx="1827000" cy="3326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3" name="Google Shape;83;p14"/>
          <p:cNvGrpSpPr/>
          <p:nvPr/>
        </p:nvGrpSpPr>
        <p:grpSpPr>
          <a:xfrm>
            <a:off x="-46050" y="6354725"/>
            <a:ext cx="12283500" cy="564300"/>
            <a:chOff x="-46050" y="6354725"/>
            <a:chExt cx="12283500" cy="564300"/>
          </a:xfrm>
        </p:grpSpPr>
        <p:sp>
          <p:nvSpPr>
            <p:cNvPr id="84" name="Google Shape;84;p14"/>
            <p:cNvSpPr/>
            <p:nvPr/>
          </p:nvSpPr>
          <p:spPr>
            <a:xfrm>
              <a:off x="-46050" y="6354725"/>
              <a:ext cx="12283500" cy="564300"/>
            </a:xfrm>
            <a:prstGeom prst="rect">
              <a:avLst/>
            </a:prstGeom>
            <a:solidFill>
              <a:srgbClr val="747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5" name="Google Shape;85;p1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1033650" y="6422058"/>
              <a:ext cx="924575" cy="38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13800" y="6486053"/>
              <a:ext cx="1412250" cy="2599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nrp-nautilus/6nrp-smartni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groundsada.github.io/esnet-smartnic-tutoria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cs.nrp.ai/userdocs/fpgas/esnet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609480" y="2286000"/>
            <a:ext cx="82260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6000" b="1" dirty="0">
                <a:solidFill>
                  <a:srgbClr val="FFFFFF"/>
                </a:solidFill>
                <a:latin typeface="Teko SemiBold"/>
                <a:cs typeface="Teko SemiBold"/>
                <a:sym typeface="Teko SemiBold"/>
              </a:rPr>
              <a:t>Programmable Networking &amp; Testbed Integration</a:t>
            </a:r>
            <a:endParaRPr lang="en-US" dirty="0"/>
          </a:p>
        </p:txBody>
      </p:sp>
      <p:sp>
        <p:nvSpPr>
          <p:cNvPr id="156" name="Google Shape;156;p28"/>
          <p:cNvSpPr txBox="1"/>
          <p:nvPr/>
        </p:nvSpPr>
        <p:spPr>
          <a:xfrm>
            <a:off x="609480" y="4015440"/>
            <a:ext cx="82260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">
              <a:lnSpc>
                <a:spcPct val="95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ea typeface="Source Sans 3"/>
                <a:cs typeface="Teko SemiBold"/>
                <a:sym typeface="Source Sans 3"/>
              </a:rPr>
              <a:t>Mohammad Sada (UCSD) </a:t>
            </a:r>
            <a:r>
              <a:rPr lang="en-US" sz="2800" b="1" dirty="0">
                <a:solidFill>
                  <a:schemeClr val="lt1"/>
                </a:solidFill>
                <a:latin typeface="Teko SemiBold"/>
                <a:ea typeface="Source Sans 3"/>
                <a:cs typeface="Teko SemiBold"/>
                <a:sym typeface="Source Sans 3"/>
              </a:rPr>
              <a:t>and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ea typeface="Source Sans 3"/>
                <a:cs typeface="Teko SemiBold"/>
                <a:sym typeface="Source Sans 3"/>
              </a:rPr>
              <a:t>Justas Balcas (ESNET)</a:t>
            </a:r>
            <a:endParaRPr lang="en-US" sz="2800" b="1" dirty="0" err="1">
              <a:solidFill>
                <a:schemeClr val="accent4"/>
              </a:solidFill>
              <a:latin typeface="Teko SemiBold"/>
              <a:cs typeface="Teko SemiBold"/>
            </a:endParaRPr>
          </a:p>
          <a:p>
            <a:pPr marL="17780">
              <a:lnSpc>
                <a:spcPct val="95000"/>
              </a:lnSpc>
              <a:buSzPts val="1100"/>
            </a:pPr>
            <a:endParaRPr lang="en-US" sz="2400" b="1" dirty="0">
              <a:solidFill>
                <a:schemeClr val="lt1"/>
              </a:solidFill>
              <a:latin typeface="Teko SemiBold"/>
              <a:ea typeface="Teko"/>
              <a:cs typeface="Teko"/>
            </a:endParaRPr>
          </a:p>
          <a:p>
            <a:pPr marL="17780">
              <a:lnSpc>
                <a:spcPct val="95000"/>
              </a:lnSpc>
              <a:buSzPts val="1100"/>
            </a:pPr>
            <a:endParaRPr lang="en-US" sz="2400" b="1" dirty="0">
              <a:solidFill>
                <a:srgbClr val="FFFFFF"/>
              </a:solidFill>
              <a:latin typeface="Source Sans 3"/>
              <a:ea typeface="Teko"/>
              <a:cs typeface="Teko"/>
            </a:endParaRPr>
          </a:p>
          <a:p>
            <a:pPr marL="17780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Sixth National Research Platform (</a:t>
            </a:r>
            <a:r>
              <a:rPr lang="en-US" sz="2400" b="1" dirty="0">
                <a:solidFill>
                  <a:schemeClr val="accent4"/>
                </a:solidFill>
                <a:latin typeface="Teko"/>
                <a:cs typeface="Teko"/>
              </a:rPr>
              <a:t>6NRP</a:t>
            </a:r>
            <a:r>
              <a:rPr lang="en-US" sz="2400" b="1" dirty="0">
                <a:solidFill>
                  <a:schemeClr val="bg1"/>
                </a:solidFill>
                <a:latin typeface="Teko"/>
                <a:cs typeface="Teko"/>
              </a:rPr>
              <a:t>) Workshop</a:t>
            </a:r>
            <a:endParaRPr lang="en-US" b="1" dirty="0">
              <a:solidFill>
                <a:schemeClr val="bg1"/>
              </a:solidFill>
              <a:latin typeface="Teko"/>
              <a:cs typeface="Teko"/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</a:rPr>
              <a:t>San Diego Supercomputer Center</a:t>
            </a:r>
            <a:endParaRPr lang="en-US" dirty="0">
              <a:solidFill>
                <a:schemeClr val="bg1"/>
              </a:solidFill>
            </a:endParaRPr>
          </a:p>
          <a:p>
            <a:pPr marL="17780">
              <a:lnSpc>
                <a:spcPct val="95000"/>
              </a:lnSpc>
              <a:buSzPts val="1100"/>
            </a:pPr>
            <a:r>
              <a:rPr lang="en-US" sz="2400" b="1" dirty="0">
                <a:solidFill>
                  <a:schemeClr val="bg1"/>
                </a:solidFill>
                <a:latin typeface="Teko"/>
                <a:ea typeface="Teko"/>
                <a:cs typeface="Teko"/>
                <a:sym typeface="Teko"/>
              </a:rPr>
              <a:t>January 28th, 2025</a:t>
            </a:r>
            <a:endParaRPr sz="2400" b="1" dirty="0">
              <a:solidFill>
                <a:schemeClr val="bg1"/>
              </a:solidFill>
              <a:latin typeface="Teko"/>
              <a:ea typeface="Teko"/>
              <a:cs typeface="Teko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415" y="235181"/>
            <a:ext cx="5240392" cy="147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4700" y="4445464"/>
            <a:ext cx="1412250" cy="25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A1C0-9783-4F73-3492-06C0A573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DD91C-D5A9-A3DC-6AAC-9B95A0983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DA317-A2A7-0E56-B42C-46BC526CD7B4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FA0C4B69-7DB3-15C7-E8ED-5DCA5728E0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160B0656-E2D1-49CD-67D7-3830A7A45882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5084CDC9-2C53-0B8F-8A2F-CEDAD75A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F709443-E517-26A0-1F32-C37504E2492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FPGAs on Nautilus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FA435E3-CEEF-E77F-52B1-F173E5C9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341" y="1170214"/>
            <a:ext cx="3271890" cy="5043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2A9909-5731-50F1-55B6-CDB4491D5FE6}"/>
              </a:ext>
            </a:extLst>
          </p:cNvPr>
          <p:cNvGrpSpPr/>
          <p:nvPr/>
        </p:nvGrpSpPr>
        <p:grpSpPr>
          <a:xfrm>
            <a:off x="838200" y="2046514"/>
            <a:ext cx="4056743" cy="3345542"/>
            <a:chOff x="838200" y="2046514"/>
            <a:chExt cx="4056743" cy="3345542"/>
          </a:xfrm>
        </p:grpSpPr>
        <p:pic>
          <p:nvPicPr>
            <p:cNvPr id="7" name="Picture 6" descr="A close-up of a computer device&#10;&#10;AI-generated content may be incorrect.">
              <a:extLst>
                <a:ext uri="{FF2B5EF4-FFF2-40B4-BE49-F238E27FC236}">
                  <a16:creationId xmlns:a16="http://schemas.microsoft.com/office/drawing/2014/main" id="{470429A4-3DB8-0D36-EDD1-7B8D04A2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2046514"/>
              <a:ext cx="4056743" cy="3345542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D2B053-1BD3-899F-C38E-7787E406CE33}"/>
                </a:ext>
              </a:extLst>
            </p:cNvPr>
            <p:cNvSpPr/>
            <p:nvPr/>
          </p:nvSpPr>
          <p:spPr>
            <a:xfrm>
              <a:off x="2569687" y="2801422"/>
              <a:ext cx="1025895" cy="50470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Arial"/>
                </a:rPr>
                <a:t>32 FPGAs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20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8357-279E-0353-7211-CEC3F51B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84089-B2DE-5F24-5C75-C2C08EDAB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73788-7569-2560-F380-31CC3E4356AE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EADF6B1-0AB1-208A-646F-ABE103C3CE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C200E70A-999A-8155-D16B-BD1BC9B978E1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110396A-0750-B2EB-6959-1AF14017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66060A48-96CF-56C5-51D8-6FDF98082B39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Network Experiments on </a:t>
            </a:r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  <a:sym typeface="Teko SemiBold"/>
              </a:rPr>
              <a:t>Nautilus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BC64-C48C-5828-A88C-A51E483F5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2D06C-4E1C-6702-C6EE-1340687A4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BAA8E6-527F-3D4B-720E-FA6D1CF81F73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12894DAD-0E7D-0ED4-824F-94612BD666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2997939-B7A2-2F13-0891-DF0271695E0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839E41A-130E-DE5E-CE06-9FFA3B9E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4550668B-DC64-892C-6DFF-808355FF7611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Network Experiments on </a:t>
            </a:r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Nautilus</a:t>
            </a:r>
            <a:endParaRPr lang="en-US" sz="5400" dirty="0">
              <a:solidFill>
                <a:schemeClr val="accent4"/>
              </a:solidFill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F1E6311-1CB3-640C-5F8E-EF65A47CF290}"/>
              </a:ext>
            </a:extLst>
          </p:cNvPr>
          <p:cNvSpPr txBox="1"/>
          <p:nvPr/>
        </p:nvSpPr>
        <p:spPr>
          <a:xfrm>
            <a:off x="239366" y="1451138"/>
            <a:ext cx="8216105" cy="435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>
                <a:solidFill>
                  <a:schemeClr val="accent4"/>
                </a:solidFill>
                <a:cs typeface="Teko SemiBold"/>
              </a:rPr>
              <a:t>SENSE Path Provisioning</a:t>
            </a:r>
          </a:p>
          <a:p>
            <a:r>
              <a:rPr lang="en-US" b="1" dirty="0">
                <a:solidFill>
                  <a:schemeClr val="bg1"/>
                </a:solidFill>
                <a:cs typeface="Teko SemiBold"/>
              </a:rPr>
              <a:t>- Establish L2 path between Nautilus nodes using </a:t>
            </a:r>
            <a:r>
              <a:rPr lang="en-US" b="1" dirty="0" err="1">
                <a:solidFill>
                  <a:schemeClr val="bg1"/>
                </a:solidFill>
                <a:cs typeface="Teko SemiBold"/>
              </a:rPr>
              <a:t>ESnet</a:t>
            </a:r>
            <a:r>
              <a:rPr lang="en-US" b="1" dirty="0">
                <a:solidFill>
                  <a:schemeClr val="bg1"/>
                </a:solidFill>
                <a:cs typeface="Teko SemiBold"/>
              </a:rPr>
              <a:t> SENSE.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  <a:cs typeface="Teko SemiBold"/>
              </a:rPr>
              <a:t>SENSE dynamically configures VLAN interfaces across multi-domain networks.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  <a:cs typeface="Teko SemiBold"/>
              </a:rPr>
              <a:t>Once configured, SENSE creates and activates VLAN network interfaces on the nodes involved in the experiment.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err="1">
                <a:solidFill>
                  <a:schemeClr val="accent4"/>
                </a:solidFill>
              </a:rPr>
              <a:t>Multus</a:t>
            </a:r>
            <a:r>
              <a:rPr lang="en-US" b="1" dirty="0">
                <a:solidFill>
                  <a:schemeClr val="accent4"/>
                </a:solidFill>
              </a:rPr>
              <a:t> Network Definition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b="1" dirty="0" err="1">
                <a:solidFill>
                  <a:schemeClr val="bg1"/>
                </a:solidFill>
              </a:rPr>
              <a:t>Multus</a:t>
            </a:r>
            <a:r>
              <a:rPr lang="en-US" b="1" dirty="0">
                <a:solidFill>
                  <a:schemeClr val="bg1"/>
                </a:solidFill>
              </a:rPr>
              <a:t> CNI</a:t>
            </a:r>
            <a:r>
              <a:rPr lang="en-US" dirty="0">
                <a:solidFill>
                  <a:schemeClr val="bg1"/>
                </a:solidFill>
              </a:rPr>
              <a:t> enables pods to have multiple network interfaces beyond the default.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dirty="0" err="1">
                <a:solidFill>
                  <a:schemeClr val="bg1"/>
                </a:solidFill>
              </a:rPr>
              <a:t>NetworkAttachmentDefinition</a:t>
            </a:r>
            <a:r>
              <a:rPr lang="en-US" b="1" dirty="0">
                <a:solidFill>
                  <a:schemeClr val="bg1"/>
                </a:solidFill>
              </a:rPr>
              <a:t> (NAD)</a:t>
            </a:r>
            <a:r>
              <a:rPr lang="en-US" dirty="0">
                <a:solidFill>
                  <a:schemeClr val="bg1"/>
                </a:solidFill>
              </a:rPr>
              <a:t> is created for the VLAN interfaces provisioned by SENSE.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Specifies the VLAN network (e.g., </a:t>
            </a:r>
            <a:r>
              <a:rPr lang="en-US" dirty="0">
                <a:solidFill>
                  <a:schemeClr val="bg1"/>
                </a:solidFill>
                <a:cs typeface="Teko SemiBold"/>
              </a:rPr>
              <a:t>vlan-10</a:t>
            </a:r>
            <a:r>
              <a:rPr lang="en-US" dirty="0">
                <a:solidFill>
                  <a:schemeClr val="bg1"/>
                </a:solidFill>
              </a:rPr>
              <a:t>).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Connects the pods to the configured L2 path.</a:t>
            </a:r>
          </a:p>
          <a:p>
            <a:r>
              <a:rPr lang="en-US" b="1" dirty="0">
                <a:solidFill>
                  <a:schemeClr val="accent4"/>
                </a:solidFill>
              </a:rPr>
              <a:t>Experiment Pod Deployment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Pods are deployed to run the experiments.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Pods include a default network (typically for control-plane communication).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- The VLAN network is attached using </a:t>
            </a:r>
            <a:r>
              <a:rPr lang="en-US" b="1" err="1">
                <a:solidFill>
                  <a:schemeClr val="bg1"/>
                </a:solidFill>
              </a:rPr>
              <a:t>Multus</a:t>
            </a:r>
            <a:r>
              <a:rPr lang="en-US" b="1" dirty="0">
                <a:solidFill>
                  <a:schemeClr val="bg1"/>
                </a:solidFill>
              </a:rPr>
              <a:t> to enable data-plane communication over the SENSE-provisioned L2 path.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Each pod is attached to the correct VLAN network as specified in the </a:t>
            </a:r>
            <a:r>
              <a:rPr lang="en-US" b="1" dirty="0" err="1">
                <a:solidFill>
                  <a:schemeClr val="bg1"/>
                </a:solidFill>
              </a:rPr>
              <a:t>Multus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NetworkAttachmentDefinition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- This creates a dedicated, isolated L2 communication channel for the experiment.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  <a:cs typeface="Teko Semi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EE0803-F5D0-99F9-4376-C76AF1767A07}"/>
              </a:ext>
            </a:extLst>
          </p:cNvPr>
          <p:cNvGrpSpPr/>
          <p:nvPr/>
        </p:nvGrpSpPr>
        <p:grpSpPr>
          <a:xfrm>
            <a:off x="7353470" y="4813004"/>
            <a:ext cx="4418123" cy="1324375"/>
            <a:chOff x="8986327" y="5801791"/>
            <a:chExt cx="5833265" cy="159651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F0D8FF7-F72A-48EE-BEE6-E272362E5318}"/>
                </a:ext>
              </a:extLst>
            </p:cNvPr>
            <p:cNvSpPr/>
            <p:nvPr/>
          </p:nvSpPr>
          <p:spPr>
            <a:xfrm>
              <a:off x="12233898" y="5801791"/>
              <a:ext cx="2585694" cy="152969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pic>
          <p:nvPicPr>
            <p:cNvPr id="7" name="Picture 6" descr="The server Vector Icons free download in SVG, PNG Format">
              <a:extLst>
                <a:ext uri="{FF2B5EF4-FFF2-40B4-BE49-F238E27FC236}">
                  <a16:creationId xmlns:a16="http://schemas.microsoft.com/office/drawing/2014/main" id="{29B58969-CC00-206E-50AE-7F80923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07598" y="6463708"/>
              <a:ext cx="980502" cy="934599"/>
            </a:xfrm>
            <a:prstGeom prst="rect">
              <a:avLst/>
            </a:prstGeom>
          </p:spPr>
        </p:pic>
        <p:pic>
          <p:nvPicPr>
            <p:cNvPr id="8" name="Picture 7" descr="Kubernetes - Wiktionary, the free dictionary">
              <a:extLst>
                <a:ext uri="{FF2B5EF4-FFF2-40B4-BE49-F238E27FC236}">
                  <a16:creationId xmlns:a16="http://schemas.microsoft.com/office/drawing/2014/main" id="{8AD51D47-5327-5D44-76E5-6A7852F4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6317" y="6639150"/>
              <a:ext cx="628650" cy="619125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693423-5BDE-B795-2205-C222C51CE936}"/>
                </a:ext>
              </a:extLst>
            </p:cNvPr>
            <p:cNvSpPr/>
            <p:nvPr/>
          </p:nvSpPr>
          <p:spPr>
            <a:xfrm>
              <a:off x="14075944" y="5907913"/>
              <a:ext cx="582220" cy="555005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47735C-8959-9FBC-D6D2-F0C12718059F}"/>
                </a:ext>
              </a:extLst>
            </p:cNvPr>
            <p:cNvSpPr/>
            <p:nvPr/>
          </p:nvSpPr>
          <p:spPr>
            <a:xfrm>
              <a:off x="14075943" y="6669912"/>
              <a:ext cx="582220" cy="555005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4568A1B-F077-6735-8C0F-152388AEF8F7}"/>
                </a:ext>
              </a:extLst>
            </p:cNvPr>
            <p:cNvSpPr/>
            <p:nvPr/>
          </p:nvSpPr>
          <p:spPr>
            <a:xfrm>
              <a:off x="13232300" y="5907912"/>
              <a:ext cx="582220" cy="555005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1DBC6DF-8A86-75E1-AACD-2DDD44328984}"/>
                </a:ext>
              </a:extLst>
            </p:cNvPr>
            <p:cNvSpPr/>
            <p:nvPr/>
          </p:nvSpPr>
          <p:spPr>
            <a:xfrm>
              <a:off x="12424942" y="5907911"/>
              <a:ext cx="582220" cy="555005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1FB6480-59F9-40A7-0DDB-44D0D797F068}"/>
                </a:ext>
              </a:extLst>
            </p:cNvPr>
            <p:cNvSpPr/>
            <p:nvPr/>
          </p:nvSpPr>
          <p:spPr>
            <a:xfrm>
              <a:off x="12424942" y="6642697"/>
              <a:ext cx="582220" cy="555005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sz="1800" b="1" dirty="0">
                <a:cs typeface="Arial"/>
              </a:endParaRPr>
            </a:p>
          </p:txBody>
        </p:sp>
        <p:pic>
          <p:nvPicPr>
            <p:cNvPr id="15" name="Picture 14" descr="Docker Logo and symbol, meaning, history, PNG, brand">
              <a:extLst>
                <a:ext uri="{FF2B5EF4-FFF2-40B4-BE49-F238E27FC236}">
                  <a16:creationId xmlns:a16="http://schemas.microsoft.com/office/drawing/2014/main" id="{3578EDD3-28D5-87B1-4030-75DC824C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7899" y="6032044"/>
              <a:ext cx="602343" cy="300266"/>
            </a:xfrm>
            <a:prstGeom prst="rect">
              <a:avLst/>
            </a:prstGeom>
          </p:spPr>
        </p:pic>
        <p:pic>
          <p:nvPicPr>
            <p:cNvPr id="16" name="Picture 15" descr="Docker Logo and symbol, meaning, history, PNG, brand">
              <a:extLst>
                <a:ext uri="{FF2B5EF4-FFF2-40B4-BE49-F238E27FC236}">
                  <a16:creationId xmlns:a16="http://schemas.microsoft.com/office/drawing/2014/main" id="{C778BF75-FA61-2AB5-0479-03EBA9F4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7898" y="6794043"/>
              <a:ext cx="602343" cy="300266"/>
            </a:xfrm>
            <a:prstGeom prst="rect">
              <a:avLst/>
            </a:prstGeom>
          </p:spPr>
        </p:pic>
        <p:pic>
          <p:nvPicPr>
            <p:cNvPr id="17" name="Picture 16" descr="Docker Logo and symbol, meaning, history, PNG, brand">
              <a:extLst>
                <a:ext uri="{FF2B5EF4-FFF2-40B4-BE49-F238E27FC236}">
                  <a16:creationId xmlns:a16="http://schemas.microsoft.com/office/drawing/2014/main" id="{AA1486E9-A2C4-A59B-768E-B08AEE1C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97113" y="6032043"/>
              <a:ext cx="602343" cy="300266"/>
            </a:xfrm>
            <a:prstGeom prst="rect">
              <a:avLst/>
            </a:prstGeom>
          </p:spPr>
        </p:pic>
        <p:pic>
          <p:nvPicPr>
            <p:cNvPr id="19" name="Picture 18" descr="Docker Logo and symbol, meaning, history, PNG, brand">
              <a:extLst>
                <a:ext uri="{FF2B5EF4-FFF2-40B4-BE49-F238E27FC236}">
                  <a16:creationId xmlns:a16="http://schemas.microsoft.com/office/drawing/2014/main" id="{7D043BD6-4EA0-B6C0-73E8-0F915129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67970" y="6032043"/>
              <a:ext cx="602343" cy="300266"/>
            </a:xfrm>
            <a:prstGeom prst="rect">
              <a:avLst/>
            </a:prstGeom>
          </p:spPr>
        </p:pic>
        <p:pic>
          <p:nvPicPr>
            <p:cNvPr id="20" name="Picture 19" descr="Docker Logo and symbol, meaning, history, PNG, brand">
              <a:extLst>
                <a:ext uri="{FF2B5EF4-FFF2-40B4-BE49-F238E27FC236}">
                  <a16:creationId xmlns:a16="http://schemas.microsoft.com/office/drawing/2014/main" id="{8E3E3868-F36F-C2E2-BC79-F7ED3108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67970" y="6794044"/>
              <a:ext cx="602343" cy="30026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B9395E-6BF2-A860-6249-7763E4309987}"/>
                </a:ext>
              </a:extLst>
            </p:cNvPr>
            <p:cNvSpPr/>
            <p:nvPr/>
          </p:nvSpPr>
          <p:spPr>
            <a:xfrm>
              <a:off x="12405589" y="6337628"/>
              <a:ext cx="148441" cy="1385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BAD99A-6844-A366-D0EA-CC7B320518A8}"/>
                </a:ext>
              </a:extLst>
            </p:cNvPr>
            <p:cNvGrpSpPr/>
            <p:nvPr/>
          </p:nvGrpSpPr>
          <p:grpSpPr>
            <a:xfrm>
              <a:off x="8986327" y="5801792"/>
              <a:ext cx="2585694" cy="1596516"/>
              <a:chOff x="8986327" y="5801792"/>
              <a:chExt cx="2585694" cy="1596516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10241C0-270E-B6C3-A920-782C9C811E3B}"/>
                  </a:ext>
                </a:extLst>
              </p:cNvPr>
              <p:cNvSpPr/>
              <p:nvPr/>
            </p:nvSpPr>
            <p:spPr>
              <a:xfrm>
                <a:off x="8986327" y="5801792"/>
                <a:ext cx="2585694" cy="152969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pic>
            <p:nvPicPr>
              <p:cNvPr id="27" name="Picture 26" descr="The server Vector Icons free download in SVG, PNG Format">
                <a:extLst>
                  <a:ext uri="{FF2B5EF4-FFF2-40B4-BE49-F238E27FC236}">
                    <a16:creationId xmlns:a16="http://schemas.microsoft.com/office/drawing/2014/main" id="{D11D4539-458E-8488-D9CE-FF3643CF5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0027" y="6463709"/>
                <a:ext cx="980502" cy="934599"/>
              </a:xfrm>
              <a:prstGeom prst="rect">
                <a:avLst/>
              </a:prstGeom>
            </p:spPr>
          </p:pic>
          <p:pic>
            <p:nvPicPr>
              <p:cNvPr id="28" name="Picture 27" descr="Kubernetes - Wiktionary, the free dictionary">
                <a:extLst>
                  <a:ext uri="{FF2B5EF4-FFF2-40B4-BE49-F238E27FC236}">
                    <a16:creationId xmlns:a16="http://schemas.microsoft.com/office/drawing/2014/main" id="{4FFCD206-D1F7-3468-C0B5-77CDBB618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8746" y="6639151"/>
                <a:ext cx="628650" cy="619125"/>
              </a:xfrm>
              <a:prstGeom prst="rect">
                <a:avLst/>
              </a:prstGeom>
            </p:spPr>
          </p:pic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B2C2AE4-B9FB-043E-A77C-C2D0A0947F64}"/>
                  </a:ext>
                </a:extLst>
              </p:cNvPr>
              <p:cNvSpPr/>
              <p:nvPr/>
            </p:nvSpPr>
            <p:spPr>
              <a:xfrm>
                <a:off x="10828373" y="5907914"/>
                <a:ext cx="582220" cy="55500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F4E287A-C76C-DB7C-980D-60C445A29FF6}"/>
                  </a:ext>
                </a:extLst>
              </p:cNvPr>
              <p:cNvSpPr/>
              <p:nvPr/>
            </p:nvSpPr>
            <p:spPr>
              <a:xfrm>
                <a:off x="10828372" y="6669913"/>
                <a:ext cx="582220" cy="55500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3D1D1EE-9618-B919-B1BA-B249BEB4701C}"/>
                  </a:ext>
                </a:extLst>
              </p:cNvPr>
              <p:cNvSpPr/>
              <p:nvPr/>
            </p:nvSpPr>
            <p:spPr>
              <a:xfrm>
                <a:off x="9984729" y="5907913"/>
                <a:ext cx="582220" cy="55500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E081EB0-D0AB-8AB4-779E-7E2DCFE46AFF}"/>
                  </a:ext>
                </a:extLst>
              </p:cNvPr>
              <p:cNvSpPr/>
              <p:nvPr/>
            </p:nvSpPr>
            <p:spPr>
              <a:xfrm>
                <a:off x="9177371" y="5907912"/>
                <a:ext cx="582220" cy="55500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D8FA5D5-4380-2134-FB93-D0A7AFD7EE92}"/>
                  </a:ext>
                </a:extLst>
              </p:cNvPr>
              <p:cNvSpPr/>
              <p:nvPr/>
            </p:nvSpPr>
            <p:spPr>
              <a:xfrm>
                <a:off x="9177371" y="6642698"/>
                <a:ext cx="582220" cy="555005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 sz="1800" b="1" dirty="0">
                  <a:cs typeface="Arial"/>
                </a:endParaRPr>
              </a:p>
            </p:txBody>
          </p:sp>
          <p:pic>
            <p:nvPicPr>
              <p:cNvPr id="34" name="Picture 33" descr="Docker Logo and symbol, meaning, history, PNG, brand">
                <a:extLst>
                  <a:ext uri="{FF2B5EF4-FFF2-40B4-BE49-F238E27FC236}">
                    <a16:creationId xmlns:a16="http://schemas.microsoft.com/office/drawing/2014/main" id="{9837DBA0-7495-4170-5F5C-E4B67EB25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0328" y="6032045"/>
                <a:ext cx="602343" cy="300266"/>
              </a:xfrm>
              <a:prstGeom prst="rect">
                <a:avLst/>
              </a:prstGeom>
            </p:spPr>
          </p:pic>
          <p:pic>
            <p:nvPicPr>
              <p:cNvPr id="35" name="Picture 34" descr="Docker Logo and symbol, meaning, history, PNG, brand">
                <a:extLst>
                  <a:ext uri="{FF2B5EF4-FFF2-40B4-BE49-F238E27FC236}">
                    <a16:creationId xmlns:a16="http://schemas.microsoft.com/office/drawing/2014/main" id="{0E2865E7-96CB-D193-F77F-67937DEFD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0327" y="6794044"/>
                <a:ext cx="602343" cy="300266"/>
              </a:xfrm>
              <a:prstGeom prst="rect">
                <a:avLst/>
              </a:prstGeom>
            </p:spPr>
          </p:pic>
          <p:pic>
            <p:nvPicPr>
              <p:cNvPr id="36" name="Picture 35" descr="Docker Logo and symbol, meaning, history, PNG, brand">
                <a:extLst>
                  <a:ext uri="{FF2B5EF4-FFF2-40B4-BE49-F238E27FC236}">
                    <a16:creationId xmlns:a16="http://schemas.microsoft.com/office/drawing/2014/main" id="{B46B9456-48DD-C8FE-F1A3-728EA010C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49542" y="6032044"/>
                <a:ext cx="602343" cy="300266"/>
              </a:xfrm>
              <a:prstGeom prst="rect">
                <a:avLst/>
              </a:prstGeom>
            </p:spPr>
          </p:pic>
          <p:pic>
            <p:nvPicPr>
              <p:cNvPr id="37" name="Picture 36" descr="Docker Logo and symbol, meaning, history, PNG, brand">
                <a:extLst>
                  <a:ext uri="{FF2B5EF4-FFF2-40B4-BE49-F238E27FC236}">
                    <a16:creationId xmlns:a16="http://schemas.microsoft.com/office/drawing/2014/main" id="{B2EC2816-F562-1B53-3230-8571CE92C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0399" y="6032044"/>
                <a:ext cx="602343" cy="300266"/>
              </a:xfrm>
              <a:prstGeom prst="rect">
                <a:avLst/>
              </a:prstGeom>
            </p:spPr>
          </p:pic>
          <p:pic>
            <p:nvPicPr>
              <p:cNvPr id="38" name="Picture 37" descr="Docker Logo and symbol, meaning, history, PNG, brand">
                <a:extLst>
                  <a:ext uri="{FF2B5EF4-FFF2-40B4-BE49-F238E27FC236}">
                    <a16:creationId xmlns:a16="http://schemas.microsoft.com/office/drawing/2014/main" id="{12040955-C558-AE16-4917-D22A6EB74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0399" y="6794045"/>
                <a:ext cx="602343" cy="300266"/>
              </a:xfrm>
              <a:prstGeom prst="rect">
                <a:avLst/>
              </a:prstGeom>
            </p:spPr>
          </p:pic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D5C78CA-2DC8-EBDA-B197-5048F828C5B9}"/>
                  </a:ext>
                </a:extLst>
              </p:cNvPr>
              <p:cNvSpPr/>
              <p:nvPr/>
            </p:nvSpPr>
            <p:spPr>
              <a:xfrm>
                <a:off x="11317018" y="6337629"/>
                <a:ext cx="148441" cy="13854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03282292-9ECA-D881-6BD8-DBAFC6724F9C}"/>
                </a:ext>
              </a:extLst>
            </p:cNvPr>
            <p:cNvSpPr/>
            <p:nvPr/>
          </p:nvSpPr>
          <p:spPr>
            <a:xfrm>
              <a:off x="11487726" y="6337629"/>
              <a:ext cx="930233" cy="138545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C8E7AD9-87F6-6604-6468-C0415FE4B83B}"/>
              </a:ext>
            </a:extLst>
          </p:cNvPr>
          <p:cNvSpPr/>
          <p:nvPr/>
        </p:nvSpPr>
        <p:spPr>
          <a:xfrm>
            <a:off x="10156700" y="371928"/>
            <a:ext cx="1956954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 err="1">
                <a:cs typeface="Arial"/>
              </a:rPr>
              <a:t>ESnet</a:t>
            </a:r>
            <a:r>
              <a:rPr lang="en-US" dirty="0">
                <a:cs typeface="Arial"/>
              </a:rPr>
              <a:t> SENSE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(L2 Path)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619628-5230-2EB2-DA70-2EC1FFE0C13E}"/>
              </a:ext>
            </a:extLst>
          </p:cNvPr>
          <p:cNvSpPr/>
          <p:nvPr/>
        </p:nvSpPr>
        <p:spPr>
          <a:xfrm>
            <a:off x="10156700" y="3456214"/>
            <a:ext cx="1956954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ea typeface="+mn-lt"/>
                <a:cs typeface="+mn-lt"/>
              </a:rPr>
              <a:t>Pod Deployment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F5C2A4-4AA3-7BFD-D2D2-381C1EC0EFE7}"/>
              </a:ext>
            </a:extLst>
          </p:cNvPr>
          <p:cNvSpPr/>
          <p:nvPr/>
        </p:nvSpPr>
        <p:spPr>
          <a:xfrm>
            <a:off x="10156699" y="1923141"/>
            <a:ext cx="1956954" cy="781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 err="1">
                <a:ea typeface="+mn-lt"/>
                <a:cs typeface="+mn-lt"/>
              </a:rPr>
              <a:t>Multus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(Network Definition)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4678B81D-3FD0-DEAC-78CC-B3F0CAF2C3EB}"/>
              </a:ext>
            </a:extLst>
          </p:cNvPr>
          <p:cNvSpPr/>
          <p:nvPr/>
        </p:nvSpPr>
        <p:spPr>
          <a:xfrm>
            <a:off x="10940141" y="1220519"/>
            <a:ext cx="391721" cy="60366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319956DB-C2EF-9257-26F5-E7CB9AF71BBC}"/>
              </a:ext>
            </a:extLst>
          </p:cNvPr>
          <p:cNvSpPr/>
          <p:nvPr/>
        </p:nvSpPr>
        <p:spPr>
          <a:xfrm>
            <a:off x="10940141" y="2780805"/>
            <a:ext cx="391721" cy="60366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3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CF67E-FF1A-7D9C-0511-03F53A65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BB80B-A50A-1B07-A24C-BE7B52676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501F58-4141-C475-0319-36A0F40B3F9E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146E95FA-44CF-D24D-C5AF-92E6BC5BDC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C90F13F-43C6-C49B-82D3-8494C10492DF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F4E27247-E9C5-2AE0-713B-3E5FE7BD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23C0941C-AE84-7AE8-F843-01B463056882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0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055B5-3455-BAC9-6207-9316584A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5B884-E884-3D2C-527D-DC83C354C4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DC04B-76C4-D588-38A2-7009D5564FA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0B84E77-2A9D-0604-C582-F041D0FF60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47ECE058-F0C3-801C-C639-6F2CC9813115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83A9CF7-C279-B83B-D8B2-A4C070D6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4DB16A97-7196-27D1-BB2A-54C7042148B9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  <a:sym typeface="Teko SemiBold"/>
              </a:rPr>
              <a:t>SENSE 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Kubernetes Operator</a:t>
            </a:r>
            <a:endParaRPr lang="en-US" sz="5400" dirty="0">
              <a:latin typeface="Teko SemiBold"/>
              <a:cs typeface="Teko SemiBold"/>
              <a:sym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122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19588-43DC-DFDD-4CA7-40B457A19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FACA3-D7A3-56DD-AF83-9310954276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EE555-8816-1F51-F4D1-A6BE56578BF7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3899B65F-6CFB-4414-3B1E-254BE33789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0E07262C-BA6F-A617-3597-4A95B06EB5C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6D70B9CC-FDF9-E976-A829-2B822A87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17B9001A-DB5E-A610-CB74-CF6E04B80B50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SENSE 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Kubernetes Operator</a:t>
            </a:r>
            <a:endParaRPr lang="en-US" sz="5400" dirty="0" err="1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7B542DE1-4266-69EB-231F-F0717278FBB7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cs typeface="Teko SemiBold"/>
              </a:rPr>
              <a:t>The SENSE Operator allows users to declare a network path using a custom Kubernetes resource: </a:t>
            </a:r>
            <a:r>
              <a:rPr lang="en-US" sz="2800" b="1" err="1">
                <a:solidFill>
                  <a:schemeClr val="bg1"/>
                </a:solidFill>
                <a:latin typeface="Consolas"/>
                <a:cs typeface="Teko SemiBold"/>
              </a:rPr>
              <a:t>SensePath</a:t>
            </a:r>
            <a:r>
              <a:rPr lang="en-US" sz="2800" b="1" dirty="0">
                <a:solidFill>
                  <a:schemeClr val="bg1"/>
                </a:solidFill>
                <a:latin typeface="Consolas"/>
                <a:cs typeface="Teko SemiBold"/>
              </a:rPr>
              <a:t>.</a:t>
            </a:r>
            <a:endParaRPr lang="en-US" dirty="0">
              <a:solidFill>
                <a:schemeClr val="bg1"/>
              </a:solidFill>
              <a:latin typeface="Consola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9B7E7-8FA1-8289-7E22-BD5FCCE419B1}"/>
              </a:ext>
            </a:extLst>
          </p:cNvPr>
          <p:cNvSpPr/>
          <p:nvPr/>
        </p:nvSpPr>
        <p:spPr>
          <a:xfrm>
            <a:off x="841170" y="3275610"/>
            <a:ext cx="8233555" cy="231568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err="1">
                <a:latin typeface="Consolas"/>
              </a:rPr>
              <a:t>apiVersion</a:t>
            </a:r>
            <a:r>
              <a:rPr lang="en-US" sz="1200" b="1" dirty="0">
                <a:latin typeface="Consolas"/>
              </a:rPr>
              <a:t>: 6nrp.example.com/v1</a:t>
            </a:r>
            <a:endParaRPr lang="en-US" sz="1200">
              <a:cs typeface="Arial"/>
            </a:endParaRPr>
          </a:p>
          <a:p>
            <a:r>
              <a:rPr lang="en-US" sz="1200" b="1" dirty="0">
                <a:latin typeface="Consolas"/>
              </a:rPr>
              <a:t>kind: </a:t>
            </a:r>
            <a:r>
              <a:rPr lang="en-US" sz="1200" b="1" err="1">
                <a:latin typeface="Consolas"/>
              </a:rPr>
              <a:t>SensePath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metadata: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name: my-sense-path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spec: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  uri1: "urn:ogf:network:nrp-nautilus.io:2020:node-2-6.sdsc.optiputer.net:enp65s0f1np1"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  uri2: "urn:ogf:network:nrp-nautilus.io:2020:node-2-7.sdsc.optiputer.net:enp65s0f1np1"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  bandwidth: 1000</a:t>
            </a:r>
            <a:endParaRPr lang="en-US" sz="1200">
              <a:latin typeface="Arial"/>
              <a:cs typeface="Arial"/>
            </a:endParaRPr>
          </a:p>
          <a:p>
            <a:r>
              <a:rPr lang="en-US" sz="1200" b="1" dirty="0">
                <a:latin typeface="Consolas"/>
              </a:rPr>
              <a:t>  </a:t>
            </a:r>
            <a:r>
              <a:rPr lang="en-US" sz="1200" b="1" err="1">
                <a:latin typeface="Consolas"/>
              </a:rPr>
              <a:t>vlan_tag</a:t>
            </a:r>
            <a:r>
              <a:rPr lang="en-US" sz="1200" b="1" dirty="0">
                <a:latin typeface="Consolas"/>
              </a:rPr>
              <a:t>: 3115 </a:t>
            </a:r>
            <a:endParaRPr lang="en-US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9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55E5B-05D5-38EA-60F4-C44594A2C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1B176-7CEB-E541-2616-0CA0F69C2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11230-3B63-D306-2789-667D81484AAC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E60DB03-15C3-C547-7166-AD92D91129A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86AB7218-614A-8C0E-8E1F-A5574D1A16E4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81C08A33-8E65-C14F-421A-87B7F3D2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1A4D2BF7-1F26-3AA6-D392-89B8A8B8A0B8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Testbed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8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7CF37-F252-F4B4-20D9-66EAA035F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6FD37-F567-DF4C-FA66-C3D5CC393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45924-6704-9D04-0277-51EC06EE29A2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F8946DCB-CE47-4EA8-F24E-96E7255237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2670701-F311-BB06-BC65-12F230E23341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C8206697-B7BC-4E79-3639-1B05C64D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98E50724-7ECB-F3C8-A077-7A6E28172463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Testbed 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Integration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E5DC0672-680D-DCA3-DB23-3980A8313D83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The 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FABRIC </a:t>
            </a: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testbed is a research infrastructure designed to support networking and computing experiments.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It provides a platform for designing, deploying, and testing large-scale network experiments and services.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FABRIC offers network and compute resources, including connections and virtualized environments.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D8EC2D-766E-377E-595A-2B352D2AD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89" y="4887232"/>
            <a:ext cx="4752975" cy="6096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3BDFBE-288A-10C7-AFC1-1CE888AF6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893" y="5492750"/>
            <a:ext cx="569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12B86-67DE-7353-B941-9DEF0B16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8530C-9604-D67D-D018-005FA2B0F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212F-00FC-F7DB-C2EC-484D924F29D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0A69E114-08B2-FB42-BC3F-0407BE25AE5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DFB4DBD9-9D1A-DE92-3B58-3ED119659C5A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24CF5C72-4ACD-99AD-6A59-A7D01ABC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F3D008C5-D3DC-1114-A037-530E971ACBDD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Testbed 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Integration</a:t>
            </a:r>
            <a:endParaRPr lang="en-US" sz="5400" dirty="0">
              <a:latin typeface="Teko SemiBold"/>
              <a:cs typeface="Teko SemiBold"/>
            </a:endParaRPr>
          </a:p>
        </p:txBody>
      </p:sp>
      <p:pic>
        <p:nvPicPr>
          <p:cNvPr id="7" name="Picture 6" descr="A diagram of fabric and fabric&#10;&#10;AI-generated content may be incorrect.">
            <a:extLst>
              <a:ext uri="{FF2B5EF4-FFF2-40B4-BE49-F238E27FC236}">
                <a16:creationId xmlns:a16="http://schemas.microsoft.com/office/drawing/2014/main" id="{879FC161-353C-5D0A-5A2C-BD0316CBF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40" y="1718808"/>
            <a:ext cx="10518321" cy="42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9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CA1A-6363-516C-66DC-6B989E35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847E6-F011-C7D9-4677-673F0569D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26786-E068-08B3-0C41-19316DF81E0C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7D685BC7-70B8-836D-3EA8-3E93C510D3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6E3BB12A-5A56-5DBC-1F8B-4F183898DCB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C4CB2221-EF82-A8FD-27E4-3CC67DE4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5550BBB5-D515-DD41-8A5A-4D6377C80750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Hands-On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9439-3E4C-8B7C-9650-04C9B855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1A1DA-2625-FF40-DB51-109BE48E5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F4797-9D24-A177-0FC2-7608478149CD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52C22EF-013A-FECF-D391-24F1CB2712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E73B745-5A0E-F5DD-B87A-A0E58142D2D4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F461250-7AA6-1BE4-A3C6-0B018B4C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8828847E-95C4-D374-9950-00D475C12D34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The Slides can be found at:</a:t>
            </a:r>
            <a:endParaRPr lang="en-US" dirty="0">
              <a:sym typeface="Teko SemiBold"/>
            </a:endParaRPr>
          </a:p>
          <a:p>
            <a:pPr algn="ctr">
              <a:lnSpc>
                <a:spcPct val="80000"/>
              </a:lnSpc>
            </a:pPr>
            <a:br>
              <a:rPr lang="en-US" sz="5400" b="1" dirty="0">
                <a:solidFill>
                  <a:schemeClr val="bg1"/>
                </a:solidFill>
                <a:latin typeface="Teko SemiBold"/>
                <a:cs typeface="Teko SemiBold"/>
              </a:rPr>
            </a:br>
            <a:r>
              <a:rPr lang="en-US" sz="4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https://github.com/nrp-nautilus/6nrp-smartnic</a:t>
            </a:r>
            <a:endParaRPr lang="en-US">
              <a:solidFill>
                <a:schemeClr val="bg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2400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4867E-F444-2047-74A6-CDBD9D79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F72B1E-AB34-4598-8BB4-4060059A5B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37FB0-5865-9865-09D9-93C76F30A2C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D7883487-2D99-F0A2-FB79-E558B3F166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23C661F3-D857-EF68-2E8C-1CF676F4932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7BCA5C4-F6AC-4840-D6D1-E2D135D6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5206E122-4EDF-FDBC-51F3-093A40D7AEF8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ESnet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 P4 </a:t>
            </a:r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SmartNIC</a:t>
            </a:r>
            <a:endParaRPr lang="en-US" dirty="0" err="1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75F21FDD-51C0-A956-34C7-4776DD25D1BA}"/>
              </a:ext>
            </a:extLst>
          </p:cNvPr>
          <p:cNvSpPr txBox="1"/>
          <p:nvPr/>
        </p:nvSpPr>
        <p:spPr>
          <a:xfrm>
            <a:off x="829009" y="1723280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- 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ESnet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SmartNIC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 framework provides an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entire workflow for Xilinx Alveo FPGAs.</a:t>
            </a:r>
            <a:endParaRPr lang="en-US" sz="2400">
              <a:solidFill>
                <a:schemeClr val="bg1"/>
              </a:solidFill>
              <a:latin typeface="Teko SemiBold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is open-source (on </a:t>
            </a:r>
            <a:r>
              <a:rPr lang="en-US" sz="2400" b="1" dirty="0" err="1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github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).</a:t>
            </a:r>
            <a:endParaRPr lang="en-US" sz="2400">
              <a:solidFill>
                <a:schemeClr val="bg1"/>
              </a:solidFill>
              <a:latin typeface="Teko SemiBold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seamlessly integrates Xilinx tools along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with various tools like DPDK to provide an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easy way of programming Alveo FPGAs as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SmartNICs.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Various debugging, testing and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simulating tools.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Teko SemiBold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Containerized environment that makes</a:t>
            </a:r>
            <a:br>
              <a:rPr lang="en-US" sz="2400" b="1" dirty="0">
                <a:latin typeface="Teko SemiBold"/>
                <a:ea typeface="Calibri"/>
                <a:cs typeface="Calibri"/>
              </a:rPr>
            </a:br>
            <a:r>
              <a:rPr lang="en-US" sz="2400" b="1" dirty="0">
                <a:solidFill>
                  <a:schemeClr val="bg1"/>
                </a:solidFill>
                <a:latin typeface="Teko SemiBold"/>
                <a:ea typeface="Calibri"/>
                <a:cs typeface="Calibri"/>
              </a:rPr>
              <a:t>it as easy as plug-and-play for P4 on FPGAs.</a:t>
            </a:r>
            <a:endParaRPr lang="en-US" sz="2400">
              <a:solidFill>
                <a:schemeClr val="bg1"/>
              </a:solidFill>
              <a:latin typeface="Teko SemiBold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br>
              <a:rPr lang="en-US" dirty="0"/>
            </a:br>
            <a:endParaRPr lang="en-US" sz="2400">
              <a:solidFill>
                <a:schemeClr val="bg1"/>
              </a:solidFill>
              <a:latin typeface="Teko SemiBold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61C747-C12C-E78B-FB57-EF78DFF8A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046" y="2179637"/>
            <a:ext cx="4935764" cy="32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53CF-8E37-6D29-5AA3-8BA3B1AF5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13EB12-E2D6-2654-9BAD-32AF7BF3E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EA4A-B449-C778-72AE-943456614D0E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1920EFD5-F737-837E-EA86-C5628E468A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3627E174-5084-13D1-8FC9-A1DB463030A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6B29A43-3593-58F2-7ED5-45E29C88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7EE67AF0-92A4-966F-EC12-7E211532A834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ESnet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 P4 </a:t>
            </a:r>
            <a:r>
              <a:rPr lang="en-US" sz="5400" b="1" dirty="0" err="1">
                <a:solidFill>
                  <a:srgbClr val="E7E6E6"/>
                </a:solidFill>
                <a:latin typeface="Teko SemiBold"/>
                <a:cs typeface="Teko SemiBold"/>
              </a:rPr>
              <a:t>SmartNIC</a:t>
            </a:r>
            <a:endParaRPr lang="en-US" dirty="0" err="1"/>
          </a:p>
        </p:txBody>
      </p:sp>
      <p:pic>
        <p:nvPicPr>
          <p:cNvPr id="5" name="Picture 4" descr="A diagram of a software framework&#10;&#10;AI-generated content may be incorrect.">
            <a:extLst>
              <a:ext uri="{FF2B5EF4-FFF2-40B4-BE49-F238E27FC236}">
                <a16:creationId xmlns:a16="http://schemas.microsoft.com/office/drawing/2014/main" id="{77A81B2F-06D4-DC01-EDCA-D1646A51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3" y="1875518"/>
            <a:ext cx="5625646" cy="2338160"/>
          </a:xfrm>
          <a:prstGeom prst="rect">
            <a:avLst/>
          </a:prstGeom>
        </p:spPr>
      </p:pic>
      <p:pic>
        <p:nvPicPr>
          <p:cNvPr id="7" name="Picture 6" descr="A diagram of a network&#10;&#10;AI-generated content may be incorrect.">
            <a:extLst>
              <a:ext uri="{FF2B5EF4-FFF2-40B4-BE49-F238E27FC236}">
                <a16:creationId xmlns:a16="http://schemas.microsoft.com/office/drawing/2014/main" id="{A6568478-0C96-CCB0-F388-117F3E1A6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392" y="1873250"/>
            <a:ext cx="5301342" cy="2332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C5A7F0-FA3D-470A-428B-FECA89563A67}"/>
              </a:ext>
            </a:extLst>
          </p:cNvPr>
          <p:cNvSpPr txBox="1"/>
          <p:nvPr/>
        </p:nvSpPr>
        <p:spPr>
          <a:xfrm>
            <a:off x="451757" y="4806042"/>
            <a:ext cx="772341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hlinkClick r:id="rId6"/>
              </a:rPr>
              <a:t>https://docs.nrp.ai/userdocs/fpgas/esnet/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7"/>
              </a:rPr>
              <a:t>https://groundsada.github.io/esnet-smartnic-tutorial/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535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4859C-3C46-E508-2454-4D78CF817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B43A2-8B3F-8031-C33B-9254E9967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8EE9D-6FDF-D87A-C0B1-11164C4DCFFF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FF5C2CAA-2A8C-7640-8AC3-84B659CA24C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D8D9B6B6-1546-BED6-E1AF-D1A6D768107C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EC46E639-D211-5F01-79B8-051AE67E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CCB6D5E7-EC3F-201F-7D62-B0FEA273778B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What's Next?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C38EAB60-85C4-F904-B791-E6FDF193896D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C000"/>
                </a:solidFill>
                <a:latin typeface="Teko SemiBold"/>
                <a:cs typeface="Teko SemiBold"/>
              </a:rPr>
              <a:t>- </a:t>
            </a:r>
            <a:r>
              <a:rPr lang="en-US" sz="4800" b="1" dirty="0">
                <a:solidFill>
                  <a:schemeClr val="accent4"/>
                </a:solidFill>
                <a:latin typeface="Teko SemiBold"/>
                <a:cs typeface="Teko SemiBold"/>
              </a:rPr>
              <a:t>Intel Stratix 10 MX FPGAs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4"/>
                </a:solidFill>
                <a:latin typeface="Teko SemiBold"/>
                <a:cs typeface="Teko SemiBold"/>
              </a:rPr>
              <a:t>- P4 Pipeline for Tofino Switches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4"/>
                </a:solidFill>
                <a:latin typeface="Teko SemiBold"/>
                <a:cs typeface="Teko SemiBold"/>
              </a:rPr>
              <a:t>- SEAM</a:t>
            </a:r>
          </a:p>
        </p:txBody>
      </p:sp>
    </p:spTree>
    <p:extLst>
      <p:ext uri="{BB962C8B-B14F-4D97-AF65-F5344CB8AC3E}">
        <p14:creationId xmlns:p14="http://schemas.microsoft.com/office/powerpoint/2010/main" val="175756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C159-B3A8-58D8-28BA-854E7A9C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70407-CE47-5637-44FE-E3FAB7BEBA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3D5EF-58C1-F5D7-E8DD-CD21449995E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40725D17-23B6-8FF9-040B-6ED8CC152DA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710816E3-3412-EA3C-4425-24B2674C6DAD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A95357F-1DC5-943D-D421-86DC95C8A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41D3850F-7703-1406-67ED-DFC0254C06D1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SmartNICs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E8F52-6811-1CD0-CACF-6126B981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2C18D-F6B6-6E11-661A-45D9C9BFAC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2B46C5-FB87-998F-41C3-07A100C0D3EB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C2665AA5-6F0D-BDBE-A31E-48CED4D4432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9F809DEB-9B62-DA29-2DA2-E13C83C00965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B47F430-79BC-5611-76C5-6FCC5AC7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572FD4A2-7D7D-FA3A-A5B2-A8670C5B1F9F}"/>
              </a:ext>
            </a:extLst>
          </p:cNvPr>
          <p:cNvSpPr txBox="1"/>
          <p:nvPr/>
        </p:nvSpPr>
        <p:spPr>
          <a:xfrm>
            <a:off x="659950" y="393904"/>
            <a:ext cx="10871559" cy="131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SmartNICs (</a:t>
            </a:r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Smart N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etwork </a:t>
            </a:r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I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nterface </a:t>
            </a:r>
            <a:r>
              <a:rPr lang="en-US" sz="5400" b="1" dirty="0">
                <a:solidFill>
                  <a:schemeClr val="accent4"/>
                </a:solidFill>
                <a:latin typeface="Teko SemiBold"/>
                <a:cs typeface="Teko SemiBold"/>
              </a:rPr>
              <a:t>C</a:t>
            </a: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ards)</a:t>
            </a:r>
            <a:endParaRPr lang="en-US" dirty="0"/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6C0DFBE-BCEF-990C-F3B5-58B771F8FCB4}"/>
              </a:ext>
            </a:extLst>
          </p:cNvPr>
          <p:cNvSpPr txBox="1"/>
          <p:nvPr/>
        </p:nvSpPr>
        <p:spPr>
          <a:xfrm>
            <a:off x="810866" y="2240352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eko SemiBold"/>
                <a:cs typeface="Teko SemiBold"/>
              </a:rPr>
              <a:t>SmartNICs (Smart Network Interface Cards) are advanced network interface cards that offload processing tasks from the CPU to specialized hardware, improving performance and efficiency.</a:t>
            </a:r>
            <a:endParaRPr lang="en-US"/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latin typeface="Teko SemiBold"/>
              <a:cs typeface="Tek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86495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314E4-96B4-DFA1-FE03-4FBC1413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9016A-F941-1195-CB30-48535ABC0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E97DC-B76C-75AD-1170-8633BE3D1D22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9397BA4F-E296-DD79-A8FC-553B369348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1915C8BF-EA1F-2E95-5F92-3B74D0A2C6E2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B468AB4-AF19-CC62-EC69-9E2826DA7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0" name="Google Shape;311;p44">
            <a:extLst>
              <a:ext uri="{FF2B5EF4-FFF2-40B4-BE49-F238E27FC236}">
                <a16:creationId xmlns:a16="http://schemas.microsoft.com/office/drawing/2014/main" id="{BAFA82A4-B519-F628-B9C5-5172EEC5E951}"/>
              </a:ext>
            </a:extLst>
          </p:cNvPr>
          <p:cNvSpPr txBox="1"/>
          <p:nvPr/>
        </p:nvSpPr>
        <p:spPr>
          <a:xfrm>
            <a:off x="838080" y="2768969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  <a:sym typeface="Teko SemiBold"/>
              </a:rPr>
              <a:t>What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2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DBED3-8530-FCDB-AFA9-412AC535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49DC0D-4F0F-08D5-FA8B-AACC157A1E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446AA4-77C2-FE2D-B2EB-9042AE602052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A5FD1D2E-FE28-D73B-FD9B-F200F581D2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F325D0D8-0922-0E69-A65E-DF89F85449E9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95D2C67E-E249-58EE-1CFB-673F17D5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19E56DD5-D767-41EB-F932-B71DB9DF295C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What is Available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8D6428BF-6055-8DF0-8150-03B166459597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ConnectX-6 2x100Gbps NICs:</a:t>
            </a:r>
            <a:endParaRPr lang="en-US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Support RDMA (Remote Direct Memory Access) for low-latency networking.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Advanced virtualization features for multi-tenant environments.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Up to 200Gbps bi-directional throughput.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VPP: 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Leverages vectorized packet processing for fast and efficient network traffic handling.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DPDK: </a:t>
            </a: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Enables high-performance packet processing by bypassing the kernel, achieving ultra-low latency.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US" sz="2800" b="1" dirty="0">
              <a:solidFill>
                <a:schemeClr val="accent4"/>
              </a:solidFill>
              <a:latin typeface="Teko SemiBold"/>
              <a:cs typeface="Teko SemiBold"/>
            </a:endParaRPr>
          </a:p>
        </p:txBody>
      </p:sp>
      <p:pic>
        <p:nvPicPr>
          <p:cNvPr id="5" name="Picture 4" descr="NVIDIA Mellanox ConnectX-6 SmartNIC Adapter | NVIDIA">
            <a:extLst>
              <a:ext uri="{FF2B5EF4-FFF2-40B4-BE49-F238E27FC236}">
                <a16:creationId xmlns:a16="http://schemas.microsoft.com/office/drawing/2014/main" id="{37293E81-D076-B42E-676C-C49553505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86" y="397546"/>
            <a:ext cx="2743200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B7C8-4960-CCBE-093F-B8998D037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43CCE-2994-7EA7-AA80-59CDF1DDA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69F4B-1B7E-1CA5-482F-C6983CB02CD6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EFFB105A-94E6-A23E-6091-F24118ECA21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4AE108B7-6D8E-45D2-B9EC-D4286D73BDCF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A094A455-0EED-28B2-B223-B1B57202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17C5D39C-4762-8165-3A01-D7B3AC342C27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What is Available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3CD0C705-22EF-BE07-1BFF-7758AF61817A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Nvidia BlueField-2 SmartNICs:</a:t>
            </a: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7</a:t>
            </a: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 available on Nautilus.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Capabilities:</a:t>
            </a: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-  Combine NIC functionality with DPU.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-  Offload tasks like storage, networking, and security.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-  Feature programmable Arm cores for custom applications.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FF"/>
                </a:solidFill>
                <a:latin typeface="Teko SemiBold"/>
                <a:cs typeface="Teko SemiBold"/>
              </a:rPr>
              <a:t>-  Deliver up to 200Gbps throughput.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latin typeface="Teko SemiBold"/>
              <a:cs typeface="Teko SemiBold"/>
            </a:endParaRPr>
          </a:p>
        </p:txBody>
      </p:sp>
      <p:pic>
        <p:nvPicPr>
          <p:cNvPr id="3" name="Picture 2" descr="NVIDIA BlueField-2 SmartNIC P-Series DPU MBF2H332A-AECOT">
            <a:extLst>
              <a:ext uri="{FF2B5EF4-FFF2-40B4-BE49-F238E27FC236}">
                <a16:creationId xmlns:a16="http://schemas.microsoft.com/office/drawing/2014/main" id="{C2137B11-EED4-87DA-61A6-E07DBB985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37" y="2024248"/>
            <a:ext cx="3752602" cy="28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9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C8FBB-D523-545B-6366-C04FA355C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18B87-90F1-95B0-C513-3A42B32E1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71660-F90B-6E95-15E1-F44BB39BFC68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B2F482CB-CCC9-E945-D6D0-EF3B9833A6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BBD02104-39AD-E506-8C33-23DDAD289EC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864F194-AEA0-9A91-BF4C-D09A00E8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81DA6231-A5BC-CBC7-6677-089009E0E0F9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What is Available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9FD3E2C2-F3C5-9A29-7BCD-F83F712E4508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Tofino2</a:t>
            </a:r>
            <a:r>
              <a:rPr lang="en-US" sz="2800" b="1" dirty="0">
                <a:solidFill>
                  <a:srgbClr val="FFCD00"/>
                </a:solidFill>
                <a:latin typeface="Teko SemiBold"/>
                <a:cs typeface="Teko SemiBold"/>
              </a:rPr>
              <a:t> P4-Programmable Switches</a:t>
            </a: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:</a:t>
            </a: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Allow for fully programmable data plane using the P4 language.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eko SemiBold"/>
                <a:cs typeface="Teko SemiBold"/>
              </a:rPr>
              <a:t>Support line-rate performance for advanced telemetry and custom forwarding.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4"/>
              </a:solidFill>
              <a:latin typeface="Teko SemiBold"/>
              <a:cs typeface="Teko SemiBold"/>
            </a:endParaRPr>
          </a:p>
        </p:txBody>
      </p:sp>
      <p:pic>
        <p:nvPicPr>
          <p:cNvPr id="5" name="Picture 4" descr="400G – Edgecore Networks">
            <a:extLst>
              <a:ext uri="{FF2B5EF4-FFF2-40B4-BE49-F238E27FC236}">
                <a16:creationId xmlns:a16="http://schemas.microsoft.com/office/drawing/2014/main" id="{D7110FF2-0CD1-48A1-D96C-6EE454EB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51" y="3352573"/>
            <a:ext cx="4657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23EC8-85E0-9D22-A960-076BA7EEB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752C0-40BA-6307-C4E5-63EDE220C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BDFF5-186C-3467-9283-B8457499DA15}"/>
              </a:ext>
            </a:extLst>
          </p:cNvPr>
          <p:cNvSpPr/>
          <p:nvPr/>
        </p:nvSpPr>
        <p:spPr>
          <a:xfrm>
            <a:off x="-825" y="6334331"/>
            <a:ext cx="12192825" cy="52037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60;p28">
            <a:extLst>
              <a:ext uri="{FF2B5EF4-FFF2-40B4-BE49-F238E27FC236}">
                <a16:creationId xmlns:a16="http://schemas.microsoft.com/office/drawing/2014/main" id="{6B4C6AB8-D9AD-994F-2A95-6F68E0D88E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51" y="6448601"/>
            <a:ext cx="1521107" cy="299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4;p44">
            <a:extLst>
              <a:ext uri="{FF2B5EF4-FFF2-40B4-BE49-F238E27FC236}">
                <a16:creationId xmlns:a16="http://schemas.microsoft.com/office/drawing/2014/main" id="{1D482548-0D3D-69D3-9CF5-64AF10466D10}"/>
              </a:ext>
            </a:extLst>
          </p:cNvPr>
          <p:cNvSpPr txBox="1">
            <a:spLocks/>
          </p:cNvSpPr>
          <p:nvPr/>
        </p:nvSpPr>
        <p:spPr>
          <a:xfrm>
            <a:off x="11409045" y="5952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1C42573B-6C91-569B-0A2A-46BED8DE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39" y="6406921"/>
            <a:ext cx="2216728" cy="367767"/>
          </a:xfrm>
          <a:prstGeom prst="rect">
            <a:avLst/>
          </a:prstGeom>
        </p:spPr>
      </p:pic>
      <p:sp>
        <p:nvSpPr>
          <p:cNvPr id="22" name="Google Shape;311;p44">
            <a:extLst>
              <a:ext uri="{FF2B5EF4-FFF2-40B4-BE49-F238E27FC236}">
                <a16:creationId xmlns:a16="http://schemas.microsoft.com/office/drawing/2014/main" id="{D7DD3ACB-9CCF-E6A7-D8A9-FF89F24C8988}"/>
              </a:ext>
            </a:extLst>
          </p:cNvPr>
          <p:cNvSpPr txBox="1"/>
          <p:nvPr/>
        </p:nvSpPr>
        <p:spPr>
          <a:xfrm>
            <a:off x="838080" y="393904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E7E6E6"/>
                </a:solidFill>
                <a:latin typeface="Teko SemiBold"/>
                <a:cs typeface="Teko SemiBold"/>
              </a:rPr>
              <a:t>What is Available</a:t>
            </a:r>
            <a:endParaRPr lang="en-US" sz="5400" dirty="0">
              <a:latin typeface="Teko SemiBold"/>
              <a:cs typeface="Teko SemiBold"/>
            </a:endParaRPr>
          </a:p>
        </p:txBody>
      </p:sp>
      <p:sp>
        <p:nvSpPr>
          <p:cNvPr id="24" name="Google Shape;311;p44">
            <a:extLst>
              <a:ext uri="{FF2B5EF4-FFF2-40B4-BE49-F238E27FC236}">
                <a16:creationId xmlns:a16="http://schemas.microsoft.com/office/drawing/2014/main" id="{7B8AAA38-9804-25A6-02D2-3AFD75C5E64A}"/>
              </a:ext>
            </a:extLst>
          </p:cNvPr>
          <p:cNvSpPr txBox="1"/>
          <p:nvPr/>
        </p:nvSpPr>
        <p:spPr>
          <a:xfrm>
            <a:off x="838080" y="1714209"/>
            <a:ext cx="10565604" cy="45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Teko SemiBold"/>
                <a:cs typeface="Teko SemiBold"/>
              </a:rPr>
              <a:t>AMD/Xilinx Alveo U55C FPGAs: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High-performance programmable accelerators with FPGA technology for enhanced computational efficiency.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Offloading computational workloads in networking (NFV, SDN), security (encryption, intrusion detection), HPC (scientific simulations), and AI (deep learning inference).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Dual 100Gbps Ethernet ports for programmable </a:t>
            </a:r>
            <a:r>
              <a:rPr lang="en-US" sz="1800" b="1" dirty="0" err="1">
                <a:solidFill>
                  <a:schemeClr val="bg1"/>
                </a:solidFill>
                <a:latin typeface="Teko SemiBold"/>
                <a:cs typeface="Teko SemiBold"/>
              </a:rPr>
              <a:t>SmartNIC</a:t>
            </a: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 functionality and efficient packet processing.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Compatibility with AMD/Xilinx </a:t>
            </a:r>
            <a:r>
              <a:rPr lang="en-US" sz="1800" b="1" dirty="0" err="1">
                <a:solidFill>
                  <a:schemeClr val="bg1"/>
                </a:solidFill>
                <a:latin typeface="Teko SemiBold"/>
                <a:cs typeface="Teko SemiBold"/>
              </a:rPr>
              <a:t>OpenNIC</a:t>
            </a: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 shell for custom networking applications.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PCIe Gen3 interface for low-latency data transfer to the host CPU with high bandwidth.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Support for Vitis HLS for hardware accelerator development using C/C++ for rapid prototyping.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Integration with Vitis AI for optimizing AI inference workloads, including model optimization and quantization.</a:t>
            </a:r>
            <a:endParaRPr lang="en-US" sz="18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Teko SemiBold"/>
                <a:cs typeface="Teko SemiBold"/>
              </a:rPr>
              <a:t>Advanced memory architecture with high-bandwidth memory (HBM) for improved performance on memory-intensive tasks.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bg1"/>
              </a:solidFill>
              <a:latin typeface="Teko SemiBold"/>
              <a:cs typeface="Teko SemiBold"/>
            </a:endParaRPr>
          </a:p>
          <a:p>
            <a:pPr>
              <a:lnSpc>
                <a:spcPct val="150000"/>
              </a:lnSpc>
            </a:pPr>
            <a:endParaRPr lang="en-US" sz="1800" b="1" dirty="0">
              <a:solidFill>
                <a:schemeClr val="accent4"/>
              </a:solidFill>
              <a:latin typeface="Teko SemiBold"/>
              <a:cs typeface="Teko SemiBold"/>
            </a:endParaRPr>
          </a:p>
        </p:txBody>
      </p:sp>
      <p:pic>
        <p:nvPicPr>
          <p:cNvPr id="3" name="Picture 2" descr="A red and silver electronic device&#10;&#10;AI-generated content may be incorrect.">
            <a:extLst>
              <a:ext uri="{FF2B5EF4-FFF2-40B4-BE49-F238E27FC236}">
                <a16:creationId xmlns:a16="http://schemas.microsoft.com/office/drawing/2014/main" id="{1CFFB339-57F4-18D9-BBF8-11FF0809E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854" y="3319462"/>
            <a:ext cx="3277507" cy="18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629B"/>
      </a:dk2>
      <a:lt2>
        <a:srgbClr val="E7E6E6"/>
      </a:lt2>
      <a:accent1>
        <a:srgbClr val="00C6D7"/>
      </a:accent1>
      <a:accent2>
        <a:srgbClr val="FC8900"/>
      </a:accent2>
      <a:accent3>
        <a:srgbClr val="B6B1A9"/>
      </a:accent3>
      <a:accent4>
        <a:srgbClr val="FFCD00"/>
      </a:accent4>
      <a:accent5>
        <a:srgbClr val="D462AD"/>
      </a:accent5>
      <a:accent6>
        <a:srgbClr val="6E963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1097</cp:revision>
  <dcterms:modified xsi:type="dcterms:W3CDTF">2025-01-28T15:13:29Z</dcterms:modified>
</cp:coreProperties>
</file>