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7"/>
  </p:notesMasterIdLst>
  <p:sldIdLst>
    <p:sldId id="314" r:id="rId2"/>
    <p:sldId id="258" r:id="rId3"/>
    <p:sldId id="315" r:id="rId4"/>
    <p:sldId id="316" r:id="rId5"/>
    <p:sldId id="317" r:id="rId6"/>
    <p:sldId id="322" r:id="rId7"/>
    <p:sldId id="297"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2" r:id="rId24"/>
    <p:sldId id="323" r:id="rId25"/>
    <p:sldId id="307" r:id="rId26"/>
    <p:sldId id="301" r:id="rId27"/>
    <p:sldId id="281" r:id="rId28"/>
    <p:sldId id="324" r:id="rId29"/>
    <p:sldId id="302" r:id="rId30"/>
    <p:sldId id="308" r:id="rId31"/>
    <p:sldId id="284" r:id="rId32"/>
    <p:sldId id="286" r:id="rId33"/>
    <p:sldId id="288" r:id="rId34"/>
    <p:sldId id="289" r:id="rId35"/>
    <p:sldId id="325" r:id="rId36"/>
    <p:sldId id="303" r:id="rId37"/>
    <p:sldId id="311" r:id="rId38"/>
    <p:sldId id="319" r:id="rId39"/>
    <p:sldId id="310" r:id="rId40"/>
    <p:sldId id="328" r:id="rId41"/>
    <p:sldId id="304" r:id="rId42"/>
    <p:sldId id="313" r:id="rId43"/>
    <p:sldId id="326" r:id="rId44"/>
    <p:sldId id="305" r:id="rId45"/>
    <p:sldId id="321"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1vD+m0kuroh2oLZLPHxED8EKi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95"/>
    <p:restoredTop sz="94490"/>
  </p:normalViewPr>
  <p:slideViewPr>
    <p:cSldViewPr snapToGrid="0">
      <p:cViewPr varScale="1">
        <p:scale>
          <a:sx n="109" d="100"/>
          <a:sy n="109" d="100"/>
        </p:scale>
        <p:origin x="200"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070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160" name="Google Shape;16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6cf0bce45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2b6cf0bce45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168" name="Google Shape;168;g2b6cf0bce45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p>
          <a:p>
            <a:pPr marL="0" lvl="0" indent="0" algn="l" rtl="0">
              <a:lnSpc>
                <a:spcPct val="100000"/>
              </a:lnSpc>
              <a:spcBef>
                <a:spcPts val="0"/>
              </a:spcBef>
              <a:spcAft>
                <a:spcPts val="0"/>
              </a:spcAft>
              <a:buSzPts val="1400"/>
              <a:buNone/>
            </a:pPr>
            <a:endParaRPr dirty="0"/>
          </a:p>
        </p:txBody>
      </p:sp>
      <p:sp>
        <p:nvSpPr>
          <p:cNvPr id="175" name="Google Shape;1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6cf0bce4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b6cf0bce45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Jason</a:t>
            </a:r>
            <a:endParaRPr dirty="0"/>
          </a:p>
        </p:txBody>
      </p:sp>
      <p:sp>
        <p:nvSpPr>
          <p:cNvPr id="183" name="Google Shape;183;g2b6cf0bce45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6cf0bce4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b6cf0bce45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Jason</a:t>
            </a:r>
            <a:endParaRPr dirty="0"/>
          </a:p>
        </p:txBody>
      </p:sp>
      <p:sp>
        <p:nvSpPr>
          <p:cNvPr id="191" name="Google Shape;191;g2b6cf0bce45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6cf0bce4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b6cf0bce4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Jason</a:t>
            </a:r>
            <a:endParaRPr dirty="0"/>
          </a:p>
        </p:txBody>
      </p:sp>
      <p:sp>
        <p:nvSpPr>
          <p:cNvPr id="199" name="Google Shape;199;g2b6cf0bce45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b6cf0bce4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b6cf0bce45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Jason</a:t>
            </a:r>
            <a:endParaRPr dirty="0"/>
          </a:p>
        </p:txBody>
      </p:sp>
      <p:sp>
        <p:nvSpPr>
          <p:cNvPr id="207" name="Google Shape;207;g2b6cf0bce45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216" name="Google Shape;216;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b6cf0bce45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b6cf0bce45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Jason</a:t>
            </a:r>
          </a:p>
          <a:p>
            <a:pPr marL="0" lvl="0" indent="0" algn="l" rtl="0">
              <a:spcBef>
                <a:spcPts val="0"/>
              </a:spcBef>
              <a:spcAft>
                <a:spcPts val="0"/>
              </a:spcAft>
              <a:buNone/>
            </a:pPr>
            <a:endParaRPr dirty="0"/>
          </a:p>
        </p:txBody>
      </p:sp>
      <p:sp>
        <p:nvSpPr>
          <p:cNvPr id="224" name="Google Shape;224;g2b6cf0bce45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b6cf0bce4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b6cf0bce45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Jason</a:t>
            </a:r>
            <a:endParaRPr dirty="0"/>
          </a:p>
        </p:txBody>
      </p:sp>
      <p:sp>
        <p:nvSpPr>
          <p:cNvPr id="232" name="Google Shape;232;g2b6cf0bce45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b6cf0bce45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b6cf0bce45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Jason</a:t>
            </a:r>
            <a:endParaRPr dirty="0"/>
          </a:p>
        </p:txBody>
      </p:sp>
      <p:sp>
        <p:nvSpPr>
          <p:cNvPr id="240" name="Google Shape;240;g2b6cf0bce45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b6cf0bce45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247" name="Google Shape;247;g2b6cf0bce45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6cf0bce45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p>
          <a:p>
            <a:pPr marL="0" lvl="0" indent="0" algn="l" rtl="0">
              <a:lnSpc>
                <a:spcPct val="100000"/>
              </a:lnSpc>
              <a:spcBef>
                <a:spcPts val="0"/>
              </a:spcBef>
              <a:spcAft>
                <a:spcPts val="0"/>
              </a:spcAft>
              <a:buSzPts val="1400"/>
              <a:buNone/>
            </a:pPr>
            <a:endParaRPr dirty="0"/>
          </a:p>
        </p:txBody>
      </p:sp>
      <p:sp>
        <p:nvSpPr>
          <p:cNvPr id="255" name="Google Shape;255;g2b6cf0bce45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375" name="Google Shape;375;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2652393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Jerry</a:t>
            </a: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190570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Jerry</a:t>
            </a: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2449135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Jerry</a:t>
            </a:r>
            <a:endParaRPr dirty="0"/>
          </a:p>
        </p:txBody>
      </p:sp>
      <p:sp>
        <p:nvSpPr>
          <p:cNvPr id="288" name="Google Shape;288;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2659458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283326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Jason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3965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Jerry</a:t>
            </a: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1748549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312" name="Google Shape;312;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329" name="Google Shape;329;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344" name="Google Shape;344;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352" name="Google Shape;352;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extLst>
      <p:ext uri="{BB962C8B-B14F-4D97-AF65-F5344CB8AC3E}">
        <p14:creationId xmlns:p14="http://schemas.microsoft.com/office/powerpoint/2010/main" val="2539631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Derek</a:t>
            </a: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extLst>
      <p:ext uri="{BB962C8B-B14F-4D97-AF65-F5344CB8AC3E}">
        <p14:creationId xmlns:p14="http://schemas.microsoft.com/office/powerpoint/2010/main" val="1359113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Derek</a:t>
            </a: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extLst>
      <p:ext uri="{BB962C8B-B14F-4D97-AF65-F5344CB8AC3E}">
        <p14:creationId xmlns:p14="http://schemas.microsoft.com/office/powerpoint/2010/main" val="1697198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Derek</a:t>
            </a: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3554804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Derek</a:t>
            </a:r>
          </a:p>
          <a:p>
            <a:pPr marL="0" lvl="0" indent="0" algn="l" rtl="0">
              <a:lnSpc>
                <a:spcPct val="100000"/>
              </a:lnSpc>
              <a:spcBef>
                <a:spcPts val="0"/>
              </a:spcBef>
              <a:spcAft>
                <a:spcPts val="0"/>
              </a:spcAft>
              <a:buSzPts val="1400"/>
              <a:buNone/>
            </a:pP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extLst>
      <p:ext uri="{BB962C8B-B14F-4D97-AF65-F5344CB8AC3E}">
        <p14:creationId xmlns:p14="http://schemas.microsoft.com/office/powerpoint/2010/main" val="105980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6773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extLst>
      <p:ext uri="{BB962C8B-B14F-4D97-AF65-F5344CB8AC3E}">
        <p14:creationId xmlns:p14="http://schemas.microsoft.com/office/powerpoint/2010/main" val="680342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Jerry</a:t>
            </a:r>
          </a:p>
          <a:p>
            <a:pPr marL="0" lvl="0" indent="0" algn="l" rtl="0">
              <a:lnSpc>
                <a:spcPct val="100000"/>
              </a:lnSpc>
              <a:spcBef>
                <a:spcPts val="0"/>
              </a:spcBef>
              <a:spcAft>
                <a:spcPts val="0"/>
              </a:spcAft>
              <a:buSzPts val="1400"/>
              <a:buNone/>
            </a:pP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358234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Jerry</a:t>
            </a:r>
          </a:p>
          <a:p>
            <a:pPr marL="0" lvl="0" indent="0" algn="l" rtl="0">
              <a:lnSpc>
                <a:spcPct val="100000"/>
              </a:lnSpc>
              <a:spcBef>
                <a:spcPts val="0"/>
              </a:spcBef>
              <a:spcAft>
                <a:spcPts val="0"/>
              </a:spcAft>
              <a:buSzPts val="1400"/>
              <a:buNone/>
            </a:pP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960544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2741082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Kevin</a:t>
            </a:r>
          </a:p>
          <a:p>
            <a:pPr marL="0" lvl="0" indent="0" algn="l" rtl="0">
              <a:lnSpc>
                <a:spcPct val="100000"/>
              </a:lnSpc>
              <a:spcBef>
                <a:spcPts val="0"/>
              </a:spcBef>
              <a:spcAft>
                <a:spcPts val="0"/>
              </a:spcAft>
              <a:buSzPts val="1400"/>
              <a:buNone/>
            </a:pP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365891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923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623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252867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106" name="Google Shape;1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85451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Jason</a:t>
            </a:r>
            <a:endParaRPr dirty="0"/>
          </a:p>
        </p:txBody>
      </p:sp>
      <p:sp>
        <p:nvSpPr>
          <p:cNvPr id="152" name="Google Shape;152;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6"/>
          <p:cNvSpPr txBox="1">
            <a:spLocks noGrp="1"/>
          </p:cNvSpPr>
          <p:nvPr>
            <p:ph type="ctrTitle"/>
          </p:nvPr>
        </p:nvSpPr>
        <p:spPr>
          <a:xfrm>
            <a:off x="1509712" y="1728789"/>
            <a:ext cx="9144000" cy="219551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6"/>
          <p:cNvSpPr txBox="1">
            <a:spLocks noGrp="1"/>
          </p:cNvSpPr>
          <p:nvPr>
            <p:ph type="subTitle" idx="1"/>
          </p:nvPr>
        </p:nvSpPr>
        <p:spPr>
          <a:xfrm>
            <a:off x="1509712" y="4016376"/>
            <a:ext cx="9144000" cy="1184275"/>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6"/>
          <p:cNvPicPr preferRelativeResize="0"/>
          <p:nvPr/>
        </p:nvPicPr>
        <p:blipFill rotWithShape="1">
          <a:blip r:embed="rId2">
            <a:alphaModFix/>
          </a:blip>
          <a:srcRect/>
          <a:stretch/>
        </p:blipFill>
        <p:spPr>
          <a:xfrm>
            <a:off x="0" y="9524"/>
            <a:ext cx="4124326" cy="2062163"/>
          </a:xfrm>
          <a:prstGeom prst="rect">
            <a:avLst/>
          </a:prstGeom>
          <a:noFill/>
          <a:ln>
            <a:noFill/>
          </a:ln>
        </p:spPr>
      </p:pic>
      <p:pic>
        <p:nvPicPr>
          <p:cNvPr id="22" name="Google Shape;22;p36"/>
          <p:cNvPicPr preferRelativeResize="0"/>
          <p:nvPr/>
        </p:nvPicPr>
        <p:blipFill rotWithShape="1">
          <a:blip r:embed="rId3">
            <a:alphaModFix/>
          </a:blip>
          <a:srcRect/>
          <a:stretch/>
        </p:blipFill>
        <p:spPr>
          <a:xfrm>
            <a:off x="7149432" y="5586588"/>
            <a:ext cx="2160336" cy="636673"/>
          </a:xfrm>
          <a:prstGeom prst="rect">
            <a:avLst/>
          </a:prstGeom>
          <a:noFill/>
          <a:ln>
            <a:noFill/>
          </a:ln>
        </p:spPr>
      </p:pic>
      <p:sp>
        <p:nvSpPr>
          <p:cNvPr id="23" name="Google Shape;23;p36"/>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36" descr="TACC (@TACC_Hedda) / Twitter"/>
          <p:cNvPicPr preferRelativeResize="0"/>
          <p:nvPr/>
        </p:nvPicPr>
        <p:blipFill rotWithShape="1">
          <a:blip r:embed="rId4">
            <a:alphaModFix/>
          </a:blip>
          <a:srcRect t="18840" b="23528"/>
          <a:stretch/>
        </p:blipFill>
        <p:spPr>
          <a:xfrm>
            <a:off x="9427297" y="5499997"/>
            <a:ext cx="1254991" cy="7232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7"/>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7"/>
          <p:cNvPicPr preferRelativeResize="0"/>
          <p:nvPr/>
        </p:nvPicPr>
        <p:blipFill rotWithShape="1">
          <a:blip r:embed="rId2">
            <a:alphaModFix/>
          </a:blip>
          <a:srcRect/>
          <a:stretch/>
        </p:blipFill>
        <p:spPr>
          <a:xfrm>
            <a:off x="9672638" y="5694282"/>
            <a:ext cx="1681162" cy="840581"/>
          </a:xfrm>
          <a:prstGeom prst="rect">
            <a:avLst/>
          </a:prstGeom>
          <a:noFill/>
          <a:ln>
            <a:noFill/>
          </a:ln>
        </p:spPr>
      </p:pic>
      <p:sp>
        <p:nvSpPr>
          <p:cNvPr id="31" name="Google Shape;31;p37"/>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38"/>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38"/>
          <p:cNvPicPr preferRelativeResize="0"/>
          <p:nvPr/>
        </p:nvPicPr>
        <p:blipFill rotWithShape="1">
          <a:blip r:embed="rId2">
            <a:alphaModFix/>
          </a:blip>
          <a:srcRect/>
          <a:stretch/>
        </p:blipFill>
        <p:spPr>
          <a:xfrm>
            <a:off x="0" y="9524"/>
            <a:ext cx="4124326" cy="2062163"/>
          </a:xfrm>
          <a:prstGeom prst="rect">
            <a:avLst/>
          </a:prstGeom>
          <a:noFill/>
          <a:ln>
            <a:noFill/>
          </a:ln>
        </p:spPr>
      </p:pic>
      <p:pic>
        <p:nvPicPr>
          <p:cNvPr id="39" name="Google Shape;39;p38"/>
          <p:cNvPicPr preferRelativeResize="0"/>
          <p:nvPr/>
        </p:nvPicPr>
        <p:blipFill rotWithShape="1">
          <a:blip r:embed="rId3">
            <a:alphaModFix/>
          </a:blip>
          <a:srcRect/>
          <a:stretch/>
        </p:blipFill>
        <p:spPr>
          <a:xfrm>
            <a:off x="7149432" y="5586588"/>
            <a:ext cx="2160336" cy="636673"/>
          </a:xfrm>
          <a:prstGeom prst="rect">
            <a:avLst/>
          </a:prstGeom>
          <a:noFill/>
          <a:ln>
            <a:noFill/>
          </a:ln>
        </p:spPr>
      </p:pic>
      <p:pic>
        <p:nvPicPr>
          <p:cNvPr id="40" name="Google Shape;40;p38" descr="TACC (@TACC_Hedda) / Twitter"/>
          <p:cNvPicPr preferRelativeResize="0"/>
          <p:nvPr/>
        </p:nvPicPr>
        <p:blipFill rotWithShape="1">
          <a:blip r:embed="rId4">
            <a:alphaModFix/>
          </a:blip>
          <a:srcRect t="18840" b="23528"/>
          <a:stretch/>
        </p:blipFill>
        <p:spPr>
          <a:xfrm>
            <a:off x="9427297" y="5499997"/>
            <a:ext cx="1254991" cy="7232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39"/>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39"/>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40"/>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 name="Google Shape;58;p40"/>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41"/>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41"/>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42"/>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9" name="Google Shape;69;p42"/>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43"/>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43"/>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4"/>
          <p:cNvSpPr>
            <a:spLocks noGrp="1"/>
          </p:cNvSpPr>
          <p:nvPr>
            <p:ph type="pic" idx="2"/>
          </p:nvPr>
        </p:nvSpPr>
        <p:spPr>
          <a:xfrm>
            <a:off x="5183188" y="987425"/>
            <a:ext cx="6172200" cy="4873625"/>
          </a:xfrm>
          <a:prstGeom prst="rect">
            <a:avLst/>
          </a:prstGeom>
          <a:noFill/>
          <a:ln>
            <a:noFill/>
          </a:ln>
        </p:spPr>
      </p:sp>
      <p:sp>
        <p:nvSpPr>
          <p:cNvPr id="81" name="Google Shape;81;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44"/>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44"/>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5"/>
          <p:cNvSpPr/>
          <p:nvPr/>
        </p:nvSpPr>
        <p:spPr>
          <a:xfrm>
            <a:off x="0" y="0"/>
            <a:ext cx="137160" cy="6848480"/>
          </a:xfrm>
          <a:prstGeom prst="rect">
            <a:avLst/>
          </a:prstGeom>
          <a:gradFill>
            <a:gsLst>
              <a:gs pos="0">
                <a:srgbClr val="6CBFDC">
                  <a:alpha val="48235"/>
                </a:srgbClr>
              </a:gs>
              <a:gs pos="20000">
                <a:srgbClr val="459582">
                  <a:alpha val="48235"/>
                </a:srgbClr>
              </a:gs>
              <a:gs pos="42000">
                <a:srgbClr val="BAC851">
                  <a:alpha val="48235"/>
                </a:srgbClr>
              </a:gs>
              <a:gs pos="62000">
                <a:srgbClr val="A42E40">
                  <a:alpha val="48235"/>
                </a:srgbClr>
              </a:gs>
              <a:gs pos="85000">
                <a:srgbClr val="84C8D3">
                  <a:alpha val="48235"/>
                </a:srgbClr>
              </a:gs>
              <a:gs pos="100000">
                <a:srgbClr val="84C8D3">
                  <a:alpha val="48235"/>
                </a:srgbClr>
              </a:gs>
            </a:gsLst>
            <a:path path="circle">
              <a:fillToRect l="100000" t="100000"/>
            </a:path>
            <a:tileRect r="-100000" b="-100000"/>
          </a:gradFill>
          <a:ln>
            <a:noFill/>
          </a:ln>
          <a:effectLst>
            <a:outerShdw blurRad="40000"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accen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urawski@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jsheehan@salk.edu" TargetMode="External"/><Relationship Id="rId4" Type="http://schemas.openxmlformats.org/officeDocument/2006/relationships/hyperlink" Target="mailto:dweitzel@unl.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asterdata.es.net/nsf-docs/campusCIplann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sf.gov/pubs/policydocs/pappg22_1/pappg_2.jsp#IIC2j"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poc.netsage.i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poc.glob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rustedci.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fasterdata.es.net/performance-testing/performance-expectations-for-a-100g-hos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erfsonar.ne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fasterdata.es.net/campusCIplann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osg-htc.org/campus-cyberinfrastructur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hyperlink" Target="https://osg-htc.org/campus-cyberinfrastructur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gp-argo.greatplains.net/" TargetMode="External"/><Relationship Id="rId5" Type="http://schemas.openxmlformats.org/officeDocument/2006/relationships/hyperlink" Target="https://gp-engine.or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nsf-gov-resources.nsf.gov/2022-09/Broader_Impacts_0.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zurawski@es.net"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mailto:jsheehan@salk.edu" TargetMode="External"/><Relationship Id="rId4" Type="http://schemas.openxmlformats.org/officeDocument/2006/relationships/hyperlink" Target="mailto:dweitzel@unl.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ew.nsf.gov/funding/opportunities/campus-cyberinfrastructure-cc/nsf24-530/solicit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Google Shape;90;p2">
            <a:extLst>
              <a:ext uri="{FF2B5EF4-FFF2-40B4-BE49-F238E27FC236}">
                <a16:creationId xmlns:a16="http://schemas.microsoft.com/office/drawing/2014/main" id="{B58896DD-B285-AC88-FFD2-A374178DA259}"/>
              </a:ext>
            </a:extLst>
          </p:cNvPr>
          <p:cNvSpPr txBox="1">
            <a:spLocks noGrp="1"/>
          </p:cNvSpPr>
          <p:nvPr>
            <p:ph type="ctrTitle"/>
          </p:nvPr>
        </p:nvSpPr>
        <p:spPr>
          <a:xfrm>
            <a:off x="95250" y="1728802"/>
            <a:ext cx="12096900" cy="179498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5400" dirty="0"/>
              <a:t>Writing a successful CC* Grant</a:t>
            </a:r>
            <a:br>
              <a:rPr lang="en-US" sz="5400" dirty="0"/>
            </a:br>
            <a:r>
              <a:rPr lang="en-US" sz="3200" dirty="0"/>
              <a:t>Fifth National Research Platform (5NRP) Workshop</a:t>
            </a:r>
            <a:endParaRPr sz="3200" dirty="0"/>
          </a:p>
        </p:txBody>
      </p:sp>
      <p:sp>
        <p:nvSpPr>
          <p:cNvPr id="5" name="Google Shape;93;p2">
            <a:extLst>
              <a:ext uri="{FF2B5EF4-FFF2-40B4-BE49-F238E27FC236}">
                <a16:creationId xmlns:a16="http://schemas.microsoft.com/office/drawing/2014/main" id="{B8F7B859-3908-31ED-6BD8-ADB2055FBA70}"/>
              </a:ext>
            </a:extLst>
          </p:cNvPr>
          <p:cNvSpPr txBox="1"/>
          <p:nvPr/>
        </p:nvSpPr>
        <p:spPr>
          <a:xfrm>
            <a:off x="6724107" y="4044074"/>
            <a:ext cx="5192210"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rgbClr val="000000"/>
                </a:solidFill>
                <a:latin typeface="Calibri"/>
                <a:ea typeface="Calibri"/>
                <a:cs typeface="Calibri"/>
                <a:sym typeface="Calibri"/>
              </a:rPr>
              <a:t>Jason </a:t>
            </a:r>
            <a:r>
              <a:rPr lang="en-US" sz="1800" b="0" i="0" u="none" strike="noStrike" cap="none" dirty="0" err="1">
                <a:solidFill>
                  <a:srgbClr val="000000"/>
                </a:solidFill>
                <a:latin typeface="Calibri"/>
                <a:ea typeface="Calibri"/>
                <a:cs typeface="Calibri"/>
                <a:sym typeface="Calibri"/>
              </a:rPr>
              <a:t>Zurawski</a:t>
            </a:r>
            <a:endParaRPr lang="en-US" sz="18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400"/>
              <a:buFont typeface="Arial"/>
              <a:buNone/>
            </a:pPr>
            <a:r>
              <a:rPr lang="en-US" sz="1800" dirty="0">
                <a:latin typeface="Calibri"/>
                <a:cs typeface="Calibri"/>
                <a:sym typeface="Calibri"/>
                <a:hlinkClick r:id="rId3"/>
              </a:rPr>
              <a:t>zurawski@es.net</a:t>
            </a:r>
            <a:r>
              <a:rPr lang="en-US" sz="1800" dirty="0">
                <a:latin typeface="Calibri"/>
                <a:cs typeface="Calibri"/>
                <a:sym typeface="Calibri"/>
              </a:rPr>
              <a:t> </a:t>
            </a:r>
            <a:endParaRPr sz="1100" b="0" i="0" u="none" strike="noStrike" cap="none" dirty="0">
              <a:solidFill>
                <a:srgbClr val="000000"/>
              </a:solidFill>
              <a:latin typeface="Arial"/>
              <a:ea typeface="Arial"/>
              <a:cs typeface="Arial"/>
              <a:sym typeface="Arial"/>
            </a:endParaRPr>
          </a:p>
          <a:p>
            <a:pPr marL="0" marR="0" lvl="0" indent="0" algn="ctr" rtl="0">
              <a:lnSpc>
                <a:spcPct val="90000"/>
              </a:lnSpc>
              <a:spcBef>
                <a:spcPts val="300"/>
              </a:spcBef>
              <a:spcAft>
                <a:spcPts val="0"/>
              </a:spcAft>
              <a:buClr>
                <a:srgbClr val="000000"/>
              </a:buClr>
              <a:buSzPts val="2400"/>
              <a:buFont typeface="Arial"/>
              <a:buNone/>
            </a:pPr>
            <a:r>
              <a:rPr lang="en-US" sz="1800" b="0" i="0" u="none" strike="noStrike" cap="none" dirty="0">
                <a:solidFill>
                  <a:srgbClr val="000000"/>
                </a:solidFill>
                <a:latin typeface="Calibri"/>
                <a:ea typeface="Calibri"/>
                <a:cs typeface="Calibri"/>
                <a:sym typeface="Calibri"/>
              </a:rPr>
              <a:t>Co-PI, EPOC</a:t>
            </a:r>
            <a:endParaRPr sz="1100" b="0" i="0" u="none" strike="noStrike" cap="none" dirty="0">
              <a:solidFill>
                <a:srgbClr val="000000"/>
              </a:solidFill>
              <a:latin typeface="Arial"/>
              <a:ea typeface="Arial"/>
              <a:cs typeface="Arial"/>
              <a:sym typeface="Arial"/>
            </a:endParaRPr>
          </a:p>
          <a:p>
            <a:pPr marL="0" marR="0" lvl="0" indent="0" algn="ctr" rtl="0">
              <a:lnSpc>
                <a:spcPct val="90000"/>
              </a:lnSpc>
              <a:spcBef>
                <a:spcPts val="300"/>
              </a:spcBef>
              <a:spcAft>
                <a:spcPts val="0"/>
              </a:spcAft>
              <a:buClr>
                <a:srgbClr val="000000"/>
              </a:buClr>
              <a:buSzPts val="2400"/>
              <a:buFont typeface="Arial"/>
              <a:buNone/>
            </a:pPr>
            <a:r>
              <a:rPr lang="en-US" sz="1800" b="0" i="0" u="none" strike="noStrike" cap="none" dirty="0" err="1">
                <a:solidFill>
                  <a:srgbClr val="000000"/>
                </a:solidFill>
                <a:latin typeface="Calibri"/>
                <a:ea typeface="Calibri"/>
                <a:cs typeface="Calibri"/>
                <a:sym typeface="Calibri"/>
              </a:rPr>
              <a:t>ESnet</a:t>
            </a:r>
            <a:r>
              <a:rPr lang="en-US" sz="1800" b="0" i="0" u="none" strike="noStrike" cap="none" dirty="0">
                <a:solidFill>
                  <a:srgbClr val="000000"/>
                </a:solidFill>
                <a:latin typeface="Calibri"/>
                <a:ea typeface="Calibri"/>
                <a:cs typeface="Calibri"/>
                <a:sym typeface="Calibri"/>
              </a:rPr>
              <a:t> / Lawrence Berkeley National Laboratory</a:t>
            </a:r>
            <a:endParaRPr sz="1100" b="0" i="0" u="none" strike="noStrike" cap="none" dirty="0">
              <a:solidFill>
                <a:srgbClr val="000000"/>
              </a:solidFill>
              <a:latin typeface="Arial"/>
              <a:ea typeface="Arial"/>
              <a:cs typeface="Arial"/>
              <a:sym typeface="Arial"/>
            </a:endParaRPr>
          </a:p>
        </p:txBody>
      </p:sp>
      <p:sp>
        <p:nvSpPr>
          <p:cNvPr id="7" name="Google Shape;93;p2">
            <a:extLst>
              <a:ext uri="{FF2B5EF4-FFF2-40B4-BE49-F238E27FC236}">
                <a16:creationId xmlns:a16="http://schemas.microsoft.com/office/drawing/2014/main" id="{98C29420-B297-0E6A-EE6A-2D801BE0E6F8}"/>
              </a:ext>
            </a:extLst>
          </p:cNvPr>
          <p:cNvSpPr txBox="1"/>
          <p:nvPr/>
        </p:nvSpPr>
        <p:spPr>
          <a:xfrm>
            <a:off x="2871788" y="4044074"/>
            <a:ext cx="4128102"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rgbClr val="000000"/>
                </a:solidFill>
                <a:latin typeface="Calibri"/>
                <a:ea typeface="Calibri"/>
                <a:cs typeface="Calibri"/>
                <a:sym typeface="Calibri"/>
              </a:rPr>
              <a:t>Derek Weitzel</a:t>
            </a:r>
          </a:p>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rgbClr val="000000"/>
                </a:solidFill>
                <a:latin typeface="Calibri"/>
                <a:ea typeface="Calibri"/>
                <a:cs typeface="Calibri"/>
                <a:sym typeface="Calibri"/>
                <a:hlinkClick r:id="rId4"/>
              </a:rPr>
              <a:t>dweitzel@unl.edu</a:t>
            </a:r>
            <a:r>
              <a:rPr lang="en-US" sz="1800" b="0" i="0" u="none" strike="noStrike" cap="none" dirty="0">
                <a:solidFill>
                  <a:srgbClr val="000000"/>
                </a:solidFill>
                <a:latin typeface="Calibri"/>
                <a:ea typeface="Calibri"/>
                <a:cs typeface="Calibri"/>
                <a:sym typeface="Calibri"/>
              </a:rPr>
              <a:t> </a:t>
            </a:r>
          </a:p>
          <a:p>
            <a:pPr marL="0" marR="0" lvl="0" indent="0" algn="ctr" rtl="0">
              <a:lnSpc>
                <a:spcPct val="90000"/>
              </a:lnSpc>
              <a:spcBef>
                <a:spcPts val="0"/>
              </a:spcBef>
              <a:spcAft>
                <a:spcPts val="0"/>
              </a:spcAft>
              <a:buClr>
                <a:srgbClr val="000000"/>
              </a:buClr>
              <a:buSzPts val="2400"/>
              <a:buFont typeface="Arial"/>
              <a:buNone/>
            </a:pPr>
            <a:r>
              <a:rPr lang="en-US" sz="1800" dirty="0">
                <a:latin typeface="Calibri"/>
                <a:cs typeface="Calibri"/>
                <a:sym typeface="Calibri"/>
              </a:rPr>
              <a:t>Research Assistant Professor</a:t>
            </a:r>
            <a:endParaRPr sz="1100" b="0" i="0" u="none" strike="noStrike" cap="none" dirty="0">
              <a:solidFill>
                <a:srgbClr val="000000"/>
              </a:solidFill>
              <a:latin typeface="Arial"/>
              <a:ea typeface="Arial"/>
              <a:cs typeface="Arial"/>
              <a:sym typeface="Arial"/>
            </a:endParaRPr>
          </a:p>
          <a:p>
            <a:pPr marL="0" marR="0" lvl="0" indent="0" algn="ctr" rtl="0">
              <a:lnSpc>
                <a:spcPct val="90000"/>
              </a:lnSpc>
              <a:spcBef>
                <a:spcPts val="300"/>
              </a:spcBef>
              <a:spcAft>
                <a:spcPts val="0"/>
              </a:spcAft>
              <a:buClr>
                <a:srgbClr val="000000"/>
              </a:buClr>
              <a:buSzPts val="2400"/>
              <a:buFont typeface="Arial"/>
              <a:buNone/>
            </a:pPr>
            <a:r>
              <a:rPr lang="en-US" sz="1800" b="0" i="0" u="none" strike="noStrike" cap="none" dirty="0">
                <a:solidFill>
                  <a:srgbClr val="000000"/>
                </a:solidFill>
                <a:latin typeface="Calibri"/>
                <a:ea typeface="Calibri"/>
                <a:cs typeface="Calibri"/>
                <a:sym typeface="Calibri"/>
              </a:rPr>
              <a:t>University of Nebraska-Lincoln</a:t>
            </a:r>
            <a:endParaRPr sz="1100" b="0" i="0" u="none" strike="noStrike" cap="none" dirty="0">
              <a:solidFill>
                <a:srgbClr val="000000"/>
              </a:solidFill>
              <a:latin typeface="Arial"/>
              <a:ea typeface="Arial"/>
              <a:cs typeface="Arial"/>
              <a:sym typeface="Arial"/>
            </a:endParaRPr>
          </a:p>
        </p:txBody>
      </p:sp>
      <p:sp>
        <p:nvSpPr>
          <p:cNvPr id="8" name="Google Shape;93;p2">
            <a:extLst>
              <a:ext uri="{FF2B5EF4-FFF2-40B4-BE49-F238E27FC236}">
                <a16:creationId xmlns:a16="http://schemas.microsoft.com/office/drawing/2014/main" id="{A3ED5C75-2398-1806-DCB5-EE37D888283F}"/>
              </a:ext>
            </a:extLst>
          </p:cNvPr>
          <p:cNvSpPr txBox="1"/>
          <p:nvPr/>
        </p:nvSpPr>
        <p:spPr>
          <a:xfrm>
            <a:off x="0" y="4044074"/>
            <a:ext cx="3515710"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Jerry Sheehan</a:t>
            </a:r>
          </a:p>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rgbClr val="000000"/>
                </a:solidFill>
                <a:latin typeface="Calibri" panose="020F0502020204030204" pitchFamily="34" charset="0"/>
                <a:cs typeface="Calibri" panose="020F0502020204030204" pitchFamily="34" charset="0"/>
                <a:sym typeface="Arial"/>
                <a:hlinkClick r:id="rId5"/>
              </a:rPr>
              <a:t>jsheehan@salk.edu</a:t>
            </a:r>
            <a:r>
              <a:rPr lang="en-US" sz="1800" b="0" i="0" u="none" strike="noStrike" cap="none" dirty="0">
                <a:solidFill>
                  <a:srgbClr val="000000"/>
                </a:solidFill>
                <a:latin typeface="Calibri" panose="020F0502020204030204" pitchFamily="34" charset="0"/>
                <a:cs typeface="Calibri" panose="020F0502020204030204" pitchFamily="34" charset="0"/>
                <a:sym typeface="Arial"/>
              </a:rPr>
              <a:t>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90000"/>
              </a:lnSpc>
              <a:spcBef>
                <a:spcPts val="300"/>
              </a:spcBef>
              <a:spcAft>
                <a:spcPts val="0"/>
              </a:spcAft>
              <a:buClr>
                <a:srgbClr val="000000"/>
              </a:buClr>
              <a:buSzPts val="2400"/>
              <a:buFont typeface="Arial"/>
              <a:buNone/>
            </a:pPr>
            <a:r>
              <a:rPr lang="en-US" sz="1800" b="0" i="0" u="none" strike="noStrike" cap="none" dirty="0">
                <a:solidFill>
                  <a:srgbClr val="000000"/>
                </a:solidFill>
                <a:latin typeface="Calibri" panose="020F0502020204030204" pitchFamily="34" charset="0"/>
                <a:cs typeface="Calibri" panose="020F0502020204030204" pitchFamily="34" charset="0"/>
                <a:sym typeface="Arial"/>
              </a:rPr>
              <a:t>CIO</a:t>
            </a:r>
          </a:p>
          <a:p>
            <a:pPr marL="0" marR="0" lvl="0" indent="0" algn="ctr" rtl="0">
              <a:lnSpc>
                <a:spcPct val="90000"/>
              </a:lnSpc>
              <a:spcBef>
                <a:spcPts val="300"/>
              </a:spcBef>
              <a:spcAft>
                <a:spcPts val="0"/>
              </a:spcAft>
              <a:buClr>
                <a:srgbClr val="000000"/>
              </a:buClr>
              <a:buSzPts val="2400"/>
              <a:buFont typeface="Arial"/>
              <a:buNone/>
            </a:pPr>
            <a:r>
              <a:rPr lang="en-US" sz="1800" b="0" i="0" u="none" strike="noStrike" cap="none" dirty="0">
                <a:solidFill>
                  <a:srgbClr val="000000"/>
                </a:solidFill>
                <a:latin typeface="Calibri" panose="020F0502020204030204" pitchFamily="34" charset="0"/>
                <a:cs typeface="Calibri" panose="020F0502020204030204" pitchFamily="34" charset="0"/>
                <a:sym typeface="Arial"/>
              </a:rPr>
              <a:t>Salk Institute</a:t>
            </a:r>
          </a:p>
          <a:p>
            <a:pPr marL="0" marR="0" lvl="0" indent="0" algn="ctr" rtl="0">
              <a:lnSpc>
                <a:spcPct val="90000"/>
              </a:lnSpc>
              <a:spcBef>
                <a:spcPts val="300"/>
              </a:spcBef>
              <a:spcAft>
                <a:spcPts val="0"/>
              </a:spcAft>
              <a:buClr>
                <a:srgbClr val="000000"/>
              </a:buClr>
              <a:buSzPts val="2400"/>
              <a:buFont typeface="Arial"/>
              <a:buNone/>
            </a:pP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64128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Significant Changes for 2024</a:t>
            </a:r>
            <a:endParaRPr b="1"/>
          </a:p>
        </p:txBody>
      </p:sp>
      <p:sp>
        <p:nvSpPr>
          <p:cNvPr id="163" name="Google Shape;163;p12"/>
          <p:cNvSpPr txBox="1">
            <a:spLocks noGrp="1"/>
          </p:cNvSpPr>
          <p:nvPr>
            <p:ph type="body" idx="1"/>
          </p:nvPr>
        </p:nvSpPr>
        <p:spPr>
          <a:xfrm>
            <a:off x="838200" y="1494925"/>
            <a:ext cx="10515600" cy="43272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1000"/>
              </a:spcBef>
              <a:spcAft>
                <a:spcPts val="0"/>
              </a:spcAft>
              <a:buSzPts val="3200"/>
              <a:buChar char="•"/>
            </a:pPr>
            <a:r>
              <a:rPr lang="en-US" sz="3200"/>
              <a:t>Two Deadlines: April 24, 2024 and October 15, 2024</a:t>
            </a:r>
            <a:endParaRPr sz="3200"/>
          </a:p>
          <a:p>
            <a:pPr marL="457200" lvl="0" indent="-431800" algn="l" rtl="0">
              <a:lnSpc>
                <a:spcPct val="90000"/>
              </a:lnSpc>
              <a:spcBef>
                <a:spcPts val="0"/>
              </a:spcBef>
              <a:spcAft>
                <a:spcPts val="0"/>
              </a:spcAft>
              <a:buSzPts val="3200"/>
              <a:buChar char="•"/>
            </a:pPr>
            <a:r>
              <a:rPr lang="en-US" sz="3200" dirty="0"/>
              <a:t>5 areas- similar to 7 areas in 2023, but reorganized, revised</a:t>
            </a:r>
            <a:endParaRPr sz="2800" dirty="0"/>
          </a:p>
          <a:p>
            <a:pPr marL="914400" lvl="1" indent="-431800" algn="l" rtl="0">
              <a:lnSpc>
                <a:spcPct val="90000"/>
              </a:lnSpc>
              <a:spcBef>
                <a:spcPts val="0"/>
              </a:spcBef>
              <a:spcAft>
                <a:spcPts val="0"/>
              </a:spcAft>
              <a:buSzPts val="3200"/>
              <a:buChar char="•"/>
            </a:pPr>
            <a:r>
              <a:rPr lang="en-US" sz="2800" dirty="0"/>
              <a:t>Large and small for each</a:t>
            </a:r>
            <a:endParaRPr sz="2800" dirty="0"/>
          </a:p>
          <a:p>
            <a:pPr marL="914400" lvl="1" indent="-431800" algn="l" rtl="0">
              <a:lnSpc>
                <a:spcPct val="90000"/>
              </a:lnSpc>
              <a:spcBef>
                <a:spcPts val="0"/>
              </a:spcBef>
              <a:spcAft>
                <a:spcPts val="0"/>
              </a:spcAft>
              <a:buSzPts val="3200"/>
              <a:buChar char="•"/>
            </a:pPr>
            <a:r>
              <a:rPr lang="en-US" sz="2800" dirty="0"/>
              <a:t>Each with their own requirements (MANY requirements)</a:t>
            </a:r>
            <a:endParaRPr sz="2800" dirty="0"/>
          </a:p>
          <a:p>
            <a:pPr marL="457200" lvl="0" indent="-431800" algn="l" rtl="0">
              <a:lnSpc>
                <a:spcPct val="90000"/>
              </a:lnSpc>
              <a:spcBef>
                <a:spcPts val="0"/>
              </a:spcBef>
              <a:spcAft>
                <a:spcPts val="0"/>
              </a:spcAft>
              <a:buSzPts val="3200"/>
              <a:buChar char="•"/>
            </a:pPr>
            <a:r>
              <a:rPr lang="en-US" sz="3200" dirty="0"/>
              <a:t>Anticipated funding level and number of awards changed</a:t>
            </a:r>
            <a:endParaRPr dirty="0"/>
          </a:p>
          <a:p>
            <a:pPr marL="457200" lvl="0" indent="-431800" algn="l" rtl="0">
              <a:lnSpc>
                <a:spcPct val="90000"/>
              </a:lnSpc>
              <a:spcBef>
                <a:spcPts val="0"/>
              </a:spcBef>
              <a:spcAft>
                <a:spcPts val="0"/>
              </a:spcAft>
              <a:buSzPts val="3200"/>
              <a:buChar char="•"/>
            </a:pPr>
            <a:r>
              <a:rPr lang="en-US" sz="3200" dirty="0"/>
              <a:t>Maintained emphasis on </a:t>
            </a:r>
            <a:r>
              <a:rPr lang="en-US" sz="3200" dirty="0" err="1"/>
              <a:t>EPSCoR</a:t>
            </a:r>
            <a:r>
              <a:rPr lang="en-US" sz="3200" dirty="0"/>
              <a:t>, democratization of access, and broadening participation</a:t>
            </a:r>
            <a:endParaRPr sz="3200" dirty="0"/>
          </a:p>
          <a:p>
            <a:pPr marL="0" lvl="0" indent="0" algn="l" rtl="0">
              <a:lnSpc>
                <a:spcPct val="90000"/>
              </a:lnSpc>
              <a:spcBef>
                <a:spcPts val="0"/>
              </a:spcBef>
              <a:spcAft>
                <a:spcPts val="0"/>
              </a:spcAft>
              <a:buNone/>
            </a:pPr>
            <a:endParaRPr sz="3200" dirty="0"/>
          </a:p>
          <a:p>
            <a:pPr marL="457200" lvl="0" indent="-228600" algn="l" rtl="0">
              <a:lnSpc>
                <a:spcPct val="90000"/>
              </a:lnSpc>
              <a:spcBef>
                <a:spcPts val="0"/>
              </a:spcBef>
              <a:spcAft>
                <a:spcPts val="0"/>
              </a:spcAft>
              <a:buSzPts val="3200"/>
              <a:buNone/>
            </a:pPr>
            <a:endParaRPr sz="3200" dirty="0"/>
          </a:p>
        </p:txBody>
      </p:sp>
      <p:sp>
        <p:nvSpPr>
          <p:cNvPr id="164" name="Google Shape;164;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b6cf0bce45_0_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Significant Changes for 2024 (2)</a:t>
            </a:r>
            <a:endParaRPr b="1"/>
          </a:p>
        </p:txBody>
      </p:sp>
      <p:sp>
        <p:nvSpPr>
          <p:cNvPr id="171" name="Google Shape;171;g2b6cf0bce45_0_52"/>
          <p:cNvSpPr txBox="1">
            <a:spLocks noGrp="1"/>
          </p:cNvSpPr>
          <p:nvPr>
            <p:ph type="body" idx="1"/>
          </p:nvPr>
        </p:nvSpPr>
        <p:spPr>
          <a:xfrm>
            <a:off x="838200" y="1494925"/>
            <a:ext cx="10515600" cy="43272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SzPts val="3200"/>
              <a:buChar char="•"/>
            </a:pPr>
            <a:r>
              <a:rPr lang="en-US" sz="3200"/>
              <a:t>Additional emphasis on </a:t>
            </a:r>
            <a:endParaRPr sz="3200"/>
          </a:p>
          <a:p>
            <a:pPr marL="914400" lvl="1" indent="-431800" algn="l" rtl="0">
              <a:lnSpc>
                <a:spcPct val="90000"/>
              </a:lnSpc>
              <a:spcBef>
                <a:spcPts val="0"/>
              </a:spcBef>
              <a:spcAft>
                <a:spcPts val="0"/>
              </a:spcAft>
              <a:buSzPts val="3200"/>
              <a:buChar char="•"/>
            </a:pPr>
            <a:r>
              <a:rPr lang="en-US" sz="3200"/>
              <a:t>Student engagement, education, and training</a:t>
            </a:r>
            <a:endParaRPr sz="3200"/>
          </a:p>
          <a:p>
            <a:pPr marL="914400" lvl="1" indent="-431800" algn="l" rtl="0">
              <a:lnSpc>
                <a:spcPct val="90000"/>
              </a:lnSpc>
              <a:spcBef>
                <a:spcPts val="0"/>
              </a:spcBef>
              <a:spcAft>
                <a:spcPts val="0"/>
              </a:spcAft>
              <a:buSzPts val="3200"/>
              <a:buChar char="•"/>
            </a:pPr>
            <a:r>
              <a:rPr lang="en-US" sz="3200"/>
              <a:t>Supporting quantitative information describing science driver’s need for project</a:t>
            </a:r>
            <a:endParaRPr sz="3200"/>
          </a:p>
          <a:p>
            <a:pPr marL="914400" lvl="1" indent="-431800" algn="l" rtl="0">
              <a:lnSpc>
                <a:spcPct val="90000"/>
              </a:lnSpc>
              <a:spcBef>
                <a:spcPts val="0"/>
              </a:spcBef>
              <a:spcAft>
                <a:spcPts val="0"/>
              </a:spcAft>
              <a:buSzPts val="3200"/>
              <a:buChar char="•"/>
            </a:pPr>
            <a:r>
              <a:rPr lang="en-US" sz="3200"/>
              <a:t>Provide training and support</a:t>
            </a:r>
            <a:endParaRPr sz="3200"/>
          </a:p>
          <a:p>
            <a:pPr marL="457200" lvl="0" indent="-431800" algn="l" rtl="0">
              <a:spcBef>
                <a:spcPts val="0"/>
              </a:spcBef>
              <a:spcAft>
                <a:spcPts val="0"/>
              </a:spcAft>
              <a:buSzPts val="3200"/>
              <a:buChar char="•"/>
            </a:pPr>
            <a:r>
              <a:rPr lang="en-US" sz="3200"/>
              <a:t>You can use supplemental documents for data architecture diagrams</a:t>
            </a:r>
            <a:endParaRPr sz="3200"/>
          </a:p>
          <a:p>
            <a:pPr marL="457200" lvl="0" indent="-431800" algn="l" rtl="0">
              <a:spcBef>
                <a:spcPts val="0"/>
              </a:spcBef>
              <a:spcAft>
                <a:spcPts val="0"/>
              </a:spcAft>
              <a:buSzPts val="3200"/>
              <a:buChar char="•"/>
            </a:pPr>
            <a:r>
              <a:rPr lang="en-US" sz="3200"/>
              <a:t>Clarifications on funding for contractors </a:t>
            </a:r>
            <a:endParaRPr sz="3200"/>
          </a:p>
          <a:p>
            <a:pPr marL="457200" lvl="0" indent="-228600" algn="l" rtl="0">
              <a:lnSpc>
                <a:spcPct val="90000"/>
              </a:lnSpc>
              <a:spcBef>
                <a:spcPts val="0"/>
              </a:spcBef>
              <a:spcAft>
                <a:spcPts val="0"/>
              </a:spcAft>
              <a:buSzPts val="3200"/>
              <a:buNone/>
            </a:pPr>
            <a:endParaRPr sz="3200"/>
          </a:p>
        </p:txBody>
      </p:sp>
      <p:sp>
        <p:nvSpPr>
          <p:cNvPr id="172" name="Google Shape;172;g2b6cf0bce45_0_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b="1"/>
              <a:t>Five Areas for 2023</a:t>
            </a:r>
            <a:endParaRPr b="1"/>
          </a:p>
        </p:txBody>
      </p:sp>
      <p:sp>
        <p:nvSpPr>
          <p:cNvPr id="178" name="Google Shape;178;p1"/>
          <p:cNvSpPr txBox="1">
            <a:spLocks noGrp="1"/>
          </p:cNvSpPr>
          <p:nvPr>
            <p:ph type="body" idx="1"/>
          </p:nvPr>
        </p:nvSpPr>
        <p:spPr>
          <a:xfrm>
            <a:off x="838200" y="1393903"/>
            <a:ext cx="10515600" cy="4428400"/>
          </a:xfrm>
          <a:prstGeom prst="rect">
            <a:avLst/>
          </a:prstGeom>
          <a:noFill/>
          <a:ln>
            <a:noFill/>
          </a:ln>
        </p:spPr>
        <p:txBody>
          <a:bodyPr spcFirstLastPara="1" wrap="square" lIns="91425" tIns="45700" rIns="91425" bIns="45700" anchor="t" anchorCtr="0">
            <a:noAutofit/>
          </a:bodyPr>
          <a:lstStyle/>
          <a:p>
            <a:pPr marL="628650" lvl="0" indent="-546100" algn="l" rtl="0">
              <a:lnSpc>
                <a:spcPct val="90000"/>
              </a:lnSpc>
              <a:spcBef>
                <a:spcPts val="1000"/>
              </a:spcBef>
              <a:spcAft>
                <a:spcPts val="0"/>
              </a:spcAft>
              <a:buSzPts val="2300"/>
              <a:buFont typeface="Arial"/>
              <a:buAutoNum type="arabicPeriod"/>
            </a:pPr>
            <a:r>
              <a:rPr lang="en-US" sz="3300" dirty="0"/>
              <a:t>Data-Driven Networking Infrastructure - Campus/Region</a:t>
            </a:r>
            <a:endParaRPr sz="3300" dirty="0"/>
          </a:p>
          <a:p>
            <a:pPr marL="628650" lvl="0" indent="-546100" algn="l" rtl="0">
              <a:lnSpc>
                <a:spcPct val="90000"/>
              </a:lnSpc>
              <a:spcBef>
                <a:spcPts val="1000"/>
              </a:spcBef>
              <a:spcAft>
                <a:spcPts val="0"/>
              </a:spcAft>
              <a:buSzPts val="2300"/>
              <a:buFont typeface="Arial"/>
              <a:buAutoNum type="arabicPeriod"/>
            </a:pPr>
            <a:r>
              <a:rPr lang="en-US" sz="3300" dirty="0"/>
              <a:t>Computing &amp; Computing Continuum- Campus/Region</a:t>
            </a:r>
            <a:endParaRPr sz="3300" dirty="0"/>
          </a:p>
          <a:p>
            <a:pPr marL="628650" lvl="0" indent="-546100" algn="l" rtl="0">
              <a:lnSpc>
                <a:spcPct val="90000"/>
              </a:lnSpc>
              <a:spcBef>
                <a:spcPts val="1000"/>
              </a:spcBef>
              <a:spcAft>
                <a:spcPts val="0"/>
              </a:spcAft>
              <a:buSzPts val="2300"/>
              <a:buFont typeface="Arial"/>
              <a:buAutoNum type="arabicPeriod"/>
            </a:pPr>
            <a:r>
              <a:rPr lang="en-US" sz="3300" dirty="0"/>
              <a:t>Network Integration &amp; Applied Innovation - Small/Large</a:t>
            </a:r>
            <a:endParaRPr sz="3300" dirty="0"/>
          </a:p>
          <a:p>
            <a:pPr marL="628650" lvl="0" indent="-546100" algn="l" rtl="0">
              <a:lnSpc>
                <a:spcPct val="90000"/>
              </a:lnSpc>
              <a:spcBef>
                <a:spcPts val="1000"/>
              </a:spcBef>
              <a:spcAft>
                <a:spcPts val="0"/>
              </a:spcAft>
              <a:buSzPts val="2300"/>
              <a:buFont typeface="Arial"/>
              <a:buAutoNum type="arabicPeriod"/>
            </a:pPr>
            <a:r>
              <a:rPr lang="en-US" sz="3300" dirty="0"/>
              <a:t>Data Storage &amp; Digital Archives -Campus/Region</a:t>
            </a:r>
            <a:endParaRPr sz="3300" dirty="0"/>
          </a:p>
          <a:p>
            <a:pPr marL="628650" lvl="0" indent="-546100" algn="l" rtl="0">
              <a:lnSpc>
                <a:spcPct val="90000"/>
              </a:lnSpc>
              <a:spcBef>
                <a:spcPts val="1000"/>
              </a:spcBef>
              <a:spcAft>
                <a:spcPts val="0"/>
              </a:spcAft>
              <a:buSzPts val="2300"/>
              <a:buFont typeface="Arial"/>
              <a:buAutoNum type="arabicPeriod"/>
            </a:pPr>
            <a:r>
              <a:rPr lang="en-US" sz="3300" dirty="0"/>
              <a:t>Strategy - Campus/Region</a:t>
            </a:r>
            <a:endParaRPr sz="3300" dirty="0"/>
          </a:p>
          <a:p>
            <a:pPr marL="0" lvl="0" indent="0" algn="l" rtl="0">
              <a:lnSpc>
                <a:spcPct val="90000"/>
              </a:lnSpc>
              <a:spcBef>
                <a:spcPts val="1000"/>
              </a:spcBef>
              <a:spcAft>
                <a:spcPts val="0"/>
              </a:spcAft>
              <a:buNone/>
            </a:pPr>
            <a:endParaRPr sz="3300" dirty="0"/>
          </a:p>
        </p:txBody>
      </p:sp>
      <p:sp>
        <p:nvSpPr>
          <p:cNvPr id="179" name="Google Shape;17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b6cf0bce45_0_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Clarification For Campus-wide proposals</a:t>
            </a:r>
            <a:endParaRPr/>
          </a:p>
        </p:txBody>
      </p:sp>
      <p:sp>
        <p:nvSpPr>
          <p:cNvPr id="186" name="Google Shape;186;g2b6cf0bce45_0_30"/>
          <p:cNvSpPr txBox="1">
            <a:spLocks noGrp="1"/>
          </p:cNvSpPr>
          <p:nvPr>
            <p:ph type="body" idx="1"/>
          </p:nvPr>
        </p:nvSpPr>
        <p:spPr>
          <a:xfrm>
            <a:off x="838200" y="1825625"/>
            <a:ext cx="10515600" cy="3996600"/>
          </a:xfrm>
          <a:prstGeom prst="rect">
            <a:avLst/>
          </a:prstGeom>
        </p:spPr>
        <p:txBody>
          <a:bodyPr spcFirstLastPara="1" wrap="square" lIns="91425" tIns="45700" rIns="91425" bIns="45700" anchor="t" anchorCtr="0">
            <a:noAutofit/>
          </a:bodyPr>
          <a:lstStyle/>
          <a:p>
            <a:pPr marL="457200" lvl="0" indent="-374650" algn="l" rtl="0">
              <a:spcBef>
                <a:spcPts val="1000"/>
              </a:spcBef>
              <a:spcAft>
                <a:spcPts val="0"/>
              </a:spcAft>
              <a:buSzPts val="2300"/>
              <a:buChar char="•"/>
            </a:pPr>
            <a:r>
              <a:rPr lang="en-US" sz="3300"/>
              <a:t>Must address science drivers for multiple domains</a:t>
            </a:r>
            <a:endParaRPr sz="3300"/>
          </a:p>
          <a:p>
            <a:pPr marL="457200" lvl="0" indent="-374650" algn="l" rtl="0">
              <a:spcBef>
                <a:spcPts val="0"/>
              </a:spcBef>
              <a:spcAft>
                <a:spcPts val="0"/>
              </a:spcAft>
              <a:buSzPts val="2300"/>
              <a:buChar char="•"/>
            </a:pPr>
            <a:r>
              <a:rPr lang="en-US" sz="3300"/>
              <a:t>“A proposal focusing on a single science domain or project use will not be considered for funding”</a:t>
            </a:r>
            <a:endParaRPr sz="3300"/>
          </a:p>
        </p:txBody>
      </p:sp>
      <p:sp>
        <p:nvSpPr>
          <p:cNvPr id="187" name="Google Shape;187;g2b6cf0bce45_0_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b6cf0bce45_0_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Clarification when Applying as a “Region”</a:t>
            </a:r>
            <a:endParaRPr/>
          </a:p>
        </p:txBody>
      </p:sp>
      <p:sp>
        <p:nvSpPr>
          <p:cNvPr id="194" name="Google Shape;194;g2b6cf0bce45_0_22"/>
          <p:cNvSpPr txBox="1">
            <a:spLocks noGrp="1"/>
          </p:cNvSpPr>
          <p:nvPr>
            <p:ph type="body" idx="1"/>
          </p:nvPr>
        </p:nvSpPr>
        <p:spPr>
          <a:xfrm>
            <a:off x="838200" y="1825625"/>
            <a:ext cx="10515600" cy="3996600"/>
          </a:xfrm>
          <a:prstGeom prst="rect">
            <a:avLst/>
          </a:prstGeom>
        </p:spPr>
        <p:txBody>
          <a:bodyPr spcFirstLastPara="1" wrap="square" lIns="91425" tIns="45700" rIns="91425" bIns="45700" anchor="t" anchorCtr="0">
            <a:noAutofit/>
          </a:bodyPr>
          <a:lstStyle/>
          <a:p>
            <a:pPr marL="457200" lvl="0" indent="-425450" algn="l" rtl="0">
              <a:spcBef>
                <a:spcPts val="1000"/>
              </a:spcBef>
              <a:spcAft>
                <a:spcPts val="0"/>
              </a:spcAft>
              <a:buSzPts val="3100"/>
              <a:buChar char="•"/>
            </a:pPr>
            <a:r>
              <a:rPr lang="en-US" sz="3100"/>
              <a:t>Must address needs spanning </a:t>
            </a:r>
            <a:r>
              <a:rPr lang="en-US" sz="3100" b="1"/>
              <a:t>multiple under-resourced institutions</a:t>
            </a:r>
            <a:endParaRPr sz="3100" b="1"/>
          </a:p>
          <a:p>
            <a:pPr marL="914400" lvl="1" indent="-425450" algn="l" rtl="0">
              <a:spcBef>
                <a:spcPts val="0"/>
              </a:spcBef>
              <a:spcAft>
                <a:spcPts val="0"/>
              </a:spcAft>
              <a:buSzPts val="3100"/>
              <a:buChar char="•"/>
            </a:pPr>
            <a:r>
              <a:rPr lang="en-US" sz="3100"/>
              <a:t>Address research and/or education needs</a:t>
            </a:r>
            <a:endParaRPr sz="3100"/>
          </a:p>
          <a:p>
            <a:pPr marL="457200" lvl="0" indent="-425450" algn="l" rtl="0">
              <a:spcBef>
                <a:spcPts val="0"/>
              </a:spcBef>
              <a:spcAft>
                <a:spcPts val="0"/>
              </a:spcAft>
              <a:buSzPts val="3100"/>
              <a:buChar char="•"/>
            </a:pPr>
            <a:r>
              <a:rPr lang="en-US" sz="3100"/>
              <a:t>What is the definition of “small and under resourced”?</a:t>
            </a:r>
            <a:endParaRPr sz="3100"/>
          </a:p>
          <a:p>
            <a:pPr marL="914400" lvl="1" indent="-425450" algn="l" rtl="0">
              <a:spcBef>
                <a:spcPts val="0"/>
              </a:spcBef>
              <a:spcAft>
                <a:spcPts val="0"/>
              </a:spcAft>
              <a:buSzPts val="3100"/>
              <a:buChar char="•"/>
            </a:pPr>
            <a:r>
              <a:rPr lang="en-US" sz="3100"/>
              <a:t>You need to make this argument</a:t>
            </a:r>
            <a:endParaRPr sz="3100"/>
          </a:p>
          <a:p>
            <a:pPr marL="457200" lvl="0" indent="-425450" algn="l" rtl="0">
              <a:spcBef>
                <a:spcPts val="0"/>
              </a:spcBef>
              <a:spcAft>
                <a:spcPts val="0"/>
              </a:spcAft>
              <a:buSzPts val="3100"/>
              <a:buChar char="•"/>
            </a:pPr>
            <a:r>
              <a:rPr lang="en-US" sz="3100"/>
              <a:t>Coordination activities are required </a:t>
            </a:r>
            <a:endParaRPr sz="3100"/>
          </a:p>
          <a:p>
            <a:pPr marL="914400" lvl="1" indent="-425450" algn="l" rtl="0">
              <a:spcBef>
                <a:spcPts val="0"/>
              </a:spcBef>
              <a:spcAft>
                <a:spcPts val="0"/>
              </a:spcAft>
              <a:buSzPts val="3100"/>
              <a:buChar char="•"/>
            </a:pPr>
            <a:r>
              <a:rPr lang="en-US" sz="3100"/>
              <a:t>One or more meeting events starting in Year 1</a:t>
            </a:r>
            <a:endParaRPr sz="3100"/>
          </a:p>
          <a:p>
            <a:pPr marL="914400" lvl="1" indent="-425450" algn="l" rtl="0">
              <a:spcBef>
                <a:spcPts val="0"/>
              </a:spcBef>
              <a:spcAft>
                <a:spcPts val="0"/>
              </a:spcAft>
              <a:buSzPts val="3100"/>
              <a:buChar char="•"/>
            </a:pPr>
            <a:r>
              <a:rPr lang="en-US" sz="3100"/>
              <a:t>Participant support costs for these activities are permitted (when justified)</a:t>
            </a:r>
            <a:endParaRPr sz="3100"/>
          </a:p>
        </p:txBody>
      </p:sp>
      <p:sp>
        <p:nvSpPr>
          <p:cNvPr id="195" name="Google Shape;195;g2b6cf0bce45_0_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b6cf0bce45_0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Who can apply</a:t>
            </a:r>
            <a:endParaRPr/>
          </a:p>
        </p:txBody>
      </p:sp>
      <p:sp>
        <p:nvSpPr>
          <p:cNvPr id="202" name="Google Shape;202;g2b6cf0bce45_0_1"/>
          <p:cNvSpPr txBox="1">
            <a:spLocks noGrp="1"/>
          </p:cNvSpPr>
          <p:nvPr>
            <p:ph type="body" idx="1"/>
          </p:nvPr>
        </p:nvSpPr>
        <p:spPr>
          <a:xfrm>
            <a:off x="838200" y="1825625"/>
            <a:ext cx="10515600" cy="3996600"/>
          </a:xfrm>
          <a:prstGeom prst="rect">
            <a:avLst/>
          </a:prstGeom>
        </p:spPr>
        <p:txBody>
          <a:bodyPr spcFirstLastPara="1" wrap="square" lIns="91425" tIns="45700" rIns="91425" bIns="45700" anchor="t" anchorCtr="0">
            <a:noAutofit/>
          </a:bodyPr>
          <a:lstStyle/>
          <a:p>
            <a:pPr marL="457200" lvl="0" indent="-425450" algn="l" rtl="0">
              <a:spcBef>
                <a:spcPts val="1000"/>
              </a:spcBef>
              <a:spcAft>
                <a:spcPts val="0"/>
              </a:spcAft>
              <a:buSzPts val="3100"/>
              <a:buChar char="•"/>
            </a:pPr>
            <a:r>
              <a:rPr lang="en-US" sz="3100"/>
              <a:t>Read through Eligibility Information Carefully</a:t>
            </a:r>
            <a:endParaRPr sz="3100"/>
          </a:p>
          <a:p>
            <a:pPr marL="914400" lvl="1" indent="-425450" algn="l" rtl="0">
              <a:spcBef>
                <a:spcPts val="0"/>
              </a:spcBef>
              <a:spcAft>
                <a:spcPts val="0"/>
              </a:spcAft>
              <a:buSzPts val="3100"/>
              <a:buChar char="•"/>
            </a:pPr>
            <a:r>
              <a:rPr lang="en-US" sz="3100"/>
              <a:t>Not everyone can do all areas</a:t>
            </a:r>
            <a:endParaRPr sz="3100"/>
          </a:p>
          <a:p>
            <a:pPr marL="457200" lvl="0" indent="-425450" algn="l" rtl="0">
              <a:spcBef>
                <a:spcPts val="0"/>
              </a:spcBef>
              <a:spcAft>
                <a:spcPts val="0"/>
              </a:spcAft>
              <a:buSzPts val="3100"/>
              <a:buChar char="•"/>
            </a:pPr>
            <a:r>
              <a:rPr lang="en-US" sz="3100" u="sng"/>
              <a:t>Don’t</a:t>
            </a:r>
            <a:r>
              <a:rPr lang="en-US" sz="3100"/>
              <a:t> do a Collaborative proposal - one project with multiple proposal submissions from different organizations</a:t>
            </a:r>
            <a:endParaRPr sz="3100"/>
          </a:p>
          <a:p>
            <a:pPr marL="914400" lvl="1" indent="-425450" algn="l" rtl="0">
              <a:spcBef>
                <a:spcPts val="0"/>
              </a:spcBef>
              <a:spcAft>
                <a:spcPts val="0"/>
              </a:spcAft>
              <a:buSzPts val="3100"/>
              <a:buChar char="•"/>
            </a:pPr>
            <a:r>
              <a:rPr lang="en-US" sz="3100"/>
              <a:t>Must be done as a main with subawards</a:t>
            </a:r>
            <a:endParaRPr sz="3100"/>
          </a:p>
          <a:p>
            <a:pPr marL="457200" lvl="0" indent="-425450" algn="l" rtl="0">
              <a:spcBef>
                <a:spcPts val="0"/>
              </a:spcBef>
              <a:spcAft>
                <a:spcPts val="0"/>
              </a:spcAft>
              <a:buSzPts val="3100"/>
              <a:buChar char="•"/>
            </a:pPr>
            <a:r>
              <a:rPr lang="en-US" sz="3100"/>
              <a:t>Prior awardees have some constraints</a:t>
            </a:r>
            <a:endParaRPr sz="3100"/>
          </a:p>
          <a:p>
            <a:pPr marL="914400" lvl="1" indent="-425450" algn="l" rtl="0">
              <a:spcBef>
                <a:spcPts val="0"/>
              </a:spcBef>
              <a:spcAft>
                <a:spcPts val="0"/>
              </a:spcAft>
              <a:buSzPts val="3100"/>
              <a:buChar char="•"/>
            </a:pPr>
            <a:r>
              <a:rPr lang="en-US" sz="3100"/>
              <a:t>If you’ve received an award in last 5 years for same area, can’t re-apply</a:t>
            </a:r>
            <a:endParaRPr sz="3100"/>
          </a:p>
          <a:p>
            <a:pPr marL="457200" lvl="0" indent="-425450" algn="l" rtl="0">
              <a:spcBef>
                <a:spcPts val="0"/>
              </a:spcBef>
              <a:spcAft>
                <a:spcPts val="0"/>
              </a:spcAft>
              <a:buSzPts val="3100"/>
              <a:buChar char="•"/>
            </a:pPr>
            <a:r>
              <a:rPr lang="en-US" sz="3100"/>
              <a:t>Ask PO is you’re not sure BEFORE you do the work </a:t>
            </a:r>
            <a:endParaRPr sz="3100"/>
          </a:p>
        </p:txBody>
      </p:sp>
      <p:sp>
        <p:nvSpPr>
          <p:cNvPr id="203" name="Google Shape;203;g2b6cf0bce45_0_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b6cf0bce45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New with the Proposal Application Process</a:t>
            </a:r>
            <a:endParaRPr/>
          </a:p>
        </p:txBody>
      </p:sp>
      <p:sp>
        <p:nvSpPr>
          <p:cNvPr id="210" name="Google Shape;210;g2b6cf0bce45_0_8"/>
          <p:cNvSpPr txBox="1">
            <a:spLocks noGrp="1"/>
          </p:cNvSpPr>
          <p:nvPr>
            <p:ph type="body" idx="1"/>
          </p:nvPr>
        </p:nvSpPr>
        <p:spPr>
          <a:xfrm>
            <a:off x="838200" y="1825625"/>
            <a:ext cx="10515600" cy="32037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sz="3800"/>
              <a:t>Fastlane has been retired</a:t>
            </a:r>
            <a:endParaRPr sz="3800"/>
          </a:p>
          <a:p>
            <a:pPr marL="914400" lvl="1" indent="-406400" algn="l" rtl="0">
              <a:spcBef>
                <a:spcPts val="0"/>
              </a:spcBef>
              <a:spcAft>
                <a:spcPts val="0"/>
              </a:spcAft>
              <a:buSzPts val="2800"/>
              <a:buChar char="•"/>
            </a:pPr>
            <a:r>
              <a:rPr lang="en-US" sz="3400"/>
              <a:t>Use research.gov or grants.gov</a:t>
            </a:r>
            <a:endParaRPr sz="3400"/>
          </a:p>
          <a:p>
            <a:pPr marL="457200" lvl="0" indent="-406400" algn="l" rtl="0">
              <a:spcBef>
                <a:spcPts val="0"/>
              </a:spcBef>
              <a:spcAft>
                <a:spcPts val="0"/>
              </a:spcAft>
              <a:buSzPts val="2800"/>
              <a:buChar char="•"/>
            </a:pPr>
            <a:r>
              <a:rPr lang="en-US" sz="3400"/>
              <a:t>New requirements for personnel documents</a:t>
            </a:r>
            <a:endParaRPr sz="3400"/>
          </a:p>
          <a:p>
            <a:pPr marL="914400" lvl="1" indent="-444500" algn="l" rtl="0">
              <a:spcBef>
                <a:spcPts val="0"/>
              </a:spcBef>
              <a:spcAft>
                <a:spcPts val="0"/>
              </a:spcAft>
              <a:buSzPts val="3400"/>
              <a:buChar char="•"/>
            </a:pPr>
            <a:r>
              <a:rPr lang="en-US" sz="3400"/>
              <a:t>Leave time for you biosketch, COI, and C&amp;P docs</a:t>
            </a:r>
            <a:endParaRPr sz="3400"/>
          </a:p>
          <a:p>
            <a:pPr marL="914400" lvl="1" indent="-444500" algn="l" rtl="0">
              <a:spcBef>
                <a:spcPts val="0"/>
              </a:spcBef>
              <a:spcAft>
                <a:spcPts val="0"/>
              </a:spcAft>
              <a:buSzPts val="3400"/>
              <a:buChar char="•"/>
            </a:pPr>
            <a:r>
              <a:rPr lang="en-US" sz="3400"/>
              <a:t>You can do these the first day you decide to think about a proposal!</a:t>
            </a:r>
            <a:endParaRPr sz="3400"/>
          </a:p>
          <a:p>
            <a:pPr marL="457200" lvl="0" indent="0" algn="l" rtl="0">
              <a:spcBef>
                <a:spcPts val="1000"/>
              </a:spcBef>
              <a:spcAft>
                <a:spcPts val="0"/>
              </a:spcAft>
              <a:buNone/>
            </a:pPr>
            <a:endParaRPr sz="3400"/>
          </a:p>
        </p:txBody>
      </p:sp>
      <p:sp>
        <p:nvSpPr>
          <p:cNvPr id="211" name="Google Shape;211;g2b6cf0bce45_0_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
        <p:nvSpPr>
          <p:cNvPr id="212" name="Google Shape;212;g2b6cf0bce45_0_8"/>
          <p:cNvSpPr txBox="1">
            <a:spLocks noGrp="1"/>
          </p:cNvSpPr>
          <p:nvPr>
            <p:ph type="body" idx="1"/>
          </p:nvPr>
        </p:nvSpPr>
        <p:spPr>
          <a:xfrm>
            <a:off x="1957400" y="5164125"/>
            <a:ext cx="7558200" cy="1325700"/>
          </a:xfrm>
          <a:prstGeom prst="rect">
            <a:avLst/>
          </a:prstGeom>
          <a:solidFill>
            <a:srgbClr val="FF0000"/>
          </a:solidFill>
        </p:spPr>
        <p:txBody>
          <a:bodyPr spcFirstLastPara="1" wrap="square" lIns="91425" tIns="45700" rIns="91425" bIns="45700" anchor="t" anchorCtr="0">
            <a:noAutofit/>
          </a:bodyPr>
          <a:lstStyle/>
          <a:p>
            <a:pPr marL="457200" lvl="0" indent="0" algn="l" rtl="0">
              <a:spcBef>
                <a:spcPts val="1000"/>
              </a:spcBef>
              <a:spcAft>
                <a:spcPts val="0"/>
              </a:spcAft>
              <a:buNone/>
            </a:pPr>
            <a:r>
              <a:rPr lang="en-US" sz="10000"/>
              <a:t>IMPORTANT</a:t>
            </a:r>
            <a:endParaRPr sz="10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Significant Similarities</a:t>
            </a:r>
            <a:endParaRPr b="1"/>
          </a:p>
        </p:txBody>
      </p:sp>
      <p:sp>
        <p:nvSpPr>
          <p:cNvPr id="219" name="Google Shape;219;p13"/>
          <p:cNvSpPr txBox="1">
            <a:spLocks noGrp="1"/>
          </p:cNvSpPr>
          <p:nvPr>
            <p:ph type="body" idx="1"/>
          </p:nvPr>
        </p:nvSpPr>
        <p:spPr>
          <a:xfrm>
            <a:off x="838200" y="1420175"/>
            <a:ext cx="10515600" cy="44019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1000"/>
              </a:spcBef>
              <a:spcAft>
                <a:spcPts val="0"/>
              </a:spcAft>
              <a:buSzPts val="3200"/>
              <a:buChar char="•"/>
            </a:pPr>
            <a:r>
              <a:rPr lang="en-US" sz="3200" u="sng" dirty="0"/>
              <a:t>Science and education-driven requirements</a:t>
            </a:r>
            <a:r>
              <a:rPr lang="en-US" sz="3200" dirty="0"/>
              <a:t> are the primary motivation for any proposed activity</a:t>
            </a:r>
            <a:endParaRPr sz="3200" dirty="0"/>
          </a:p>
          <a:p>
            <a:pPr marL="457200" lvl="0" indent="-431800" algn="l" rtl="0">
              <a:lnSpc>
                <a:spcPct val="90000"/>
              </a:lnSpc>
              <a:spcBef>
                <a:spcPts val="0"/>
              </a:spcBef>
              <a:spcAft>
                <a:spcPts val="0"/>
              </a:spcAft>
              <a:buSzPts val="3200"/>
              <a:buChar char="•"/>
            </a:pPr>
            <a:r>
              <a:rPr lang="en-US" sz="3200" u="sng" dirty="0"/>
              <a:t>Partnerships</a:t>
            </a:r>
            <a:r>
              <a:rPr lang="en-US" sz="3200" dirty="0"/>
              <a:t> across a campus/region (Document!)</a:t>
            </a:r>
            <a:endParaRPr dirty="0"/>
          </a:p>
          <a:p>
            <a:pPr marL="457200" lvl="0" indent="-431800" algn="l" rtl="0">
              <a:lnSpc>
                <a:spcPct val="90000"/>
              </a:lnSpc>
              <a:spcBef>
                <a:spcPts val="0"/>
              </a:spcBef>
              <a:spcAft>
                <a:spcPts val="0"/>
              </a:spcAft>
              <a:buSzPts val="3200"/>
              <a:buChar char="•"/>
            </a:pPr>
            <a:r>
              <a:rPr lang="en-US" sz="3200" dirty="0"/>
              <a:t>Each area has </a:t>
            </a:r>
            <a:r>
              <a:rPr lang="en-US" sz="3200" u="sng" dirty="0"/>
              <a:t>many requirement</a:t>
            </a:r>
            <a:r>
              <a:rPr lang="en-US" sz="3200" dirty="0"/>
              <a:t>s, be sure to double check </a:t>
            </a:r>
            <a:endParaRPr sz="3200" dirty="0"/>
          </a:p>
          <a:p>
            <a:pPr marL="457200" lvl="0" indent="-431800" algn="l" rtl="0">
              <a:lnSpc>
                <a:spcPct val="90000"/>
              </a:lnSpc>
              <a:spcBef>
                <a:spcPts val="0"/>
              </a:spcBef>
              <a:spcAft>
                <a:spcPts val="0"/>
              </a:spcAft>
              <a:buSzPts val="3200"/>
              <a:buChar char="•"/>
            </a:pPr>
            <a:r>
              <a:rPr lang="en-US" sz="3200" u="sng" dirty="0"/>
              <a:t>Campus CI Plan</a:t>
            </a:r>
            <a:r>
              <a:rPr lang="en-US" sz="3200" dirty="0"/>
              <a:t> needed as supplemental document</a:t>
            </a:r>
            <a:endParaRPr sz="3200" dirty="0"/>
          </a:p>
          <a:p>
            <a:pPr marL="457200" lvl="0" indent="-431800" algn="l" rtl="0">
              <a:lnSpc>
                <a:spcPct val="90000"/>
              </a:lnSpc>
              <a:spcBef>
                <a:spcPts val="0"/>
              </a:spcBef>
              <a:spcAft>
                <a:spcPts val="0"/>
              </a:spcAft>
              <a:buSzPts val="3200"/>
              <a:buChar char="•"/>
            </a:pPr>
            <a:r>
              <a:rPr lang="en-US" sz="3200" u="sng" dirty="0"/>
              <a:t>Documentation of partnerships</a:t>
            </a:r>
            <a:r>
              <a:rPr lang="en-US" sz="3200" dirty="0"/>
              <a:t> required via Letter of Collaboration</a:t>
            </a:r>
            <a:endParaRPr sz="3200" dirty="0"/>
          </a:p>
          <a:p>
            <a:pPr marL="457200" lvl="0" indent="-431800" algn="l" rtl="0">
              <a:lnSpc>
                <a:spcPct val="90000"/>
              </a:lnSpc>
              <a:spcBef>
                <a:spcPts val="0"/>
              </a:spcBef>
              <a:spcAft>
                <a:spcPts val="0"/>
              </a:spcAft>
              <a:buSzPts val="3200"/>
              <a:buChar char="•"/>
            </a:pPr>
            <a:r>
              <a:rPr lang="en-US" sz="3200" dirty="0"/>
              <a:t>Documentation of </a:t>
            </a:r>
            <a:r>
              <a:rPr lang="en-US" sz="3200" u="sng" dirty="0"/>
              <a:t>sustainability</a:t>
            </a:r>
            <a:r>
              <a:rPr lang="en-US" sz="3200" dirty="0"/>
              <a:t> plan</a:t>
            </a:r>
            <a:endParaRPr sz="3200" dirty="0"/>
          </a:p>
          <a:p>
            <a:pPr marL="457200" lvl="0" indent="-431800" algn="l" rtl="0">
              <a:lnSpc>
                <a:spcPct val="90000"/>
              </a:lnSpc>
              <a:spcBef>
                <a:spcPts val="0"/>
              </a:spcBef>
              <a:spcAft>
                <a:spcPts val="0"/>
              </a:spcAft>
              <a:buSzPts val="3200"/>
              <a:buChar char="•"/>
            </a:pPr>
            <a:r>
              <a:rPr lang="en-US" sz="3200" b="1" u="sng" dirty="0"/>
              <a:t>Goals and metrics</a:t>
            </a:r>
            <a:r>
              <a:rPr lang="en-US" sz="3200" b="1" dirty="0"/>
              <a:t> </a:t>
            </a:r>
            <a:r>
              <a:rPr lang="en-US" sz="3200" dirty="0"/>
              <a:t>needed</a:t>
            </a:r>
            <a:endParaRPr sz="3200" dirty="0"/>
          </a:p>
          <a:p>
            <a:pPr marL="0" lvl="0" indent="0" algn="l" rtl="0">
              <a:lnSpc>
                <a:spcPct val="90000"/>
              </a:lnSpc>
              <a:spcBef>
                <a:spcPts val="0"/>
              </a:spcBef>
              <a:spcAft>
                <a:spcPts val="0"/>
              </a:spcAft>
              <a:buNone/>
            </a:pPr>
            <a:endParaRPr sz="3200" dirty="0"/>
          </a:p>
        </p:txBody>
      </p:sp>
      <p:sp>
        <p:nvSpPr>
          <p:cNvPr id="220" name="Google Shape;22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b6cf0bce45_0_3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Campus CI Plan Request (mostly the same)</a:t>
            </a:r>
            <a:endParaRPr b="1"/>
          </a:p>
        </p:txBody>
      </p:sp>
      <p:sp>
        <p:nvSpPr>
          <p:cNvPr id="227" name="Google Shape;227;g2b6cf0bce45_0_37"/>
          <p:cNvSpPr txBox="1">
            <a:spLocks noGrp="1"/>
          </p:cNvSpPr>
          <p:nvPr>
            <p:ph type="body" idx="1"/>
          </p:nvPr>
        </p:nvSpPr>
        <p:spPr>
          <a:xfrm>
            <a:off x="838200" y="1825625"/>
            <a:ext cx="10515600" cy="39966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3200" dirty="0"/>
              <a:t>Every proposal except planning (Area 5) must include on </a:t>
            </a:r>
            <a:endParaRPr sz="3200" dirty="0"/>
          </a:p>
          <a:p>
            <a:pPr marL="457200" lvl="0" indent="-368300" algn="l" rtl="0">
              <a:spcBef>
                <a:spcPts val="0"/>
              </a:spcBef>
              <a:spcAft>
                <a:spcPts val="0"/>
              </a:spcAft>
              <a:buSzPts val="2200"/>
              <a:buChar char="•"/>
            </a:pPr>
            <a:r>
              <a:rPr lang="en-US" sz="3200" dirty="0"/>
              <a:t>5 pages</a:t>
            </a:r>
            <a:endParaRPr sz="3200" dirty="0"/>
          </a:p>
          <a:p>
            <a:pPr marL="457200" lvl="0" indent="-368300" algn="l" rtl="0">
              <a:spcBef>
                <a:spcPts val="0"/>
              </a:spcBef>
              <a:spcAft>
                <a:spcPts val="0"/>
              </a:spcAft>
              <a:buSzPts val="2200"/>
              <a:buChar char="•"/>
            </a:pPr>
            <a:r>
              <a:rPr lang="en-US" sz="3200" dirty="0"/>
              <a:t>No set content or structure</a:t>
            </a:r>
            <a:endParaRPr sz="3200" dirty="0"/>
          </a:p>
          <a:p>
            <a:pPr marL="457200" lvl="0" indent="-368300" algn="l" rtl="0">
              <a:spcBef>
                <a:spcPts val="0"/>
              </a:spcBef>
              <a:spcAft>
                <a:spcPts val="0"/>
              </a:spcAft>
              <a:buSzPts val="2200"/>
              <a:buChar char="•"/>
            </a:pPr>
            <a:r>
              <a:rPr lang="en-US" sz="3200" dirty="0"/>
              <a:t>EPOC’s advice and samples here:</a:t>
            </a:r>
            <a:endParaRPr sz="3200" dirty="0"/>
          </a:p>
          <a:p>
            <a:pPr marL="914400" lvl="1" indent="-368300" algn="l" rtl="0">
              <a:spcBef>
                <a:spcPts val="0"/>
              </a:spcBef>
              <a:spcAft>
                <a:spcPts val="0"/>
              </a:spcAft>
              <a:buSzPts val="2200"/>
              <a:buChar char="•"/>
            </a:pPr>
            <a:r>
              <a:rPr lang="en-US" sz="2800" dirty="0">
                <a:hlinkClick r:id="rId3"/>
              </a:rPr>
              <a:t>https://fasterdata.es.net/nsf-docs/campusCIplanning/</a:t>
            </a:r>
            <a:r>
              <a:rPr lang="en-US" sz="2800" dirty="0"/>
              <a:t> </a:t>
            </a:r>
            <a:endParaRPr sz="2800" dirty="0"/>
          </a:p>
        </p:txBody>
      </p:sp>
      <p:sp>
        <p:nvSpPr>
          <p:cNvPr id="228" name="Google Shape;228;g2b6cf0bce45_0_3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b6cf0bce45_0_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Letters of Collaboration (mostly the same)</a:t>
            </a:r>
            <a:endParaRPr b="1"/>
          </a:p>
        </p:txBody>
      </p:sp>
      <p:sp>
        <p:nvSpPr>
          <p:cNvPr id="235" name="Google Shape;235;g2b6cf0bce45_0_15"/>
          <p:cNvSpPr txBox="1">
            <a:spLocks noGrp="1"/>
          </p:cNvSpPr>
          <p:nvPr>
            <p:ph type="body" idx="1"/>
          </p:nvPr>
        </p:nvSpPr>
        <p:spPr>
          <a:xfrm>
            <a:off x="838200" y="1825625"/>
            <a:ext cx="10515600" cy="3996600"/>
          </a:xfrm>
          <a:prstGeom prst="rect">
            <a:avLst/>
          </a:prstGeom>
        </p:spPr>
        <p:txBody>
          <a:bodyPr spcFirstLastPara="1" wrap="square" lIns="91425" tIns="45700" rIns="91425" bIns="45700" anchor="t" anchorCtr="0">
            <a:noAutofit/>
          </a:bodyPr>
          <a:lstStyle/>
          <a:p>
            <a:pPr marL="457200" lvl="0" indent="-431800" algn="l" rtl="0">
              <a:spcBef>
                <a:spcPts val="0"/>
              </a:spcBef>
              <a:spcAft>
                <a:spcPts val="0"/>
              </a:spcAft>
              <a:buSzPts val="3200"/>
              <a:buChar char="•"/>
            </a:pPr>
            <a:r>
              <a:rPr lang="en-US" sz="3200" dirty="0"/>
              <a:t>Note: This solicitation lets you submit “real” letters and its very much to your advantage to do so!</a:t>
            </a:r>
            <a:endParaRPr sz="3200" dirty="0"/>
          </a:p>
          <a:p>
            <a:pPr marL="457200" lvl="0" indent="-431800" algn="l" rtl="0">
              <a:spcBef>
                <a:spcPts val="0"/>
              </a:spcBef>
              <a:spcAft>
                <a:spcPts val="0"/>
              </a:spcAft>
              <a:buSzPts val="3200"/>
              <a:buChar char="•"/>
            </a:pPr>
            <a:r>
              <a:rPr lang="en-US" sz="3200" dirty="0"/>
              <a:t>Some university SRO’s argue against this, but the PAPPG guideline is “suggested” not “required”</a:t>
            </a:r>
            <a:endParaRPr sz="3200" dirty="0"/>
          </a:p>
          <a:p>
            <a:pPr marL="457200" lvl="0" indent="-431800" algn="l" rtl="0">
              <a:spcBef>
                <a:spcPts val="0"/>
              </a:spcBef>
              <a:spcAft>
                <a:spcPts val="0"/>
              </a:spcAft>
              <a:buSzPts val="3200"/>
              <a:buChar char="•"/>
            </a:pPr>
            <a:r>
              <a:rPr lang="en-US" sz="3200" dirty="0"/>
              <a:t>When in doubt, ask the PO </a:t>
            </a:r>
            <a:endParaRPr sz="3200" dirty="0"/>
          </a:p>
        </p:txBody>
      </p:sp>
      <p:sp>
        <p:nvSpPr>
          <p:cNvPr id="236" name="Google Shape;236;g2b6cf0bce45_0_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OUTLINE for CC* Tutorial</a:t>
            </a:r>
            <a:endParaRPr b="1" dirty="0"/>
          </a:p>
        </p:txBody>
      </p:sp>
      <p:sp>
        <p:nvSpPr>
          <p:cNvPr id="109" name="Google Shape;109;p4"/>
          <p:cNvSpPr txBox="1">
            <a:spLocks noGrp="1"/>
          </p:cNvSpPr>
          <p:nvPr>
            <p:ph type="body" idx="1"/>
          </p:nvPr>
        </p:nvSpPr>
        <p:spPr>
          <a:xfrm>
            <a:off x="658299" y="1325700"/>
            <a:ext cx="10515600" cy="4890616"/>
          </a:xfrm>
          <a:prstGeom prst="rect">
            <a:avLst/>
          </a:prstGeom>
          <a:noFill/>
          <a:ln>
            <a:noFill/>
          </a:ln>
        </p:spPr>
        <p:txBody>
          <a:bodyPr spcFirstLastPara="1" wrap="square" lIns="91425" tIns="45700" rIns="91425" bIns="45700" anchor="t" anchorCtr="0">
            <a:noAutofit/>
          </a:bodyPr>
          <a:lstStyle/>
          <a:p>
            <a:pPr marL="419100" lvl="0" indent="-400050" algn="l" rtl="0">
              <a:lnSpc>
                <a:spcPct val="90000"/>
              </a:lnSpc>
              <a:spcBef>
                <a:spcPts val="1000"/>
              </a:spcBef>
              <a:spcAft>
                <a:spcPts val="0"/>
              </a:spcAft>
              <a:buSzPts val="3300"/>
              <a:buFont typeface="+mj-lt"/>
              <a:buAutoNum type="romanUcPeriod"/>
            </a:pPr>
            <a:r>
              <a:rPr lang="en-US" sz="1800" b="1" dirty="0"/>
              <a:t>  Overview of 2024 CC* from EPOC</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Approaches to Identifying Your Science Drivers</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Best Practices for Creating Your Technology Plan</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Meeting your 20% Sharing Requirement</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Broader Impact </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NSF Program Officer Q&amp;A with Kevin Thompson</a:t>
            </a:r>
            <a:endParaRPr sz="1800" b="1"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b6cf0bce45_0_7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LoC Requirements- NSF PAPPG</a:t>
            </a:r>
            <a:endParaRPr b="1"/>
          </a:p>
          <a:p>
            <a:pPr marL="0" lvl="0" indent="0" algn="l" rtl="0">
              <a:spcBef>
                <a:spcPts val="1000"/>
              </a:spcBef>
              <a:spcAft>
                <a:spcPts val="0"/>
              </a:spcAft>
              <a:buClr>
                <a:schemeClr val="dk1"/>
              </a:buClr>
              <a:buSzPts val="1100"/>
              <a:buFont typeface="Arial"/>
              <a:buNone/>
            </a:pPr>
            <a:r>
              <a:rPr lang="en-US" sz="2800" u="sng">
                <a:solidFill>
                  <a:schemeClr val="hlink"/>
                </a:solidFill>
                <a:hlinkClick r:id="rId3"/>
              </a:rPr>
              <a:t>https://www.nsf.gov/pubs/policydocs/pappg22_1/pappg_2.jsp#IIC2j</a:t>
            </a:r>
            <a:endParaRPr/>
          </a:p>
        </p:txBody>
      </p:sp>
      <p:sp>
        <p:nvSpPr>
          <p:cNvPr id="243" name="Google Shape;243;g2b6cf0bce45_0_77"/>
          <p:cNvSpPr txBox="1">
            <a:spLocks noGrp="1"/>
          </p:cNvSpPr>
          <p:nvPr>
            <p:ph type="body" idx="1"/>
          </p:nvPr>
        </p:nvSpPr>
        <p:spPr>
          <a:xfrm>
            <a:off x="838200" y="1825625"/>
            <a:ext cx="10515600" cy="3996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Letters of collaboration should be limited to stating the intent to collaborate and should not contain endorsements or evaluation of the proposed project. The </a:t>
            </a:r>
            <a:r>
              <a:rPr lang="en-US" u="sng"/>
              <a:t>recommended</a:t>
            </a:r>
            <a:r>
              <a:rPr lang="en-US"/>
              <a:t> format for letters of collaboration is as follows:</a:t>
            </a:r>
            <a:endParaRPr/>
          </a:p>
          <a:p>
            <a:pPr marL="0" lvl="0" indent="457200" algn="l" rtl="0">
              <a:spcBef>
                <a:spcPts val="1000"/>
              </a:spcBef>
              <a:spcAft>
                <a:spcPts val="0"/>
              </a:spcAft>
              <a:buNone/>
            </a:pPr>
            <a:r>
              <a:rPr lang="en-US"/>
              <a:t>“If the proposal submitted by Dr. [insert the full name]...”</a:t>
            </a:r>
            <a:endParaRPr/>
          </a:p>
          <a:p>
            <a:pPr marL="0" lvl="0" indent="457200" algn="l" rtl="0">
              <a:spcBef>
                <a:spcPts val="1000"/>
              </a:spcBef>
              <a:spcAft>
                <a:spcPts val="0"/>
              </a:spcAft>
              <a:buNone/>
            </a:pPr>
            <a:endParaRPr/>
          </a:p>
          <a:p>
            <a:pPr marL="0" lvl="0" indent="0" algn="l" rtl="0">
              <a:spcBef>
                <a:spcPts val="1000"/>
              </a:spcBef>
              <a:spcAft>
                <a:spcPts val="0"/>
              </a:spcAft>
              <a:buNone/>
            </a:pPr>
            <a:r>
              <a:rPr lang="en-US"/>
              <a:t>“Recommended” is not equivalent to “Required”</a:t>
            </a:r>
            <a:endParaRPr/>
          </a:p>
          <a:p>
            <a:pPr marL="0" lvl="0" indent="0" algn="l" rtl="0">
              <a:spcBef>
                <a:spcPts val="1000"/>
              </a:spcBef>
              <a:spcAft>
                <a:spcPts val="0"/>
              </a:spcAft>
              <a:buNone/>
            </a:pPr>
            <a:r>
              <a:rPr lang="en-US"/>
              <a:t>If needed by your SRO, contact PO for clarification</a:t>
            </a:r>
            <a:endParaRPr/>
          </a:p>
        </p:txBody>
      </p:sp>
      <p:sp>
        <p:nvSpPr>
          <p:cNvPr id="244" name="Google Shape;244;g2b6cf0bce45_0_7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b6cf0bce45_0_61"/>
          <p:cNvSpPr/>
          <p:nvPr/>
        </p:nvSpPr>
        <p:spPr>
          <a:xfrm>
            <a:off x="8939100" y="5822300"/>
            <a:ext cx="2414700" cy="80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0" name="Google Shape;250;g2b6cf0bce45_0_61"/>
          <p:cNvSpPr txBox="1">
            <a:spLocks noGrp="1"/>
          </p:cNvSpPr>
          <p:nvPr>
            <p:ph type="title"/>
          </p:nvPr>
        </p:nvSpPr>
        <p:spPr>
          <a:xfrm>
            <a:off x="471500" y="365125"/>
            <a:ext cx="11572800" cy="86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b="1"/>
              <a:t>What is allowed in the budget (mostly the same)</a:t>
            </a:r>
            <a:endParaRPr b="1"/>
          </a:p>
        </p:txBody>
      </p:sp>
      <p:sp>
        <p:nvSpPr>
          <p:cNvPr id="251" name="Google Shape;251;g2b6cf0bce45_0_61"/>
          <p:cNvSpPr txBox="1">
            <a:spLocks noGrp="1"/>
          </p:cNvSpPr>
          <p:nvPr>
            <p:ph type="body" idx="1"/>
          </p:nvPr>
        </p:nvSpPr>
        <p:spPr>
          <a:xfrm>
            <a:off x="838200" y="1349299"/>
            <a:ext cx="10515600" cy="4473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chemeClr val="dk1"/>
              </a:buClr>
              <a:buSzPts val="2800"/>
              <a:buChar char="•"/>
            </a:pPr>
            <a:r>
              <a:rPr lang="en-US" i="1" dirty="0"/>
              <a:t>This will vary area by Area- none allow explicit cost sharing</a:t>
            </a:r>
            <a:endParaRPr dirty="0"/>
          </a:p>
          <a:p>
            <a:pPr marL="457200" lvl="0" indent="-406400" algn="l" rtl="0">
              <a:lnSpc>
                <a:spcPct val="90000"/>
              </a:lnSpc>
              <a:spcBef>
                <a:spcPts val="1000"/>
              </a:spcBef>
              <a:spcAft>
                <a:spcPts val="0"/>
              </a:spcAft>
              <a:buClr>
                <a:schemeClr val="dk1"/>
              </a:buClr>
              <a:buSzPts val="2800"/>
              <a:buChar char="•"/>
            </a:pPr>
            <a:r>
              <a:rPr lang="en-US" dirty="0"/>
              <a:t>For example, Area 1 ( Networking):</a:t>
            </a:r>
            <a:endParaRPr dirty="0"/>
          </a:p>
          <a:p>
            <a:pPr marL="914400" lvl="1" indent="-406400" algn="l" rtl="0">
              <a:lnSpc>
                <a:spcPct val="90000"/>
              </a:lnSpc>
              <a:spcBef>
                <a:spcPts val="500"/>
              </a:spcBef>
              <a:spcAft>
                <a:spcPts val="0"/>
              </a:spcAft>
              <a:buSzPts val="2800"/>
              <a:buChar char="•"/>
            </a:pPr>
            <a:r>
              <a:rPr lang="en-US" sz="2800" dirty="0"/>
              <a:t>Budgets dominated by non-networking equipment are strongly discouraged: “All Area (1) proposals should allocate at least 50% of the budget to network equipment.”</a:t>
            </a:r>
            <a:endParaRPr sz="2800" dirty="0"/>
          </a:p>
          <a:p>
            <a:pPr marL="914400" lvl="1" indent="-406400" algn="l" rtl="0">
              <a:lnSpc>
                <a:spcPct val="90000"/>
              </a:lnSpc>
              <a:spcBef>
                <a:spcPts val="500"/>
              </a:spcBef>
              <a:spcAft>
                <a:spcPts val="0"/>
              </a:spcAft>
              <a:buSzPts val="2800"/>
              <a:buChar char="•"/>
            </a:pPr>
            <a:r>
              <a:rPr lang="en-US" sz="2800" dirty="0"/>
              <a:t>If a DTN is included, less than 15% overall budget</a:t>
            </a:r>
            <a:endParaRPr sz="2800" dirty="0"/>
          </a:p>
          <a:p>
            <a:pPr marL="914400" lvl="1" indent="-406400" algn="l" rtl="0">
              <a:lnSpc>
                <a:spcPct val="90000"/>
              </a:lnSpc>
              <a:spcBef>
                <a:spcPts val="500"/>
              </a:spcBef>
              <a:spcAft>
                <a:spcPts val="0"/>
              </a:spcAft>
              <a:buSzPts val="2800"/>
              <a:buChar char="•"/>
            </a:pPr>
            <a:r>
              <a:rPr lang="en-US" sz="2800" dirty="0"/>
              <a:t>Compute resources should not be included unless integral to DTN platform</a:t>
            </a:r>
            <a:endParaRPr sz="2800" dirty="0"/>
          </a:p>
          <a:p>
            <a:pPr marL="457200" lvl="0" indent="-406400" algn="l" rtl="0">
              <a:lnSpc>
                <a:spcPct val="90000"/>
              </a:lnSpc>
              <a:spcBef>
                <a:spcPts val="1000"/>
              </a:spcBef>
              <a:spcAft>
                <a:spcPts val="0"/>
              </a:spcAft>
              <a:buClr>
                <a:schemeClr val="dk1"/>
              </a:buClr>
              <a:buSzPts val="2800"/>
              <a:buChar char="•"/>
            </a:pPr>
            <a:r>
              <a:rPr lang="en-US" dirty="0"/>
              <a:t>Budget </a:t>
            </a:r>
            <a:r>
              <a:rPr lang="en-US" u="sng" dirty="0"/>
              <a:t>SHOULD</a:t>
            </a:r>
            <a:r>
              <a:rPr lang="en-US" dirty="0"/>
              <a:t> include all costs for project</a:t>
            </a:r>
            <a:endParaRPr dirty="0"/>
          </a:p>
          <a:p>
            <a:pPr marL="914400" lvl="1" indent="-406400" algn="l" rtl="0">
              <a:lnSpc>
                <a:spcPct val="90000"/>
              </a:lnSpc>
              <a:spcBef>
                <a:spcPts val="500"/>
              </a:spcBef>
              <a:spcAft>
                <a:spcPts val="0"/>
              </a:spcAft>
              <a:buSzPts val="2800"/>
              <a:buChar char="•"/>
            </a:pPr>
            <a:r>
              <a:rPr lang="en-US" sz="2800" dirty="0"/>
              <a:t>PI and </a:t>
            </a:r>
            <a:r>
              <a:rPr lang="en-US" sz="2800" dirty="0" err="1"/>
              <a:t>coPI</a:t>
            </a:r>
            <a:r>
              <a:rPr lang="en-US" sz="2800" dirty="0"/>
              <a:t> time for project management</a:t>
            </a:r>
            <a:endParaRPr sz="2800" dirty="0"/>
          </a:p>
          <a:p>
            <a:pPr marL="914400" lvl="1" indent="-406400" algn="l" rtl="0">
              <a:lnSpc>
                <a:spcPct val="90000"/>
              </a:lnSpc>
              <a:spcBef>
                <a:spcPts val="500"/>
              </a:spcBef>
              <a:spcAft>
                <a:spcPts val="0"/>
              </a:spcAft>
              <a:buSzPts val="2800"/>
              <a:buChar char="•"/>
            </a:pPr>
            <a:r>
              <a:rPr lang="en-US" sz="2800" dirty="0"/>
              <a:t>Staff time -  deployment , ongoing support </a:t>
            </a:r>
            <a:endParaRPr sz="2800" dirty="0"/>
          </a:p>
          <a:p>
            <a:pPr marL="914400" lvl="1" indent="-406400" algn="l" rtl="0">
              <a:lnSpc>
                <a:spcPct val="90000"/>
              </a:lnSpc>
              <a:spcBef>
                <a:spcPts val="500"/>
              </a:spcBef>
              <a:spcAft>
                <a:spcPts val="0"/>
              </a:spcAft>
              <a:buSzPts val="2800"/>
              <a:buChar char="•"/>
            </a:pPr>
            <a:r>
              <a:rPr lang="en-US" sz="2800" dirty="0"/>
              <a:t>Language around contractors- ask the PO if you’re in doubt</a:t>
            </a:r>
            <a:endParaRPr sz="2800" dirty="0"/>
          </a:p>
        </p:txBody>
      </p:sp>
      <p:sp>
        <p:nvSpPr>
          <p:cNvPr id="252" name="Google Shape;252;g2b6cf0bce45_0_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b6cf0bce45_0_68"/>
          <p:cNvSpPr txBox="1">
            <a:spLocks noGrp="1"/>
          </p:cNvSpPr>
          <p:nvPr>
            <p:ph type="title"/>
          </p:nvPr>
        </p:nvSpPr>
        <p:spPr>
          <a:xfrm>
            <a:off x="471500" y="365125"/>
            <a:ext cx="11572800" cy="86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b="1"/>
              <a:t>What is allowed in the budget (2)</a:t>
            </a:r>
            <a:endParaRPr b="1"/>
          </a:p>
        </p:txBody>
      </p:sp>
      <p:sp>
        <p:nvSpPr>
          <p:cNvPr id="258" name="Google Shape;258;g2b6cf0bce45_0_68"/>
          <p:cNvSpPr txBox="1">
            <a:spLocks noGrp="1"/>
          </p:cNvSpPr>
          <p:nvPr>
            <p:ph type="body" idx="1"/>
          </p:nvPr>
        </p:nvSpPr>
        <p:spPr>
          <a:xfrm>
            <a:off x="838200" y="1349299"/>
            <a:ext cx="10515600" cy="44730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sz="3300"/>
              <a:t>If you’re doing a regional proposal, include funds for regional collaboration event(s)</a:t>
            </a:r>
            <a:endParaRPr sz="3300"/>
          </a:p>
          <a:p>
            <a:pPr marL="457200" lvl="0" indent="-438150" algn="l" rtl="0">
              <a:lnSpc>
                <a:spcPct val="90000"/>
              </a:lnSpc>
              <a:spcBef>
                <a:spcPts val="1000"/>
              </a:spcBef>
              <a:spcAft>
                <a:spcPts val="0"/>
              </a:spcAft>
              <a:buSzPts val="3300"/>
              <a:buChar char="•"/>
            </a:pPr>
            <a:r>
              <a:rPr lang="en-US" sz="3300"/>
              <a:t>All proposals (small or large) should also include funds to attend annual PI meeting</a:t>
            </a:r>
            <a:endParaRPr sz="3300"/>
          </a:p>
          <a:p>
            <a:pPr marL="457200" lvl="0" indent="-438150" algn="l" rtl="0">
              <a:lnSpc>
                <a:spcPct val="90000"/>
              </a:lnSpc>
              <a:spcBef>
                <a:spcPts val="1000"/>
              </a:spcBef>
              <a:spcAft>
                <a:spcPts val="0"/>
              </a:spcAft>
              <a:buSzPts val="3300"/>
              <a:buChar char="•"/>
            </a:pPr>
            <a:r>
              <a:rPr lang="en-US" sz="3300"/>
              <a:t>Several areas require vendor quotes that cover full equipment ask, or Return without Review (RWR)</a:t>
            </a:r>
            <a:endParaRPr sz="3300"/>
          </a:p>
          <a:p>
            <a:pPr marL="457200" lvl="0" indent="-438150" algn="l" rtl="0">
              <a:spcBef>
                <a:spcPts val="1000"/>
              </a:spcBef>
              <a:spcAft>
                <a:spcPts val="0"/>
              </a:spcAft>
              <a:buSzPts val="3300"/>
              <a:buChar char="•"/>
            </a:pPr>
            <a:r>
              <a:rPr lang="en-US" sz="3300" b="1"/>
              <a:t>Explicit call out - “Cannot use funding for software licenses”</a:t>
            </a:r>
            <a:endParaRPr sz="3300" b="1"/>
          </a:p>
        </p:txBody>
      </p:sp>
      <p:sp>
        <p:nvSpPr>
          <p:cNvPr id="259" name="Google Shape;259;g2b6cf0bce45_0_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2"/>
          <p:cNvSpPr txBox="1">
            <a:spLocks noGrp="1"/>
          </p:cNvSpPr>
          <p:nvPr>
            <p:ph type="title"/>
          </p:nvPr>
        </p:nvSpPr>
        <p:spPr>
          <a:xfrm>
            <a:off x="838200" y="365125"/>
            <a:ext cx="10515600" cy="92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Timing</a:t>
            </a:r>
            <a:endParaRPr b="1"/>
          </a:p>
        </p:txBody>
      </p:sp>
      <p:sp>
        <p:nvSpPr>
          <p:cNvPr id="378" name="Google Shape;378;p32"/>
          <p:cNvSpPr txBox="1">
            <a:spLocks noGrp="1"/>
          </p:cNvSpPr>
          <p:nvPr>
            <p:ph type="body" idx="1"/>
          </p:nvPr>
        </p:nvSpPr>
        <p:spPr>
          <a:xfrm>
            <a:off x="838200" y="1164575"/>
            <a:ext cx="10515600" cy="46578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1000"/>
              </a:spcBef>
              <a:spcAft>
                <a:spcPts val="0"/>
              </a:spcAft>
              <a:buSzPts val="3200"/>
              <a:buChar char="•"/>
            </a:pPr>
            <a:r>
              <a:rPr lang="en-US" sz="3200" dirty="0"/>
              <a:t>Writing a proposal takes </a:t>
            </a:r>
            <a:r>
              <a:rPr lang="en-US" sz="3200" b="1" dirty="0"/>
              <a:t>MUCH longer</a:t>
            </a:r>
            <a:r>
              <a:rPr lang="en-US" sz="3200" dirty="0"/>
              <a:t> than you think</a:t>
            </a:r>
            <a:endParaRPr sz="3200" dirty="0"/>
          </a:p>
          <a:p>
            <a:pPr marL="914400" lvl="1" indent="-431800" algn="l" rtl="0">
              <a:lnSpc>
                <a:spcPct val="90000"/>
              </a:lnSpc>
              <a:spcBef>
                <a:spcPts val="0"/>
              </a:spcBef>
              <a:spcAft>
                <a:spcPts val="0"/>
              </a:spcAft>
              <a:buSzPts val="3200"/>
              <a:buChar char="•"/>
            </a:pPr>
            <a:r>
              <a:rPr lang="en-US" sz="3200" dirty="0"/>
              <a:t>Partner discussion</a:t>
            </a:r>
            <a:endParaRPr sz="3200" dirty="0"/>
          </a:p>
          <a:p>
            <a:pPr marL="914400" lvl="1" indent="-431800" algn="l" rtl="0">
              <a:lnSpc>
                <a:spcPct val="90000"/>
              </a:lnSpc>
              <a:spcBef>
                <a:spcPts val="0"/>
              </a:spcBef>
              <a:spcAft>
                <a:spcPts val="0"/>
              </a:spcAft>
              <a:buSzPts val="3200"/>
              <a:buChar char="•"/>
            </a:pPr>
            <a:r>
              <a:rPr lang="en-US" sz="3200" dirty="0"/>
              <a:t>Writing and reviewing</a:t>
            </a:r>
            <a:endParaRPr sz="3200" dirty="0"/>
          </a:p>
          <a:p>
            <a:pPr marL="914400" lvl="1" indent="-431800" algn="l" rtl="0">
              <a:lnSpc>
                <a:spcPct val="90000"/>
              </a:lnSpc>
              <a:spcBef>
                <a:spcPts val="0"/>
              </a:spcBef>
              <a:spcAft>
                <a:spcPts val="0"/>
              </a:spcAft>
              <a:buSzPts val="3200"/>
              <a:buChar char="•"/>
            </a:pPr>
            <a:r>
              <a:rPr lang="en-US" sz="3200" dirty="0"/>
              <a:t>Quotes for all equipment</a:t>
            </a:r>
            <a:endParaRPr sz="3200" dirty="0"/>
          </a:p>
          <a:p>
            <a:pPr marL="914400" lvl="1" indent="-431800" algn="l" rtl="0">
              <a:lnSpc>
                <a:spcPct val="90000"/>
              </a:lnSpc>
              <a:spcBef>
                <a:spcPts val="0"/>
              </a:spcBef>
              <a:spcAft>
                <a:spcPts val="0"/>
              </a:spcAft>
              <a:buSzPts val="3200"/>
              <a:buChar char="•"/>
            </a:pPr>
            <a:r>
              <a:rPr lang="en-US" sz="3200" dirty="0"/>
              <a:t>Creating budgets, </a:t>
            </a:r>
            <a:r>
              <a:rPr lang="en-US" sz="3200" dirty="0" err="1"/>
              <a:t>biosketch</a:t>
            </a:r>
            <a:r>
              <a:rPr lang="en-US" sz="3200" dirty="0"/>
              <a:t>, </a:t>
            </a:r>
            <a:r>
              <a:rPr lang="en-US" sz="3200" dirty="0" err="1"/>
              <a:t>etc</a:t>
            </a:r>
            <a:r>
              <a:rPr lang="en-US" sz="3200" dirty="0"/>
              <a:t> </a:t>
            </a:r>
            <a:endParaRPr sz="3200" dirty="0"/>
          </a:p>
          <a:p>
            <a:pPr marL="914400" lvl="1" indent="-431800" algn="l" rtl="0">
              <a:lnSpc>
                <a:spcPct val="90000"/>
              </a:lnSpc>
              <a:spcBef>
                <a:spcPts val="0"/>
              </a:spcBef>
              <a:spcAft>
                <a:spcPts val="0"/>
              </a:spcAft>
              <a:buSzPts val="3200"/>
              <a:buChar char="•"/>
            </a:pPr>
            <a:r>
              <a:rPr lang="en-US" sz="3200" dirty="0"/>
              <a:t>Getting letters of collaboration</a:t>
            </a:r>
            <a:endParaRPr sz="3200" dirty="0"/>
          </a:p>
          <a:p>
            <a:pPr marL="914400" lvl="1" indent="-431800" algn="l" rtl="0">
              <a:lnSpc>
                <a:spcPct val="90000"/>
              </a:lnSpc>
              <a:spcBef>
                <a:spcPts val="0"/>
              </a:spcBef>
              <a:spcAft>
                <a:spcPts val="0"/>
              </a:spcAft>
              <a:buSzPts val="3200"/>
              <a:buChar char="•"/>
            </a:pPr>
            <a:r>
              <a:rPr lang="en-US" sz="3200" dirty="0"/>
              <a:t>Getting everything uploaded into </a:t>
            </a:r>
            <a:r>
              <a:rPr lang="en-US" sz="3200" dirty="0" err="1"/>
              <a:t>research.gov</a:t>
            </a:r>
            <a:endParaRPr sz="3200" dirty="0"/>
          </a:p>
          <a:p>
            <a:pPr marL="457200" lvl="0" indent="-431800" algn="l" rtl="0">
              <a:lnSpc>
                <a:spcPct val="90000"/>
              </a:lnSpc>
              <a:spcBef>
                <a:spcPts val="0"/>
              </a:spcBef>
              <a:spcAft>
                <a:spcPts val="0"/>
              </a:spcAft>
              <a:buSzPts val="3200"/>
              <a:buChar char="•"/>
            </a:pPr>
            <a:r>
              <a:rPr lang="en-US" sz="3200" dirty="0"/>
              <a:t>Your institution may have internal deadlines for grant submissions earlier than the NSF due date</a:t>
            </a:r>
            <a:endParaRPr sz="3200" dirty="0"/>
          </a:p>
        </p:txBody>
      </p:sp>
      <p:sp>
        <p:nvSpPr>
          <p:cNvPr id="379" name="Google Shape;379;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OUTLINE for CC* Tutorial</a:t>
            </a:r>
            <a:endParaRPr b="1" dirty="0"/>
          </a:p>
        </p:txBody>
      </p:sp>
      <p:sp>
        <p:nvSpPr>
          <p:cNvPr id="109" name="Google Shape;109;p4"/>
          <p:cNvSpPr txBox="1">
            <a:spLocks noGrp="1"/>
          </p:cNvSpPr>
          <p:nvPr>
            <p:ph type="body" idx="1"/>
          </p:nvPr>
        </p:nvSpPr>
        <p:spPr>
          <a:xfrm>
            <a:off x="658299" y="1325700"/>
            <a:ext cx="10515600" cy="4890616"/>
          </a:xfrm>
          <a:prstGeom prst="rect">
            <a:avLst/>
          </a:prstGeom>
          <a:noFill/>
          <a:ln>
            <a:noFill/>
          </a:ln>
        </p:spPr>
        <p:txBody>
          <a:bodyPr spcFirstLastPara="1" wrap="square" lIns="91425" tIns="45700" rIns="91425" bIns="45700" anchor="t" anchorCtr="0">
            <a:noAutofit/>
          </a:bodyPr>
          <a:lstStyle/>
          <a:p>
            <a:pPr marL="419100" lvl="0" indent="-400050" algn="l" rtl="0">
              <a:lnSpc>
                <a:spcPct val="90000"/>
              </a:lnSpc>
              <a:spcBef>
                <a:spcPts val="1000"/>
              </a:spcBef>
              <a:spcAft>
                <a:spcPts val="0"/>
              </a:spcAft>
              <a:buSzPts val="3300"/>
              <a:buFont typeface="+mj-lt"/>
              <a:buAutoNum type="romanUcPeriod"/>
            </a:pPr>
            <a:r>
              <a:rPr lang="en-US" sz="1800" b="1" dirty="0"/>
              <a:t>  Overview of 2024 CC* from EPOC</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2400" b="1" dirty="0">
                <a:solidFill>
                  <a:schemeClr val="accent2"/>
                </a:solidFill>
              </a:rPr>
              <a:t>  Approaches to Identifying Your Science Drivers</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Best Practices for Creating Your Technology Plan</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Meeting your 20% Sharing Requirement</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Broader Impact </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NSF Program Officer Q&amp;A with Kevin Thompson</a:t>
            </a:r>
            <a:endParaRPr sz="1800" b="1"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396298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84512"/>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400" dirty="0"/>
              <a:t>Science Drivers: Campus and Regional Strategies-Jerry</a:t>
            </a:r>
            <a:endParaRPr b="1" dirty="0"/>
          </a:p>
        </p:txBody>
      </p:sp>
      <p:sp>
        <p:nvSpPr>
          <p:cNvPr id="109" name="Google Shape;109;p4"/>
          <p:cNvSpPr txBox="1">
            <a:spLocks noGrp="1"/>
          </p:cNvSpPr>
          <p:nvPr>
            <p:ph type="body" idx="1"/>
          </p:nvPr>
        </p:nvSpPr>
        <p:spPr>
          <a:xfrm>
            <a:off x="581712" y="1372155"/>
            <a:ext cx="11392426" cy="5401333"/>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sz="2400" dirty="0"/>
              <a:t>Campus-Based Science Driver Identification</a:t>
            </a:r>
          </a:p>
          <a:p>
            <a:pPr lvl="1" indent="-438150">
              <a:spcBef>
                <a:spcPts val="1000"/>
              </a:spcBef>
              <a:buSzPts val="3300"/>
            </a:pPr>
            <a:r>
              <a:rPr lang="en-US" sz="1800" dirty="0"/>
              <a:t>Engage the ”squeaky wheel” faculty requesting additional resources or support. </a:t>
            </a:r>
          </a:p>
          <a:p>
            <a:pPr lvl="1" indent="-438150">
              <a:spcBef>
                <a:spcPts val="1000"/>
              </a:spcBef>
              <a:buSzPts val="3300"/>
            </a:pPr>
            <a:r>
              <a:rPr lang="en-US" sz="1800" dirty="0"/>
              <a:t>Discussions with VPRs, Review of Institutional Press Releases, Review of NSF Awards database.</a:t>
            </a:r>
          </a:p>
          <a:p>
            <a:pPr lvl="1" indent="-438150">
              <a:spcBef>
                <a:spcPts val="1000"/>
              </a:spcBef>
              <a:buSzPts val="3300"/>
            </a:pPr>
            <a:r>
              <a:rPr lang="en-US" sz="1800" dirty="0"/>
              <a:t>Use any existing cyberinfrastructure usage to help identify potential partners (special networking needs, Globus users, HPC users).</a:t>
            </a:r>
          </a:p>
          <a:p>
            <a:pPr lvl="1" indent="-438150">
              <a:spcBef>
                <a:spcPts val="1000"/>
              </a:spcBef>
              <a:buSzPts val="3300"/>
            </a:pPr>
            <a:r>
              <a:rPr lang="en-US" sz="1800" dirty="0"/>
              <a:t>Review course offerings to see if there are data-intensive or HPC needs.</a:t>
            </a:r>
          </a:p>
          <a:p>
            <a:pPr lvl="1" indent="-438150">
              <a:spcBef>
                <a:spcPts val="1000"/>
              </a:spcBef>
              <a:buSzPts val="3300"/>
            </a:pPr>
            <a:r>
              <a:rPr lang="en-US" sz="1800" dirty="0"/>
              <a:t>Review with Grants and Contracts any awards that have substantial IT or HPC budget needs.</a:t>
            </a:r>
          </a:p>
          <a:p>
            <a:pPr lvl="1" indent="-438150">
              <a:spcBef>
                <a:spcPts val="1000"/>
              </a:spcBef>
              <a:buSzPts val="3300"/>
            </a:pPr>
            <a:endParaRPr lang="en-US" sz="1800" dirty="0"/>
          </a:p>
          <a:p>
            <a:pPr indent="-438150">
              <a:buSzPts val="3300"/>
            </a:pPr>
            <a:r>
              <a:rPr lang="en-US" sz="2200" dirty="0"/>
              <a:t>Regional-Based Science Driver Identification</a:t>
            </a:r>
          </a:p>
          <a:p>
            <a:pPr lvl="1" indent="-438150">
              <a:buSzPts val="3300"/>
            </a:pPr>
            <a:r>
              <a:rPr lang="en-US" sz="1800" dirty="0"/>
              <a:t>These conversations are more challenging because the heart of a good science driver is existing or the opportunity to build a “trust relationship” with a researcher.</a:t>
            </a:r>
          </a:p>
          <a:p>
            <a:pPr lvl="1" indent="-438150">
              <a:buSzPts val="3300"/>
            </a:pPr>
            <a:r>
              <a:rPr lang="en-US" sz="1800" dirty="0"/>
              <a:t>Work with any appropriate existing regional organizations; these can range from regional optical networks to campus or system-level structures.</a:t>
            </a:r>
          </a:p>
          <a:p>
            <a:pPr lvl="1" indent="-431800">
              <a:spcBef>
                <a:spcPts val="1000"/>
              </a:spcBef>
              <a:buSzPts val="3200"/>
            </a:pPr>
            <a:r>
              <a:rPr lang="en-US" sz="1800" dirty="0"/>
              <a:t>EPOC </a:t>
            </a:r>
            <a:r>
              <a:rPr lang="en-US" sz="1800" dirty="0" err="1"/>
              <a:t>NetSage</a:t>
            </a:r>
            <a:r>
              <a:rPr lang="en-US" sz="1800" dirty="0"/>
              <a:t> has data for many of the US regional networks: </a:t>
            </a:r>
            <a:r>
              <a:rPr lang="en-US" sz="1800" u="sng" dirty="0">
                <a:solidFill>
                  <a:schemeClr val="hlink"/>
                </a:solidFill>
                <a:hlinkClick r:id="rId3"/>
              </a:rPr>
              <a:t>https://epoc.netsage.io</a:t>
            </a:r>
            <a:r>
              <a:rPr lang="en-US" sz="1800" dirty="0"/>
              <a:t> </a:t>
            </a:r>
          </a:p>
          <a:p>
            <a:pPr lvl="2" indent="-431800">
              <a:spcBef>
                <a:spcPts val="1000"/>
              </a:spcBef>
              <a:buSzPts val="3200"/>
            </a:pPr>
            <a:r>
              <a:rPr lang="en-US" sz="1400" dirty="0"/>
              <a:t>Helpful to understand science flows in/out of a location</a:t>
            </a:r>
          </a:p>
          <a:p>
            <a:pPr lvl="1" indent="-438150">
              <a:buSzPts val="3300"/>
            </a:pPr>
            <a:endParaRPr lang="en-US" sz="1800" dirty="0"/>
          </a:p>
          <a:p>
            <a:pPr lvl="1" indent="-438150">
              <a:buSzPts val="3300"/>
            </a:pPr>
            <a:endParaRPr lang="en-US" sz="1800" dirty="0"/>
          </a:p>
          <a:p>
            <a:pPr lvl="1" indent="-438150">
              <a:spcBef>
                <a:spcPts val="1000"/>
              </a:spcBef>
              <a:buSzPts val="3300"/>
            </a:pPr>
            <a:endParaRPr sz="1800"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
        <p:nvSpPr>
          <p:cNvPr id="2" name="TextBox 1">
            <a:extLst>
              <a:ext uri="{FF2B5EF4-FFF2-40B4-BE49-F238E27FC236}">
                <a16:creationId xmlns:a16="http://schemas.microsoft.com/office/drawing/2014/main" id="{D70D20DD-32EB-2392-5895-1D5279D87DF4}"/>
              </a:ext>
            </a:extLst>
          </p:cNvPr>
          <p:cNvSpPr txBox="1"/>
          <p:nvPr/>
        </p:nvSpPr>
        <p:spPr>
          <a:xfrm>
            <a:off x="4454013" y="-275303"/>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8580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400" dirty="0"/>
              <a:t>Approaches to Identifying Science Drivers</a:t>
            </a:r>
            <a:endParaRPr b="1" dirty="0"/>
          </a:p>
        </p:txBody>
      </p:sp>
      <p:sp>
        <p:nvSpPr>
          <p:cNvPr id="109" name="Google Shape;109;p4"/>
          <p:cNvSpPr txBox="1">
            <a:spLocks noGrp="1"/>
          </p:cNvSpPr>
          <p:nvPr>
            <p:ph type="body" idx="1"/>
          </p:nvPr>
        </p:nvSpPr>
        <p:spPr>
          <a:xfrm>
            <a:off x="642257" y="1430700"/>
            <a:ext cx="10515600" cy="39966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b="1" dirty="0"/>
              <a:t>Science driver table</a:t>
            </a:r>
            <a:r>
              <a:rPr lang="en-US" dirty="0"/>
              <a:t>!</a:t>
            </a:r>
          </a:p>
          <a:p>
            <a:pPr marL="457200" lvl="0" indent="-438150" algn="l" rtl="0">
              <a:lnSpc>
                <a:spcPct val="90000"/>
              </a:lnSpc>
              <a:spcBef>
                <a:spcPts val="1000"/>
              </a:spcBef>
              <a:spcAft>
                <a:spcPts val="0"/>
              </a:spcAft>
              <a:buSzPts val="3300"/>
              <a:buChar char="•"/>
            </a:pPr>
            <a:r>
              <a:rPr lang="en-US" dirty="0"/>
              <a:t>The table is your chance to give a summary to the reviewer</a:t>
            </a:r>
          </a:p>
          <a:p>
            <a:pPr marL="457200" lvl="0" indent="-438150" algn="l" rtl="0">
              <a:lnSpc>
                <a:spcPct val="90000"/>
              </a:lnSpc>
              <a:spcBef>
                <a:spcPts val="1000"/>
              </a:spcBef>
              <a:spcAft>
                <a:spcPts val="0"/>
              </a:spcAft>
              <a:buSzPts val="3300"/>
              <a:buChar char="•"/>
            </a:pPr>
            <a:r>
              <a:rPr lang="en-US" dirty="0"/>
              <a:t>Give as many details as you can fit in the table.  Ex: What application is the research group using?  How many cores / </a:t>
            </a:r>
            <a:r>
              <a:rPr lang="en-US" dirty="0" err="1"/>
              <a:t>gpus</a:t>
            </a:r>
            <a:r>
              <a:rPr lang="en-US" dirty="0"/>
              <a:t> / storage does it require per run, per workflow?</a:t>
            </a:r>
          </a:p>
          <a:p>
            <a:pPr marL="457200" lvl="0" indent="-438150" algn="l" rtl="0">
              <a:lnSpc>
                <a:spcPct val="90000"/>
              </a:lnSpc>
              <a:spcBef>
                <a:spcPts val="1000"/>
              </a:spcBef>
              <a:spcAft>
                <a:spcPts val="0"/>
              </a:spcAft>
              <a:buSzPts val="3300"/>
              <a:buChar char="•"/>
            </a:pPr>
            <a:r>
              <a:rPr lang="en-US" dirty="0"/>
              <a:t>A vague table is can be a cause for concern for a reviewer</a:t>
            </a:r>
            <a:endParaRPr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1872028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7"/>
          <p:cNvSpPr txBox="1">
            <a:spLocks noGrp="1"/>
          </p:cNvSpPr>
          <p:nvPr>
            <p:ph type="body" idx="1"/>
          </p:nvPr>
        </p:nvSpPr>
        <p:spPr>
          <a:xfrm>
            <a:off x="838200" y="1407175"/>
            <a:ext cx="10515600" cy="49491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1000"/>
              </a:spcBef>
              <a:spcAft>
                <a:spcPts val="0"/>
              </a:spcAft>
              <a:buSzPts val="3200"/>
              <a:buChar char="•"/>
            </a:pPr>
            <a:r>
              <a:rPr lang="en-US" sz="3200" b="1" dirty="0"/>
              <a:t>Science (and educational) drivers must motivate the infrastructure requests</a:t>
            </a:r>
          </a:p>
          <a:p>
            <a:pPr marL="25400" lvl="0" indent="0" algn="l" rtl="0">
              <a:lnSpc>
                <a:spcPct val="90000"/>
              </a:lnSpc>
              <a:spcBef>
                <a:spcPts val="1000"/>
              </a:spcBef>
              <a:spcAft>
                <a:spcPts val="0"/>
              </a:spcAft>
              <a:buSzPts val="3200"/>
              <a:buNone/>
            </a:pPr>
            <a:endParaRPr sz="3200" b="1" dirty="0"/>
          </a:p>
          <a:p>
            <a:pPr marL="457200" lvl="0" indent="-431800" algn="l" rtl="0">
              <a:lnSpc>
                <a:spcPct val="90000"/>
              </a:lnSpc>
              <a:spcBef>
                <a:spcPts val="0"/>
              </a:spcBef>
              <a:spcAft>
                <a:spcPts val="0"/>
              </a:spcAft>
              <a:buClr>
                <a:srgbClr val="FF0000"/>
              </a:buClr>
              <a:buSzPts val="3200"/>
              <a:buChar char="•"/>
            </a:pPr>
            <a:r>
              <a:rPr lang="en-US" sz="3200" dirty="0">
                <a:solidFill>
                  <a:srgbClr val="FF0000"/>
                </a:solidFill>
              </a:rPr>
              <a:t>Common Missteps</a:t>
            </a:r>
            <a:endParaRPr sz="3200" dirty="0">
              <a:solidFill>
                <a:srgbClr val="FF0000"/>
              </a:solidFill>
            </a:endParaRPr>
          </a:p>
          <a:p>
            <a:pPr marL="914400" lvl="1" indent="-431800" algn="l" rtl="0">
              <a:lnSpc>
                <a:spcPct val="90000"/>
              </a:lnSpc>
              <a:spcBef>
                <a:spcPts val="0"/>
              </a:spcBef>
              <a:spcAft>
                <a:spcPts val="0"/>
              </a:spcAft>
              <a:buSzPts val="3200"/>
              <a:buChar char="•"/>
            </a:pPr>
            <a:r>
              <a:rPr lang="en-US" sz="2800" dirty="0"/>
              <a:t>Science drivers say they need specific tech (e.g. storage, data movement hardware), but proposal asks for something different (e.g. networking upgrades)</a:t>
            </a:r>
            <a:endParaRPr sz="2800" dirty="0"/>
          </a:p>
          <a:p>
            <a:pPr marL="914400" lvl="1" indent="-431800" algn="l" rtl="0">
              <a:lnSpc>
                <a:spcPct val="90000"/>
              </a:lnSpc>
              <a:spcBef>
                <a:spcPts val="0"/>
              </a:spcBef>
              <a:spcAft>
                <a:spcPts val="0"/>
              </a:spcAft>
              <a:buSzPts val="3200"/>
              <a:buChar char="•"/>
            </a:pPr>
            <a:r>
              <a:rPr lang="en-US" sz="2800" dirty="0"/>
              <a:t>Science drivers too general (“High energy physics” vs “Dr. Chris Smith’s virus modeling project”)</a:t>
            </a:r>
          </a:p>
        </p:txBody>
      </p:sp>
      <p:sp>
        <p:nvSpPr>
          <p:cNvPr id="291" name="Google Shape;291;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Science Drivers</a:t>
            </a:r>
            <a:endParaRPr dirty="0"/>
          </a:p>
        </p:txBody>
      </p:sp>
      <p:sp>
        <p:nvSpPr>
          <p:cNvPr id="292" name="Google Shape;292;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OUTLINE for CC* Tutorial</a:t>
            </a:r>
            <a:endParaRPr b="1" dirty="0"/>
          </a:p>
        </p:txBody>
      </p:sp>
      <p:sp>
        <p:nvSpPr>
          <p:cNvPr id="109" name="Google Shape;109;p4"/>
          <p:cNvSpPr txBox="1">
            <a:spLocks noGrp="1"/>
          </p:cNvSpPr>
          <p:nvPr>
            <p:ph type="body" idx="1"/>
          </p:nvPr>
        </p:nvSpPr>
        <p:spPr>
          <a:xfrm>
            <a:off x="658299" y="1325700"/>
            <a:ext cx="10515600" cy="4890616"/>
          </a:xfrm>
          <a:prstGeom prst="rect">
            <a:avLst/>
          </a:prstGeom>
          <a:noFill/>
          <a:ln>
            <a:noFill/>
          </a:ln>
        </p:spPr>
        <p:txBody>
          <a:bodyPr spcFirstLastPara="1" wrap="square" lIns="91425" tIns="45700" rIns="91425" bIns="45700" anchor="t" anchorCtr="0">
            <a:noAutofit/>
          </a:bodyPr>
          <a:lstStyle/>
          <a:p>
            <a:pPr marL="419100" lvl="0" indent="-400050" algn="l" rtl="0">
              <a:lnSpc>
                <a:spcPct val="90000"/>
              </a:lnSpc>
              <a:spcBef>
                <a:spcPts val="1000"/>
              </a:spcBef>
              <a:spcAft>
                <a:spcPts val="0"/>
              </a:spcAft>
              <a:buSzPts val="3300"/>
              <a:buFont typeface="+mj-lt"/>
              <a:buAutoNum type="romanUcPeriod"/>
            </a:pPr>
            <a:r>
              <a:rPr lang="en-US" sz="1800" b="1" dirty="0"/>
              <a:t>  Overview of 2024 CC* from EPOC</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Approaches to Identifying Your Science Drivers</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2400" b="1" dirty="0">
                <a:solidFill>
                  <a:schemeClr val="accent2"/>
                </a:solidFill>
              </a:rPr>
              <a:t>  Best Practices for Creating Your Technology Plan</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Meeting your 20% Sharing Requirement</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Broader Impact </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NSF Program Officer Q&amp;A with Kevin Thompson</a:t>
            </a:r>
            <a:endParaRPr sz="1800" b="1"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4211286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400" dirty="0"/>
              <a:t>Best Practices for A Technology Plan</a:t>
            </a:r>
            <a:endParaRPr b="1" dirty="0"/>
          </a:p>
        </p:txBody>
      </p:sp>
      <p:sp>
        <p:nvSpPr>
          <p:cNvPr id="109" name="Google Shape;109;p4"/>
          <p:cNvSpPr txBox="1">
            <a:spLocks noGrp="1"/>
          </p:cNvSpPr>
          <p:nvPr>
            <p:ph type="body" idx="1"/>
          </p:nvPr>
        </p:nvSpPr>
        <p:spPr>
          <a:xfrm>
            <a:off x="642257" y="1430700"/>
            <a:ext cx="10515600" cy="39966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dirty="0"/>
              <a:t>Driven by the science drivers!</a:t>
            </a:r>
          </a:p>
          <a:p>
            <a:pPr marL="457200" lvl="0" indent="-438150" algn="l" rtl="0">
              <a:lnSpc>
                <a:spcPct val="90000"/>
              </a:lnSpc>
              <a:spcBef>
                <a:spcPts val="1000"/>
              </a:spcBef>
              <a:spcAft>
                <a:spcPts val="0"/>
              </a:spcAft>
              <a:buSzPts val="3300"/>
              <a:buChar char="•"/>
            </a:pPr>
            <a:r>
              <a:rPr lang="en-US" dirty="0"/>
              <a:t>Talk about how you are going to be monitoring the usage, how you are going to do accounting (especially how you are going to measure the 20% contribution).</a:t>
            </a:r>
          </a:p>
          <a:p>
            <a:pPr marL="457200" lvl="0" indent="-438150" algn="l" rtl="0">
              <a:lnSpc>
                <a:spcPct val="90000"/>
              </a:lnSpc>
              <a:spcBef>
                <a:spcPts val="1000"/>
              </a:spcBef>
              <a:spcAft>
                <a:spcPts val="0"/>
              </a:spcAft>
              <a:buSzPts val="3300"/>
              <a:buChar char="•"/>
            </a:pPr>
            <a:endParaRPr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184634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AC31-71D9-9D25-48DB-36F9705CF41A}"/>
              </a:ext>
            </a:extLst>
          </p:cNvPr>
          <p:cNvSpPr>
            <a:spLocks noGrp="1"/>
          </p:cNvSpPr>
          <p:nvPr>
            <p:ph type="title"/>
          </p:nvPr>
        </p:nvSpPr>
        <p:spPr/>
        <p:txBody>
          <a:bodyPr/>
          <a:lstStyle/>
          <a:p>
            <a:r>
              <a:rPr lang="en-US" dirty="0"/>
              <a:t>Who are We:  Jason </a:t>
            </a:r>
            <a:r>
              <a:rPr lang="en-US" dirty="0" err="1"/>
              <a:t>Zurawski</a:t>
            </a:r>
            <a:r>
              <a:rPr lang="en-US" dirty="0"/>
              <a:t> </a:t>
            </a:r>
          </a:p>
        </p:txBody>
      </p:sp>
      <p:sp>
        <p:nvSpPr>
          <p:cNvPr id="4" name="Slide Number Placeholder 3">
            <a:extLst>
              <a:ext uri="{FF2B5EF4-FFF2-40B4-BE49-F238E27FC236}">
                <a16:creationId xmlns:a16="http://schemas.microsoft.com/office/drawing/2014/main" id="{FDC60B18-74EA-FDC2-E8B9-CA1B21AA70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5" name="Text Placeholder 2">
            <a:extLst>
              <a:ext uri="{FF2B5EF4-FFF2-40B4-BE49-F238E27FC236}">
                <a16:creationId xmlns:a16="http://schemas.microsoft.com/office/drawing/2014/main" id="{E6D7BA3F-D6E9-CDC3-99D2-AE9990E9152F}"/>
              </a:ext>
            </a:extLst>
          </p:cNvPr>
          <p:cNvSpPr>
            <a:spLocks noGrp="1"/>
          </p:cNvSpPr>
          <p:nvPr>
            <p:ph type="body" idx="1"/>
          </p:nvPr>
        </p:nvSpPr>
        <p:spPr>
          <a:xfrm>
            <a:off x="838200" y="1825625"/>
            <a:ext cx="6941695" cy="3996677"/>
          </a:xfrm>
        </p:spPr>
        <p:txBody>
          <a:bodyPr/>
          <a:lstStyle/>
          <a:p>
            <a:r>
              <a:rPr lang="en-US" dirty="0" err="1"/>
              <a:t>ESnet</a:t>
            </a:r>
            <a:r>
              <a:rPr lang="en-US" dirty="0"/>
              <a:t>/LBNL for 10+ Years.  Science Engagement Engineer</a:t>
            </a:r>
          </a:p>
          <a:p>
            <a:pPr marL="114300" indent="0">
              <a:buNone/>
            </a:pPr>
            <a:endParaRPr lang="en-US" dirty="0"/>
          </a:p>
          <a:p>
            <a:r>
              <a:rPr lang="en-US" dirty="0"/>
              <a:t>Co-PI of EPOC (joint effort with TACC): </a:t>
            </a:r>
            <a:r>
              <a:rPr lang="en-US" dirty="0">
                <a:hlinkClick r:id="rId3"/>
              </a:rPr>
              <a:t>http://epoc.global</a:t>
            </a:r>
            <a:r>
              <a:rPr lang="en-US" dirty="0"/>
              <a:t> </a:t>
            </a:r>
          </a:p>
          <a:p>
            <a:endParaRPr lang="en-US" dirty="0"/>
          </a:p>
          <a:p>
            <a:r>
              <a:rPr lang="en-US" dirty="0"/>
              <a:t>Have advised ~100 proposals to CC* since inception via both </a:t>
            </a:r>
            <a:r>
              <a:rPr lang="en-US" dirty="0" err="1"/>
              <a:t>ESnet</a:t>
            </a:r>
            <a:r>
              <a:rPr lang="en-US" dirty="0"/>
              <a:t> and EPOC</a:t>
            </a:r>
          </a:p>
          <a:p>
            <a:endParaRPr lang="en-US" dirty="0"/>
          </a:p>
        </p:txBody>
      </p:sp>
      <p:pic>
        <p:nvPicPr>
          <p:cNvPr id="7" name="Picture 6">
            <a:extLst>
              <a:ext uri="{FF2B5EF4-FFF2-40B4-BE49-F238E27FC236}">
                <a16:creationId xmlns:a16="http://schemas.microsoft.com/office/drawing/2014/main" id="{9E04245A-254F-C776-7272-ECB3FF8564C4}"/>
              </a:ext>
            </a:extLst>
          </p:cNvPr>
          <p:cNvPicPr>
            <a:picLocks noChangeAspect="1"/>
          </p:cNvPicPr>
          <p:nvPr/>
        </p:nvPicPr>
        <p:blipFill>
          <a:blip r:embed="rId4"/>
          <a:stretch>
            <a:fillRect/>
          </a:stretch>
        </p:blipFill>
        <p:spPr>
          <a:xfrm>
            <a:off x="8010057" y="1289050"/>
            <a:ext cx="2857500" cy="4279900"/>
          </a:xfrm>
          <a:prstGeom prst="rect">
            <a:avLst/>
          </a:prstGeom>
        </p:spPr>
      </p:pic>
    </p:spTree>
    <p:extLst>
      <p:ext uri="{BB962C8B-B14F-4D97-AF65-F5344CB8AC3E}">
        <p14:creationId xmlns:p14="http://schemas.microsoft.com/office/powerpoint/2010/main" val="2939899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400" dirty="0"/>
              <a:t>Technology Plan: </a:t>
            </a:r>
            <a:r>
              <a:rPr lang="en-US" dirty="0"/>
              <a:t>Vendor </a:t>
            </a:r>
            <a:r>
              <a:rPr lang="en-US" sz="4400" dirty="0"/>
              <a:t>Partnerships</a:t>
            </a:r>
            <a:endParaRPr b="1" dirty="0"/>
          </a:p>
        </p:txBody>
      </p:sp>
      <p:sp>
        <p:nvSpPr>
          <p:cNvPr id="109" name="Google Shape;109;p4"/>
          <p:cNvSpPr txBox="1">
            <a:spLocks noGrp="1"/>
          </p:cNvSpPr>
          <p:nvPr>
            <p:ph type="body" idx="1"/>
          </p:nvPr>
        </p:nvSpPr>
        <p:spPr>
          <a:xfrm>
            <a:off x="642256" y="1430699"/>
            <a:ext cx="11425813" cy="4829423"/>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sz="2000" dirty="0"/>
              <a:t>Many smaller and medium-sized institutions may need or want additional technical assistance in developing the “technology” for their CC* award.</a:t>
            </a:r>
          </a:p>
          <a:p>
            <a:pPr marL="457200" lvl="0" indent="-438150" algn="l" rtl="0">
              <a:lnSpc>
                <a:spcPct val="90000"/>
              </a:lnSpc>
              <a:spcBef>
                <a:spcPts val="1000"/>
              </a:spcBef>
              <a:spcAft>
                <a:spcPts val="0"/>
              </a:spcAft>
              <a:buSzPts val="3300"/>
              <a:buChar char="•"/>
            </a:pPr>
            <a:r>
              <a:rPr lang="en-US" sz="2000" dirty="0"/>
              <a:t>Various vendors, from networking companies to computing companies, may be willing to offer technical assistance in developing a plan.  </a:t>
            </a:r>
          </a:p>
          <a:p>
            <a:pPr lvl="1" indent="-438150">
              <a:spcBef>
                <a:spcPts val="1000"/>
              </a:spcBef>
              <a:buSzPts val="3300"/>
            </a:pPr>
            <a:r>
              <a:rPr lang="en-US" sz="1800" dirty="0"/>
              <a:t>Vendors often have great insight into best practices, current pricing, and roadmaps for upcoming features.</a:t>
            </a:r>
          </a:p>
          <a:p>
            <a:pPr lvl="1" indent="-438150">
              <a:spcBef>
                <a:spcPts val="1000"/>
              </a:spcBef>
              <a:buSzPts val="3300"/>
            </a:pPr>
            <a:endParaRPr lang="en-US" sz="2000" dirty="0"/>
          </a:p>
          <a:p>
            <a:pPr indent="-438150">
              <a:buSzPts val="3300"/>
            </a:pPr>
            <a:r>
              <a:rPr lang="en-US" sz="2000" dirty="0"/>
              <a:t>While working with vendors does have advantages, there are two items to be careful about in these engagements.</a:t>
            </a:r>
          </a:p>
          <a:p>
            <a:pPr lvl="1" indent="-438150">
              <a:buSzPts val="3300"/>
            </a:pPr>
            <a:r>
              <a:rPr lang="en-US" sz="1800" dirty="0"/>
              <a:t>You must understand the technical details of the plan and feel comfortable evaluating and implementing (even with vendor assistance) the proposed details.  It isn’t possible to “outsource” your technical plan without risking review and implementation challenges.</a:t>
            </a:r>
          </a:p>
          <a:p>
            <a:pPr lvl="1" indent="-438150">
              <a:buSzPts val="3300"/>
            </a:pPr>
            <a:r>
              <a:rPr lang="en-US" sz="1800" dirty="0"/>
              <a:t>It is always best to double-check any pricing you receive with other trusted sources to ensure you are receiving the best available cost builds.</a:t>
            </a:r>
          </a:p>
          <a:p>
            <a:pPr marL="457200" lvl="0" indent="-438150" algn="l" rtl="0">
              <a:lnSpc>
                <a:spcPct val="90000"/>
              </a:lnSpc>
              <a:spcBef>
                <a:spcPts val="1000"/>
              </a:spcBef>
              <a:spcAft>
                <a:spcPts val="0"/>
              </a:spcAft>
              <a:buSzPts val="3300"/>
              <a:buChar char="•"/>
            </a:pPr>
            <a:endParaRPr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3571395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4"/>
          <p:cNvSpPr/>
          <p:nvPr/>
        </p:nvSpPr>
        <p:spPr>
          <a:xfrm>
            <a:off x="9544050" y="5600700"/>
            <a:ext cx="2414700" cy="80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5" name="Google Shape;315;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Data Architecture Review</a:t>
            </a:r>
            <a:endParaRPr b="1"/>
          </a:p>
        </p:txBody>
      </p:sp>
      <p:sp>
        <p:nvSpPr>
          <p:cNvPr id="316" name="Google Shape;316;p24"/>
          <p:cNvSpPr txBox="1">
            <a:spLocks noGrp="1"/>
          </p:cNvSpPr>
          <p:nvPr>
            <p:ph type="body" idx="1"/>
          </p:nvPr>
        </p:nvSpPr>
        <p:spPr>
          <a:xfrm>
            <a:off x="838200" y="1347300"/>
            <a:ext cx="10515600" cy="42534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1000"/>
              </a:spcBef>
              <a:spcAft>
                <a:spcPts val="0"/>
              </a:spcAft>
              <a:buSzPts val="3200"/>
              <a:buChar char="•"/>
            </a:pPr>
            <a:r>
              <a:rPr lang="en-US" sz="3200" dirty="0"/>
              <a:t>Most Areas require specification of infrastructure and diagrams - some will be RWR if you don’t include this</a:t>
            </a:r>
            <a:endParaRPr sz="3200" dirty="0"/>
          </a:p>
          <a:p>
            <a:pPr marL="457200" lvl="0" indent="-431800" algn="l" rtl="0">
              <a:lnSpc>
                <a:spcPct val="90000"/>
              </a:lnSpc>
              <a:spcBef>
                <a:spcPts val="1000"/>
              </a:spcBef>
              <a:spcAft>
                <a:spcPts val="0"/>
              </a:spcAft>
              <a:buSzPts val="3200"/>
              <a:buChar char="•"/>
            </a:pPr>
            <a:r>
              <a:rPr lang="en-US" sz="3200" dirty="0"/>
              <a:t>This should include more than just the network</a:t>
            </a:r>
            <a:endParaRPr sz="3200" dirty="0"/>
          </a:p>
          <a:p>
            <a:pPr marL="914400" lvl="1" indent="-431800" algn="l" rtl="0">
              <a:lnSpc>
                <a:spcPct val="90000"/>
              </a:lnSpc>
              <a:spcBef>
                <a:spcPts val="1000"/>
              </a:spcBef>
              <a:spcAft>
                <a:spcPts val="0"/>
              </a:spcAft>
              <a:buSzPts val="3200"/>
              <a:buChar char="•"/>
            </a:pPr>
            <a:r>
              <a:rPr lang="en-US" dirty="0"/>
              <a:t>These can be Supplementary Documents!! </a:t>
            </a:r>
            <a:endParaRPr dirty="0"/>
          </a:p>
          <a:p>
            <a:pPr marL="457200" lvl="0" indent="-431800" algn="l" rtl="0">
              <a:lnSpc>
                <a:spcPct val="90000"/>
              </a:lnSpc>
              <a:spcBef>
                <a:spcPts val="0"/>
              </a:spcBef>
              <a:spcAft>
                <a:spcPts val="0"/>
              </a:spcAft>
              <a:buClr>
                <a:srgbClr val="FF0000"/>
              </a:buClr>
              <a:buSzPts val="3200"/>
              <a:buChar char="•"/>
            </a:pPr>
            <a:r>
              <a:rPr lang="en-US" sz="3200" dirty="0">
                <a:solidFill>
                  <a:srgbClr val="FF0000"/>
                </a:solidFill>
              </a:rPr>
              <a:t>Biggest Missteps</a:t>
            </a:r>
            <a:endParaRPr sz="3200" dirty="0">
              <a:solidFill>
                <a:srgbClr val="FF0000"/>
              </a:solidFill>
            </a:endParaRPr>
          </a:p>
          <a:p>
            <a:pPr lvl="1" indent="-431800">
              <a:spcBef>
                <a:spcPts val="0"/>
              </a:spcBef>
              <a:buSzPts val="3200"/>
            </a:pPr>
            <a:r>
              <a:rPr lang="en-US" dirty="0"/>
              <a:t>Sometimes a vendor will recommend what they’d like to sell, not what meets </a:t>
            </a:r>
            <a:r>
              <a:rPr lang="en-US" u="sng" dirty="0"/>
              <a:t>your</a:t>
            </a:r>
            <a:r>
              <a:rPr lang="en-US" dirty="0"/>
              <a:t> needs - Connect “how this will be used” to “what will be used”</a:t>
            </a:r>
            <a:endParaRPr dirty="0"/>
          </a:p>
          <a:p>
            <a:pPr marL="914400" lvl="1" indent="-431800" algn="l" rtl="0">
              <a:lnSpc>
                <a:spcPct val="90000"/>
              </a:lnSpc>
              <a:spcBef>
                <a:spcPts val="0"/>
              </a:spcBef>
              <a:spcAft>
                <a:spcPts val="0"/>
              </a:spcAft>
              <a:buSzPts val="3200"/>
              <a:buChar char="•"/>
            </a:pPr>
            <a:r>
              <a:rPr lang="en-US" dirty="0"/>
              <a:t>Important to have end-to-end path “match” to ensure good performance along full path</a:t>
            </a:r>
            <a:endParaRPr dirty="0"/>
          </a:p>
          <a:p>
            <a:pPr marL="457200" lvl="0" indent="-431800" algn="l" rtl="0">
              <a:lnSpc>
                <a:spcPct val="90000"/>
              </a:lnSpc>
              <a:spcBef>
                <a:spcPts val="1000"/>
              </a:spcBef>
              <a:spcAft>
                <a:spcPts val="0"/>
              </a:spcAft>
              <a:buSzPts val="3200"/>
              <a:buChar char="•"/>
            </a:pPr>
            <a:r>
              <a:rPr lang="en-US" sz="3200" dirty="0"/>
              <a:t>Security and Intrusion Detection Systems</a:t>
            </a:r>
          </a:p>
          <a:p>
            <a:pPr marL="914400" lvl="1" indent="-431800" algn="l" rtl="0">
              <a:lnSpc>
                <a:spcPct val="90000"/>
              </a:lnSpc>
              <a:spcBef>
                <a:spcPts val="0"/>
              </a:spcBef>
              <a:spcAft>
                <a:spcPts val="0"/>
              </a:spcAft>
              <a:buSzPts val="3200"/>
              <a:buChar char="•"/>
            </a:pPr>
            <a:r>
              <a:rPr lang="en-US" dirty="0"/>
              <a:t>Recommendation: Contact Trusted CI</a:t>
            </a:r>
          </a:p>
          <a:p>
            <a:pPr marL="914400" lvl="1" indent="-431800" algn="l" rtl="0">
              <a:lnSpc>
                <a:spcPct val="90000"/>
              </a:lnSpc>
              <a:spcBef>
                <a:spcPts val="0"/>
              </a:spcBef>
              <a:spcAft>
                <a:spcPts val="0"/>
              </a:spcAft>
              <a:buSzPts val="3200"/>
              <a:buChar char="•"/>
            </a:pPr>
            <a:r>
              <a:rPr lang="en-US" dirty="0"/>
              <a:t>Jim </a:t>
            </a:r>
            <a:r>
              <a:rPr lang="en-US" dirty="0" err="1"/>
              <a:t>Basney</a:t>
            </a:r>
            <a:r>
              <a:rPr lang="en-US" dirty="0"/>
              <a:t>, </a:t>
            </a:r>
            <a:r>
              <a:rPr lang="en-US" u="sng" dirty="0">
                <a:solidFill>
                  <a:schemeClr val="hlink"/>
                </a:solidFill>
                <a:hlinkClick r:id="rId3"/>
              </a:rPr>
              <a:t>https://www.trustedci.org/</a:t>
            </a:r>
            <a:endParaRPr lang="en-US" dirty="0"/>
          </a:p>
          <a:p>
            <a:pPr indent="-431800">
              <a:spcBef>
                <a:spcPts val="0"/>
              </a:spcBef>
              <a:buSzPts val="3200"/>
            </a:pPr>
            <a:endParaRPr dirty="0"/>
          </a:p>
        </p:txBody>
      </p:sp>
      <p:sp>
        <p:nvSpPr>
          <p:cNvPr id="317" name="Google Shape;317;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Data Architecture Review (2)</a:t>
            </a:r>
            <a:endParaRPr b="1" dirty="0"/>
          </a:p>
        </p:txBody>
      </p:sp>
      <p:sp>
        <p:nvSpPr>
          <p:cNvPr id="332" name="Google Shape;332;p26"/>
          <p:cNvSpPr txBox="1">
            <a:spLocks noGrp="1"/>
          </p:cNvSpPr>
          <p:nvPr>
            <p:ph type="body" idx="1"/>
          </p:nvPr>
        </p:nvSpPr>
        <p:spPr>
          <a:xfrm>
            <a:off x="838200" y="1585100"/>
            <a:ext cx="10515600" cy="42372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1000"/>
              </a:spcBef>
              <a:spcAft>
                <a:spcPts val="0"/>
              </a:spcAft>
              <a:buSzPts val="3200"/>
              <a:buChar char="•"/>
            </a:pPr>
            <a:r>
              <a:rPr lang="en-US" dirty="0"/>
              <a:t>Think about how it will be used in real life, not just the theoretical</a:t>
            </a:r>
            <a:endParaRPr dirty="0"/>
          </a:p>
          <a:p>
            <a:pPr marL="457200" lvl="0" indent="-431800" algn="l" rtl="0">
              <a:lnSpc>
                <a:spcPct val="90000"/>
              </a:lnSpc>
              <a:spcBef>
                <a:spcPts val="0"/>
              </a:spcBef>
              <a:spcAft>
                <a:spcPts val="0"/>
              </a:spcAft>
              <a:buSzPts val="3200"/>
              <a:buChar char="•"/>
            </a:pPr>
            <a:r>
              <a:rPr lang="en-US" dirty="0"/>
              <a:t>Make sure your request matches your science drivers</a:t>
            </a:r>
            <a:endParaRPr dirty="0"/>
          </a:p>
          <a:p>
            <a:pPr marL="457200" lvl="0" indent="-431800" algn="l" rtl="0">
              <a:lnSpc>
                <a:spcPct val="90000"/>
              </a:lnSpc>
              <a:spcBef>
                <a:spcPts val="0"/>
              </a:spcBef>
              <a:spcAft>
                <a:spcPts val="0"/>
              </a:spcAft>
              <a:buSzPts val="3200"/>
              <a:buChar char="•"/>
            </a:pPr>
            <a:r>
              <a:rPr lang="en-US" dirty="0"/>
              <a:t>For example: DTN Sizing</a:t>
            </a:r>
            <a:endParaRPr dirty="0"/>
          </a:p>
          <a:p>
            <a:pPr marL="914400" lvl="1" indent="-431800" algn="l" rtl="0">
              <a:lnSpc>
                <a:spcPct val="90000"/>
              </a:lnSpc>
              <a:spcBef>
                <a:spcPts val="0"/>
              </a:spcBef>
              <a:spcAft>
                <a:spcPts val="0"/>
              </a:spcAft>
              <a:buSzPts val="3200"/>
              <a:buChar char="•"/>
            </a:pPr>
            <a:r>
              <a:rPr lang="en-US" dirty="0"/>
              <a:t>What are typical needs for science use cases?  Other end of the data transfer?  What can your campus backbone support?</a:t>
            </a:r>
            <a:endParaRPr dirty="0"/>
          </a:p>
          <a:p>
            <a:pPr marL="914400" lvl="1" indent="-431800" algn="l" rtl="0">
              <a:lnSpc>
                <a:spcPct val="90000"/>
              </a:lnSpc>
              <a:spcBef>
                <a:spcPts val="0"/>
              </a:spcBef>
              <a:spcAft>
                <a:spcPts val="0"/>
              </a:spcAft>
              <a:buSzPts val="3200"/>
              <a:buChar char="•"/>
            </a:pPr>
            <a:r>
              <a:rPr lang="en-US" dirty="0"/>
              <a:t>One resource: </a:t>
            </a:r>
            <a:r>
              <a:rPr lang="en-US" u="sng" dirty="0">
                <a:solidFill>
                  <a:schemeClr val="hlink"/>
                </a:solidFill>
                <a:hlinkClick r:id="rId3"/>
              </a:rPr>
              <a:t>https://fasterdata.es.net/performance-testing/performance-expectations-for-a-100g-host/</a:t>
            </a:r>
            <a:r>
              <a:rPr lang="en-US" dirty="0"/>
              <a:t> </a:t>
            </a:r>
          </a:p>
          <a:p>
            <a:pPr marL="457200" lvl="0" indent="-342900" algn="l" rtl="0">
              <a:lnSpc>
                <a:spcPct val="90000"/>
              </a:lnSpc>
              <a:spcBef>
                <a:spcPts val="1000"/>
              </a:spcBef>
              <a:spcAft>
                <a:spcPts val="0"/>
              </a:spcAft>
              <a:buClr>
                <a:schemeClr val="dk1"/>
              </a:buClr>
              <a:buSzPts val="1800"/>
              <a:buChar char="•"/>
            </a:pPr>
            <a:r>
              <a:rPr lang="en-US" dirty="0"/>
              <a:t>…“evaluated on the tangible metrics addressing measures of success of the system or set of activities”</a:t>
            </a:r>
          </a:p>
          <a:p>
            <a:pPr marL="457200" lvl="0" indent="-342900" algn="l" rtl="0">
              <a:lnSpc>
                <a:spcPct val="90000"/>
              </a:lnSpc>
              <a:spcBef>
                <a:spcPts val="500"/>
              </a:spcBef>
              <a:spcAft>
                <a:spcPts val="0"/>
              </a:spcAft>
              <a:buSzPts val="1800"/>
              <a:buChar char="•"/>
            </a:pPr>
            <a:r>
              <a:rPr lang="en-US" dirty="0"/>
              <a:t>Baseline Testing has known good end points to test against</a:t>
            </a:r>
            <a:endParaRPr lang="en-US" sz="2400" dirty="0"/>
          </a:p>
          <a:p>
            <a:pPr marL="914400" lvl="1" indent="-342900" algn="l" rtl="0">
              <a:lnSpc>
                <a:spcPct val="90000"/>
              </a:lnSpc>
              <a:spcBef>
                <a:spcPts val="500"/>
              </a:spcBef>
              <a:spcAft>
                <a:spcPts val="0"/>
              </a:spcAft>
              <a:buSzPts val="1800"/>
              <a:buChar char="•"/>
            </a:pPr>
            <a:r>
              <a:rPr lang="en-US" u="sng" dirty="0"/>
              <a:t>We encourage .</a:t>
            </a:r>
            <a:r>
              <a:rPr lang="en-US" u="sng" dirty="0" err="1"/>
              <a:t>edu</a:t>
            </a:r>
            <a:r>
              <a:rPr lang="en-US" u="sng" dirty="0"/>
              <a:t> sites to aim for a </a:t>
            </a:r>
            <a:r>
              <a:rPr lang="en-US" i="1" u="sng" dirty="0" err="1"/>
              <a:t>TeraByte</a:t>
            </a:r>
            <a:r>
              <a:rPr lang="en-US" i="1" u="sng" dirty="0"/>
              <a:t> in an Hour </a:t>
            </a:r>
            <a:r>
              <a:rPr lang="en-US" u="sng" dirty="0"/>
              <a:t>for performance</a:t>
            </a:r>
            <a:endParaRPr lang="en-US" sz="1800" dirty="0"/>
          </a:p>
          <a:p>
            <a:pPr indent="-431800">
              <a:spcBef>
                <a:spcPts val="0"/>
              </a:spcBef>
              <a:buSzPts val="3200"/>
            </a:pPr>
            <a:endParaRPr dirty="0"/>
          </a:p>
          <a:p>
            <a:pPr marL="457200" lvl="0" indent="0" algn="l" rtl="0">
              <a:lnSpc>
                <a:spcPct val="90000"/>
              </a:lnSpc>
              <a:spcBef>
                <a:spcPts val="0"/>
              </a:spcBef>
              <a:spcAft>
                <a:spcPts val="0"/>
              </a:spcAft>
              <a:buNone/>
            </a:pPr>
            <a:endParaRPr sz="3200" dirty="0"/>
          </a:p>
        </p:txBody>
      </p:sp>
      <p:sp>
        <p:nvSpPr>
          <p:cNvPr id="333" name="Google Shape;333;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Measurement and Monitoring Plan</a:t>
            </a:r>
            <a:endParaRPr b="1"/>
          </a:p>
        </p:txBody>
      </p:sp>
      <p:sp>
        <p:nvSpPr>
          <p:cNvPr id="347" name="Google Shape;347;p27"/>
          <p:cNvSpPr txBox="1">
            <a:spLocks noGrp="1"/>
          </p:cNvSpPr>
          <p:nvPr>
            <p:ph type="body" idx="1"/>
          </p:nvPr>
        </p:nvSpPr>
        <p:spPr>
          <a:xfrm>
            <a:off x="838200" y="1552750"/>
            <a:ext cx="10515600" cy="42696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1000"/>
              </a:spcBef>
              <a:spcAft>
                <a:spcPts val="0"/>
              </a:spcAft>
              <a:buSzPts val="3200"/>
              <a:buChar char="•"/>
            </a:pPr>
            <a:r>
              <a:rPr lang="en-US" sz="3200" dirty="0"/>
              <a:t>Requirement of </a:t>
            </a:r>
            <a:r>
              <a:rPr lang="en-US" sz="3200" dirty="0" err="1"/>
              <a:t>perfSONAR</a:t>
            </a:r>
            <a:r>
              <a:rPr lang="en-US" sz="3200" dirty="0"/>
              <a:t>-based measurement for several portions of CC* solicitation</a:t>
            </a:r>
            <a:endParaRPr sz="3200" dirty="0"/>
          </a:p>
          <a:p>
            <a:pPr marL="914400" lvl="1" indent="-431800" algn="l" rtl="0">
              <a:lnSpc>
                <a:spcPct val="90000"/>
              </a:lnSpc>
              <a:spcBef>
                <a:spcPts val="0"/>
              </a:spcBef>
              <a:spcAft>
                <a:spcPts val="0"/>
              </a:spcAft>
              <a:buSzPts val="3200"/>
              <a:buChar char="•"/>
            </a:pPr>
            <a:r>
              <a:rPr lang="en-US" sz="3200" dirty="0"/>
              <a:t>Read the solicitation carefully!</a:t>
            </a:r>
            <a:endParaRPr sz="3200" dirty="0"/>
          </a:p>
          <a:p>
            <a:pPr marL="457200" lvl="0" indent="-431800" algn="l" rtl="0">
              <a:lnSpc>
                <a:spcPct val="90000"/>
              </a:lnSpc>
              <a:spcBef>
                <a:spcPts val="0"/>
              </a:spcBef>
              <a:spcAft>
                <a:spcPts val="0"/>
              </a:spcAft>
              <a:buSzPts val="3200"/>
              <a:buChar char="•"/>
            </a:pPr>
            <a:r>
              <a:rPr lang="en-US" sz="3200" dirty="0"/>
              <a:t>Simply setting up a node which isn’t used is NOT sufficient</a:t>
            </a:r>
            <a:endParaRPr sz="3200" dirty="0"/>
          </a:p>
          <a:p>
            <a:pPr marL="457200" lvl="0" indent="-431800" algn="l" rtl="0">
              <a:lnSpc>
                <a:spcPct val="90000"/>
              </a:lnSpc>
              <a:spcBef>
                <a:spcPts val="0"/>
              </a:spcBef>
              <a:spcAft>
                <a:spcPts val="0"/>
              </a:spcAft>
              <a:buSzPts val="3200"/>
              <a:buChar char="•"/>
            </a:pPr>
            <a:r>
              <a:rPr lang="en-US" sz="3200" dirty="0"/>
              <a:t>Ask the community on where to test, and what kind of </a:t>
            </a:r>
            <a:r>
              <a:rPr lang="en-US" sz="3200" dirty="0" err="1"/>
              <a:t>pS</a:t>
            </a:r>
            <a:r>
              <a:rPr lang="en-US" sz="3200" dirty="0"/>
              <a:t> node to use</a:t>
            </a:r>
            <a:endParaRPr sz="3200" dirty="0"/>
          </a:p>
          <a:p>
            <a:pPr lvl="1" indent="-431800">
              <a:spcBef>
                <a:spcPts val="0"/>
              </a:spcBef>
              <a:buSzPts val="3200"/>
            </a:pPr>
            <a:r>
              <a:rPr lang="en-US" sz="2800" dirty="0" err="1"/>
              <a:t>perfSONAR</a:t>
            </a:r>
            <a:r>
              <a:rPr lang="en-US" sz="2800" dirty="0"/>
              <a:t> Consortium: </a:t>
            </a:r>
            <a:r>
              <a:rPr lang="en-US" sz="2800" u="sng" dirty="0">
                <a:solidFill>
                  <a:schemeClr val="hlink"/>
                </a:solidFill>
                <a:hlinkClick r:id="rId3"/>
              </a:rPr>
              <a:t>https://www.perfsonar.net/</a:t>
            </a:r>
            <a:endParaRPr lang="en-US" sz="2800" u="sng" dirty="0">
              <a:solidFill>
                <a:schemeClr val="hlink"/>
              </a:solidFill>
            </a:endParaRPr>
          </a:p>
          <a:p>
            <a:pPr indent="-431800">
              <a:spcBef>
                <a:spcPts val="0"/>
              </a:spcBef>
              <a:buSzPts val="3200"/>
            </a:pPr>
            <a:r>
              <a:rPr lang="en-US" dirty="0"/>
              <a:t>NRP can help with this!  We run </a:t>
            </a:r>
            <a:r>
              <a:rPr lang="en-US" dirty="0" err="1"/>
              <a:t>perfSONAR</a:t>
            </a:r>
            <a:r>
              <a:rPr lang="en-US" dirty="0"/>
              <a:t> all over!</a:t>
            </a:r>
            <a:endParaRPr dirty="0"/>
          </a:p>
        </p:txBody>
      </p:sp>
      <p:sp>
        <p:nvSpPr>
          <p:cNvPr id="348" name="Google Shape;348;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Campus CI Plan</a:t>
            </a:r>
            <a:endParaRPr b="1"/>
          </a:p>
        </p:txBody>
      </p:sp>
      <p:sp>
        <p:nvSpPr>
          <p:cNvPr id="355" name="Google Shape;355;p28"/>
          <p:cNvSpPr txBox="1">
            <a:spLocks noGrp="1"/>
          </p:cNvSpPr>
          <p:nvPr>
            <p:ph type="body" idx="1"/>
          </p:nvPr>
        </p:nvSpPr>
        <p:spPr>
          <a:xfrm>
            <a:off x="838200" y="1471875"/>
            <a:ext cx="10515600" cy="43503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1000"/>
              </a:spcBef>
              <a:spcAft>
                <a:spcPts val="0"/>
              </a:spcAft>
              <a:buSzPts val="3200"/>
              <a:buChar char="•"/>
            </a:pPr>
            <a:r>
              <a:rPr lang="en-US" sz="3200" dirty="0"/>
              <a:t>Required for all areas except planning grants</a:t>
            </a:r>
            <a:endParaRPr sz="3200" dirty="0"/>
          </a:p>
          <a:p>
            <a:pPr marL="914400" lvl="1" indent="-431800" algn="l" rtl="0">
              <a:lnSpc>
                <a:spcPct val="90000"/>
              </a:lnSpc>
              <a:spcBef>
                <a:spcPts val="1000"/>
              </a:spcBef>
              <a:spcAft>
                <a:spcPts val="0"/>
              </a:spcAft>
              <a:buSzPts val="3200"/>
              <a:buChar char="•"/>
            </a:pPr>
            <a:r>
              <a:rPr lang="en-US" sz="3200" dirty="0"/>
              <a:t>5 page supplemental document</a:t>
            </a:r>
            <a:endParaRPr sz="3200" dirty="0"/>
          </a:p>
          <a:p>
            <a:pPr marL="457200" lvl="0" indent="-431800" algn="l" rtl="0">
              <a:lnSpc>
                <a:spcPct val="90000"/>
              </a:lnSpc>
              <a:spcBef>
                <a:spcPts val="0"/>
              </a:spcBef>
              <a:spcAft>
                <a:spcPts val="0"/>
              </a:spcAft>
              <a:buSzPts val="3200"/>
              <a:buChar char="•"/>
            </a:pPr>
            <a:r>
              <a:rPr lang="en-US" sz="3200" dirty="0"/>
              <a:t>Campus-wide CI Plan, not just the proposed work</a:t>
            </a:r>
            <a:endParaRPr sz="3200" dirty="0"/>
          </a:p>
          <a:p>
            <a:pPr marL="914400" lvl="1" indent="-431800" algn="l" rtl="0">
              <a:lnSpc>
                <a:spcPct val="90000"/>
              </a:lnSpc>
              <a:spcBef>
                <a:spcPts val="0"/>
              </a:spcBef>
              <a:spcAft>
                <a:spcPts val="0"/>
              </a:spcAft>
              <a:buSzPts val="3200"/>
              <a:buChar char="•"/>
            </a:pPr>
            <a:r>
              <a:rPr lang="en-US" sz="3200" dirty="0"/>
              <a:t>May need someone senior to you to weigh in on this</a:t>
            </a:r>
            <a:endParaRPr sz="3200" dirty="0"/>
          </a:p>
          <a:p>
            <a:pPr marL="457200" lvl="0" indent="-431800" algn="l" rtl="0">
              <a:lnSpc>
                <a:spcPct val="90000"/>
              </a:lnSpc>
              <a:spcBef>
                <a:spcPts val="0"/>
              </a:spcBef>
              <a:spcAft>
                <a:spcPts val="0"/>
              </a:spcAft>
              <a:buSzPts val="3200"/>
              <a:buChar char="•"/>
            </a:pPr>
            <a:r>
              <a:rPr lang="en-US" sz="3200" dirty="0"/>
              <a:t>Show how the request fits within this space</a:t>
            </a:r>
            <a:endParaRPr sz="3200" dirty="0"/>
          </a:p>
          <a:p>
            <a:pPr marL="457200" lvl="0" indent="0" algn="l" rtl="0">
              <a:lnSpc>
                <a:spcPct val="90000"/>
              </a:lnSpc>
              <a:spcBef>
                <a:spcPts val="1000"/>
              </a:spcBef>
              <a:spcAft>
                <a:spcPts val="0"/>
              </a:spcAft>
              <a:buSzPts val="1800"/>
              <a:buNone/>
            </a:pPr>
            <a:endParaRPr sz="1000" dirty="0"/>
          </a:p>
          <a:p>
            <a:pPr marL="457200" lvl="0" indent="-431800" algn="l" rtl="0">
              <a:lnSpc>
                <a:spcPct val="90000"/>
              </a:lnSpc>
              <a:spcBef>
                <a:spcPts val="1000"/>
              </a:spcBef>
              <a:spcAft>
                <a:spcPts val="0"/>
              </a:spcAft>
              <a:buSzPts val="3200"/>
              <a:buChar char="•"/>
            </a:pPr>
            <a:r>
              <a:rPr lang="en-US" sz="3200" dirty="0"/>
              <a:t>Samples available at </a:t>
            </a:r>
            <a:r>
              <a:rPr lang="en-US" sz="3200" u="sng" dirty="0">
                <a:solidFill>
                  <a:schemeClr val="hlink"/>
                </a:solidFill>
                <a:hlinkClick r:id="rId3"/>
              </a:rPr>
              <a:t>https://fasterdata.es.net/campusCIplanning/</a:t>
            </a:r>
            <a:r>
              <a:rPr lang="en-US" sz="3200" dirty="0"/>
              <a:t> </a:t>
            </a:r>
            <a:endParaRPr sz="1000" dirty="0"/>
          </a:p>
        </p:txBody>
      </p:sp>
      <p:sp>
        <p:nvSpPr>
          <p:cNvPr id="356" name="Google Shape;356;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OUTLINE for CC* Tutorial</a:t>
            </a:r>
            <a:endParaRPr b="1" dirty="0"/>
          </a:p>
        </p:txBody>
      </p:sp>
      <p:sp>
        <p:nvSpPr>
          <p:cNvPr id="109" name="Google Shape;109;p4"/>
          <p:cNvSpPr txBox="1">
            <a:spLocks noGrp="1"/>
          </p:cNvSpPr>
          <p:nvPr>
            <p:ph type="body" idx="1"/>
          </p:nvPr>
        </p:nvSpPr>
        <p:spPr>
          <a:xfrm>
            <a:off x="658299" y="1325700"/>
            <a:ext cx="10515600" cy="4890616"/>
          </a:xfrm>
          <a:prstGeom prst="rect">
            <a:avLst/>
          </a:prstGeom>
          <a:noFill/>
          <a:ln>
            <a:noFill/>
          </a:ln>
        </p:spPr>
        <p:txBody>
          <a:bodyPr spcFirstLastPara="1" wrap="square" lIns="91425" tIns="45700" rIns="91425" bIns="45700" anchor="t" anchorCtr="0">
            <a:noAutofit/>
          </a:bodyPr>
          <a:lstStyle/>
          <a:p>
            <a:pPr marL="419100" lvl="0" indent="-400050" algn="l" rtl="0">
              <a:lnSpc>
                <a:spcPct val="90000"/>
              </a:lnSpc>
              <a:spcBef>
                <a:spcPts val="1000"/>
              </a:spcBef>
              <a:spcAft>
                <a:spcPts val="0"/>
              </a:spcAft>
              <a:buSzPts val="3300"/>
              <a:buFont typeface="+mj-lt"/>
              <a:buAutoNum type="romanUcPeriod"/>
            </a:pPr>
            <a:r>
              <a:rPr lang="en-US" sz="1800" b="1" dirty="0"/>
              <a:t>  Overview of 2024 CC* from EPOC</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Approaches to Identifying Your Science Drivers</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Best Practices for Creating Your Technology Plan</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2400" b="1" dirty="0">
                <a:solidFill>
                  <a:schemeClr val="accent2"/>
                </a:solidFill>
              </a:rPr>
              <a:t>  Meeting your 20% Sharing Requirement</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Broader Impact </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NSF Program Officer Q&amp;A with Kevin Thompson</a:t>
            </a:r>
            <a:endParaRPr sz="1800" b="1"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extLst>
      <p:ext uri="{BB962C8B-B14F-4D97-AF65-F5344CB8AC3E}">
        <p14:creationId xmlns:p14="http://schemas.microsoft.com/office/powerpoint/2010/main" val="4199249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400" dirty="0"/>
              <a:t>Meeting your 20% Sharing Requirement</a:t>
            </a:r>
            <a:endParaRPr b="1" dirty="0"/>
          </a:p>
        </p:txBody>
      </p:sp>
      <p:sp>
        <p:nvSpPr>
          <p:cNvPr id="109" name="Google Shape;109;p4"/>
          <p:cNvSpPr txBox="1">
            <a:spLocks noGrp="1"/>
          </p:cNvSpPr>
          <p:nvPr>
            <p:ph type="body" idx="1"/>
          </p:nvPr>
        </p:nvSpPr>
        <p:spPr>
          <a:xfrm>
            <a:off x="642257" y="1430700"/>
            <a:ext cx="10515600" cy="3996600"/>
          </a:xfrm>
          <a:prstGeom prst="rect">
            <a:avLst/>
          </a:prstGeom>
          <a:noFill/>
          <a:ln>
            <a:noFill/>
          </a:ln>
        </p:spPr>
        <p:txBody>
          <a:bodyPr spcFirstLastPara="1" wrap="square" lIns="91425" tIns="45700" rIns="91425" bIns="45700" anchor="t" anchorCtr="0">
            <a:noAutofit/>
          </a:bodyPr>
          <a:lstStyle/>
          <a:p>
            <a:pPr indent="-438150">
              <a:buSzPts val="3300"/>
            </a:pPr>
            <a:r>
              <a:rPr lang="en-US" dirty="0"/>
              <a:t>Share your resources: “shared resource external to the state/region and the institution(s) being primarily served”</a:t>
            </a:r>
          </a:p>
          <a:p>
            <a:pPr indent="-438150">
              <a:buSzPts val="3300"/>
            </a:pPr>
            <a:endParaRPr lang="en-US" dirty="0"/>
          </a:p>
          <a:p>
            <a:pPr marL="457200" lvl="0" indent="-438150" algn="l" rtl="0">
              <a:lnSpc>
                <a:spcPct val="90000"/>
              </a:lnSpc>
              <a:spcBef>
                <a:spcPts val="1000"/>
              </a:spcBef>
              <a:spcAft>
                <a:spcPts val="0"/>
              </a:spcAft>
              <a:buSzPts val="3300"/>
              <a:buChar char="•"/>
            </a:pPr>
            <a:r>
              <a:rPr lang="en-US" b="1" dirty="0"/>
              <a:t>How are you going to measure it?</a:t>
            </a:r>
            <a:endParaRPr b="1"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extLst>
      <p:ext uri="{BB962C8B-B14F-4D97-AF65-F5344CB8AC3E}">
        <p14:creationId xmlns:p14="http://schemas.microsoft.com/office/powerpoint/2010/main" val="1453012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400" dirty="0"/>
              <a:t>Sharing: OSG - Compute</a:t>
            </a:r>
            <a:endParaRPr b="1" dirty="0"/>
          </a:p>
        </p:txBody>
      </p:sp>
      <p:sp>
        <p:nvSpPr>
          <p:cNvPr id="109" name="Google Shape;109;p4"/>
          <p:cNvSpPr txBox="1">
            <a:spLocks noGrp="1"/>
          </p:cNvSpPr>
          <p:nvPr>
            <p:ph type="body" idx="1"/>
          </p:nvPr>
        </p:nvSpPr>
        <p:spPr>
          <a:xfrm>
            <a:off x="642257" y="1430700"/>
            <a:ext cx="10515600" cy="39966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dirty="0"/>
              <a:t>Setup a meeting with the OSG to discuss your proposal: </a:t>
            </a:r>
            <a:br>
              <a:rPr lang="en-US" dirty="0"/>
            </a:br>
            <a:r>
              <a:rPr lang="en-US" dirty="0">
                <a:hlinkClick r:id="rId3"/>
              </a:rPr>
              <a:t>https://osg-htc.org/campus-cyberinfrastructure</a:t>
            </a:r>
            <a:endParaRPr lang="en-US" dirty="0"/>
          </a:p>
          <a:p>
            <a:pPr marL="457200" lvl="0" indent="-438150" algn="l" rtl="0">
              <a:lnSpc>
                <a:spcPct val="90000"/>
              </a:lnSpc>
              <a:spcBef>
                <a:spcPts val="1000"/>
              </a:spcBef>
              <a:spcAft>
                <a:spcPts val="0"/>
              </a:spcAft>
              <a:buSzPts val="3300"/>
              <a:buChar char="•"/>
            </a:pPr>
            <a:r>
              <a:rPr lang="en-US" dirty="0"/>
              <a:t>For compute, it will normally require an SSH login to the cluster to submit OSG Jobs (pilots)</a:t>
            </a:r>
            <a:endParaRPr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pic>
        <p:nvPicPr>
          <p:cNvPr id="2" name="Picture 1">
            <a:extLst>
              <a:ext uri="{FF2B5EF4-FFF2-40B4-BE49-F238E27FC236}">
                <a16:creationId xmlns:a16="http://schemas.microsoft.com/office/drawing/2014/main" id="{8E211676-A2DB-09CB-3885-E6320EA550FF}"/>
              </a:ext>
            </a:extLst>
          </p:cNvPr>
          <p:cNvPicPr>
            <a:picLocks noChangeAspect="1"/>
          </p:cNvPicPr>
          <p:nvPr/>
        </p:nvPicPr>
        <p:blipFill>
          <a:blip r:embed="rId4"/>
          <a:stretch>
            <a:fillRect/>
          </a:stretch>
        </p:blipFill>
        <p:spPr>
          <a:xfrm>
            <a:off x="2595391" y="3467766"/>
            <a:ext cx="5457939" cy="2940009"/>
          </a:xfrm>
          <a:prstGeom prst="rect">
            <a:avLst/>
          </a:prstGeom>
        </p:spPr>
      </p:pic>
      <p:sp>
        <p:nvSpPr>
          <p:cNvPr id="3" name="TextBox 2">
            <a:extLst>
              <a:ext uri="{FF2B5EF4-FFF2-40B4-BE49-F238E27FC236}">
                <a16:creationId xmlns:a16="http://schemas.microsoft.com/office/drawing/2014/main" id="{1C863D65-338F-DBFE-1A6B-399A118C1A93}"/>
              </a:ext>
            </a:extLst>
          </p:cNvPr>
          <p:cNvSpPr txBox="1"/>
          <p:nvPr/>
        </p:nvSpPr>
        <p:spPr>
          <a:xfrm>
            <a:off x="4344764" y="6413673"/>
            <a:ext cx="1959191" cy="307777"/>
          </a:xfrm>
          <a:prstGeom prst="rect">
            <a:avLst/>
          </a:prstGeom>
          <a:noFill/>
        </p:spPr>
        <p:txBody>
          <a:bodyPr wrap="none" rtlCol="0">
            <a:spAutoFit/>
          </a:bodyPr>
          <a:lstStyle/>
          <a:p>
            <a:r>
              <a:rPr lang="en-US" dirty="0"/>
              <a:t>CC* Sites on the OSG</a:t>
            </a:r>
          </a:p>
        </p:txBody>
      </p:sp>
    </p:spTree>
    <p:extLst>
      <p:ext uri="{BB962C8B-B14F-4D97-AF65-F5344CB8AC3E}">
        <p14:creationId xmlns:p14="http://schemas.microsoft.com/office/powerpoint/2010/main" val="460907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400" dirty="0"/>
              <a:t>Sharing: OSG - Storage</a:t>
            </a:r>
            <a:endParaRPr b="1" dirty="0"/>
          </a:p>
        </p:txBody>
      </p:sp>
      <p:sp>
        <p:nvSpPr>
          <p:cNvPr id="109" name="Google Shape;109;p4"/>
          <p:cNvSpPr txBox="1">
            <a:spLocks noGrp="1"/>
          </p:cNvSpPr>
          <p:nvPr>
            <p:ph type="body" idx="1"/>
          </p:nvPr>
        </p:nvSpPr>
        <p:spPr>
          <a:xfrm>
            <a:off x="642257" y="1430700"/>
            <a:ext cx="10515600" cy="39966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dirty="0"/>
              <a:t>Setup a meeting with the OSG to discuss your proposal: </a:t>
            </a:r>
            <a:br>
              <a:rPr lang="en-US" dirty="0"/>
            </a:br>
            <a:r>
              <a:rPr lang="en-US" dirty="0">
                <a:hlinkClick r:id="rId3"/>
              </a:rPr>
              <a:t>https://osg-htc.org/campus-cyberinfrastructure</a:t>
            </a:r>
            <a:endParaRPr lang="en-US" dirty="0"/>
          </a:p>
          <a:p>
            <a:pPr marL="457200" lvl="0" indent="-438150" algn="l" rtl="0">
              <a:lnSpc>
                <a:spcPct val="90000"/>
              </a:lnSpc>
              <a:spcBef>
                <a:spcPts val="1000"/>
              </a:spcBef>
              <a:spcAft>
                <a:spcPts val="0"/>
              </a:spcAft>
              <a:buSzPts val="3300"/>
              <a:buChar char="•"/>
            </a:pPr>
            <a:r>
              <a:rPr lang="en-US" dirty="0"/>
              <a:t>For storage, it will require an Open Science Data Federation “origin” (</a:t>
            </a:r>
            <a:r>
              <a:rPr lang="en-US" dirty="0" err="1"/>
              <a:t>sorta</a:t>
            </a:r>
            <a:r>
              <a:rPr lang="en-US" dirty="0"/>
              <a:t> like a gateway node) node that will serve as the gateway to your storage.  The gateway node could be an NRP node!</a:t>
            </a:r>
            <a:endParaRPr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pic>
        <p:nvPicPr>
          <p:cNvPr id="2" name="Picture 1">
            <a:extLst>
              <a:ext uri="{FF2B5EF4-FFF2-40B4-BE49-F238E27FC236}">
                <a16:creationId xmlns:a16="http://schemas.microsoft.com/office/drawing/2014/main" id="{8E211676-A2DB-09CB-3885-E6320EA550FF}"/>
              </a:ext>
            </a:extLst>
          </p:cNvPr>
          <p:cNvPicPr>
            <a:picLocks noChangeAspect="1"/>
          </p:cNvPicPr>
          <p:nvPr/>
        </p:nvPicPr>
        <p:blipFill>
          <a:blip r:embed="rId4"/>
          <a:stretch>
            <a:fillRect/>
          </a:stretch>
        </p:blipFill>
        <p:spPr>
          <a:xfrm>
            <a:off x="2650476" y="3666070"/>
            <a:ext cx="5457939" cy="2940009"/>
          </a:xfrm>
          <a:prstGeom prst="rect">
            <a:avLst/>
          </a:prstGeom>
        </p:spPr>
      </p:pic>
      <p:sp>
        <p:nvSpPr>
          <p:cNvPr id="3" name="TextBox 2">
            <a:extLst>
              <a:ext uri="{FF2B5EF4-FFF2-40B4-BE49-F238E27FC236}">
                <a16:creationId xmlns:a16="http://schemas.microsoft.com/office/drawing/2014/main" id="{1C863D65-338F-DBFE-1A6B-399A118C1A93}"/>
              </a:ext>
            </a:extLst>
          </p:cNvPr>
          <p:cNvSpPr txBox="1"/>
          <p:nvPr/>
        </p:nvSpPr>
        <p:spPr>
          <a:xfrm>
            <a:off x="4399849" y="6611977"/>
            <a:ext cx="1959191" cy="307777"/>
          </a:xfrm>
          <a:prstGeom prst="rect">
            <a:avLst/>
          </a:prstGeom>
          <a:noFill/>
        </p:spPr>
        <p:txBody>
          <a:bodyPr wrap="none" rtlCol="0">
            <a:spAutoFit/>
          </a:bodyPr>
          <a:lstStyle/>
          <a:p>
            <a:r>
              <a:rPr lang="en-US" dirty="0"/>
              <a:t>CC* Sites on the OSG</a:t>
            </a:r>
          </a:p>
        </p:txBody>
      </p:sp>
    </p:spTree>
    <p:extLst>
      <p:ext uri="{BB962C8B-B14F-4D97-AF65-F5344CB8AC3E}">
        <p14:creationId xmlns:p14="http://schemas.microsoft.com/office/powerpoint/2010/main" val="299169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400" dirty="0"/>
              <a:t>Sharing: National Research Platform</a:t>
            </a:r>
            <a:endParaRPr b="1" dirty="0"/>
          </a:p>
        </p:txBody>
      </p:sp>
      <p:sp>
        <p:nvSpPr>
          <p:cNvPr id="109" name="Google Shape;109;p4"/>
          <p:cNvSpPr txBox="1">
            <a:spLocks noGrp="1"/>
          </p:cNvSpPr>
          <p:nvPr>
            <p:ph type="body" idx="1"/>
          </p:nvPr>
        </p:nvSpPr>
        <p:spPr>
          <a:xfrm>
            <a:off x="642257" y="1430700"/>
            <a:ext cx="10515600" cy="39966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dirty="0"/>
              <a:t>For Compute:</a:t>
            </a:r>
          </a:p>
          <a:p>
            <a:pPr lvl="1" indent="-438150">
              <a:spcBef>
                <a:spcPts val="1000"/>
              </a:spcBef>
              <a:buSzPts val="3300"/>
            </a:pPr>
            <a:r>
              <a:rPr lang="en-US" dirty="0"/>
              <a:t>The compute nodes can join the NRP at the OS level.</a:t>
            </a:r>
          </a:p>
          <a:p>
            <a:pPr lvl="1" indent="-438150">
              <a:spcBef>
                <a:spcPts val="1000"/>
              </a:spcBef>
              <a:buSzPts val="3300"/>
            </a:pPr>
            <a:r>
              <a:rPr lang="en-US" dirty="0"/>
              <a:t>Job submissions would be through the NRP</a:t>
            </a:r>
          </a:p>
          <a:p>
            <a:pPr lvl="1" indent="-438150">
              <a:spcBef>
                <a:spcPts val="1000"/>
              </a:spcBef>
              <a:buSzPts val="3300"/>
            </a:pPr>
            <a:r>
              <a:rPr lang="en-US" dirty="0"/>
              <a:t>Leverage all of NRP’s existing services such as storage, monitoring…</a:t>
            </a:r>
          </a:p>
          <a:p>
            <a:pPr lvl="1" indent="-438150">
              <a:spcBef>
                <a:spcPts val="1000"/>
              </a:spcBef>
              <a:buSzPts val="3300"/>
            </a:pPr>
            <a:endParaRPr lang="en-US" dirty="0"/>
          </a:p>
          <a:p>
            <a:pPr indent="-438150">
              <a:buSzPts val="3300"/>
            </a:pPr>
            <a:r>
              <a:rPr lang="en-US" dirty="0"/>
              <a:t>For Storage:</a:t>
            </a:r>
          </a:p>
          <a:p>
            <a:pPr lvl="1" indent="-438150">
              <a:buSzPts val="3300"/>
            </a:pPr>
            <a:r>
              <a:rPr lang="en-US" dirty="0"/>
              <a:t>Integrate with the OSDF, and therefore would be roughly the same as integration with the OSG</a:t>
            </a:r>
            <a:endParaRPr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extLst>
      <p:ext uri="{BB962C8B-B14F-4D97-AF65-F5344CB8AC3E}">
        <p14:creationId xmlns:p14="http://schemas.microsoft.com/office/powerpoint/2010/main" val="355219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AC31-71D9-9D25-48DB-36F9705CF41A}"/>
              </a:ext>
            </a:extLst>
          </p:cNvPr>
          <p:cNvSpPr>
            <a:spLocks noGrp="1"/>
          </p:cNvSpPr>
          <p:nvPr>
            <p:ph type="title"/>
          </p:nvPr>
        </p:nvSpPr>
        <p:spPr/>
        <p:txBody>
          <a:bodyPr/>
          <a:lstStyle/>
          <a:p>
            <a:r>
              <a:rPr lang="en-US" dirty="0"/>
              <a:t>Who are We:  Derek Weitzel</a:t>
            </a:r>
          </a:p>
        </p:txBody>
      </p:sp>
      <p:sp>
        <p:nvSpPr>
          <p:cNvPr id="3" name="Text Placeholder 2">
            <a:extLst>
              <a:ext uri="{FF2B5EF4-FFF2-40B4-BE49-F238E27FC236}">
                <a16:creationId xmlns:a16="http://schemas.microsoft.com/office/drawing/2014/main" id="{E155AAF1-64B1-6888-E7FA-6EBED34B875E}"/>
              </a:ext>
            </a:extLst>
          </p:cNvPr>
          <p:cNvSpPr>
            <a:spLocks noGrp="1"/>
          </p:cNvSpPr>
          <p:nvPr>
            <p:ph type="body" idx="1"/>
          </p:nvPr>
        </p:nvSpPr>
        <p:spPr/>
        <p:txBody>
          <a:bodyPr/>
          <a:lstStyle/>
          <a:p>
            <a:r>
              <a:rPr lang="en-US" dirty="0"/>
              <a:t>Research Assistant Professor at University of Nebraska-Lincoln</a:t>
            </a:r>
          </a:p>
          <a:p>
            <a:endParaRPr lang="en-US" dirty="0"/>
          </a:p>
          <a:p>
            <a:r>
              <a:rPr lang="en-US" dirty="0"/>
              <a:t>Been associated with several CC* programs: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DC60B18-74EA-FDC2-E8B9-CA1B21AA70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5" name="Picture 4">
            <a:extLst>
              <a:ext uri="{FF2B5EF4-FFF2-40B4-BE49-F238E27FC236}">
                <a16:creationId xmlns:a16="http://schemas.microsoft.com/office/drawing/2014/main" id="{7C48767D-5227-42A6-ED92-428F37A3E75D}"/>
              </a:ext>
            </a:extLst>
          </p:cNvPr>
          <p:cNvPicPr>
            <a:picLocks noChangeAspect="1"/>
          </p:cNvPicPr>
          <p:nvPr/>
        </p:nvPicPr>
        <p:blipFill>
          <a:blip r:embed="rId3"/>
          <a:stretch>
            <a:fillRect/>
          </a:stretch>
        </p:blipFill>
        <p:spPr>
          <a:xfrm>
            <a:off x="667436" y="4198989"/>
            <a:ext cx="3639172" cy="2312745"/>
          </a:xfrm>
          <a:prstGeom prst="rect">
            <a:avLst/>
          </a:prstGeom>
        </p:spPr>
      </p:pic>
      <p:sp>
        <p:nvSpPr>
          <p:cNvPr id="6" name="TextBox 5">
            <a:extLst>
              <a:ext uri="{FF2B5EF4-FFF2-40B4-BE49-F238E27FC236}">
                <a16:creationId xmlns:a16="http://schemas.microsoft.com/office/drawing/2014/main" id="{A9B80B05-681A-4463-9EBE-281104FF2E12}"/>
              </a:ext>
            </a:extLst>
          </p:cNvPr>
          <p:cNvSpPr txBox="1"/>
          <p:nvPr/>
        </p:nvSpPr>
        <p:spPr>
          <a:xfrm>
            <a:off x="1414452" y="3614214"/>
            <a:ext cx="2145139" cy="584775"/>
          </a:xfrm>
          <a:prstGeom prst="rect">
            <a:avLst/>
          </a:prstGeom>
          <a:noFill/>
        </p:spPr>
        <p:txBody>
          <a:bodyPr wrap="none" rtlCol="0">
            <a:spAutoFit/>
          </a:bodyPr>
          <a:lstStyle/>
          <a:p>
            <a:r>
              <a:rPr lang="en-US" sz="3200" b="1" dirty="0"/>
              <a:t>GP-ARGO</a:t>
            </a:r>
          </a:p>
        </p:txBody>
      </p:sp>
      <p:pic>
        <p:nvPicPr>
          <p:cNvPr id="8" name="Picture 7">
            <a:extLst>
              <a:ext uri="{FF2B5EF4-FFF2-40B4-BE49-F238E27FC236}">
                <a16:creationId xmlns:a16="http://schemas.microsoft.com/office/drawing/2014/main" id="{7920C1CF-8364-E227-462C-F37894BB418F}"/>
              </a:ext>
            </a:extLst>
          </p:cNvPr>
          <p:cNvPicPr>
            <a:picLocks noChangeAspect="1"/>
          </p:cNvPicPr>
          <p:nvPr/>
        </p:nvPicPr>
        <p:blipFill>
          <a:blip r:embed="rId4"/>
          <a:stretch>
            <a:fillRect/>
          </a:stretch>
        </p:blipFill>
        <p:spPr>
          <a:xfrm>
            <a:off x="4732660" y="4223626"/>
            <a:ext cx="3012195" cy="2296378"/>
          </a:xfrm>
          <a:prstGeom prst="rect">
            <a:avLst/>
          </a:prstGeom>
        </p:spPr>
      </p:pic>
      <p:sp>
        <p:nvSpPr>
          <p:cNvPr id="9" name="TextBox 8">
            <a:extLst>
              <a:ext uri="{FF2B5EF4-FFF2-40B4-BE49-F238E27FC236}">
                <a16:creationId xmlns:a16="http://schemas.microsoft.com/office/drawing/2014/main" id="{D528F809-5360-7E97-C5C5-B07A769FF8D5}"/>
              </a:ext>
            </a:extLst>
          </p:cNvPr>
          <p:cNvSpPr txBox="1"/>
          <p:nvPr/>
        </p:nvSpPr>
        <p:spPr>
          <a:xfrm>
            <a:off x="4994666" y="3638851"/>
            <a:ext cx="2488182" cy="584775"/>
          </a:xfrm>
          <a:prstGeom prst="rect">
            <a:avLst/>
          </a:prstGeom>
          <a:noFill/>
        </p:spPr>
        <p:txBody>
          <a:bodyPr wrap="none" rtlCol="0">
            <a:spAutoFit/>
          </a:bodyPr>
          <a:lstStyle/>
          <a:p>
            <a:r>
              <a:rPr lang="en-US" sz="3200" b="1" dirty="0"/>
              <a:t>GP-ENGINE</a:t>
            </a:r>
          </a:p>
        </p:txBody>
      </p:sp>
      <p:sp>
        <p:nvSpPr>
          <p:cNvPr id="10" name="TextBox 9">
            <a:extLst>
              <a:ext uri="{FF2B5EF4-FFF2-40B4-BE49-F238E27FC236}">
                <a16:creationId xmlns:a16="http://schemas.microsoft.com/office/drawing/2014/main" id="{1600A1DF-16AB-510C-F130-6D70E13AE639}"/>
              </a:ext>
            </a:extLst>
          </p:cNvPr>
          <p:cNvSpPr txBox="1"/>
          <p:nvPr/>
        </p:nvSpPr>
        <p:spPr>
          <a:xfrm>
            <a:off x="5326488" y="6492875"/>
            <a:ext cx="1824538" cy="307777"/>
          </a:xfrm>
          <a:prstGeom prst="rect">
            <a:avLst/>
          </a:prstGeom>
          <a:noFill/>
        </p:spPr>
        <p:txBody>
          <a:bodyPr wrap="none" rtlCol="0">
            <a:spAutoFit/>
          </a:bodyPr>
          <a:lstStyle/>
          <a:p>
            <a:r>
              <a:rPr lang="en-US" dirty="0">
                <a:hlinkClick r:id="rId5"/>
              </a:rPr>
              <a:t>https://</a:t>
            </a:r>
            <a:r>
              <a:rPr lang="en-US" dirty="0" err="1">
                <a:hlinkClick r:id="rId5"/>
              </a:rPr>
              <a:t>gp-engine.org</a:t>
            </a:r>
            <a:endParaRPr lang="en-US" dirty="0"/>
          </a:p>
        </p:txBody>
      </p:sp>
      <p:sp>
        <p:nvSpPr>
          <p:cNvPr id="11" name="TextBox 10">
            <a:extLst>
              <a:ext uri="{FF2B5EF4-FFF2-40B4-BE49-F238E27FC236}">
                <a16:creationId xmlns:a16="http://schemas.microsoft.com/office/drawing/2014/main" id="{BE701D4B-7F97-BAD1-1876-43F423B2A753}"/>
              </a:ext>
            </a:extLst>
          </p:cNvPr>
          <p:cNvSpPr txBox="1"/>
          <p:nvPr/>
        </p:nvSpPr>
        <p:spPr>
          <a:xfrm>
            <a:off x="1182016" y="6492875"/>
            <a:ext cx="2610010" cy="307777"/>
          </a:xfrm>
          <a:prstGeom prst="rect">
            <a:avLst/>
          </a:prstGeom>
          <a:noFill/>
        </p:spPr>
        <p:txBody>
          <a:bodyPr wrap="none" rtlCol="0">
            <a:spAutoFit/>
          </a:bodyPr>
          <a:lstStyle/>
          <a:p>
            <a:r>
              <a:rPr lang="en-US" dirty="0">
                <a:hlinkClick r:id="rId6"/>
              </a:rPr>
              <a:t>https://</a:t>
            </a:r>
            <a:r>
              <a:rPr lang="en-US" dirty="0" err="1">
                <a:hlinkClick r:id="rId6"/>
              </a:rPr>
              <a:t>gp-argo.greatplains.net</a:t>
            </a:r>
            <a:endParaRPr lang="en-US" dirty="0"/>
          </a:p>
        </p:txBody>
      </p:sp>
      <p:pic>
        <p:nvPicPr>
          <p:cNvPr id="12" name="Picture 11">
            <a:extLst>
              <a:ext uri="{FF2B5EF4-FFF2-40B4-BE49-F238E27FC236}">
                <a16:creationId xmlns:a16="http://schemas.microsoft.com/office/drawing/2014/main" id="{A158053A-A83E-4082-088B-E281A05FA17D}"/>
              </a:ext>
            </a:extLst>
          </p:cNvPr>
          <p:cNvPicPr>
            <a:picLocks noChangeAspect="1"/>
          </p:cNvPicPr>
          <p:nvPr/>
        </p:nvPicPr>
        <p:blipFill>
          <a:blip r:embed="rId7"/>
          <a:stretch>
            <a:fillRect/>
          </a:stretch>
        </p:blipFill>
        <p:spPr>
          <a:xfrm>
            <a:off x="8153669" y="4163645"/>
            <a:ext cx="3496937" cy="2356359"/>
          </a:xfrm>
          <a:prstGeom prst="rect">
            <a:avLst/>
          </a:prstGeom>
          <a:solidFill>
            <a:schemeClr val="bg1"/>
          </a:solidFill>
        </p:spPr>
      </p:pic>
      <p:sp>
        <p:nvSpPr>
          <p:cNvPr id="13" name="TextBox 12">
            <a:extLst>
              <a:ext uri="{FF2B5EF4-FFF2-40B4-BE49-F238E27FC236}">
                <a16:creationId xmlns:a16="http://schemas.microsoft.com/office/drawing/2014/main" id="{65A4475E-9530-50E9-4270-FCFE1E1CA9E1}"/>
              </a:ext>
            </a:extLst>
          </p:cNvPr>
          <p:cNvSpPr txBox="1"/>
          <p:nvPr/>
        </p:nvSpPr>
        <p:spPr>
          <a:xfrm>
            <a:off x="8956403" y="3614213"/>
            <a:ext cx="1895071" cy="584775"/>
          </a:xfrm>
          <a:prstGeom prst="rect">
            <a:avLst/>
          </a:prstGeom>
          <a:noFill/>
        </p:spPr>
        <p:txBody>
          <a:bodyPr wrap="none" rtlCol="0">
            <a:spAutoFit/>
          </a:bodyPr>
          <a:lstStyle/>
          <a:p>
            <a:r>
              <a:rPr lang="en-US" sz="3200" b="1" dirty="0" err="1"/>
              <a:t>NRDStor</a:t>
            </a:r>
            <a:endParaRPr lang="en-US" sz="3200" b="1" dirty="0"/>
          </a:p>
        </p:txBody>
      </p:sp>
    </p:spTree>
    <p:extLst>
      <p:ext uri="{BB962C8B-B14F-4D97-AF65-F5344CB8AC3E}">
        <p14:creationId xmlns:p14="http://schemas.microsoft.com/office/powerpoint/2010/main" val="451740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OUTLINE for CC* Tutorial</a:t>
            </a:r>
            <a:endParaRPr b="1" dirty="0"/>
          </a:p>
        </p:txBody>
      </p:sp>
      <p:sp>
        <p:nvSpPr>
          <p:cNvPr id="109" name="Google Shape;109;p4"/>
          <p:cNvSpPr txBox="1">
            <a:spLocks noGrp="1"/>
          </p:cNvSpPr>
          <p:nvPr>
            <p:ph type="body" idx="1"/>
          </p:nvPr>
        </p:nvSpPr>
        <p:spPr>
          <a:xfrm>
            <a:off x="658299" y="1325700"/>
            <a:ext cx="10515600" cy="4890616"/>
          </a:xfrm>
          <a:prstGeom prst="rect">
            <a:avLst/>
          </a:prstGeom>
          <a:noFill/>
          <a:ln>
            <a:noFill/>
          </a:ln>
        </p:spPr>
        <p:txBody>
          <a:bodyPr spcFirstLastPara="1" wrap="square" lIns="91425" tIns="45700" rIns="91425" bIns="45700" anchor="t" anchorCtr="0">
            <a:noAutofit/>
          </a:bodyPr>
          <a:lstStyle/>
          <a:p>
            <a:pPr marL="419100" lvl="0" indent="-400050" algn="l" rtl="0">
              <a:lnSpc>
                <a:spcPct val="90000"/>
              </a:lnSpc>
              <a:spcBef>
                <a:spcPts val="1000"/>
              </a:spcBef>
              <a:spcAft>
                <a:spcPts val="0"/>
              </a:spcAft>
              <a:buSzPts val="3300"/>
              <a:buFont typeface="+mj-lt"/>
              <a:buAutoNum type="romanUcPeriod"/>
            </a:pPr>
            <a:r>
              <a:rPr lang="en-US" sz="1800" b="1" dirty="0"/>
              <a:t>  Overview of 2024 CC* from EPOC</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Approaches to Identifying Your Science Drivers</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Best Practices for Creating Your Technology Plan</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Meeting your 20% Sharing Requirement</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2400" b="1" dirty="0">
                <a:solidFill>
                  <a:schemeClr val="accent2"/>
                </a:solidFill>
              </a:rPr>
              <a:t>  Broader Impact </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NSF Program Officer Q&amp;A with Kevin Thompson</a:t>
            </a:r>
            <a:endParaRPr sz="1800" b="1"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extLst>
      <p:ext uri="{BB962C8B-B14F-4D97-AF65-F5344CB8AC3E}">
        <p14:creationId xmlns:p14="http://schemas.microsoft.com/office/powerpoint/2010/main" val="3797669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10500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Broader Impact in Your Proposal</a:t>
            </a:r>
            <a:endParaRPr b="1" dirty="0"/>
          </a:p>
        </p:txBody>
      </p:sp>
      <p:sp>
        <p:nvSpPr>
          <p:cNvPr id="109" name="Google Shape;109;p4"/>
          <p:cNvSpPr txBox="1">
            <a:spLocks noGrp="1"/>
          </p:cNvSpPr>
          <p:nvPr>
            <p:ph type="body" idx="1"/>
          </p:nvPr>
        </p:nvSpPr>
        <p:spPr>
          <a:xfrm>
            <a:off x="630682" y="1060310"/>
            <a:ext cx="11360690" cy="39966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sz="2400" dirty="0"/>
              <a:t>NSF’s broader impact is one of the two vital evaluation criteria (intellectual merit and broader impact) for merit review.   </a:t>
            </a:r>
          </a:p>
          <a:p>
            <a:pPr marL="457200" lvl="0" indent="-438150" algn="l" rtl="0">
              <a:lnSpc>
                <a:spcPct val="90000"/>
              </a:lnSpc>
              <a:spcBef>
                <a:spcPts val="1000"/>
              </a:spcBef>
              <a:spcAft>
                <a:spcPts val="0"/>
              </a:spcAft>
              <a:buSzPts val="3300"/>
              <a:buChar char="•"/>
            </a:pPr>
            <a:endParaRPr lang="en-US" sz="2400" dirty="0"/>
          </a:p>
          <a:p>
            <a:pPr marL="457200" lvl="0" indent="-438150" algn="l" rtl="0">
              <a:lnSpc>
                <a:spcPct val="90000"/>
              </a:lnSpc>
              <a:spcBef>
                <a:spcPts val="1000"/>
              </a:spcBef>
              <a:spcAft>
                <a:spcPts val="0"/>
              </a:spcAft>
              <a:buSzPts val="3300"/>
              <a:buChar char="•"/>
            </a:pPr>
            <a:r>
              <a:rPr lang="en-US" sz="2400" dirty="0"/>
              <a:t>NSF has provided good recent guidance in their Perspectives on Broader Impacts in 2022, including examples from funded PIs.</a:t>
            </a:r>
          </a:p>
          <a:p>
            <a:pPr lvl="1" indent="-438150">
              <a:spcBef>
                <a:spcPts val="1000"/>
              </a:spcBef>
              <a:buSzPts val="3300"/>
            </a:pPr>
            <a:r>
              <a:rPr lang="en-US" sz="2000" dirty="0">
                <a:hlinkClick r:id="rId3"/>
              </a:rPr>
              <a:t>https://nsf-gov-resources.nsf.gov/2022-09/Broader_Impacts_0.pdf</a:t>
            </a:r>
            <a:endParaRPr lang="en-US" sz="2000" dirty="0"/>
          </a:p>
          <a:p>
            <a:pPr lvl="1" indent="-438150">
              <a:spcBef>
                <a:spcPts val="1000"/>
              </a:spcBef>
              <a:buSzPts val="3300"/>
            </a:pPr>
            <a:endParaRPr lang="en-US" dirty="0"/>
          </a:p>
          <a:p>
            <a:pPr indent="-438150">
              <a:buSzPts val="3300"/>
            </a:pPr>
            <a:r>
              <a:rPr lang="en-US" sz="2400" dirty="0"/>
              <a:t>Advancing Research Impact in Society also has a toolkit for helping develop Broader impact statements.</a:t>
            </a:r>
          </a:p>
          <a:p>
            <a:pPr lvl="1" indent="-438150">
              <a:buSzPts val="3300"/>
            </a:pPr>
            <a:r>
              <a:rPr lang="en-US" sz="2000" dirty="0"/>
              <a:t>ARIS Broader Impact Toolkit contains Guiding principles, a Planning checklist, a BI wizard, Project </a:t>
            </a:r>
            <a:r>
              <a:rPr lang="en-US" sz="2000" dirty="0" err="1"/>
              <a:t>Rubic</a:t>
            </a:r>
            <a:r>
              <a:rPr lang="en-US" sz="2000" dirty="0"/>
              <a:t>, and a tutorial.</a:t>
            </a:r>
          </a:p>
          <a:p>
            <a:pPr lvl="1" indent="-438150">
              <a:buSzPts val="3300"/>
            </a:pPr>
            <a:r>
              <a:rPr lang="en-US" sz="2000" dirty="0"/>
              <a:t>See https://</a:t>
            </a:r>
            <a:r>
              <a:rPr lang="en-US" sz="2000" dirty="0" err="1"/>
              <a:t>aris.marine.rutgers.edu</a:t>
            </a:r>
            <a:r>
              <a:rPr lang="en-US" sz="2000" dirty="0"/>
              <a:t>/</a:t>
            </a:r>
            <a:r>
              <a:rPr lang="en-US" sz="2000" dirty="0" err="1"/>
              <a:t>index.php</a:t>
            </a:r>
            <a:endParaRPr lang="en-US" sz="2000"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1718237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Broader Impact: Instructional and Classroom Usage</a:t>
            </a:r>
            <a:endParaRPr b="1" dirty="0"/>
          </a:p>
        </p:txBody>
      </p:sp>
      <p:sp>
        <p:nvSpPr>
          <p:cNvPr id="109" name="Google Shape;109;p4"/>
          <p:cNvSpPr txBox="1">
            <a:spLocks noGrp="1"/>
          </p:cNvSpPr>
          <p:nvPr>
            <p:ph type="body" idx="1"/>
          </p:nvPr>
        </p:nvSpPr>
        <p:spPr>
          <a:xfrm>
            <a:off x="642256" y="1690825"/>
            <a:ext cx="11406989" cy="39966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dirty="0"/>
              <a:t>The new CC* solicitation explicitly allows instructional and classroom impact to be part of your broader impact story.</a:t>
            </a:r>
          </a:p>
          <a:p>
            <a:pPr marL="457200" lvl="0" indent="-438150" algn="l" rtl="0">
              <a:lnSpc>
                <a:spcPct val="90000"/>
              </a:lnSpc>
              <a:spcBef>
                <a:spcPts val="1000"/>
              </a:spcBef>
              <a:spcAft>
                <a:spcPts val="0"/>
              </a:spcAft>
              <a:buSzPts val="3300"/>
              <a:buChar char="•"/>
            </a:pPr>
            <a:endParaRPr lang="en-US" dirty="0"/>
          </a:p>
          <a:p>
            <a:pPr marL="457200" lvl="0" indent="-438150" algn="l" rtl="0">
              <a:lnSpc>
                <a:spcPct val="90000"/>
              </a:lnSpc>
              <a:spcBef>
                <a:spcPts val="1000"/>
              </a:spcBef>
              <a:spcAft>
                <a:spcPts val="0"/>
              </a:spcAft>
              <a:buSzPts val="3300"/>
              <a:buChar char="•"/>
            </a:pPr>
            <a:r>
              <a:rPr lang="en-US" dirty="0"/>
              <a:t>Classroom and instructional usage is amenable to direct quantitative measurement for annual reporting purposes.</a:t>
            </a:r>
          </a:p>
          <a:p>
            <a:pPr lvl="1" indent="-438150">
              <a:spcBef>
                <a:spcPts val="1000"/>
              </a:spcBef>
              <a:buSzPts val="3300"/>
            </a:pPr>
            <a:r>
              <a:rPr lang="en-US" dirty="0"/>
              <a:t>How many students, courses, disciplinary lenses, hours or usage, and integration into the curriculum? These metrics also allow you to leverage existing student information system data for more complex data-driven analysis.</a:t>
            </a:r>
          </a:p>
          <a:p>
            <a:pPr lvl="1" indent="-438150">
              <a:spcBef>
                <a:spcPts val="1000"/>
              </a:spcBef>
              <a:buSzPts val="3300"/>
            </a:pPr>
            <a:r>
              <a:rPr lang="en-US" dirty="0"/>
              <a:t>Make sure to balance the production is “test” reality of research infrastructure with classroom expectations and support needs to avoid friction.</a:t>
            </a:r>
          </a:p>
          <a:p>
            <a:pPr lvl="1" indent="-438150">
              <a:spcBef>
                <a:spcPts val="1000"/>
              </a:spcBef>
              <a:buSzPts val="3300"/>
            </a:pPr>
            <a:endParaRPr lang="en-US" dirty="0"/>
          </a:p>
          <a:p>
            <a:pPr lvl="1" indent="-438150">
              <a:spcBef>
                <a:spcPts val="1000"/>
              </a:spcBef>
              <a:buSzPts val="3300"/>
            </a:pPr>
            <a:endParaRPr lang="en-US" dirty="0"/>
          </a:p>
          <a:p>
            <a:pPr marL="457200" lvl="0" indent="-438150" algn="l" rtl="0">
              <a:lnSpc>
                <a:spcPct val="90000"/>
              </a:lnSpc>
              <a:spcBef>
                <a:spcPts val="1000"/>
              </a:spcBef>
              <a:spcAft>
                <a:spcPts val="0"/>
              </a:spcAft>
              <a:buSzPts val="3300"/>
              <a:buChar char="•"/>
            </a:pPr>
            <a:endParaRPr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638933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OUTLINE for CC* Tutorial</a:t>
            </a:r>
            <a:endParaRPr b="1" dirty="0"/>
          </a:p>
        </p:txBody>
      </p:sp>
      <p:sp>
        <p:nvSpPr>
          <p:cNvPr id="109" name="Google Shape;109;p4"/>
          <p:cNvSpPr txBox="1">
            <a:spLocks noGrp="1"/>
          </p:cNvSpPr>
          <p:nvPr>
            <p:ph type="body" idx="1"/>
          </p:nvPr>
        </p:nvSpPr>
        <p:spPr>
          <a:xfrm>
            <a:off x="658299" y="1325700"/>
            <a:ext cx="10515600" cy="4890616"/>
          </a:xfrm>
          <a:prstGeom prst="rect">
            <a:avLst/>
          </a:prstGeom>
          <a:noFill/>
          <a:ln>
            <a:noFill/>
          </a:ln>
        </p:spPr>
        <p:txBody>
          <a:bodyPr spcFirstLastPara="1" wrap="square" lIns="91425" tIns="45700" rIns="91425" bIns="45700" anchor="t" anchorCtr="0">
            <a:noAutofit/>
          </a:bodyPr>
          <a:lstStyle/>
          <a:p>
            <a:pPr marL="419100" lvl="0" indent="-400050" algn="l" rtl="0">
              <a:lnSpc>
                <a:spcPct val="90000"/>
              </a:lnSpc>
              <a:spcBef>
                <a:spcPts val="1000"/>
              </a:spcBef>
              <a:spcAft>
                <a:spcPts val="0"/>
              </a:spcAft>
              <a:buSzPts val="3300"/>
              <a:buFont typeface="+mj-lt"/>
              <a:buAutoNum type="romanUcPeriod"/>
            </a:pPr>
            <a:r>
              <a:rPr lang="en-US" sz="1800" b="1" dirty="0"/>
              <a:t>  Overview of 2024 CC* from EPOC</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Approaches to Identifying Your Science Drivers</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Best Practices for Creating Your Technology Plan</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Meeting your 20% Sharing Requirement</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Broader Impact </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2400" b="1" dirty="0">
                <a:solidFill>
                  <a:schemeClr val="accent2"/>
                </a:solidFill>
              </a:rPr>
              <a:t>  NSF Program Officer Q&amp;A with Kevin Thompson</a:t>
            </a:r>
            <a:endParaRPr sz="2400" b="1" dirty="0">
              <a:solidFill>
                <a:schemeClr val="accent2"/>
              </a:solidFill>
            </a:endParaRPr>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785104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NSF Q&amp;A</a:t>
            </a:r>
            <a:endParaRPr b="1"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2200304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Google Shape;90;p2">
            <a:extLst>
              <a:ext uri="{FF2B5EF4-FFF2-40B4-BE49-F238E27FC236}">
                <a16:creationId xmlns:a16="http://schemas.microsoft.com/office/drawing/2014/main" id="{B58896DD-B285-AC88-FFD2-A374178DA259}"/>
              </a:ext>
            </a:extLst>
          </p:cNvPr>
          <p:cNvSpPr txBox="1">
            <a:spLocks noGrp="1"/>
          </p:cNvSpPr>
          <p:nvPr>
            <p:ph type="ctrTitle"/>
          </p:nvPr>
        </p:nvSpPr>
        <p:spPr>
          <a:xfrm>
            <a:off x="95250" y="1728802"/>
            <a:ext cx="12096900" cy="179498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5400" dirty="0"/>
              <a:t>Writing a successful CC* Grant</a:t>
            </a:r>
            <a:br>
              <a:rPr lang="en-US" sz="5400" dirty="0"/>
            </a:br>
            <a:r>
              <a:rPr lang="en-US" sz="3200" dirty="0"/>
              <a:t>Fifth National Research Platform (5NRP) Workshop</a:t>
            </a:r>
            <a:endParaRPr sz="3200" dirty="0"/>
          </a:p>
        </p:txBody>
      </p:sp>
      <p:sp>
        <p:nvSpPr>
          <p:cNvPr id="5" name="Google Shape;93;p2">
            <a:extLst>
              <a:ext uri="{FF2B5EF4-FFF2-40B4-BE49-F238E27FC236}">
                <a16:creationId xmlns:a16="http://schemas.microsoft.com/office/drawing/2014/main" id="{B8F7B859-3908-31ED-6BD8-ADB2055FBA70}"/>
              </a:ext>
            </a:extLst>
          </p:cNvPr>
          <p:cNvSpPr txBox="1"/>
          <p:nvPr/>
        </p:nvSpPr>
        <p:spPr>
          <a:xfrm>
            <a:off x="6724107" y="4044074"/>
            <a:ext cx="5192210"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rgbClr val="000000"/>
                </a:solidFill>
                <a:latin typeface="Calibri"/>
                <a:ea typeface="Calibri"/>
                <a:cs typeface="Calibri"/>
                <a:sym typeface="Calibri"/>
              </a:rPr>
              <a:t>Jason </a:t>
            </a:r>
            <a:r>
              <a:rPr lang="en-US" sz="1800" b="0" i="0" u="none" strike="noStrike" cap="none" dirty="0" err="1">
                <a:solidFill>
                  <a:srgbClr val="000000"/>
                </a:solidFill>
                <a:latin typeface="Calibri"/>
                <a:ea typeface="Calibri"/>
                <a:cs typeface="Calibri"/>
                <a:sym typeface="Calibri"/>
              </a:rPr>
              <a:t>Zurawski</a:t>
            </a:r>
            <a:endParaRPr lang="en-US" sz="18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400"/>
              <a:buFont typeface="Arial"/>
              <a:buNone/>
            </a:pPr>
            <a:r>
              <a:rPr lang="en-US" sz="1800" dirty="0">
                <a:latin typeface="Calibri"/>
                <a:cs typeface="Calibri"/>
                <a:sym typeface="Calibri"/>
                <a:hlinkClick r:id="rId3"/>
              </a:rPr>
              <a:t>zurawski@es.net</a:t>
            </a:r>
            <a:r>
              <a:rPr lang="en-US" sz="1800" dirty="0">
                <a:latin typeface="Calibri"/>
                <a:cs typeface="Calibri"/>
                <a:sym typeface="Calibri"/>
              </a:rPr>
              <a:t> </a:t>
            </a:r>
            <a:endParaRPr sz="1100" b="0" i="0" u="none" strike="noStrike" cap="none" dirty="0">
              <a:solidFill>
                <a:srgbClr val="000000"/>
              </a:solidFill>
              <a:latin typeface="Arial"/>
              <a:ea typeface="Arial"/>
              <a:cs typeface="Arial"/>
              <a:sym typeface="Arial"/>
            </a:endParaRPr>
          </a:p>
          <a:p>
            <a:pPr marL="0" marR="0" lvl="0" indent="0" algn="ctr" rtl="0">
              <a:lnSpc>
                <a:spcPct val="90000"/>
              </a:lnSpc>
              <a:spcBef>
                <a:spcPts val="300"/>
              </a:spcBef>
              <a:spcAft>
                <a:spcPts val="0"/>
              </a:spcAft>
              <a:buClr>
                <a:srgbClr val="000000"/>
              </a:buClr>
              <a:buSzPts val="2400"/>
              <a:buFont typeface="Arial"/>
              <a:buNone/>
            </a:pPr>
            <a:r>
              <a:rPr lang="en-US" sz="1800" b="0" i="0" u="none" strike="noStrike" cap="none" dirty="0">
                <a:solidFill>
                  <a:srgbClr val="000000"/>
                </a:solidFill>
                <a:latin typeface="Calibri"/>
                <a:ea typeface="Calibri"/>
                <a:cs typeface="Calibri"/>
                <a:sym typeface="Calibri"/>
              </a:rPr>
              <a:t>Co-PI, EPOC</a:t>
            </a:r>
            <a:endParaRPr sz="1100" b="0" i="0" u="none" strike="noStrike" cap="none" dirty="0">
              <a:solidFill>
                <a:srgbClr val="000000"/>
              </a:solidFill>
              <a:latin typeface="Arial"/>
              <a:ea typeface="Arial"/>
              <a:cs typeface="Arial"/>
              <a:sym typeface="Arial"/>
            </a:endParaRPr>
          </a:p>
          <a:p>
            <a:pPr marL="0" marR="0" lvl="0" indent="0" algn="ctr" rtl="0">
              <a:lnSpc>
                <a:spcPct val="90000"/>
              </a:lnSpc>
              <a:spcBef>
                <a:spcPts val="300"/>
              </a:spcBef>
              <a:spcAft>
                <a:spcPts val="0"/>
              </a:spcAft>
              <a:buClr>
                <a:srgbClr val="000000"/>
              </a:buClr>
              <a:buSzPts val="2400"/>
              <a:buFont typeface="Arial"/>
              <a:buNone/>
            </a:pPr>
            <a:r>
              <a:rPr lang="en-US" sz="1800" b="0" i="0" u="none" strike="noStrike" cap="none" dirty="0" err="1">
                <a:solidFill>
                  <a:srgbClr val="000000"/>
                </a:solidFill>
                <a:latin typeface="Calibri"/>
                <a:ea typeface="Calibri"/>
                <a:cs typeface="Calibri"/>
                <a:sym typeface="Calibri"/>
              </a:rPr>
              <a:t>ESnet</a:t>
            </a:r>
            <a:r>
              <a:rPr lang="en-US" sz="1800" b="0" i="0" u="none" strike="noStrike" cap="none" dirty="0">
                <a:solidFill>
                  <a:srgbClr val="000000"/>
                </a:solidFill>
                <a:latin typeface="Calibri"/>
                <a:ea typeface="Calibri"/>
                <a:cs typeface="Calibri"/>
                <a:sym typeface="Calibri"/>
              </a:rPr>
              <a:t> / Lawrence Berkeley National Laboratory</a:t>
            </a:r>
            <a:endParaRPr sz="1100" b="0" i="0" u="none" strike="noStrike" cap="none" dirty="0">
              <a:solidFill>
                <a:srgbClr val="000000"/>
              </a:solidFill>
              <a:latin typeface="Arial"/>
              <a:ea typeface="Arial"/>
              <a:cs typeface="Arial"/>
              <a:sym typeface="Arial"/>
            </a:endParaRPr>
          </a:p>
        </p:txBody>
      </p:sp>
      <p:sp>
        <p:nvSpPr>
          <p:cNvPr id="7" name="Google Shape;93;p2">
            <a:extLst>
              <a:ext uri="{FF2B5EF4-FFF2-40B4-BE49-F238E27FC236}">
                <a16:creationId xmlns:a16="http://schemas.microsoft.com/office/drawing/2014/main" id="{98C29420-B297-0E6A-EE6A-2D801BE0E6F8}"/>
              </a:ext>
            </a:extLst>
          </p:cNvPr>
          <p:cNvSpPr txBox="1"/>
          <p:nvPr/>
        </p:nvSpPr>
        <p:spPr>
          <a:xfrm>
            <a:off x="2871788" y="4044074"/>
            <a:ext cx="4128102"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rgbClr val="000000"/>
                </a:solidFill>
                <a:latin typeface="Calibri"/>
                <a:ea typeface="Calibri"/>
                <a:cs typeface="Calibri"/>
                <a:sym typeface="Calibri"/>
              </a:rPr>
              <a:t>Derek Weitzel</a:t>
            </a:r>
          </a:p>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rgbClr val="000000"/>
                </a:solidFill>
                <a:latin typeface="Calibri"/>
                <a:ea typeface="Calibri"/>
                <a:cs typeface="Calibri"/>
                <a:sym typeface="Calibri"/>
                <a:hlinkClick r:id="rId4"/>
              </a:rPr>
              <a:t>dweitzel@unl.edu</a:t>
            </a:r>
            <a:r>
              <a:rPr lang="en-US" sz="1800" b="0" i="0" u="none" strike="noStrike" cap="none" dirty="0">
                <a:solidFill>
                  <a:srgbClr val="000000"/>
                </a:solidFill>
                <a:latin typeface="Calibri"/>
                <a:ea typeface="Calibri"/>
                <a:cs typeface="Calibri"/>
                <a:sym typeface="Calibri"/>
              </a:rPr>
              <a:t> </a:t>
            </a:r>
          </a:p>
          <a:p>
            <a:pPr marL="0" marR="0" lvl="0" indent="0" algn="ctr" rtl="0">
              <a:lnSpc>
                <a:spcPct val="90000"/>
              </a:lnSpc>
              <a:spcBef>
                <a:spcPts val="0"/>
              </a:spcBef>
              <a:spcAft>
                <a:spcPts val="0"/>
              </a:spcAft>
              <a:buClr>
                <a:srgbClr val="000000"/>
              </a:buClr>
              <a:buSzPts val="2400"/>
              <a:buFont typeface="Arial"/>
              <a:buNone/>
            </a:pPr>
            <a:r>
              <a:rPr lang="en-US" sz="1800" dirty="0">
                <a:latin typeface="Calibri"/>
                <a:cs typeface="Calibri"/>
                <a:sym typeface="Calibri"/>
              </a:rPr>
              <a:t>Research Assistant Professor</a:t>
            </a:r>
            <a:endParaRPr sz="1100" b="0" i="0" u="none" strike="noStrike" cap="none" dirty="0">
              <a:solidFill>
                <a:srgbClr val="000000"/>
              </a:solidFill>
              <a:latin typeface="Arial"/>
              <a:ea typeface="Arial"/>
              <a:cs typeface="Arial"/>
              <a:sym typeface="Arial"/>
            </a:endParaRPr>
          </a:p>
          <a:p>
            <a:pPr marL="0" marR="0" lvl="0" indent="0" algn="ctr" rtl="0">
              <a:lnSpc>
                <a:spcPct val="90000"/>
              </a:lnSpc>
              <a:spcBef>
                <a:spcPts val="300"/>
              </a:spcBef>
              <a:spcAft>
                <a:spcPts val="0"/>
              </a:spcAft>
              <a:buClr>
                <a:srgbClr val="000000"/>
              </a:buClr>
              <a:buSzPts val="2400"/>
              <a:buFont typeface="Arial"/>
              <a:buNone/>
            </a:pPr>
            <a:r>
              <a:rPr lang="en-US" sz="1800" b="0" i="0" u="none" strike="noStrike" cap="none" dirty="0">
                <a:solidFill>
                  <a:srgbClr val="000000"/>
                </a:solidFill>
                <a:latin typeface="Calibri"/>
                <a:ea typeface="Calibri"/>
                <a:cs typeface="Calibri"/>
                <a:sym typeface="Calibri"/>
              </a:rPr>
              <a:t>University of Nebraska-Lincoln</a:t>
            </a:r>
            <a:endParaRPr sz="1100" b="0" i="0" u="none" strike="noStrike" cap="none" dirty="0">
              <a:solidFill>
                <a:srgbClr val="000000"/>
              </a:solidFill>
              <a:latin typeface="Arial"/>
              <a:ea typeface="Arial"/>
              <a:cs typeface="Arial"/>
              <a:sym typeface="Arial"/>
            </a:endParaRPr>
          </a:p>
        </p:txBody>
      </p:sp>
      <p:sp>
        <p:nvSpPr>
          <p:cNvPr id="8" name="Google Shape;93;p2">
            <a:extLst>
              <a:ext uri="{FF2B5EF4-FFF2-40B4-BE49-F238E27FC236}">
                <a16:creationId xmlns:a16="http://schemas.microsoft.com/office/drawing/2014/main" id="{A3ED5C75-2398-1806-DCB5-EE37D888283F}"/>
              </a:ext>
            </a:extLst>
          </p:cNvPr>
          <p:cNvSpPr txBox="1"/>
          <p:nvPr/>
        </p:nvSpPr>
        <p:spPr>
          <a:xfrm>
            <a:off x="0" y="4044074"/>
            <a:ext cx="3515710"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Jerry Sheehan</a:t>
            </a:r>
          </a:p>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rgbClr val="000000"/>
                </a:solidFill>
                <a:latin typeface="Calibri" panose="020F0502020204030204" pitchFamily="34" charset="0"/>
                <a:cs typeface="Calibri" panose="020F0502020204030204" pitchFamily="34" charset="0"/>
                <a:sym typeface="Arial"/>
                <a:hlinkClick r:id="rId5"/>
              </a:rPr>
              <a:t>jsheehan@salk.edu</a:t>
            </a:r>
            <a:r>
              <a:rPr lang="en-US" sz="1800" b="0" i="0" u="none" strike="noStrike" cap="none" dirty="0">
                <a:solidFill>
                  <a:srgbClr val="000000"/>
                </a:solidFill>
                <a:latin typeface="Calibri" panose="020F0502020204030204" pitchFamily="34" charset="0"/>
                <a:cs typeface="Calibri" panose="020F0502020204030204" pitchFamily="34" charset="0"/>
                <a:sym typeface="Arial"/>
              </a:rPr>
              <a:t>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90000"/>
              </a:lnSpc>
              <a:spcBef>
                <a:spcPts val="300"/>
              </a:spcBef>
              <a:spcAft>
                <a:spcPts val="0"/>
              </a:spcAft>
              <a:buClr>
                <a:srgbClr val="000000"/>
              </a:buClr>
              <a:buSzPts val="2400"/>
              <a:buFont typeface="Arial"/>
              <a:buNone/>
            </a:pPr>
            <a:r>
              <a:rPr lang="en-US" sz="1800" b="0" i="0" u="none" strike="noStrike" cap="none" dirty="0">
                <a:solidFill>
                  <a:srgbClr val="000000"/>
                </a:solidFill>
                <a:latin typeface="Calibri" panose="020F0502020204030204" pitchFamily="34" charset="0"/>
                <a:cs typeface="Calibri" panose="020F0502020204030204" pitchFamily="34" charset="0"/>
                <a:sym typeface="Arial"/>
              </a:rPr>
              <a:t>CIO</a:t>
            </a:r>
          </a:p>
          <a:p>
            <a:pPr marL="0" marR="0" lvl="0" indent="0" algn="ctr" rtl="0">
              <a:lnSpc>
                <a:spcPct val="90000"/>
              </a:lnSpc>
              <a:spcBef>
                <a:spcPts val="300"/>
              </a:spcBef>
              <a:spcAft>
                <a:spcPts val="0"/>
              </a:spcAft>
              <a:buClr>
                <a:srgbClr val="000000"/>
              </a:buClr>
              <a:buSzPts val="2400"/>
              <a:buFont typeface="Arial"/>
              <a:buNone/>
            </a:pPr>
            <a:r>
              <a:rPr lang="en-US" sz="1800" b="0" i="0" u="none" strike="noStrike" cap="none" dirty="0">
                <a:solidFill>
                  <a:srgbClr val="000000"/>
                </a:solidFill>
                <a:latin typeface="Calibri" panose="020F0502020204030204" pitchFamily="34" charset="0"/>
                <a:cs typeface="Calibri" panose="020F0502020204030204" pitchFamily="34" charset="0"/>
                <a:sym typeface="Arial"/>
              </a:rPr>
              <a:t>Salk Institute</a:t>
            </a:r>
          </a:p>
          <a:p>
            <a:pPr marL="0" marR="0" lvl="0" indent="0" algn="ctr" rtl="0">
              <a:lnSpc>
                <a:spcPct val="90000"/>
              </a:lnSpc>
              <a:spcBef>
                <a:spcPts val="300"/>
              </a:spcBef>
              <a:spcAft>
                <a:spcPts val="0"/>
              </a:spcAft>
              <a:buClr>
                <a:srgbClr val="000000"/>
              </a:buClr>
              <a:buSzPts val="2400"/>
              <a:buFont typeface="Arial"/>
              <a:buNone/>
            </a:pP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19308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AC31-71D9-9D25-48DB-36F9705CF41A}"/>
              </a:ext>
            </a:extLst>
          </p:cNvPr>
          <p:cNvSpPr>
            <a:spLocks noGrp="1"/>
          </p:cNvSpPr>
          <p:nvPr>
            <p:ph type="title"/>
          </p:nvPr>
        </p:nvSpPr>
        <p:spPr/>
        <p:txBody>
          <a:bodyPr/>
          <a:lstStyle/>
          <a:p>
            <a:r>
              <a:rPr lang="en-US" dirty="0"/>
              <a:t>Who are We:  Jerry Sheehan</a:t>
            </a:r>
          </a:p>
        </p:txBody>
      </p:sp>
      <p:sp>
        <p:nvSpPr>
          <p:cNvPr id="3" name="Text Placeholder 2">
            <a:extLst>
              <a:ext uri="{FF2B5EF4-FFF2-40B4-BE49-F238E27FC236}">
                <a16:creationId xmlns:a16="http://schemas.microsoft.com/office/drawing/2014/main" id="{E155AAF1-64B1-6888-E7FA-6EBED34B875E}"/>
              </a:ext>
            </a:extLst>
          </p:cNvPr>
          <p:cNvSpPr>
            <a:spLocks noGrp="1"/>
          </p:cNvSpPr>
          <p:nvPr>
            <p:ph type="body" idx="1"/>
          </p:nvPr>
        </p:nvSpPr>
        <p:spPr>
          <a:xfrm>
            <a:off x="838200" y="1562867"/>
            <a:ext cx="6109138" cy="3996677"/>
          </a:xfrm>
        </p:spPr>
        <p:txBody>
          <a:bodyPr/>
          <a:lstStyle/>
          <a:p>
            <a:r>
              <a:rPr lang="en-US" sz="2400" dirty="0"/>
              <a:t>Thirty years of higher education IT experience, primarily in research intensive (R1) universities.</a:t>
            </a:r>
          </a:p>
          <a:p>
            <a:pPr marL="114300" indent="0">
              <a:buNone/>
            </a:pPr>
            <a:endParaRPr lang="en-US" sz="2400" dirty="0"/>
          </a:p>
          <a:p>
            <a:r>
              <a:rPr lang="en-US" sz="2400" dirty="0"/>
              <a:t>VPIT/CIO for 10 years:  Montana State, San Diego State; CIO-Salk Institute currently.</a:t>
            </a:r>
          </a:p>
          <a:p>
            <a:endParaRPr lang="en-US" sz="2400" dirty="0"/>
          </a:p>
          <a:p>
            <a:r>
              <a:rPr lang="en-US" sz="2400" dirty="0"/>
              <a:t>CC* Awardee in 2015 for CC*DNI, 2023 awardee for Regional Computing; prior CC* reviewer for NSF OAC.</a:t>
            </a:r>
          </a:p>
          <a:p>
            <a:endParaRPr lang="en-US" dirty="0"/>
          </a:p>
        </p:txBody>
      </p:sp>
      <p:sp>
        <p:nvSpPr>
          <p:cNvPr id="4" name="Slide Number Placeholder 3">
            <a:extLst>
              <a:ext uri="{FF2B5EF4-FFF2-40B4-BE49-F238E27FC236}">
                <a16:creationId xmlns:a16="http://schemas.microsoft.com/office/drawing/2014/main" id="{FDC60B18-74EA-FDC2-E8B9-CA1B21AA70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6" name="Picture 5" descr="A person with glasses and a beard&#10;&#10;Description automatically generated">
            <a:extLst>
              <a:ext uri="{FF2B5EF4-FFF2-40B4-BE49-F238E27FC236}">
                <a16:creationId xmlns:a16="http://schemas.microsoft.com/office/drawing/2014/main" id="{93768CF1-482D-8CCD-ACCC-168B819544E0}"/>
              </a:ext>
            </a:extLst>
          </p:cNvPr>
          <p:cNvPicPr>
            <a:picLocks noChangeAspect="1"/>
          </p:cNvPicPr>
          <p:nvPr/>
        </p:nvPicPr>
        <p:blipFill>
          <a:blip r:embed="rId3"/>
          <a:stretch>
            <a:fillRect/>
          </a:stretch>
        </p:blipFill>
        <p:spPr>
          <a:xfrm>
            <a:off x="7430695" y="1463565"/>
            <a:ext cx="3996677" cy="3996677"/>
          </a:xfrm>
          <a:prstGeom prst="rect">
            <a:avLst/>
          </a:prstGeom>
        </p:spPr>
      </p:pic>
    </p:spTree>
    <p:extLst>
      <p:ext uri="{BB962C8B-B14F-4D97-AF65-F5344CB8AC3E}">
        <p14:creationId xmlns:p14="http://schemas.microsoft.com/office/powerpoint/2010/main" val="113165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OUTLINE for CC* Tutorial</a:t>
            </a:r>
            <a:endParaRPr b="1" dirty="0"/>
          </a:p>
        </p:txBody>
      </p:sp>
      <p:sp>
        <p:nvSpPr>
          <p:cNvPr id="109" name="Google Shape;109;p4"/>
          <p:cNvSpPr txBox="1">
            <a:spLocks noGrp="1"/>
          </p:cNvSpPr>
          <p:nvPr>
            <p:ph type="body" idx="1"/>
          </p:nvPr>
        </p:nvSpPr>
        <p:spPr>
          <a:xfrm>
            <a:off x="658299" y="1325700"/>
            <a:ext cx="10515600" cy="4890616"/>
          </a:xfrm>
          <a:prstGeom prst="rect">
            <a:avLst/>
          </a:prstGeom>
          <a:noFill/>
          <a:ln>
            <a:noFill/>
          </a:ln>
        </p:spPr>
        <p:txBody>
          <a:bodyPr spcFirstLastPara="1" wrap="square" lIns="91425" tIns="45700" rIns="91425" bIns="45700" anchor="t" anchorCtr="0">
            <a:noAutofit/>
          </a:bodyPr>
          <a:lstStyle/>
          <a:p>
            <a:pPr marL="419100" lvl="0" indent="-400050" algn="l" rtl="0">
              <a:lnSpc>
                <a:spcPct val="90000"/>
              </a:lnSpc>
              <a:spcBef>
                <a:spcPts val="1000"/>
              </a:spcBef>
              <a:spcAft>
                <a:spcPts val="0"/>
              </a:spcAft>
              <a:buSzPts val="3300"/>
              <a:buFont typeface="+mj-lt"/>
              <a:buAutoNum type="romanUcPeriod"/>
            </a:pPr>
            <a:r>
              <a:rPr lang="en-US" sz="2400" b="1" dirty="0">
                <a:solidFill>
                  <a:schemeClr val="accent2"/>
                </a:solidFill>
              </a:rPr>
              <a:t>  Overview of 2024 CC* from EPOC</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Approaches to Identifying Your Science Drivers</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Best Practices for Creating Your Technology Plan</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Meeting your 20% Sharing Requirement</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Broader Impact </a:t>
            </a:r>
          </a:p>
          <a:p>
            <a:pPr marL="419100" lvl="0" indent="-400050" algn="l" rtl="0">
              <a:lnSpc>
                <a:spcPct val="90000"/>
              </a:lnSpc>
              <a:spcBef>
                <a:spcPts val="1000"/>
              </a:spcBef>
              <a:spcAft>
                <a:spcPts val="0"/>
              </a:spcAft>
              <a:buSzPts val="3300"/>
              <a:buFont typeface="+mj-lt"/>
              <a:buAutoNum type="romanUcPeriod"/>
            </a:pPr>
            <a:endParaRPr lang="en-US" sz="1800" b="1" dirty="0"/>
          </a:p>
          <a:p>
            <a:pPr marL="419100" lvl="0" indent="-400050" algn="l" rtl="0">
              <a:lnSpc>
                <a:spcPct val="90000"/>
              </a:lnSpc>
              <a:spcBef>
                <a:spcPts val="1000"/>
              </a:spcBef>
              <a:spcAft>
                <a:spcPts val="0"/>
              </a:spcAft>
              <a:buSzPts val="3300"/>
              <a:buFont typeface="+mj-lt"/>
              <a:buAutoNum type="romanUcPeriod"/>
            </a:pPr>
            <a:r>
              <a:rPr lang="en-US" sz="1800" b="1" dirty="0"/>
              <a:t>  NSF Program Officer Q&amp;A with Kevin Thompson</a:t>
            </a:r>
            <a:endParaRPr sz="1800" b="1"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64859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NOTE!</a:t>
            </a:r>
            <a:endParaRPr b="1"/>
          </a:p>
        </p:txBody>
      </p:sp>
      <p:sp>
        <p:nvSpPr>
          <p:cNvPr id="109" name="Google Shape;109;p4"/>
          <p:cNvSpPr txBox="1">
            <a:spLocks noGrp="1"/>
          </p:cNvSpPr>
          <p:nvPr>
            <p:ph type="body" idx="1"/>
          </p:nvPr>
        </p:nvSpPr>
        <p:spPr>
          <a:xfrm>
            <a:off x="838200" y="1825625"/>
            <a:ext cx="10515600" cy="39966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1000"/>
              </a:spcBef>
              <a:spcAft>
                <a:spcPts val="0"/>
              </a:spcAft>
              <a:buSzPts val="3300"/>
              <a:buChar char="•"/>
            </a:pPr>
            <a:r>
              <a:rPr lang="en-US" sz="3300" dirty="0"/>
              <a:t>Any of our comments on this solicitation are just that - our comments from past experience</a:t>
            </a:r>
            <a:endParaRPr sz="3300" dirty="0"/>
          </a:p>
          <a:p>
            <a:pPr marL="457200" lvl="0" indent="-438150" algn="l" rtl="0">
              <a:lnSpc>
                <a:spcPct val="90000"/>
              </a:lnSpc>
              <a:spcBef>
                <a:spcPts val="0"/>
              </a:spcBef>
              <a:spcAft>
                <a:spcPts val="0"/>
              </a:spcAft>
              <a:buSzPts val="3300"/>
              <a:buChar char="•"/>
            </a:pPr>
            <a:r>
              <a:rPr lang="en-US" sz="3300" dirty="0"/>
              <a:t>NSF and the NSF POs are your best resources for solicitation questions, regardless</a:t>
            </a:r>
            <a:endParaRPr sz="3300" dirty="0"/>
          </a:p>
          <a:p>
            <a:pPr marL="457200" lvl="0" indent="-438150" algn="l" rtl="0">
              <a:lnSpc>
                <a:spcPct val="90000"/>
              </a:lnSpc>
              <a:spcBef>
                <a:spcPts val="0"/>
              </a:spcBef>
              <a:spcAft>
                <a:spcPts val="0"/>
              </a:spcAft>
              <a:buSzPts val="3300"/>
              <a:buChar char="•"/>
            </a:pPr>
            <a:r>
              <a:rPr lang="en-US" sz="3300" dirty="0"/>
              <a:t>The following is simply our opinion</a:t>
            </a:r>
            <a:endParaRPr sz="3300" dirty="0"/>
          </a:p>
        </p:txBody>
      </p:sp>
      <p:sp>
        <p:nvSpPr>
          <p:cNvPr id="110" name="Google Shape;11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237959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293175" y="365125"/>
            <a:ext cx="11803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EPOC: </a:t>
            </a:r>
            <a:endParaRPr b="1"/>
          </a:p>
          <a:p>
            <a:pPr marL="0" lvl="0" indent="0" algn="l" rtl="0">
              <a:lnSpc>
                <a:spcPct val="90000"/>
              </a:lnSpc>
              <a:spcBef>
                <a:spcPts val="0"/>
              </a:spcBef>
              <a:spcAft>
                <a:spcPts val="0"/>
              </a:spcAft>
              <a:buClr>
                <a:schemeClr val="dk1"/>
              </a:buClr>
              <a:buSzPts val="4400"/>
              <a:buFont typeface="Calibri"/>
              <a:buNone/>
            </a:pPr>
            <a:r>
              <a:rPr lang="en-US" b="1"/>
              <a:t>Engagement and Performance Operations Center</a:t>
            </a:r>
            <a:endParaRPr/>
          </a:p>
        </p:txBody>
      </p:sp>
      <p:sp>
        <p:nvSpPr>
          <p:cNvPr id="116" name="Google Shape;116;p5"/>
          <p:cNvSpPr txBox="1">
            <a:spLocks noGrp="1"/>
          </p:cNvSpPr>
          <p:nvPr>
            <p:ph type="body" idx="1"/>
          </p:nvPr>
        </p:nvSpPr>
        <p:spPr>
          <a:xfrm>
            <a:off x="838200" y="2039550"/>
            <a:ext cx="10515600" cy="37827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3330"/>
              <a:buChar char="•"/>
            </a:pPr>
            <a:r>
              <a:rPr lang="en-US" sz="3330"/>
              <a:t>Joint project between TACC and ESnet</a:t>
            </a:r>
            <a:endParaRPr/>
          </a:p>
          <a:p>
            <a:pPr marL="228600" lvl="0" indent="-228600" algn="l" rtl="0">
              <a:lnSpc>
                <a:spcPct val="80000"/>
              </a:lnSpc>
              <a:spcBef>
                <a:spcPts val="500"/>
              </a:spcBef>
              <a:spcAft>
                <a:spcPts val="0"/>
              </a:spcAft>
              <a:buSzPts val="2960"/>
              <a:buChar char="•"/>
            </a:pPr>
            <a:r>
              <a:rPr lang="en-US" sz="3730"/>
              <a:t>Part of CC* program for domestic science support</a:t>
            </a:r>
            <a:endParaRPr/>
          </a:p>
          <a:p>
            <a:pPr marL="685800" lvl="1" indent="-228600" algn="l" rtl="0">
              <a:lnSpc>
                <a:spcPct val="80000"/>
              </a:lnSpc>
              <a:spcBef>
                <a:spcPts val="500"/>
              </a:spcBef>
              <a:spcAft>
                <a:spcPts val="0"/>
              </a:spcAft>
              <a:buClr>
                <a:schemeClr val="dk1"/>
              </a:buClr>
              <a:buSzPts val="2960"/>
              <a:buChar char="•"/>
            </a:pPr>
            <a:r>
              <a:rPr lang="en-US" sz="2960"/>
              <a:t>Program Officer: Kevin Thompson</a:t>
            </a:r>
            <a:endParaRPr/>
          </a:p>
          <a:p>
            <a:pPr marL="228600" lvl="0" indent="-228600" algn="l" rtl="0">
              <a:lnSpc>
                <a:spcPct val="80000"/>
              </a:lnSpc>
              <a:spcBef>
                <a:spcPts val="1000"/>
              </a:spcBef>
              <a:spcAft>
                <a:spcPts val="0"/>
              </a:spcAft>
              <a:buClr>
                <a:schemeClr val="dk1"/>
              </a:buClr>
              <a:buSzPts val="3330"/>
              <a:buChar char="•"/>
            </a:pPr>
            <a:r>
              <a:rPr lang="en-US" sz="3330"/>
              <a:t>Partnerships with regional, infrastructure, and science communities that span the NSF and DOE continuum of funding</a:t>
            </a:r>
            <a:endParaRPr/>
          </a:p>
        </p:txBody>
      </p:sp>
      <p:sp>
        <p:nvSpPr>
          <p:cNvPr id="117" name="Google Shape;11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NSF Campus Cyberinfrastructure #24-530</a:t>
            </a:r>
            <a:endParaRPr b="1"/>
          </a:p>
        </p:txBody>
      </p:sp>
      <p:sp>
        <p:nvSpPr>
          <p:cNvPr id="155" name="Google Shape;155;p11"/>
          <p:cNvSpPr txBox="1">
            <a:spLocks noGrp="1"/>
          </p:cNvSpPr>
          <p:nvPr>
            <p:ph type="body" idx="1"/>
          </p:nvPr>
        </p:nvSpPr>
        <p:spPr>
          <a:xfrm>
            <a:off x="838200" y="1825625"/>
            <a:ext cx="10515600" cy="39966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1000"/>
              </a:spcBef>
              <a:spcAft>
                <a:spcPts val="0"/>
              </a:spcAft>
              <a:buSzPts val="2200"/>
              <a:buChar char="•"/>
            </a:pPr>
            <a:r>
              <a:rPr lang="en-US" sz="3200" dirty="0"/>
              <a:t>Mostly annual NSF Solicitation that supports networking and other CI elements at a campus </a:t>
            </a:r>
            <a:endParaRPr sz="3200" dirty="0"/>
          </a:p>
          <a:p>
            <a:pPr marL="457200" lvl="0" indent="-368300" algn="l" rtl="0">
              <a:lnSpc>
                <a:spcPct val="90000"/>
              </a:lnSpc>
              <a:spcBef>
                <a:spcPts val="0"/>
              </a:spcBef>
              <a:spcAft>
                <a:spcPts val="0"/>
              </a:spcAft>
              <a:buSzPts val="2200"/>
              <a:buChar char="•"/>
            </a:pPr>
            <a:r>
              <a:rPr lang="en-US" sz="3200" dirty="0"/>
              <a:t>Every version has different updates</a:t>
            </a:r>
            <a:endParaRPr sz="3200" dirty="0"/>
          </a:p>
          <a:p>
            <a:pPr marL="0" lvl="0" indent="0" algn="l" rtl="0">
              <a:lnSpc>
                <a:spcPct val="90000"/>
              </a:lnSpc>
              <a:spcBef>
                <a:spcPts val="1000"/>
              </a:spcBef>
              <a:spcAft>
                <a:spcPts val="0"/>
              </a:spcAft>
              <a:buSzPts val="1800"/>
              <a:buNone/>
            </a:pPr>
            <a:endParaRPr sz="600" dirty="0"/>
          </a:p>
          <a:p>
            <a:pPr marL="457200" lvl="0" indent="-368300" algn="l" rtl="0">
              <a:lnSpc>
                <a:spcPct val="90000"/>
              </a:lnSpc>
              <a:spcBef>
                <a:spcPts val="1000"/>
              </a:spcBef>
              <a:spcAft>
                <a:spcPts val="0"/>
              </a:spcAft>
              <a:buSzPts val="2200"/>
              <a:buChar char="•"/>
            </a:pPr>
            <a:r>
              <a:rPr lang="en-US" sz="3200" b="1" dirty="0"/>
              <a:t>READ THE WHOLE SOLICITATION</a:t>
            </a:r>
            <a:endParaRPr sz="3200" b="1" dirty="0"/>
          </a:p>
          <a:p>
            <a:pPr marL="457200" lvl="0" indent="-368300" algn="l" rtl="0">
              <a:lnSpc>
                <a:spcPct val="90000"/>
              </a:lnSpc>
              <a:spcBef>
                <a:spcPts val="0"/>
              </a:spcBef>
              <a:spcAft>
                <a:spcPts val="0"/>
              </a:spcAft>
              <a:buSzPts val="2200"/>
              <a:buChar char="•"/>
            </a:pPr>
            <a:r>
              <a:rPr lang="en-US" sz="3200" u="sng" dirty="0">
                <a:solidFill>
                  <a:schemeClr val="hlink"/>
                </a:solidFill>
                <a:hlinkClick r:id="rId3"/>
              </a:rPr>
              <a:t>https://new.nsf.gov/funding/opportunities/campus-cyberinfrastructure-cc/nsf24-530/solicitation</a:t>
            </a:r>
            <a:r>
              <a:rPr lang="en-US" sz="3200" dirty="0"/>
              <a:t> </a:t>
            </a:r>
            <a:endParaRPr sz="3200" dirty="0"/>
          </a:p>
          <a:p>
            <a:pPr marL="457200" lvl="0" indent="-368300" algn="l" rtl="0">
              <a:lnSpc>
                <a:spcPct val="90000"/>
              </a:lnSpc>
              <a:spcBef>
                <a:spcPts val="0"/>
              </a:spcBef>
              <a:spcAft>
                <a:spcPts val="0"/>
              </a:spcAft>
              <a:buSzPts val="2200"/>
              <a:buChar char="•"/>
            </a:pPr>
            <a:r>
              <a:rPr lang="en-US" sz="3200" dirty="0"/>
              <a:t>NSF (Amy </a:t>
            </a:r>
            <a:r>
              <a:rPr lang="en-US" sz="3200" dirty="0" err="1"/>
              <a:t>Apon</a:t>
            </a:r>
            <a:r>
              <a:rPr lang="en-US" sz="3200" dirty="0"/>
              <a:t>, Kevin Thompson) for questions</a:t>
            </a:r>
            <a:endParaRPr sz="3200" dirty="0"/>
          </a:p>
          <a:p>
            <a:pPr marL="914400" lvl="1" indent="-431800" algn="l" rtl="0">
              <a:lnSpc>
                <a:spcPct val="90000"/>
              </a:lnSpc>
              <a:spcBef>
                <a:spcPts val="0"/>
              </a:spcBef>
              <a:spcAft>
                <a:spcPts val="0"/>
              </a:spcAft>
              <a:buSzPts val="3200"/>
              <a:buChar char="•"/>
            </a:pPr>
            <a:r>
              <a:rPr lang="en-US" sz="3200" dirty="0"/>
              <a:t>NOTE - New Lead PO!</a:t>
            </a:r>
            <a:endParaRPr sz="3200" dirty="0"/>
          </a:p>
          <a:p>
            <a:pPr marL="0" lvl="0" indent="0" algn="l" rtl="0">
              <a:lnSpc>
                <a:spcPct val="90000"/>
              </a:lnSpc>
              <a:spcBef>
                <a:spcPts val="1000"/>
              </a:spcBef>
              <a:spcAft>
                <a:spcPts val="0"/>
              </a:spcAft>
              <a:buSzPts val="1800"/>
              <a:buNone/>
            </a:pPr>
            <a:endParaRPr sz="3200" dirty="0"/>
          </a:p>
        </p:txBody>
      </p:sp>
      <p:sp>
        <p:nvSpPr>
          <p:cNvPr id="156" name="Google Shape;156;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2923</TotalTime>
  <Words>3003</Words>
  <Application>Microsoft Macintosh PowerPoint</Application>
  <PresentationFormat>Widescreen</PresentationFormat>
  <Paragraphs>472</Paragraphs>
  <Slides>45</Slides>
  <Notes>45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Writing a successful CC* Grant Fifth National Research Platform (5NRP) Workshop</vt:lpstr>
      <vt:lpstr>OUTLINE for CC* Tutorial</vt:lpstr>
      <vt:lpstr>Who are We:  Jason Zurawski </vt:lpstr>
      <vt:lpstr>Who are We:  Derek Weitzel</vt:lpstr>
      <vt:lpstr>Who are We:  Jerry Sheehan</vt:lpstr>
      <vt:lpstr>OUTLINE for CC* Tutorial</vt:lpstr>
      <vt:lpstr>NOTE!</vt:lpstr>
      <vt:lpstr>EPOC:  Engagement and Performance Operations Center</vt:lpstr>
      <vt:lpstr>NSF Campus Cyberinfrastructure #24-530</vt:lpstr>
      <vt:lpstr>Significant Changes for 2024</vt:lpstr>
      <vt:lpstr>Significant Changes for 2024 (2)</vt:lpstr>
      <vt:lpstr>Five Areas for 2023</vt:lpstr>
      <vt:lpstr>Clarification For Campus-wide proposals</vt:lpstr>
      <vt:lpstr>Clarification when Applying as a “Region”</vt:lpstr>
      <vt:lpstr>Who can apply</vt:lpstr>
      <vt:lpstr>New with the Proposal Application Process</vt:lpstr>
      <vt:lpstr>Significant Similarities</vt:lpstr>
      <vt:lpstr>Campus CI Plan Request (mostly the same)</vt:lpstr>
      <vt:lpstr>Letters of Collaboration (mostly the same)</vt:lpstr>
      <vt:lpstr>LoC Requirements- NSF PAPPG https://www.nsf.gov/pubs/policydocs/pappg22_1/pappg_2.jsp#IIC2j</vt:lpstr>
      <vt:lpstr>What is allowed in the budget (mostly the same)</vt:lpstr>
      <vt:lpstr>What is allowed in the budget (2)</vt:lpstr>
      <vt:lpstr>Timing</vt:lpstr>
      <vt:lpstr>OUTLINE for CC* Tutorial</vt:lpstr>
      <vt:lpstr>Science Drivers: Campus and Regional Strategies-Jerry</vt:lpstr>
      <vt:lpstr>Approaches to Identifying Science Drivers</vt:lpstr>
      <vt:lpstr>Science Drivers</vt:lpstr>
      <vt:lpstr>OUTLINE for CC* Tutorial</vt:lpstr>
      <vt:lpstr>Best Practices for A Technology Plan</vt:lpstr>
      <vt:lpstr>Technology Plan: Vendor Partnerships</vt:lpstr>
      <vt:lpstr>Data Architecture Review</vt:lpstr>
      <vt:lpstr>Data Architecture Review (2)</vt:lpstr>
      <vt:lpstr>Measurement and Monitoring Plan</vt:lpstr>
      <vt:lpstr>Campus CI Plan</vt:lpstr>
      <vt:lpstr>OUTLINE for CC* Tutorial</vt:lpstr>
      <vt:lpstr>Meeting your 20% Sharing Requirement</vt:lpstr>
      <vt:lpstr>Sharing: OSG - Compute</vt:lpstr>
      <vt:lpstr>Sharing: OSG - Storage</vt:lpstr>
      <vt:lpstr>Sharing: National Research Platform</vt:lpstr>
      <vt:lpstr>OUTLINE for CC* Tutorial</vt:lpstr>
      <vt:lpstr>Broader Impact in Your Proposal</vt:lpstr>
      <vt:lpstr>Broader Impact: Instructional and Classroom Usage</vt:lpstr>
      <vt:lpstr>OUTLINE for CC* Tutorial</vt:lpstr>
      <vt:lpstr>NSF Q&amp;A</vt:lpstr>
      <vt:lpstr>Writing a successful CC* Grant Fifth National Research Platform (5NRP)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13</cp:revision>
  <dcterms:modified xsi:type="dcterms:W3CDTF">2024-03-19T20:09:19Z</dcterms:modified>
</cp:coreProperties>
</file>