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0"/>
  </p:notesMasterIdLst>
  <p:sldIdLst>
    <p:sldId id="3677" r:id="rId2"/>
    <p:sldId id="3672" r:id="rId3"/>
    <p:sldId id="292" r:id="rId4"/>
    <p:sldId id="2146849356" r:id="rId5"/>
    <p:sldId id="2088198282" r:id="rId6"/>
    <p:sldId id="2146849311" r:id="rId7"/>
    <p:sldId id="2146849312" r:id="rId8"/>
    <p:sldId id="2146849313" r:id="rId9"/>
    <p:sldId id="2146849359" r:id="rId10"/>
    <p:sldId id="2088198300" r:id="rId11"/>
    <p:sldId id="2146849357" r:id="rId12"/>
    <p:sldId id="261" r:id="rId13"/>
    <p:sldId id="2146849344" r:id="rId14"/>
    <p:sldId id="260" r:id="rId15"/>
    <p:sldId id="272" r:id="rId16"/>
    <p:sldId id="2146849345" r:id="rId17"/>
    <p:sldId id="297" r:id="rId18"/>
    <p:sldId id="2146849352" r:id="rId19"/>
    <p:sldId id="2146849360" r:id="rId20"/>
    <p:sldId id="262" r:id="rId21"/>
    <p:sldId id="2146849367" r:id="rId22"/>
    <p:sldId id="257" r:id="rId23"/>
    <p:sldId id="258" r:id="rId24"/>
    <p:sldId id="2146849354" r:id="rId25"/>
    <p:sldId id="2088198276" r:id="rId26"/>
    <p:sldId id="2146849302" r:id="rId27"/>
    <p:sldId id="2146849303" r:id="rId28"/>
    <p:sldId id="2146849361" r:id="rId29"/>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9F"/>
    <a:srgbClr val="D62E06"/>
    <a:srgbClr val="00B050"/>
    <a:srgbClr val="F2F2F2"/>
    <a:srgbClr val="C00000"/>
    <a:srgbClr val="0404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autoAdjust="0"/>
    <p:restoredTop sz="86418"/>
  </p:normalViewPr>
  <p:slideViewPr>
    <p:cSldViewPr snapToGrid="0" snapToObjects="1">
      <p:cViewPr>
        <p:scale>
          <a:sx n="87" d="100"/>
          <a:sy n="87" d="100"/>
        </p:scale>
        <p:origin x="2298" y="1005"/>
      </p:cViewPr>
      <p:guideLst>
        <p:guide orient="horz" pos="1620"/>
        <p:guide pos="2880"/>
      </p:guideLst>
    </p:cSldViewPr>
  </p:slideViewPr>
  <p:outlineViewPr>
    <p:cViewPr>
      <p:scale>
        <a:sx n="33" d="100"/>
        <a:sy n="33" d="100"/>
      </p:scale>
      <p:origin x="0" y="-1400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5" d="100"/>
          <a:sy n="95" d="100"/>
        </p:scale>
        <p:origin x="434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7FC018DD-0E0A-7644-AFC5-9B23D6DAEE5C}" type="datetimeFigureOut">
              <a:rPr lang="en-US" smtClean="0"/>
              <a:t>3/19/2024</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6CF3ECA5-C63C-4648-BD1D-06EB9507F00E}" type="slidenum">
              <a:rPr lang="en-US" smtClean="0"/>
              <a:t>‹#›</a:t>
            </a:fld>
            <a:endParaRPr lang="en-US"/>
          </a:p>
        </p:txBody>
      </p:sp>
    </p:spTree>
    <p:extLst>
      <p:ext uri="{BB962C8B-B14F-4D97-AF65-F5344CB8AC3E}">
        <p14:creationId xmlns:p14="http://schemas.microsoft.com/office/powerpoint/2010/main" val="1166581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85286" indent="-302033"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208133"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91385"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74639"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57891"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41145"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624398"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107651"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BC63B5-3F70-4E07-8E08-E02EABA35312}" type="slidenum">
              <a:rPr lang="en-US" altLang="en-US" sz="1900"/>
              <a:pPr>
                <a:spcBef>
                  <a:spcPct val="0"/>
                </a:spcBef>
              </a:pPr>
              <a:t>1</a:t>
            </a:fld>
            <a:endParaRPr lang="en-US" altLang="en-US" sz="1900"/>
          </a:p>
        </p:txBody>
      </p:sp>
    </p:spTree>
    <p:extLst>
      <p:ext uri="{BB962C8B-B14F-4D97-AF65-F5344CB8AC3E}">
        <p14:creationId xmlns:p14="http://schemas.microsoft.com/office/powerpoint/2010/main" val="109041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The answers to these question build on our ability to learn spatiotemporal dynamics.</a:t>
            </a:r>
          </a:p>
          <a:p>
            <a:r>
              <a:t>from … to, </a:t>
            </a:r>
          </a:p>
          <a:p>
            <a:r>
              <a:t>progress towards real-time decision making in science and engineering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the overarching theme of my research is </a:t>
            </a:r>
          </a:p>
          <a:p>
            <a:r>
              <a:t>physics: sample efficient, encode domain knowledge;  but computational expensive, model misspecification </a:t>
            </a:r>
          </a:p>
          <a:p>
            <a:r>
              <a:t>learning: efficient, realistic, but high sample complexity, black-box model, physical consistency of the predictions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9: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endParaRPr/>
          </a:p>
        </p:txBody>
      </p:sp>
      <p:sp>
        <p:nvSpPr>
          <p:cNvPr id="713" name="Google Shape;713;p3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474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06039ad724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06039ad724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PRP is used heavily in this force field creation workflow during the QC data generation stage.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06039ad724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06039ad724_0_1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all a pretty tall task, but fortunately it’s mostly a solved problem. We use QCArchive, which is a project out of the molecular software sciences institute at virginia tech. It’s basically a public archive of QM calculations but also includes a lot of infrastructure for generating new data, including talking to different QM engines via a unified interface (QCEngine). Two of the key contributors to the projects (Daniel Smith and Lori Burns) gave a SciPy talk about this project a few years ago. The scale of the project has grown and the backend has been partially rewritten since then, but the talk holds up today. QCArchive handles most of the hard stuff - storing results in a database, running QM calculations with Psi4 - and we built a tool that makes our communication with it a little easier, since there’s some pre-processing we need to do before sending stuff off to QM. This tool is called QCSubmit and pretty elegantly handles the tasks of “I have a bunch of molecules, please run QM calculations on these” and, later, “please go fetch for me QM calculations on these molecules”</a:t>
            </a:r>
            <a:endParaRPr/>
          </a:p>
          <a:p>
            <a:pPr marL="0" lvl="0" indent="0" algn="l" rtl="0">
              <a:spcBef>
                <a:spcPts val="0"/>
              </a:spcBef>
              <a:spcAft>
                <a:spcPts val="0"/>
              </a:spcAft>
              <a:buNone/>
            </a:pPr>
            <a:endParaRPr/>
          </a:p>
          <a:p>
            <a:pPr marL="0" lvl="0" indent="0" algn="l" rtl="0">
              <a:spcBef>
                <a:spcPts val="0"/>
              </a:spcBef>
              <a:spcAft>
                <a:spcPts val="0"/>
              </a:spcAft>
              <a:buNone/>
            </a:pPr>
            <a:r>
              <a:rPr lang="en"/>
              <a:t>Some of our calculations are run by grad students and postdocs running “QC managers” as cluster jobs at their respective universities. But something like half of our total compute is run on Nautilus. It’s a uniquely suitable compute backend to pair with the NSF-funded MolSSI QCArchive project, which was designed to take advantage of preemptible compute. Our datasets consist of hundreds to millions of jobs, each requiring tens to thousands of CPU-hours and 8-32 GB of RAM. </a:t>
            </a:r>
            <a:endParaRPr/>
          </a:p>
        </p:txBody>
      </p:sp>
      <p:sp>
        <p:nvSpPr>
          <p:cNvPr id="209" name="Google Shape;209;g206039ad724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c3773604b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c3773604b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c3773604b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2c3773604b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49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c402f0b589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c402f0b589_0_0:notes"/>
          <p:cNvSpPr txBox="1">
            <a:spLocks noGrp="1"/>
          </p:cNvSpPr>
          <p:nvPr>
            <p:ph type="body" idx="1"/>
          </p:nvPr>
        </p:nvSpPr>
        <p:spPr>
          <a:xfrm>
            <a:off x="710248"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94" name="Google Shape;194;g2c402f0b589_0_0:notes"/>
          <p:cNvSpPr txBox="1">
            <a:spLocks noGrp="1"/>
          </p:cNvSpPr>
          <p:nvPr>
            <p:ph type="sldNum" idx="12"/>
          </p:nvPr>
        </p:nvSpPr>
        <p:spPr>
          <a:xfrm>
            <a:off x="4023092" y="8917422"/>
            <a:ext cx="3077700" cy="469500"/>
          </a:xfrm>
          <a:prstGeom prst="rect">
            <a:avLst/>
          </a:prstGeom>
        </p:spPr>
        <p:txBody>
          <a:bodyPr spcFirstLastPara="1" wrap="square" lIns="94225" tIns="47100" rIns="94225" bIns="471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c44e5e1d50_0_1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c44e5e1d50_0_17:notes"/>
          <p:cNvSpPr txBox="1">
            <a:spLocks noGrp="1"/>
          </p:cNvSpPr>
          <p:nvPr>
            <p:ph type="body" idx="1"/>
          </p:nvPr>
        </p:nvSpPr>
        <p:spPr>
          <a:xfrm>
            <a:off x="710248"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10" name="Google Shape;210;g2c44e5e1d50_0_17:notes"/>
          <p:cNvSpPr txBox="1">
            <a:spLocks noGrp="1"/>
          </p:cNvSpPr>
          <p:nvPr>
            <p:ph type="sldNum" idx="12"/>
          </p:nvPr>
        </p:nvSpPr>
        <p:spPr>
          <a:xfrm>
            <a:off x="4023092" y="8917422"/>
            <a:ext cx="3077700" cy="469500"/>
          </a:xfrm>
          <a:prstGeom prst="rect">
            <a:avLst/>
          </a:prstGeom>
        </p:spPr>
        <p:txBody>
          <a:bodyPr spcFirstLastPara="1" wrap="square" lIns="94225" tIns="47100" rIns="94225" bIns="471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425" y="1597612"/>
            <a:ext cx="7771150" cy="1103189"/>
          </a:xfrm>
        </p:spPr>
        <p:txBody>
          <a:bodyPr/>
          <a:lstStyle/>
          <a:p>
            <a:r>
              <a:rPr lang="en-US"/>
              <a:t>Click to edit Master title style</a:t>
            </a:r>
          </a:p>
        </p:txBody>
      </p:sp>
      <p:sp>
        <p:nvSpPr>
          <p:cNvPr id="3" name="Subtitle 2"/>
          <p:cNvSpPr>
            <a:spLocks noGrp="1"/>
          </p:cNvSpPr>
          <p:nvPr>
            <p:ph type="subTitle" idx="1"/>
          </p:nvPr>
        </p:nvSpPr>
        <p:spPr>
          <a:xfrm>
            <a:off x="1371381" y="2914252"/>
            <a:ext cx="6401240" cy="1314462"/>
          </a:xfrm>
        </p:spPr>
        <p:txBody>
          <a:bodyPr/>
          <a:lstStyle>
            <a:lvl1pPr marL="0" indent="0" algn="ctr">
              <a:buNone/>
              <a:defRPr/>
            </a:lvl1pPr>
            <a:lvl2pPr marL="313639" indent="0" algn="ctr">
              <a:buNone/>
              <a:defRPr/>
            </a:lvl2pPr>
            <a:lvl3pPr marL="627278" indent="0" algn="ctr">
              <a:buNone/>
              <a:defRPr/>
            </a:lvl3pPr>
            <a:lvl4pPr marL="940918" indent="0" algn="ctr">
              <a:buNone/>
              <a:defRPr/>
            </a:lvl4pPr>
            <a:lvl5pPr marL="1254557" indent="0" algn="ctr">
              <a:buNone/>
              <a:defRPr/>
            </a:lvl5pPr>
            <a:lvl6pPr marL="1568196" indent="0" algn="ctr">
              <a:buNone/>
              <a:defRPr/>
            </a:lvl6pPr>
            <a:lvl7pPr marL="1881835" indent="0" algn="ctr">
              <a:buNone/>
              <a:defRPr/>
            </a:lvl7pPr>
            <a:lvl8pPr marL="2195474" indent="0" algn="ctr">
              <a:buNone/>
              <a:defRPr/>
            </a:lvl8pPr>
            <a:lvl9pPr marL="2509114" indent="0" algn="ctr">
              <a:buNone/>
              <a:defRPr/>
            </a:lvl9pPr>
          </a:lstStyle>
          <a:p>
            <a:r>
              <a:rPr lang="en-US"/>
              <a:t>Click to edit Master subtitle style</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7449822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68" y="0"/>
            <a:ext cx="2285633" cy="4631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0"/>
            <a:ext cx="6717260" cy="4631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6CC0A312-3019-3043-B658-F1C33DCC0F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400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8070"/>
          </a:xfrm>
        </p:spPr>
        <p:txBody>
          <a:bodyPr/>
          <a:lstStyle/>
          <a:p>
            <a:r>
              <a:rPr lang="en-US"/>
              <a:t>Click to edit Master title style</a:t>
            </a:r>
          </a:p>
        </p:txBody>
      </p:sp>
      <p:sp>
        <p:nvSpPr>
          <p:cNvPr id="3" name="Text Placeholder 2"/>
          <p:cNvSpPr>
            <a:spLocks noGrp="1"/>
          </p:cNvSpPr>
          <p:nvPr>
            <p:ph type="body" sz="half" idx="1"/>
          </p:nvPr>
        </p:nvSpPr>
        <p:spPr>
          <a:xfrm>
            <a:off x="33807"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458"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0C376281-201C-BC4F-AF89-EB1EBDE02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2433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5811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Rectangle 2"/>
          <p:cNvSpPr/>
          <p:nvPr userDrawn="1"/>
        </p:nvSpPr>
        <p:spPr>
          <a:xfrm>
            <a:off x="0" y="514023"/>
            <a:ext cx="9144000" cy="6294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103" tIns="34052" rIns="68103" bIns="34052" anchor="ctr"/>
          <a:lstStyle/>
          <a:p>
            <a:pPr defTabSz="914400" fontAlgn="base">
              <a:spcBef>
                <a:spcPct val="0"/>
              </a:spcBef>
              <a:spcAft>
                <a:spcPct val="0"/>
              </a:spcAft>
              <a:defRPr/>
            </a:pPr>
            <a:endParaRPr lang="en-US" sz="2900" b="1" dirty="0">
              <a:solidFill>
                <a:srgbClr val="FFFFFF"/>
              </a:solidFill>
              <a:latin typeface="Arial"/>
              <a:ea typeface="ＭＳ Ｐゴシック" charset="-128"/>
              <a:cs typeface="ＭＳ Ｐゴシック" charset="-128"/>
            </a:endParaRPr>
          </a:p>
        </p:txBody>
      </p:sp>
      <p:sp>
        <p:nvSpPr>
          <p:cNvPr id="6" name="Title 1"/>
          <p:cNvSpPr>
            <a:spLocks noGrp="1"/>
          </p:cNvSpPr>
          <p:nvPr>
            <p:ph type="title"/>
          </p:nvPr>
        </p:nvSpPr>
        <p:spPr>
          <a:xfrm>
            <a:off x="0" y="514350"/>
            <a:ext cx="8229600" cy="617220"/>
          </a:xfrm>
        </p:spPr>
        <p:txBody>
          <a:bodyPr>
            <a:normAutofit/>
          </a:bodyPr>
          <a:lstStyle>
            <a:lvl1pPr algn="l">
              <a:defRPr sz="2900" b="1">
                <a:solidFill>
                  <a:schemeClr val="bg1"/>
                </a:solidFill>
              </a:defRPr>
            </a:lvl1pPr>
          </a:lstStyle>
          <a:p>
            <a:r>
              <a:rPr lang="en-US"/>
              <a:t>Click to edit Master title style</a:t>
            </a:r>
          </a:p>
        </p:txBody>
      </p:sp>
      <p:sp>
        <p:nvSpPr>
          <p:cNvPr id="4" name="Date Placeholder 1"/>
          <p:cNvSpPr>
            <a:spLocks noGrp="1"/>
          </p:cNvSpPr>
          <p:nvPr>
            <p:ph type="dt" sz="half" idx="10"/>
          </p:nvPr>
        </p:nvSpPr>
        <p:spPr>
          <a:xfrm>
            <a:off x="690483" y="4714421"/>
            <a:ext cx="1904819" cy="313641"/>
          </a:xfrm>
          <a:prstGeom prst="rect">
            <a:avLst/>
          </a:prstGeom>
        </p:spPr>
        <p:txBody>
          <a:bodyPr/>
          <a:lstStyle>
            <a:lvl1pPr>
              <a:defRPr/>
            </a:lvl1pPr>
          </a:lstStyle>
          <a:p>
            <a:pPr>
              <a:defRPr/>
            </a:pPr>
            <a:endParaRPr lang="en-US">
              <a:solidFill>
                <a:srgbClr val="000000"/>
              </a:solidFill>
            </a:endParaRPr>
          </a:p>
        </p:txBody>
      </p:sp>
      <p:sp>
        <p:nvSpPr>
          <p:cNvPr id="5" name="Footer Placeholder 2"/>
          <p:cNvSpPr>
            <a:spLocks noGrp="1"/>
          </p:cNvSpPr>
          <p:nvPr>
            <p:ph type="ftr" sz="quarter" idx="11"/>
          </p:nvPr>
        </p:nvSpPr>
        <p:spPr>
          <a:xfrm>
            <a:off x="6171873" y="114349"/>
            <a:ext cx="2286000" cy="137218"/>
          </a:xfrm>
          <a:prstGeom prst="rect">
            <a:avLst/>
          </a:prstGeom>
        </p:spPr>
        <p:txBody>
          <a:bodyPr/>
          <a:lstStyle>
            <a:lvl1pPr algn="r">
              <a:defRPr sz="800">
                <a:solidFill>
                  <a:srgbClr val="0070C0"/>
                </a:solidFill>
              </a:defRPr>
            </a:lvl1pPr>
          </a:lstStyle>
          <a:p>
            <a:pPr>
              <a:defRPr/>
            </a:pPr>
            <a:endParaRPr lang="en-US"/>
          </a:p>
        </p:txBody>
      </p:sp>
      <p:sp>
        <p:nvSpPr>
          <p:cNvPr id="7" name="Slide Number Placeholder 3"/>
          <p:cNvSpPr>
            <a:spLocks noGrp="1"/>
          </p:cNvSpPr>
          <p:nvPr>
            <p:ph type="sldNum" sz="quarter" idx="12"/>
          </p:nvPr>
        </p:nvSpPr>
        <p:spPr>
          <a:xfrm>
            <a:off x="8245501" y="114349"/>
            <a:ext cx="730779" cy="137218"/>
          </a:xfrm>
          <a:prstGeom prst="rect">
            <a:avLst/>
          </a:prstGeom>
        </p:spPr>
        <p:txBody>
          <a:bodyPr/>
          <a:lstStyle>
            <a:lvl1pPr>
              <a:defRPr sz="800">
                <a:solidFill>
                  <a:srgbClr val="0070C0"/>
                </a:solidFill>
              </a:defRPr>
            </a:lvl1pPr>
          </a:lstStyle>
          <a:p>
            <a:r>
              <a:rPr lang="en-US"/>
              <a:t>| Slide </a:t>
            </a:r>
            <a:fld id="{05B5CFA1-90D2-934E-97F2-11A3E96DB7FE}" type="slidenum">
              <a:rPr lang="en-US"/>
              <a:pPr/>
              <a:t>‹#›</a:t>
            </a:fld>
            <a:endParaRPr lang="en-US"/>
          </a:p>
        </p:txBody>
      </p:sp>
    </p:spTree>
    <p:extLst>
      <p:ext uri="{BB962C8B-B14F-4D97-AF65-F5344CB8AC3E}">
        <p14:creationId xmlns:p14="http://schemas.microsoft.com/office/powerpoint/2010/main" val="25680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 name="Shape 158"/>
          <p:cNvSpPr/>
          <p:nvPr/>
        </p:nvSpPr>
        <p:spPr>
          <a:xfrm flipH="1" flipV="1">
            <a:off x="604446" y="634906"/>
            <a:ext cx="8362033" cy="1089"/>
          </a:xfrm>
          <a:prstGeom prst="line">
            <a:avLst/>
          </a:prstGeom>
          <a:ln w="63500">
            <a:solidFill>
              <a:srgbClr val="003DAF"/>
            </a:solidFill>
          </a:ln>
        </p:spPr>
        <p:txBody>
          <a:bodyPr lIns="0" tIns="0" rIns="0" bIns="0"/>
          <a:lstStyle/>
          <a:p>
            <a:pPr defTabSz="308612" eaLnBrk="0" fontAlgn="base" hangingPunct="0">
              <a:spcBef>
                <a:spcPct val="0"/>
              </a:spcBef>
              <a:spcAft>
                <a:spcPct val="0"/>
              </a:spcAft>
              <a:defRPr sz="1000"/>
            </a:pPr>
            <a:endParaRPr sz="700" b="1">
              <a:solidFill>
                <a:srgbClr val="000000"/>
              </a:solidFill>
              <a:latin typeface="Arial" panose="020B0604020202020204" pitchFamily="34" charset="0"/>
              <a:ea typeface="ＭＳ Ｐゴシック" panose="020B0600070205080204" pitchFamily="34" charset="-128"/>
              <a:cs typeface="ＭＳ Ｐゴシック" charset="0"/>
            </a:endParaRPr>
          </a:p>
        </p:txBody>
      </p:sp>
      <p:sp>
        <p:nvSpPr>
          <p:cNvPr id="160" name="Shape 160"/>
          <p:cNvSpPr>
            <a:spLocks noGrp="1"/>
          </p:cNvSpPr>
          <p:nvPr>
            <p:ph type="title"/>
          </p:nvPr>
        </p:nvSpPr>
        <p:spPr>
          <a:xfrm>
            <a:off x="-1" y="0"/>
            <a:ext cx="9144002" cy="642938"/>
          </a:xfrm>
          <a:prstGeom prst="rect">
            <a:avLst/>
          </a:prstGeom>
        </p:spPr>
        <p:txBody>
          <a:bodyPr lIns="26137" tIns="26137" rIns="26137" bIns="26137"/>
          <a:lstStyle>
            <a:lvl1pPr marL="0" marR="0" defTabSz="651830">
              <a:defRPr sz="2700">
                <a:solidFill>
                  <a:srgbClr val="00B800"/>
                </a:solidFill>
                <a:uFill>
                  <a:solidFill>
                    <a:srgbClr val="00B800"/>
                  </a:solidFill>
                </a:uFill>
                <a:latin typeface="Times New Roman"/>
                <a:ea typeface="Times New Roman"/>
                <a:cs typeface="Times New Roman"/>
                <a:sym typeface="Times New Roman"/>
              </a:defRPr>
            </a:lvl1pPr>
          </a:lstStyle>
          <a:p>
            <a:r>
              <a:t>Title Text</a:t>
            </a:r>
          </a:p>
        </p:txBody>
      </p:sp>
      <p:sp>
        <p:nvSpPr>
          <p:cNvPr id="4" name="Shape 159"/>
          <p:cNvSpPr>
            <a:spLocks noGrp="1"/>
          </p:cNvSpPr>
          <p:nvPr>
            <p:ph type="sldNum" sz="quarter" idx="10"/>
          </p:nvPr>
        </p:nvSpPr>
        <p:spPr>
          <a:xfrm>
            <a:off x="8156196" y="4943118"/>
            <a:ext cx="240689" cy="196026"/>
          </a:xfrm>
          <a:prstGeom prst="rect">
            <a:avLst/>
          </a:prstGeom>
        </p:spPr>
        <p:txBody>
          <a:bodyPr lIns="26137" tIns="26137" rIns="26137" bIns="26137"/>
          <a:lstStyle>
            <a:lvl1pPr defTabSz="308194">
              <a:defRPr sz="900">
                <a:cs typeface="Times New Roman" charset="0"/>
                <a:sym typeface="Times New Roman" charset="0"/>
              </a:defRPr>
            </a:lvl1pPr>
          </a:lstStyle>
          <a:p>
            <a:fld id="{010A3A6D-DD63-0E46-B160-07E656D36D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619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5" y="100854"/>
            <a:ext cx="7556313" cy="746311"/>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Text Placeholder 3"/>
          <p:cNvSpPr>
            <a:spLocks noGrp="1"/>
          </p:cNvSpPr>
          <p:nvPr>
            <p:ph type="body" sz="half" idx="2"/>
          </p:nvPr>
        </p:nvSpPr>
        <p:spPr>
          <a:xfrm>
            <a:off x="498518" y="847164"/>
            <a:ext cx="7558960" cy="581025"/>
          </a:xfrm>
        </p:spPr>
        <p:txBody>
          <a:bodyPr lIns="62728" tIns="31364" rIns="62728" bIns="31364" rtlCol="0">
            <a:noAutofit/>
          </a:bodyPr>
          <a:lstStyle>
            <a:lvl1pPr marL="0" indent="0">
              <a:buNone/>
              <a:defRPr kumimoji="0" sz="18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342902" indent="0">
              <a:buNone/>
              <a:defRPr sz="900"/>
            </a:lvl2pPr>
            <a:lvl3pPr marL="685804" indent="0">
              <a:buNone/>
              <a:defRPr sz="700"/>
            </a:lvl3pPr>
            <a:lvl4pPr marL="1028705" indent="0">
              <a:buNone/>
              <a:defRPr sz="700"/>
            </a:lvl4pPr>
            <a:lvl5pPr marL="1371607" indent="0">
              <a:buNone/>
              <a:defRPr sz="700"/>
            </a:lvl5pPr>
            <a:lvl6pPr marL="1714509" indent="0">
              <a:buNone/>
              <a:defRPr sz="700"/>
            </a:lvl6pPr>
            <a:lvl7pPr marL="2057411" indent="0">
              <a:buNone/>
              <a:defRPr sz="700"/>
            </a:lvl7pPr>
            <a:lvl8pPr marL="2400312" indent="0">
              <a:buNone/>
              <a:defRPr sz="700"/>
            </a:lvl8pPr>
            <a:lvl9pPr marL="2743214" indent="0">
              <a:buNone/>
              <a:defRPr sz="700"/>
            </a:lvl9pPr>
          </a:lstStyle>
          <a:p>
            <a:pPr lvl="0"/>
            <a:r>
              <a:rPr lang="en-US"/>
              <a:t>Click to edit Master text styles</a:t>
            </a:r>
          </a:p>
        </p:txBody>
      </p:sp>
      <p:sp>
        <p:nvSpPr>
          <p:cNvPr id="5" name="Slide Number Placeholder 5"/>
          <p:cNvSpPr>
            <a:spLocks noGrp="1"/>
          </p:cNvSpPr>
          <p:nvPr>
            <p:ph type="sldNum" sz="quarter" idx="10"/>
          </p:nvPr>
        </p:nvSpPr>
        <p:spPr>
          <a:xfrm>
            <a:off x="8385993" y="4875598"/>
            <a:ext cx="554347" cy="273347"/>
          </a:xfrm>
          <a:prstGeom prst="rect">
            <a:avLst/>
          </a:prstGeom>
          <a:ln>
            <a:solidFill>
              <a:srgbClr val="7F7F7F"/>
            </a:solidFill>
          </a:ln>
        </p:spPr>
        <p:txBody>
          <a:bodyPr/>
          <a:lstStyle>
            <a:lvl1pPr>
              <a:defRPr sz="1200">
                <a:solidFill>
                  <a:srgbClr val="A6A6A6"/>
                </a:solidFill>
                <a:latin typeface="Arial" charset="0"/>
              </a:defRPr>
            </a:lvl1pPr>
          </a:lstStyle>
          <a:p>
            <a:fld id="{FB621D4F-DD8B-CC49-9D94-F53F6D898413}" type="slidenum">
              <a:rPr lang="en-US"/>
              <a:pPr/>
              <a:t>‹#›</a:t>
            </a:fld>
            <a:endParaRPr lang="en-US"/>
          </a:p>
        </p:txBody>
      </p:sp>
    </p:spTree>
    <p:extLst>
      <p:ext uri="{BB962C8B-B14F-4D97-AF65-F5344CB8AC3E}">
        <p14:creationId xmlns:p14="http://schemas.microsoft.com/office/powerpoint/2010/main" val="343409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 name="Shape 34"/>
          <p:cNvSpPr/>
          <p:nvPr/>
        </p:nvSpPr>
        <p:spPr>
          <a:xfrm>
            <a:off x="1771650" y="3943350"/>
            <a:ext cx="5600701" cy="214313"/>
          </a:xfrm>
          <a:prstGeom prst="rect">
            <a:avLst/>
          </a:prstGeom>
          <a:solidFill>
            <a:schemeClr val="accent3">
              <a:lumOff val="44000"/>
            </a:schemeClr>
          </a:solidFill>
          <a:ln w="12700">
            <a:miter lim="400000"/>
          </a:ln>
        </p:spPr>
        <p:txBody>
          <a:bodyPr lIns="25718" tIns="25718" rIns="25718" bIns="25718" anchor="ctr"/>
          <a:lstStyle/>
          <a:p>
            <a:pPr>
              <a:defRPr sz="1600" b="0"/>
            </a:pPr>
            <a:endParaRPr sz="1200"/>
          </a:p>
        </p:txBody>
      </p:sp>
      <p:grpSp>
        <p:nvGrpSpPr>
          <p:cNvPr id="38" name="Group 38"/>
          <p:cNvGrpSpPr/>
          <p:nvPr/>
        </p:nvGrpSpPr>
        <p:grpSpPr>
          <a:xfrm>
            <a:off x="459552" y="4525565"/>
            <a:ext cx="8224899" cy="276999"/>
            <a:chOff x="0" y="0"/>
            <a:chExt cx="8224897" cy="369329"/>
          </a:xfrm>
        </p:grpSpPr>
        <p:sp>
          <p:nvSpPr>
            <p:cNvPr id="35" name="Shape 35"/>
            <p:cNvSpPr/>
            <p:nvPr/>
          </p:nvSpPr>
          <p:spPr>
            <a:xfrm>
              <a:off x="1711792" y="0"/>
              <a:ext cx="4801313"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90" tIns="34290" rIns="34290" bIns="34290" numCol="1" anchor="t">
              <a:spAutoFit/>
            </a:bodyPr>
            <a:lstStyle>
              <a:lvl1pPr algn="ctr">
                <a:defRPr sz="1800" b="0">
                  <a:solidFill>
                    <a:srgbClr val="204080"/>
                  </a:solidFill>
                  <a:latin typeface="Arial"/>
                  <a:ea typeface="Arial"/>
                  <a:cs typeface="Arial"/>
                  <a:sym typeface="Arial"/>
                </a:defRPr>
              </a:lvl1pPr>
            </a:lstStyle>
            <a:p>
              <a:pPr>
                <a:defRPr sz="1600">
                  <a:solidFill>
                    <a:srgbClr val="000000"/>
                  </a:solidFill>
                  <a:latin typeface="Times New Roman"/>
                  <a:ea typeface="Times New Roman"/>
                  <a:cs typeface="Times New Roman"/>
                  <a:sym typeface="Times New Roman"/>
                </a:defRPr>
              </a:pPr>
              <a:r>
                <a:rPr sz="1350">
                  <a:solidFill>
                    <a:srgbClr val="204080"/>
                  </a:solidFill>
                  <a:latin typeface="Arial"/>
                  <a:ea typeface="Arial"/>
                  <a:cs typeface="Arial"/>
                  <a:sym typeface="Arial"/>
                </a:rPr>
                <a:t>High Performance Wireless Research and Education Network</a:t>
              </a:r>
            </a:p>
          </p:txBody>
        </p:sp>
        <p:pic>
          <p:nvPicPr>
            <p:cNvPr id="36"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8640" y="10554"/>
              <a:ext cx="526257" cy="325042"/>
            </a:xfrm>
            <a:prstGeom prst="rect">
              <a:avLst/>
            </a:prstGeom>
            <a:ln w="12700" cap="flat">
              <a:noFill/>
              <a:miter lim="400000"/>
            </a:ln>
            <a:effectLst/>
          </p:spPr>
        </p:pic>
        <p:pic>
          <p:nvPicPr>
            <p:cNvPr id="37"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4"/>
              <a:ext cx="526257" cy="325042"/>
            </a:xfrm>
            <a:prstGeom prst="rect">
              <a:avLst/>
            </a:prstGeom>
            <a:ln w="12700" cap="flat">
              <a:noFill/>
              <a:miter lim="400000"/>
            </a:ln>
            <a:effectLst/>
          </p:spPr>
        </p:pic>
      </p:grpSp>
      <p:sp>
        <p:nvSpPr>
          <p:cNvPr id="39" name="Shape 39"/>
          <p:cNvSpPr>
            <a:spLocks noGrp="1"/>
          </p:cNvSpPr>
          <p:nvPr>
            <p:ph type="sldNum" sz="quarter" idx="2"/>
          </p:nvPr>
        </p:nvSpPr>
        <p:spPr>
          <a:xfrm>
            <a:off x="6057901" y="4113609"/>
            <a:ext cx="1600201" cy="209551"/>
          </a:xfrm>
          <a:prstGeom prst="rect">
            <a:avLst/>
          </a:prstGeom>
        </p:spPr>
        <p:txBody>
          <a:bodyPr lIns="34290" tIns="34290" rIns="34290" bIns="34290"/>
          <a:lstStyle>
            <a:lvl1pPr>
              <a:defRPr sz="825"/>
            </a:lvl1pPr>
          </a:lstStyle>
          <a:p>
            <a:fld id="{86CB4B4D-7CA3-9044-876B-883B54F8677D}" type="slidenum">
              <a:t>‹#›</a:t>
            </a:fld>
            <a:endParaRPr/>
          </a:p>
        </p:txBody>
      </p:sp>
    </p:spTree>
    <p:extLst>
      <p:ext uri="{BB962C8B-B14F-4D97-AF65-F5344CB8AC3E}">
        <p14:creationId xmlns:p14="http://schemas.microsoft.com/office/powerpoint/2010/main" val="229162340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574" y="100855"/>
            <a:ext cx="7556313" cy="746312"/>
          </a:xfrm>
        </p:spPr>
        <p:txBody>
          <a:bodyPr anchor="b" anchorCtr="0"/>
          <a:lstStyle/>
          <a:p>
            <a:r>
              <a:rPr lang="en-US" dirty="0"/>
              <a:t>Click to edit Headline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Slide Number Placeholder 5"/>
          <p:cNvSpPr>
            <a:spLocks noGrp="1"/>
          </p:cNvSpPr>
          <p:nvPr>
            <p:ph type="sldNum" sz="quarter" idx="12"/>
          </p:nvPr>
        </p:nvSpPr>
        <p:spPr>
          <a:xfrm>
            <a:off x="8386461" y="4875381"/>
            <a:ext cx="554038" cy="273844"/>
          </a:xfrm>
          <a:prstGeom prst="rect">
            <a:avLst/>
          </a:prstGeom>
          <a:ln>
            <a:solidFill>
              <a:srgbClr val="7F7F7F"/>
            </a:solidFill>
          </a:ln>
        </p:spPr>
        <p:txBody>
          <a:bodyPr/>
          <a:lstStyle>
            <a:lvl1pPr>
              <a:defRPr sz="1600">
                <a:solidFill>
                  <a:schemeClr val="bg1">
                    <a:lumMod val="65000"/>
                  </a:schemeClr>
                </a:solidFill>
              </a:defRPr>
            </a:lvl1pPr>
          </a:lstStyle>
          <a:p>
            <a:fld id="{162F1D00-BD13-4404-86B0-79703945A0A7}" type="slidenum">
              <a:rPr lang="en-US" smtClean="0">
                <a:solidFill>
                  <a:prstClr val="white">
                    <a:lumMod val="65000"/>
                  </a:prstClr>
                </a:solidFill>
                <a:latin typeface="Arial"/>
              </a:rPr>
              <a:pPr/>
              <a:t>‹#›</a:t>
            </a:fld>
            <a:endParaRPr lang="en-US" dirty="0">
              <a:solidFill>
                <a:prstClr val="white">
                  <a:lumMod val="65000"/>
                </a:prstClr>
              </a:solidFill>
              <a:latin typeface="Arial"/>
            </a:endParaRPr>
          </a:p>
        </p:txBody>
      </p:sp>
      <p:sp>
        <p:nvSpPr>
          <p:cNvPr id="10" name="Text Placeholder 3"/>
          <p:cNvSpPr>
            <a:spLocks noGrp="1"/>
          </p:cNvSpPr>
          <p:nvPr>
            <p:ph type="body" sz="half" idx="2" hasCustomPrompt="1"/>
          </p:nvPr>
        </p:nvSpPr>
        <p:spPr>
          <a:xfrm>
            <a:off x="498518" y="847166"/>
            <a:ext cx="7558960" cy="581025"/>
          </a:xfrm>
        </p:spPr>
        <p:txBody>
          <a:bodyPr vert="horz" lIns="91339" tIns="45672" rIns="91339" bIns="45672" rtlCol="0" anchor="t" anchorCtr="0">
            <a:noAutofit/>
          </a:bodyPr>
          <a:lstStyle>
            <a:lvl1pPr marL="0" indent="0">
              <a:buNone/>
              <a:defRPr kumimoji="0" sz="24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456708" indent="0">
              <a:buNone/>
              <a:defRPr sz="1200"/>
            </a:lvl2pPr>
            <a:lvl3pPr marL="913417" indent="0">
              <a:buNone/>
              <a:defRPr sz="1000"/>
            </a:lvl3pPr>
            <a:lvl4pPr marL="1370127" indent="0">
              <a:buNone/>
              <a:defRPr sz="900"/>
            </a:lvl4pPr>
            <a:lvl5pPr marL="1826835" indent="0">
              <a:buNone/>
              <a:defRPr sz="900"/>
            </a:lvl5pPr>
            <a:lvl6pPr marL="2283544" indent="0">
              <a:buNone/>
              <a:defRPr sz="900"/>
            </a:lvl6pPr>
            <a:lvl7pPr marL="2740253" indent="0">
              <a:buNone/>
              <a:defRPr sz="900"/>
            </a:lvl7pPr>
            <a:lvl8pPr marL="3196962" indent="0">
              <a:buNone/>
              <a:defRPr sz="900"/>
            </a:lvl8pPr>
            <a:lvl9pPr marL="3653672" indent="0">
              <a:buNone/>
              <a:defRPr sz="900"/>
            </a:lvl9pPr>
          </a:lstStyle>
          <a:p>
            <a:pPr marL="0" marR="0" lvl="0" indent="0" algn="l" defTabSz="913417" rtl="0" eaLnBrk="1" fontAlgn="auto" latinLnBrk="0" hangingPunct="1">
              <a:lnSpc>
                <a:spcPct val="100000"/>
              </a:lnSpc>
              <a:spcBef>
                <a:spcPct val="0"/>
              </a:spcBef>
              <a:spcAft>
                <a:spcPts val="0"/>
              </a:spcAft>
              <a:buClrTx/>
              <a:buSzTx/>
              <a:buFontTx/>
              <a:buNone/>
              <a:tabLst/>
              <a:defRPr/>
            </a:pPr>
            <a:r>
              <a:rPr lang="en-US" dirty="0"/>
              <a:t>Click to edit subtitle</a:t>
            </a:r>
          </a:p>
        </p:txBody>
      </p:sp>
    </p:spTree>
    <p:extLst>
      <p:ext uri="{BB962C8B-B14F-4D97-AF65-F5344CB8AC3E}">
        <p14:creationId xmlns:p14="http://schemas.microsoft.com/office/powerpoint/2010/main" val="192759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914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type="twoObj">
  <p:cSld name="Two Colum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94853" y="273845"/>
            <a:ext cx="8354250" cy="4441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36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33" name="Google Shape;33;p6"/>
          <p:cNvSpPr txBox="1">
            <a:spLocks noGrp="1"/>
          </p:cNvSpPr>
          <p:nvPr>
            <p:ph type="body" idx="1"/>
          </p:nvPr>
        </p:nvSpPr>
        <p:spPr>
          <a:xfrm>
            <a:off x="571500" y="1369219"/>
            <a:ext cx="3924225"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2"/>
          </p:nvPr>
        </p:nvSpPr>
        <p:spPr>
          <a:xfrm>
            <a:off x="4648200" y="1369219"/>
            <a:ext cx="3919050"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3014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3808" y="739454"/>
            <a:ext cx="9110193" cy="346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Tree>
    <p:extLst>
      <p:ext uri="{BB962C8B-B14F-4D97-AF65-F5344CB8AC3E}">
        <p14:creationId xmlns:p14="http://schemas.microsoft.com/office/powerpoint/2010/main" val="17286219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Body Copy and Bullets">
  <p:cSld name="Headline, Body Copy and Bullets">
    <p:spTree>
      <p:nvGrpSpPr>
        <p:cNvPr id="1" name="Shape 19"/>
        <p:cNvGrpSpPr/>
        <p:nvPr/>
      </p:nvGrpSpPr>
      <p:grpSpPr>
        <a:xfrm>
          <a:off x="0" y="0"/>
          <a:ext cx="0" cy="0"/>
          <a:chOff x="0" y="0"/>
          <a:chExt cx="0" cy="0"/>
        </a:xfrm>
      </p:grpSpPr>
      <p:sp>
        <p:nvSpPr>
          <p:cNvPr id="20" name="Google Shape;20;p8"/>
          <p:cNvSpPr txBox="1">
            <a:spLocks noGrp="1"/>
          </p:cNvSpPr>
          <p:nvPr>
            <p:ph type="sldNum" idx="12"/>
          </p:nvPr>
        </p:nvSpPr>
        <p:spPr>
          <a:xfrm>
            <a:off x="8418177" y="4798829"/>
            <a:ext cx="414000" cy="378596"/>
          </a:xfrm>
          <a:prstGeom prst="rect">
            <a:avLst/>
          </a:prstGeom>
          <a:noFill/>
          <a:ln>
            <a:noFill/>
          </a:ln>
        </p:spPr>
        <p:txBody>
          <a:bodyPr spcFirstLastPara="1" wrap="square" lIns="0" tIns="0" rIns="0"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19099887"/>
      </p:ext>
    </p:extLst>
  </p:cSld>
  <p:clrMapOvr>
    <a:masterClrMapping/>
  </p:clrMapOvr>
  <p:extLst>
    <p:ext uri="{DCECCB84-F9BA-43D5-87BE-67443E8EF086}">
      <p15:sldGuideLst xmlns:p15="http://schemas.microsoft.com/office/powerpoint/2012/main">
        <p15:guide id="1" pos="14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02" y="3305215"/>
            <a:ext cx="7772620" cy="1021512"/>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721702" y="2180243"/>
            <a:ext cx="7772620" cy="1124971"/>
          </a:xfrm>
        </p:spPr>
        <p:txBody>
          <a:bodyPr anchor="b"/>
          <a:lstStyle>
            <a:lvl1pPr marL="0" indent="0">
              <a:buNone/>
              <a:defRPr sz="1400"/>
            </a:lvl1pPr>
            <a:lvl2pPr marL="313639" indent="0">
              <a:buNone/>
              <a:defRPr sz="1200"/>
            </a:lvl2pPr>
            <a:lvl3pPr marL="627278" indent="0">
              <a:buNone/>
              <a:defRPr sz="1100"/>
            </a:lvl3pPr>
            <a:lvl4pPr marL="940918" indent="0">
              <a:buNone/>
              <a:defRPr sz="1000"/>
            </a:lvl4pPr>
            <a:lvl5pPr marL="1254557" indent="0">
              <a:buNone/>
              <a:defRPr sz="1000"/>
            </a:lvl5pPr>
            <a:lvl6pPr marL="1568196" indent="0">
              <a:buNone/>
              <a:defRPr sz="1000"/>
            </a:lvl6pPr>
            <a:lvl7pPr marL="1881835" indent="0">
              <a:buNone/>
              <a:defRPr sz="1000"/>
            </a:lvl7pPr>
            <a:lvl8pPr marL="2195474" indent="0">
              <a:buNone/>
              <a:defRPr sz="1000"/>
            </a:lvl8pPr>
            <a:lvl9pPr marL="2509114" indent="0">
              <a:buNone/>
              <a:defRPr sz="1000"/>
            </a:lvl9pPr>
          </a:lstStyle>
          <a:p>
            <a:pPr lvl="0"/>
            <a:r>
              <a:rPr lang="en-US"/>
              <a:t>Click to edit Master text styles</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E2071BD7-813D-AE4A-979F-03C554ED9D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14787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5827"/>
            <a:ext cx="8229746" cy="85706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28" y="1151108"/>
            <a:ext cx="404064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128" y="1631371"/>
            <a:ext cx="404064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58" y="1151108"/>
            <a:ext cx="404211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758" y="1631371"/>
            <a:ext cx="404211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9"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7CA80CC8-7B2B-B242-9D48-EFD240CDE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3374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4" name="Footer Placeholder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
        <p:nvSpPr>
          <p:cNvPr id="5" name="Slide Number Placeholder 4"/>
          <p:cNvSpPr>
            <a:spLocks noGrp="1" noChangeArrowheads="1"/>
          </p:cNvSpPr>
          <p:nvPr>
            <p:ph type="sldNum" sz="quarter" idx="12"/>
          </p:nvPr>
        </p:nvSpPr>
        <p:spPr>
          <a:xfrm>
            <a:off x="7239182" y="4350685"/>
            <a:ext cx="1904818" cy="313641"/>
          </a:xfrm>
          <a:prstGeom prst="rect">
            <a:avLst/>
          </a:prstGeom>
        </p:spPr>
        <p:txBody>
          <a:bodyPr/>
          <a:lstStyle>
            <a:lvl1pPr>
              <a:defRPr/>
            </a:lvl1pPr>
          </a:lstStyle>
          <a:p>
            <a:fld id="{17C2CC96-9B76-C74A-BA9F-BBDA2466ED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0782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4"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9C8BDA13-57D2-1F4E-B762-AD55553434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686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4738"/>
            <a:ext cx="3008803" cy="871226"/>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700" y="204739"/>
            <a:ext cx="5112174" cy="438989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127" y="1075965"/>
            <a:ext cx="3008803" cy="3518664"/>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F19C0829-C1F3-C145-A31C-BFDD5F8B8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8897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61" y="3600342"/>
            <a:ext cx="5486987" cy="424723"/>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61" y="459572"/>
            <a:ext cx="5486987" cy="3086318"/>
          </a:xfrm>
        </p:spPr>
        <p:txBody>
          <a:bodyPr/>
          <a:lstStyle>
            <a:lvl1pPr marL="0" indent="0">
              <a:buNone/>
              <a:defRPr sz="2200"/>
            </a:lvl1pPr>
            <a:lvl2pPr marL="313639" indent="0">
              <a:buNone/>
              <a:defRPr sz="1900"/>
            </a:lvl2pPr>
            <a:lvl3pPr marL="627278" indent="0">
              <a:buNone/>
              <a:defRPr sz="1600"/>
            </a:lvl3pPr>
            <a:lvl4pPr marL="940918" indent="0">
              <a:buNone/>
              <a:defRPr sz="1400"/>
            </a:lvl4pPr>
            <a:lvl5pPr marL="1254557" indent="0">
              <a:buNone/>
              <a:defRPr sz="1400"/>
            </a:lvl5pPr>
            <a:lvl6pPr marL="1568196" indent="0">
              <a:buNone/>
              <a:defRPr sz="1400"/>
            </a:lvl6pPr>
            <a:lvl7pPr marL="1881835" indent="0">
              <a:buNone/>
              <a:defRPr sz="1400"/>
            </a:lvl7pPr>
            <a:lvl8pPr marL="2195474" indent="0">
              <a:buNone/>
              <a:defRPr sz="1400"/>
            </a:lvl8pPr>
            <a:lvl9pPr marL="2509114" indent="0">
              <a:buNone/>
              <a:defRPr sz="1400"/>
            </a:lvl9pPr>
          </a:lstStyle>
          <a:p>
            <a:pPr lvl="0"/>
            <a:endParaRPr lang="en-US" noProof="0"/>
          </a:p>
        </p:txBody>
      </p:sp>
      <p:sp>
        <p:nvSpPr>
          <p:cNvPr id="4" name="Text Placeholder 3"/>
          <p:cNvSpPr>
            <a:spLocks noGrp="1"/>
          </p:cNvSpPr>
          <p:nvPr>
            <p:ph type="body" sz="half" idx="2"/>
          </p:nvPr>
        </p:nvSpPr>
        <p:spPr>
          <a:xfrm>
            <a:off x="1791761" y="4025065"/>
            <a:ext cx="5486987" cy="604413"/>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2033B32E-1B93-2D44-B5D8-53378CEED2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2878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D4AC311E-2F23-CC47-A1E2-18AD2F831E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9734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ChangeArrowheads="1"/>
          </p:cNvSpPr>
          <p:nvPr/>
        </p:nvSpPr>
        <p:spPr bwMode="auto">
          <a:xfrm>
            <a:off x="-1089" y="-2178"/>
            <a:ext cx="9128753" cy="731830"/>
          </a:xfrm>
          <a:prstGeom prst="rect">
            <a:avLst/>
          </a:prstGeom>
          <a:solidFill>
            <a:srgbClr val="002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2728" tIns="31364" rIns="62728" bIns="31364" anchor="ctr"/>
          <a:lstStyle>
            <a:lvl1pPr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defTabSz="914400" fontAlgn="base">
              <a:spcBef>
                <a:spcPct val="0"/>
              </a:spcBef>
              <a:spcAft>
                <a:spcPct val="0"/>
              </a:spcAft>
              <a:defRPr/>
            </a:pPr>
            <a:endParaRPr lang="en-US" altLang="en-US">
              <a:solidFill>
                <a:srgbClr val="000000"/>
              </a:solidFill>
              <a:cs typeface="Arial" panose="020B0604020202020204" pitchFamily="34" charset="0"/>
            </a:endParaRPr>
          </a:p>
        </p:txBody>
      </p:sp>
      <p:sp>
        <p:nvSpPr>
          <p:cNvPr id="1030" name="Rectangle 6"/>
          <p:cNvSpPr>
            <a:spLocks noGrp="1" noChangeArrowheads="1"/>
          </p:cNvSpPr>
          <p:nvPr>
            <p:ph type="title"/>
          </p:nvPr>
        </p:nvSpPr>
        <p:spPr bwMode="auto">
          <a:xfrm>
            <a:off x="0" y="0"/>
            <a:ext cx="9144000" cy="698070"/>
          </a:xfrm>
          <a:prstGeom prst="rect">
            <a:avLst/>
          </a:prstGeom>
          <a:solidFill>
            <a:srgbClr val="00279F"/>
          </a:solidFill>
          <a:ln>
            <a:noFill/>
          </a:ln>
          <a:extLst>
            <a:ext uri="{FAA26D3D-D897-4be2-8F04-BA451C77F1D7}">
              <ma14:placeholderFlag xmlns:ma14="http://schemas.microsoft.com/office/mac/drawingml/2011/main" xmlns="" val="1"/>
            </a:ext>
          </a:extLst>
        </p:spPr>
        <p:txBody>
          <a:bodyPr vert="horz" wrap="square" lIns="68603" tIns="33757" rIns="68603" bIns="33757" numCol="1" anchor="ctr" anchorCtr="0" compatLnSpc="1">
            <a:prstTxWarp prst="textNoShape">
              <a:avLst/>
            </a:prstTxWarp>
          </a:bodyPr>
          <a:lstStyle/>
          <a:p>
            <a:pPr lvl="0"/>
            <a:r>
              <a:rPr lang="en-US"/>
              <a:t>Title: Title Case, Bold, Arial 28, White</a:t>
            </a:r>
          </a:p>
        </p:txBody>
      </p:sp>
      <p:sp>
        <p:nvSpPr>
          <p:cNvPr id="1031" name="Rectangle 7"/>
          <p:cNvSpPr>
            <a:spLocks noGrp="1" noChangeArrowheads="1"/>
          </p:cNvSpPr>
          <p:nvPr>
            <p:ph type="body" idx="1"/>
          </p:nvPr>
        </p:nvSpPr>
        <p:spPr bwMode="auto">
          <a:xfrm>
            <a:off x="33762" y="739453"/>
            <a:ext cx="9110238" cy="389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603" tIns="33757" rIns="68603" bIns="33757" numCol="1" anchor="t" anchorCtr="0" compatLnSpc="1">
            <a:prstTxWarp prst="textNoShape">
              <a:avLst/>
            </a:prstTxWarp>
          </a:bodyPr>
          <a:lstStyle/>
          <a:p>
            <a:pPr lvl="0"/>
            <a:r>
              <a:rPr lang="en-US"/>
              <a:t>Level one: title case, bold, arial 28, maroon</a:t>
            </a:r>
          </a:p>
          <a:p>
            <a:pPr lvl="1"/>
            <a:r>
              <a:rPr lang="en-US"/>
              <a:t>Level two: title case, bold, arial 24, blue</a:t>
            </a:r>
          </a:p>
          <a:p>
            <a:pPr lvl="2"/>
            <a:r>
              <a:rPr lang="en-US"/>
              <a:t>Level three: title case, bold, arial 20, green</a:t>
            </a:r>
          </a:p>
        </p:txBody>
      </p:sp>
      <p:sp>
        <p:nvSpPr>
          <p:cNvPr id="1032" name="Picture 24"/>
          <p:cNvSpPr>
            <a:spLocks noChangeAspect="1" noChangeArrowheads="1"/>
          </p:cNvSpPr>
          <p:nvPr userDrawn="1"/>
        </p:nvSpPr>
        <p:spPr bwMode="auto">
          <a:xfrm>
            <a:off x="8160552" y="4645812"/>
            <a:ext cx="983448" cy="49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728" tIns="31364" rIns="62728" bIns="31364"/>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defRPr/>
            </a:pPr>
            <a:endParaRPr lang="en-US">
              <a:solidFill>
                <a:srgbClr val="000000"/>
              </a:solidFill>
              <a:cs typeface="ＭＳ Ｐゴシック" charset="0"/>
            </a:endParaRPr>
          </a:p>
        </p:txBody>
      </p:sp>
      <p:pic>
        <p:nvPicPr>
          <p:cNvPr id="2" name="Picture 1">
            <a:extLst>
              <a:ext uri="{FF2B5EF4-FFF2-40B4-BE49-F238E27FC236}">
                <a16:creationId xmlns:a16="http://schemas.microsoft.com/office/drawing/2014/main" id="{D069F6A2-F3CC-A5C1-2A6B-5DD6A99216A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4713" y="4818748"/>
            <a:ext cx="1439437" cy="324751"/>
          </a:xfrm>
          <a:prstGeom prst="rect">
            <a:avLst/>
          </a:prstGeom>
        </p:spPr>
      </p:pic>
      <p:pic>
        <p:nvPicPr>
          <p:cNvPr id="4" name="Picture 3">
            <a:extLst>
              <a:ext uri="{FF2B5EF4-FFF2-40B4-BE49-F238E27FC236}">
                <a16:creationId xmlns:a16="http://schemas.microsoft.com/office/drawing/2014/main" id="{7DEDEE5D-CFC7-ED15-E3F8-7198F8578F0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994891" y="4673038"/>
            <a:ext cx="1132773" cy="47264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93" r:id="rId16"/>
    <p:sldLayoutId id="2147483694" r:id="rId17"/>
    <p:sldLayoutId id="2147483695" r:id="rId18"/>
    <p:sldLayoutId id="2147483696" r:id="rId19"/>
    <p:sldLayoutId id="2147483697" r:id="rId20"/>
  </p:sldLayoutIdLst>
  <p:transition/>
  <p:hf sldNum="0" hdr="0" ftr="0" dt="0"/>
  <p:txStyles>
    <p:titleStyle>
      <a:lvl1pPr algn="ctr" defTabSz="677374" rtl="0" eaLnBrk="0" fontAlgn="base" hangingPunct="0">
        <a:spcBef>
          <a:spcPct val="0"/>
        </a:spcBef>
        <a:spcAft>
          <a:spcPct val="0"/>
        </a:spcAft>
        <a:defRPr sz="2400" b="1">
          <a:solidFill>
            <a:schemeClr val="bg1"/>
          </a:solidFill>
          <a:latin typeface="+mj-lt"/>
          <a:ea typeface="ＭＳ Ｐゴシック" panose="020B0600070205080204" pitchFamily="34" charset="-128"/>
          <a:cs typeface="ＭＳ Ｐゴシック" charset="-128"/>
        </a:defRPr>
      </a:lvl1pPr>
      <a:lvl2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2pPr>
      <a:lvl3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3pPr>
      <a:lvl4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4pPr>
      <a:lvl5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5pPr>
      <a:lvl6pPr marL="313639" algn="ctr" defTabSz="677374" rtl="0" eaLnBrk="0" fontAlgn="base" hangingPunct="0">
        <a:spcBef>
          <a:spcPct val="0"/>
        </a:spcBef>
        <a:spcAft>
          <a:spcPct val="0"/>
        </a:spcAft>
        <a:defRPr sz="2400" b="1">
          <a:solidFill>
            <a:schemeClr val="bg1"/>
          </a:solidFill>
          <a:latin typeface="Arial" charset="0"/>
        </a:defRPr>
      </a:lvl6pPr>
      <a:lvl7pPr marL="627278" algn="ctr" defTabSz="677374" rtl="0" eaLnBrk="0" fontAlgn="base" hangingPunct="0">
        <a:spcBef>
          <a:spcPct val="0"/>
        </a:spcBef>
        <a:spcAft>
          <a:spcPct val="0"/>
        </a:spcAft>
        <a:defRPr sz="2400" b="1">
          <a:solidFill>
            <a:schemeClr val="bg1"/>
          </a:solidFill>
          <a:latin typeface="Arial" charset="0"/>
        </a:defRPr>
      </a:lvl7pPr>
      <a:lvl8pPr marL="940918" algn="ctr" defTabSz="677374" rtl="0" eaLnBrk="0" fontAlgn="base" hangingPunct="0">
        <a:spcBef>
          <a:spcPct val="0"/>
        </a:spcBef>
        <a:spcAft>
          <a:spcPct val="0"/>
        </a:spcAft>
        <a:defRPr sz="2400" b="1">
          <a:solidFill>
            <a:schemeClr val="bg1"/>
          </a:solidFill>
          <a:latin typeface="Arial" charset="0"/>
        </a:defRPr>
      </a:lvl8pPr>
      <a:lvl9pPr marL="1254557" algn="ctr" defTabSz="677374" rtl="0" eaLnBrk="0" fontAlgn="base" hangingPunct="0">
        <a:spcBef>
          <a:spcPct val="0"/>
        </a:spcBef>
        <a:spcAft>
          <a:spcPct val="0"/>
        </a:spcAft>
        <a:defRPr sz="2400" b="1">
          <a:solidFill>
            <a:schemeClr val="bg1"/>
          </a:solidFill>
          <a:latin typeface="Arial" charset="0"/>
        </a:defRPr>
      </a:lvl9pPr>
    </p:titleStyle>
    <p:bodyStyle>
      <a:lvl1pPr marL="253743" indent="-253743" algn="l" defTabSz="677374" rtl="0" eaLnBrk="0" fontAlgn="base" hangingPunct="0">
        <a:spcBef>
          <a:spcPct val="20000"/>
        </a:spcBef>
        <a:spcAft>
          <a:spcPct val="0"/>
        </a:spcAft>
        <a:buClr>
          <a:srgbClr val="790015"/>
        </a:buClr>
        <a:buSzPct val="100000"/>
        <a:buChar char="•"/>
        <a:defRPr sz="1400" b="1">
          <a:solidFill>
            <a:srgbClr val="000000"/>
          </a:solidFill>
          <a:latin typeface="+mn-lt"/>
          <a:ea typeface="ＭＳ Ｐゴシック" panose="020B0600070205080204" pitchFamily="34" charset="-128"/>
          <a:cs typeface="ＭＳ Ｐゴシック" charset="-128"/>
        </a:defRPr>
      </a:lvl1pPr>
      <a:lvl2pPr marL="549958" indent="-211271" algn="l" defTabSz="677374" rtl="0" eaLnBrk="0" fontAlgn="base" hangingPunct="0">
        <a:spcBef>
          <a:spcPct val="20000"/>
        </a:spcBef>
        <a:spcAft>
          <a:spcPct val="0"/>
        </a:spcAft>
        <a:buClr>
          <a:srgbClr val="790015"/>
        </a:buClr>
        <a:buSzPct val="100000"/>
        <a:buChar char="–"/>
        <a:defRPr b="1">
          <a:solidFill>
            <a:srgbClr val="00279F"/>
          </a:solidFill>
          <a:latin typeface="+mn-lt"/>
          <a:ea typeface="ＭＳ Ｐゴシック" panose="020B0600070205080204" pitchFamily="34" charset="-128"/>
          <a:cs typeface="ＭＳ Ｐゴシック"/>
        </a:defRPr>
      </a:lvl2pPr>
      <a:lvl3pPr marL="847261" indent="-169888" algn="l" defTabSz="677374" rtl="0" eaLnBrk="0" fontAlgn="base" hangingPunct="0">
        <a:spcBef>
          <a:spcPct val="20000"/>
        </a:spcBef>
        <a:spcAft>
          <a:spcPct val="0"/>
        </a:spcAft>
        <a:buClr>
          <a:srgbClr val="790015"/>
        </a:buClr>
        <a:buSzPct val="100000"/>
        <a:buChar char="–"/>
        <a:defRPr b="1">
          <a:solidFill>
            <a:srgbClr val="336600"/>
          </a:solidFill>
          <a:latin typeface="+mn-lt"/>
          <a:ea typeface="ＭＳ Ｐゴシック" panose="020B0600070205080204" pitchFamily="34" charset="-128"/>
          <a:cs typeface="ＭＳ Ｐゴシック"/>
        </a:defRPr>
      </a:lvl3pPr>
      <a:lvl4pPr marL="1097737"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4pPr>
      <a:lvl5pPr marL="141137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5pPr>
      <a:lvl6pPr marL="172501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6pPr>
      <a:lvl7pPr marL="2038655"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7pPr>
      <a:lvl8pPr marL="2352294"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8pPr>
      <a:lvl9pPr marL="2665933"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9pPr>
    </p:bodyStyle>
    <p:otherStyle>
      <a:defPPr>
        <a:defRPr lang="en-US"/>
      </a:defPPr>
      <a:lvl1pPr marL="0" algn="l" defTabSz="627278" rtl="0" eaLnBrk="1" latinLnBrk="0" hangingPunct="1">
        <a:defRPr sz="1200" kern="1200">
          <a:solidFill>
            <a:schemeClr val="tx1"/>
          </a:solidFill>
          <a:latin typeface="+mn-lt"/>
          <a:ea typeface="+mn-ea"/>
          <a:cs typeface="+mn-cs"/>
        </a:defRPr>
      </a:lvl1pPr>
      <a:lvl2pPr marL="313639" algn="l" defTabSz="627278" rtl="0" eaLnBrk="1" latinLnBrk="0" hangingPunct="1">
        <a:defRPr sz="1200" kern="1200">
          <a:solidFill>
            <a:schemeClr val="tx1"/>
          </a:solidFill>
          <a:latin typeface="+mn-lt"/>
          <a:ea typeface="+mn-ea"/>
          <a:cs typeface="+mn-cs"/>
        </a:defRPr>
      </a:lvl2pPr>
      <a:lvl3pPr marL="627278" algn="l" defTabSz="627278" rtl="0" eaLnBrk="1" latinLnBrk="0" hangingPunct="1">
        <a:defRPr sz="1200" kern="1200">
          <a:solidFill>
            <a:schemeClr val="tx1"/>
          </a:solidFill>
          <a:latin typeface="+mn-lt"/>
          <a:ea typeface="+mn-ea"/>
          <a:cs typeface="+mn-cs"/>
        </a:defRPr>
      </a:lvl3pPr>
      <a:lvl4pPr marL="940918" algn="l" defTabSz="627278" rtl="0" eaLnBrk="1" latinLnBrk="0" hangingPunct="1">
        <a:defRPr sz="1200" kern="1200">
          <a:solidFill>
            <a:schemeClr val="tx1"/>
          </a:solidFill>
          <a:latin typeface="+mn-lt"/>
          <a:ea typeface="+mn-ea"/>
          <a:cs typeface="+mn-cs"/>
        </a:defRPr>
      </a:lvl4pPr>
      <a:lvl5pPr marL="1254557" algn="l" defTabSz="627278" rtl="0" eaLnBrk="1" latinLnBrk="0" hangingPunct="1">
        <a:defRPr sz="1200" kern="1200">
          <a:solidFill>
            <a:schemeClr val="tx1"/>
          </a:solidFill>
          <a:latin typeface="+mn-lt"/>
          <a:ea typeface="+mn-ea"/>
          <a:cs typeface="+mn-cs"/>
        </a:defRPr>
      </a:lvl5pPr>
      <a:lvl6pPr marL="1568196" algn="l" defTabSz="627278" rtl="0" eaLnBrk="1" latinLnBrk="0" hangingPunct="1">
        <a:defRPr sz="1200" kern="1200">
          <a:solidFill>
            <a:schemeClr val="tx1"/>
          </a:solidFill>
          <a:latin typeface="+mn-lt"/>
          <a:ea typeface="+mn-ea"/>
          <a:cs typeface="+mn-cs"/>
        </a:defRPr>
      </a:lvl6pPr>
      <a:lvl7pPr marL="1881835" algn="l" defTabSz="627278" rtl="0" eaLnBrk="1" latinLnBrk="0" hangingPunct="1">
        <a:defRPr sz="1200" kern="1200">
          <a:solidFill>
            <a:schemeClr val="tx1"/>
          </a:solidFill>
          <a:latin typeface="+mn-lt"/>
          <a:ea typeface="+mn-ea"/>
          <a:cs typeface="+mn-cs"/>
        </a:defRPr>
      </a:lvl7pPr>
      <a:lvl8pPr marL="2195474" algn="l" defTabSz="627278" rtl="0" eaLnBrk="1" latinLnBrk="0" hangingPunct="1">
        <a:defRPr sz="1200" kern="1200">
          <a:solidFill>
            <a:schemeClr val="tx1"/>
          </a:solidFill>
          <a:latin typeface="+mn-lt"/>
          <a:ea typeface="+mn-ea"/>
          <a:cs typeface="+mn-cs"/>
        </a:defRPr>
      </a:lvl8pPr>
      <a:lvl9pPr marL="2509114" algn="l" defTabSz="62727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asapdiscovery.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openforcefield.org/" TargetMode="External"/><Relationship Id="rId5" Type="http://schemas.openxmlformats.org/officeDocument/2006/relationships/hyperlink" Target="https://docs.alchemiscale.org/" TargetMode="Externa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tif"/><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tif"/><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ortal.nrp-nautilus.io/namespaces-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881575" y="1263850"/>
            <a:ext cx="7380851" cy="932212"/>
          </a:xfrm>
          <a:solidFill>
            <a:srgbClr val="000099"/>
          </a:solidFill>
        </p:spPr>
        <p:txBody>
          <a:bodyPr/>
          <a:lstStyle/>
          <a:p>
            <a:r>
              <a:rPr lang="en-US" altLang="en-US" sz="1921" dirty="0"/>
              <a:t>“The Rise of NRP </a:t>
            </a:r>
            <a:r>
              <a:rPr lang="it-IT" altLang="en-US" sz="1921" dirty="0"/>
              <a:t>AI/ML Computing </a:t>
            </a:r>
            <a:br>
              <a:rPr lang="it-IT" altLang="en-US" sz="1921" dirty="0"/>
            </a:br>
            <a:r>
              <a:rPr lang="it-IT" altLang="en-US" sz="1921" dirty="0"/>
              <a:t>Across Diverse Disciplines</a:t>
            </a:r>
            <a:r>
              <a:rPr lang="en-US" altLang="en-US" sz="1921" dirty="0"/>
              <a:t>” </a:t>
            </a:r>
          </a:p>
        </p:txBody>
      </p:sp>
      <p:sp>
        <p:nvSpPr>
          <p:cNvPr id="28675" name="Rectangle 3"/>
          <p:cNvSpPr>
            <a:spLocks noGrp="1" noChangeArrowheads="1"/>
          </p:cNvSpPr>
          <p:nvPr>
            <p:ph type="subTitle" idx="4294967295"/>
          </p:nvPr>
        </p:nvSpPr>
        <p:spPr>
          <a:xfrm>
            <a:off x="904500" y="2394904"/>
            <a:ext cx="7335000" cy="619958"/>
          </a:xfrm>
        </p:spPr>
        <p:txBody>
          <a:bodyPr/>
          <a:lstStyle/>
          <a:p>
            <a:pPr marL="0" indent="0" algn="ctr">
              <a:buNone/>
            </a:pPr>
            <a:r>
              <a:rPr lang="en-US" altLang="en-US" sz="1600" dirty="0">
                <a:solidFill>
                  <a:srgbClr val="800000"/>
                </a:solidFill>
              </a:rPr>
              <a:t>Invited Presentation</a:t>
            </a:r>
          </a:p>
          <a:p>
            <a:pPr marL="0" indent="0" algn="ctr">
              <a:buNone/>
            </a:pPr>
            <a:r>
              <a:rPr lang="en-US" altLang="en-US" sz="1600" dirty="0">
                <a:solidFill>
                  <a:srgbClr val="800000"/>
                </a:solidFill>
              </a:rPr>
              <a:t>Fifth National Research Platform Conference (5NRP)</a:t>
            </a:r>
          </a:p>
          <a:p>
            <a:pPr marL="0" indent="0" algn="ctr">
              <a:buNone/>
            </a:pPr>
            <a:r>
              <a:rPr lang="en-US" altLang="en-US" sz="1600" dirty="0">
                <a:solidFill>
                  <a:srgbClr val="800000"/>
                </a:solidFill>
              </a:rPr>
              <a:t>UC San Diego</a:t>
            </a:r>
          </a:p>
          <a:p>
            <a:pPr marL="0" indent="0" algn="ctr">
              <a:buNone/>
            </a:pPr>
            <a:r>
              <a:rPr lang="en-US" altLang="en-US" sz="1600" dirty="0">
                <a:solidFill>
                  <a:srgbClr val="800000"/>
                </a:solidFill>
              </a:rPr>
              <a:t>March 21, 2024</a:t>
            </a:r>
          </a:p>
        </p:txBody>
      </p:sp>
      <p:sp>
        <p:nvSpPr>
          <p:cNvPr id="6" name="Rectangle 4">
            <a:extLst>
              <a:ext uri="{FF2B5EF4-FFF2-40B4-BE49-F238E27FC236}">
                <a16:creationId xmlns:a16="http://schemas.microsoft.com/office/drawing/2014/main" id="{76834A65-8575-41ED-810D-514C233B6414}"/>
              </a:ext>
            </a:extLst>
          </p:cNvPr>
          <p:cNvSpPr>
            <a:spLocks noChangeArrowheads="1"/>
          </p:cNvSpPr>
          <p:nvPr/>
        </p:nvSpPr>
        <p:spPr bwMode="auto">
          <a:xfrm>
            <a:off x="673808" y="3791800"/>
            <a:ext cx="7796385" cy="130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4" tIns="33757" rIns="68604" bIns="33757"/>
          <a:lstStyle>
            <a:lvl1pPr defTabSz="987425">
              <a:spcBef>
                <a:spcPct val="20000"/>
              </a:spcBef>
              <a:buClr>
                <a:srgbClr val="790015"/>
              </a:buClr>
              <a:buSzPct val="100000"/>
              <a:buChar char="•"/>
              <a:defRPr sz="2000" b="1">
                <a:solidFill>
                  <a:srgbClr val="000000"/>
                </a:solidFill>
                <a:latin typeface="Arial" panose="020B0604020202020204" pitchFamily="34" charset="0"/>
                <a:ea typeface="ＭＳ Ｐゴシック" panose="020B0600070205080204" pitchFamily="34" charset="-128"/>
              </a:defRPr>
            </a:lvl1pPr>
            <a:lvl2pPr marL="742950" indent="-285750" defTabSz="987425">
              <a:spcBef>
                <a:spcPct val="20000"/>
              </a:spcBef>
              <a:buClr>
                <a:srgbClr val="790015"/>
              </a:buClr>
              <a:buSzPct val="100000"/>
              <a:buChar char="–"/>
              <a:defRPr b="1">
                <a:solidFill>
                  <a:srgbClr val="00279F"/>
                </a:solidFill>
                <a:latin typeface="Arial" panose="020B0604020202020204" pitchFamily="34" charset="0"/>
                <a:ea typeface="ＭＳ Ｐゴシック" panose="020B0600070205080204" pitchFamily="34" charset="-128"/>
              </a:defRPr>
            </a:lvl2pPr>
            <a:lvl3pPr marL="1143000" indent="-228600" defTabSz="987425">
              <a:spcBef>
                <a:spcPct val="20000"/>
              </a:spcBef>
              <a:buClr>
                <a:srgbClr val="790015"/>
              </a:buClr>
              <a:buSzPct val="100000"/>
              <a:buChar char="–"/>
              <a:defRPr b="1">
                <a:solidFill>
                  <a:srgbClr val="336600"/>
                </a:solidFill>
                <a:latin typeface="Arial" panose="020B0604020202020204" pitchFamily="34" charset="0"/>
                <a:ea typeface="ＭＳ Ｐゴシック" panose="020B0600070205080204" pitchFamily="34" charset="-128"/>
              </a:defRPr>
            </a:lvl3pPr>
            <a:lvl4pPr marL="16002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en-US" altLang="en-US" sz="1235" dirty="0">
                <a:solidFill>
                  <a:schemeClr val="tx1"/>
                </a:solidFill>
                <a:cs typeface="Arial" panose="020B0604020202020204" pitchFamily="34" charset="0"/>
              </a:rPr>
              <a:t>Dr. Larry Smarr</a:t>
            </a:r>
          </a:p>
          <a:p>
            <a:pPr algn="ctr" eaLnBrk="1" hangingPunct="1">
              <a:buFontTx/>
              <a:buNone/>
            </a:pPr>
            <a:r>
              <a:rPr lang="en-US" altLang="en-US" sz="1235" dirty="0">
                <a:solidFill>
                  <a:schemeClr val="tx1"/>
                </a:solidFill>
                <a:cs typeface="Arial" panose="020B0604020202020204" pitchFamily="34" charset="0"/>
              </a:rPr>
              <a:t>Founding Director Emeritus, California Institute for Telecommunications and Information Technology;</a:t>
            </a:r>
          </a:p>
          <a:p>
            <a:pPr algn="ctr" eaLnBrk="1" hangingPunct="1">
              <a:buFontTx/>
              <a:buNone/>
            </a:pPr>
            <a:r>
              <a:rPr lang="en-US" altLang="en-US" sz="1235" dirty="0">
                <a:solidFill>
                  <a:schemeClr val="tx1"/>
                </a:solidFill>
                <a:cs typeface="Arial" panose="020B0604020202020204" pitchFamily="34" charset="0"/>
              </a:rPr>
              <a:t>Distinguished Professor Emeritus, Dept. of Computer Science and Engineering</a:t>
            </a:r>
          </a:p>
          <a:p>
            <a:pPr algn="ctr" eaLnBrk="1" hangingPunct="1">
              <a:buFontTx/>
              <a:buNone/>
            </a:pPr>
            <a:r>
              <a:rPr lang="en-US" altLang="en-US" sz="1235" dirty="0">
                <a:solidFill>
                  <a:schemeClr val="tx1"/>
                </a:solidFill>
                <a:cs typeface="Arial" panose="020B0604020202020204" pitchFamily="34" charset="0"/>
              </a:rPr>
              <a:t>Jacobs School of Engineering, UCSD</a:t>
            </a:r>
          </a:p>
          <a:p>
            <a:pPr algn="ctr" eaLnBrk="1" hangingPunct="1">
              <a:buFontTx/>
              <a:buNone/>
            </a:pPr>
            <a:r>
              <a:rPr lang="en-US" altLang="en-US" sz="1235" dirty="0">
                <a:solidFill>
                  <a:schemeClr val="tx1"/>
                </a:solidFill>
                <a:cs typeface="Arial" panose="020B0604020202020204" pitchFamily="34" charset="0"/>
              </a:rPr>
              <a:t>http://lsmarr.calit2.net</a:t>
            </a:r>
          </a:p>
        </p:txBody>
      </p:sp>
    </p:spTree>
    <p:extLst>
      <p:ext uri="{BB962C8B-B14F-4D97-AF65-F5344CB8AC3E}">
        <p14:creationId xmlns:p14="http://schemas.microsoft.com/office/powerpoint/2010/main" val="315818342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06A3-9C25-FB51-A3E7-A580F39F99CB}"/>
              </a:ext>
            </a:extLst>
          </p:cNvPr>
          <p:cNvSpPr>
            <a:spLocks noGrp="1"/>
          </p:cNvSpPr>
          <p:nvPr>
            <p:ph type="title"/>
          </p:nvPr>
        </p:nvSpPr>
        <p:spPr/>
        <p:txBody>
          <a:bodyPr/>
          <a:lstStyle/>
          <a:p>
            <a:r>
              <a:rPr lang="en-US" sz="1800" dirty="0" err="1"/>
              <a:t>OpenForceField</a:t>
            </a:r>
            <a:r>
              <a:rPr lang="en-US" sz="1800" dirty="0"/>
              <a:t> Uses OPEN Software, OPEN Data, OPEN Science </a:t>
            </a:r>
            <a:br>
              <a:rPr lang="en-US" sz="1800" dirty="0"/>
            </a:br>
            <a:r>
              <a:rPr lang="en-US" sz="1800" dirty="0"/>
              <a:t>and PRP to Generate Quantum Chemistry Datasets for Druglike Molecules</a:t>
            </a:r>
          </a:p>
        </p:txBody>
      </p:sp>
      <p:pic>
        <p:nvPicPr>
          <p:cNvPr id="4" name="Picture 3">
            <a:extLst>
              <a:ext uri="{FF2B5EF4-FFF2-40B4-BE49-F238E27FC236}">
                <a16:creationId xmlns:a16="http://schemas.microsoft.com/office/drawing/2014/main" id="{2DD7B6C9-2319-2B21-D084-819E5151FFEE}"/>
              </a:ext>
            </a:extLst>
          </p:cNvPr>
          <p:cNvPicPr>
            <a:picLocks noChangeAspect="1"/>
          </p:cNvPicPr>
          <p:nvPr/>
        </p:nvPicPr>
        <p:blipFill>
          <a:blip r:embed="rId2"/>
          <a:stretch>
            <a:fillRect/>
          </a:stretch>
        </p:blipFill>
        <p:spPr>
          <a:xfrm>
            <a:off x="746905" y="916221"/>
            <a:ext cx="2409467" cy="3308617"/>
          </a:xfrm>
          <a:prstGeom prst="rect">
            <a:avLst/>
          </a:prstGeom>
        </p:spPr>
      </p:pic>
      <p:pic>
        <p:nvPicPr>
          <p:cNvPr id="6" name="Picture 5">
            <a:extLst>
              <a:ext uri="{FF2B5EF4-FFF2-40B4-BE49-F238E27FC236}">
                <a16:creationId xmlns:a16="http://schemas.microsoft.com/office/drawing/2014/main" id="{5DD06D67-2871-DBF7-9D4E-4EA740D0A6A6}"/>
              </a:ext>
            </a:extLst>
          </p:cNvPr>
          <p:cNvPicPr>
            <a:picLocks noChangeAspect="1"/>
          </p:cNvPicPr>
          <p:nvPr/>
        </p:nvPicPr>
        <p:blipFill>
          <a:blip r:embed="rId3"/>
          <a:stretch>
            <a:fillRect/>
          </a:stretch>
        </p:blipFill>
        <p:spPr>
          <a:xfrm>
            <a:off x="3313838" y="883163"/>
            <a:ext cx="2516324" cy="3308617"/>
          </a:xfrm>
          <a:prstGeom prst="rect">
            <a:avLst/>
          </a:prstGeom>
        </p:spPr>
      </p:pic>
      <p:pic>
        <p:nvPicPr>
          <p:cNvPr id="8" name="Picture 7">
            <a:extLst>
              <a:ext uri="{FF2B5EF4-FFF2-40B4-BE49-F238E27FC236}">
                <a16:creationId xmlns:a16="http://schemas.microsoft.com/office/drawing/2014/main" id="{DB93BDA4-6C49-60ED-3512-23EC3F13AC86}"/>
              </a:ext>
            </a:extLst>
          </p:cNvPr>
          <p:cNvPicPr>
            <a:picLocks noChangeAspect="1"/>
          </p:cNvPicPr>
          <p:nvPr/>
        </p:nvPicPr>
        <p:blipFill>
          <a:blip r:embed="rId4"/>
          <a:stretch>
            <a:fillRect/>
          </a:stretch>
        </p:blipFill>
        <p:spPr>
          <a:xfrm>
            <a:off x="5945161" y="883163"/>
            <a:ext cx="2516324" cy="3415012"/>
          </a:xfrm>
          <a:prstGeom prst="rect">
            <a:avLst/>
          </a:prstGeom>
        </p:spPr>
      </p:pic>
      <p:sp>
        <p:nvSpPr>
          <p:cNvPr id="9" name="Google Shape;85;p11">
            <a:extLst>
              <a:ext uri="{FF2B5EF4-FFF2-40B4-BE49-F238E27FC236}">
                <a16:creationId xmlns:a16="http://schemas.microsoft.com/office/drawing/2014/main" id="{F9177AE4-A40A-9FD5-DE5F-0AC2D86E254E}"/>
              </a:ext>
            </a:extLst>
          </p:cNvPr>
          <p:cNvSpPr txBox="1"/>
          <p:nvPr/>
        </p:nvSpPr>
        <p:spPr>
          <a:xfrm>
            <a:off x="3725863" y="4837584"/>
            <a:ext cx="1692275"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Muli"/>
              <a:buNone/>
            </a:pPr>
            <a:r>
              <a:rPr lang="en" sz="1200" b="0" i="0" u="none" strike="noStrike" cap="none" dirty="0">
                <a:solidFill>
                  <a:schemeClr val="dk1"/>
                </a:solidFill>
                <a:latin typeface="Muli"/>
                <a:ea typeface="Muli"/>
                <a:cs typeface="Muli"/>
                <a:sym typeface="Muli"/>
              </a:rPr>
              <a:t>www.openforcefield.org</a:t>
            </a:r>
            <a:endParaRPr sz="2400" b="0" i="0" u="none" strike="noStrike" cap="none" dirty="0">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B3DC295A-9129-8883-2854-2D2B6F925CA8}"/>
              </a:ext>
            </a:extLst>
          </p:cNvPr>
          <p:cNvPicPr>
            <a:picLocks noChangeAspect="1"/>
          </p:cNvPicPr>
          <p:nvPr/>
        </p:nvPicPr>
        <p:blipFill>
          <a:blip r:embed="rId5"/>
          <a:stretch>
            <a:fillRect/>
          </a:stretch>
        </p:blipFill>
        <p:spPr>
          <a:xfrm>
            <a:off x="8289924" y="4323588"/>
            <a:ext cx="854075" cy="819912"/>
          </a:xfrm>
          <a:prstGeom prst="rect">
            <a:avLst/>
          </a:prstGeom>
        </p:spPr>
      </p:pic>
      <p:sp>
        <p:nvSpPr>
          <p:cNvPr id="3" name="TextBox 2">
            <a:extLst>
              <a:ext uri="{FF2B5EF4-FFF2-40B4-BE49-F238E27FC236}">
                <a16:creationId xmlns:a16="http://schemas.microsoft.com/office/drawing/2014/main" id="{0848AADD-D8E2-F885-9D56-A9A24426C74F}"/>
              </a:ext>
            </a:extLst>
          </p:cNvPr>
          <p:cNvSpPr txBox="1"/>
          <p:nvPr/>
        </p:nvSpPr>
        <p:spPr>
          <a:xfrm>
            <a:off x="2339246" y="4395309"/>
            <a:ext cx="4465509" cy="461665"/>
          </a:xfrm>
          <a:prstGeom prst="rect">
            <a:avLst/>
          </a:prstGeom>
          <a:noFill/>
          <a:ln>
            <a:solidFill>
              <a:schemeClr val="tx1"/>
            </a:solidFill>
          </a:ln>
        </p:spPr>
        <p:txBody>
          <a:bodyPr wrap="square" rtlCol="0">
            <a:spAutoFit/>
          </a:bodyPr>
          <a:lstStyle/>
          <a:p>
            <a:r>
              <a:rPr lang="en-US" sz="1200" b="1" dirty="0"/>
              <a:t>OFF Open-Source Models are Used in Drug Discovery, Including in the COVID-19 Computing on </a:t>
            </a:r>
            <a:r>
              <a:rPr lang="en-US" sz="1200" b="1" dirty="0" err="1"/>
              <a:t>Folding@Home</a:t>
            </a:r>
            <a:r>
              <a:rPr lang="en-US" sz="1200" b="1" dirty="0"/>
              <a:t>. </a:t>
            </a:r>
          </a:p>
        </p:txBody>
      </p:sp>
    </p:spTree>
    <p:extLst>
      <p:ext uri="{BB962C8B-B14F-4D97-AF65-F5344CB8AC3E}">
        <p14:creationId xmlns:p14="http://schemas.microsoft.com/office/powerpoint/2010/main" val="4248041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928925" y="847775"/>
            <a:ext cx="7216202" cy="3781375"/>
          </a:xfrm>
          <a:prstGeom prst="rect">
            <a:avLst/>
          </a:prstGeom>
          <a:noFill/>
          <a:ln>
            <a:noFill/>
          </a:ln>
        </p:spPr>
      </p:pic>
      <p:grpSp>
        <p:nvGrpSpPr>
          <p:cNvPr id="3" name="Group 2">
            <a:extLst>
              <a:ext uri="{FF2B5EF4-FFF2-40B4-BE49-F238E27FC236}">
                <a16:creationId xmlns:a16="http://schemas.microsoft.com/office/drawing/2014/main" id="{A76860B4-07EF-C6B7-7380-D91D5E31A4E8}"/>
              </a:ext>
            </a:extLst>
          </p:cNvPr>
          <p:cNvGrpSpPr/>
          <p:nvPr/>
        </p:nvGrpSpPr>
        <p:grpSpPr>
          <a:xfrm>
            <a:off x="2564711" y="3352350"/>
            <a:ext cx="2361914" cy="1353000"/>
            <a:chOff x="2564711" y="3352350"/>
            <a:chExt cx="2361914" cy="1353000"/>
          </a:xfrm>
        </p:grpSpPr>
        <p:sp>
          <p:nvSpPr>
            <p:cNvPr id="205" name="Google Shape;205;p27"/>
            <p:cNvSpPr/>
            <p:nvPr/>
          </p:nvSpPr>
          <p:spPr>
            <a:xfrm>
              <a:off x="3573625" y="3352350"/>
              <a:ext cx="1353000" cy="13530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PRP_Logo_Final.png">
              <a:extLst>
                <a:ext uri="{FF2B5EF4-FFF2-40B4-BE49-F238E27FC236}">
                  <a16:creationId xmlns:a16="http://schemas.microsoft.com/office/drawing/2014/main" id="{D50C2498-F77B-AC4C-1FD0-B1070AF65E6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64711" y="3619838"/>
              <a:ext cx="1090701" cy="75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a:extLst>
              <a:ext uri="{FF2B5EF4-FFF2-40B4-BE49-F238E27FC236}">
                <a16:creationId xmlns:a16="http://schemas.microsoft.com/office/drawing/2014/main" id="{6C364E14-3256-3CFC-A0B2-783658A11A3C}"/>
              </a:ext>
            </a:extLst>
          </p:cNvPr>
          <p:cNvSpPr>
            <a:spLocks noGrp="1"/>
          </p:cNvSpPr>
          <p:nvPr>
            <p:ph type="title"/>
          </p:nvPr>
        </p:nvSpPr>
        <p:spPr/>
        <p:txBody>
          <a:bodyPr/>
          <a:lstStyle/>
          <a:p>
            <a:r>
              <a:rPr lang="en-US" sz="1800" dirty="0"/>
              <a:t>OFF Runs Quantum Mechanical Computations on Many Molecules</a:t>
            </a:r>
            <a:br>
              <a:rPr lang="en-US" sz="1800" dirty="0"/>
            </a:br>
            <a:r>
              <a:rPr lang="en-US" sz="1800" dirty="0"/>
              <a:t> to Determine Their Optimized Force Fields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8"/>
          <p:cNvPicPr preferRelativeResize="0"/>
          <p:nvPr/>
        </p:nvPicPr>
        <p:blipFill>
          <a:blip r:embed="rId3">
            <a:alphaModFix/>
          </a:blip>
          <a:stretch>
            <a:fillRect/>
          </a:stretch>
        </p:blipFill>
        <p:spPr>
          <a:xfrm>
            <a:off x="3173300" y="972025"/>
            <a:ext cx="5834550" cy="2263825"/>
          </a:xfrm>
          <a:prstGeom prst="rect">
            <a:avLst/>
          </a:prstGeom>
          <a:noFill/>
          <a:ln>
            <a:noFill/>
          </a:ln>
        </p:spPr>
      </p:pic>
      <p:sp>
        <p:nvSpPr>
          <p:cNvPr id="212" name="Google Shape;212;p28"/>
          <p:cNvSpPr/>
          <p:nvPr/>
        </p:nvSpPr>
        <p:spPr>
          <a:xfrm>
            <a:off x="3131364" y="1994913"/>
            <a:ext cx="2402948" cy="1526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7D7A834-38A3-20EC-D55C-0AF47F488218}"/>
              </a:ext>
            </a:extLst>
          </p:cNvPr>
          <p:cNvSpPr/>
          <p:nvPr/>
        </p:nvSpPr>
        <p:spPr bwMode="auto">
          <a:xfrm>
            <a:off x="5490675" y="1994913"/>
            <a:ext cx="729150" cy="421234"/>
          </a:xfrm>
          <a:prstGeom prst="rect">
            <a:avLst/>
          </a:prstGeom>
          <a:solidFill>
            <a:schemeClr val="bg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67075B50-A1B4-2177-1E42-BE72B8EDD304}"/>
              </a:ext>
            </a:extLst>
          </p:cNvPr>
          <p:cNvSpPr/>
          <p:nvPr/>
        </p:nvSpPr>
        <p:spPr bwMode="auto">
          <a:xfrm>
            <a:off x="7264400" y="1949450"/>
            <a:ext cx="445418" cy="1121880"/>
          </a:xfrm>
          <a:prstGeom prst="rect">
            <a:avLst/>
          </a:prstGeom>
          <a:solidFill>
            <a:schemeClr val="bg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4F693D47-A22B-7252-992E-1D04B8EF799F}"/>
              </a:ext>
            </a:extLst>
          </p:cNvPr>
          <p:cNvPicPr>
            <a:picLocks noChangeAspect="1"/>
          </p:cNvPicPr>
          <p:nvPr/>
        </p:nvPicPr>
        <p:blipFill>
          <a:blip r:embed="rId4"/>
          <a:stretch>
            <a:fillRect/>
          </a:stretch>
        </p:blipFill>
        <p:spPr>
          <a:xfrm>
            <a:off x="8289924" y="4323588"/>
            <a:ext cx="854075" cy="819912"/>
          </a:xfrm>
          <a:prstGeom prst="rect">
            <a:avLst/>
          </a:prstGeom>
        </p:spPr>
      </p:pic>
      <p:grpSp>
        <p:nvGrpSpPr>
          <p:cNvPr id="22" name="Group 21">
            <a:extLst>
              <a:ext uri="{FF2B5EF4-FFF2-40B4-BE49-F238E27FC236}">
                <a16:creationId xmlns:a16="http://schemas.microsoft.com/office/drawing/2014/main" id="{E4986366-84F9-C1F0-81EC-EA7879D43CE9}"/>
              </a:ext>
            </a:extLst>
          </p:cNvPr>
          <p:cNvGrpSpPr/>
          <p:nvPr/>
        </p:nvGrpSpPr>
        <p:grpSpPr>
          <a:xfrm>
            <a:off x="941586" y="698188"/>
            <a:ext cx="1867363" cy="1339434"/>
            <a:chOff x="496025" y="819300"/>
            <a:chExt cx="1867363" cy="1339434"/>
          </a:xfrm>
        </p:grpSpPr>
        <p:grpSp>
          <p:nvGrpSpPr>
            <p:cNvPr id="9" name="Group 8">
              <a:extLst>
                <a:ext uri="{FF2B5EF4-FFF2-40B4-BE49-F238E27FC236}">
                  <a16:creationId xmlns:a16="http://schemas.microsoft.com/office/drawing/2014/main" id="{43A4383E-F75B-76A5-2455-0F0C313A2044}"/>
                </a:ext>
              </a:extLst>
            </p:cNvPr>
            <p:cNvGrpSpPr/>
            <p:nvPr/>
          </p:nvGrpSpPr>
          <p:grpSpPr>
            <a:xfrm>
              <a:off x="496025" y="819300"/>
              <a:ext cx="1867363" cy="1265925"/>
              <a:chOff x="496025" y="819300"/>
              <a:chExt cx="1867363" cy="1265925"/>
            </a:xfrm>
          </p:grpSpPr>
          <p:pic>
            <p:nvPicPr>
              <p:cNvPr id="217" name="Google Shape;217;p28"/>
              <p:cNvPicPr preferRelativeResize="0"/>
              <p:nvPr/>
            </p:nvPicPr>
            <p:blipFill>
              <a:blip r:embed="rId5">
                <a:alphaModFix/>
              </a:blip>
              <a:stretch>
                <a:fillRect/>
              </a:stretch>
            </p:blipFill>
            <p:spPr>
              <a:xfrm>
                <a:off x="496025" y="819300"/>
                <a:ext cx="1305071" cy="1265925"/>
              </a:xfrm>
              <a:prstGeom prst="rect">
                <a:avLst/>
              </a:prstGeom>
              <a:noFill/>
              <a:ln>
                <a:noFill/>
              </a:ln>
            </p:spPr>
          </p:pic>
          <p:pic>
            <p:nvPicPr>
              <p:cNvPr id="3" name="Picture 2">
                <a:extLst>
                  <a:ext uri="{FF2B5EF4-FFF2-40B4-BE49-F238E27FC236}">
                    <a16:creationId xmlns:a16="http://schemas.microsoft.com/office/drawing/2014/main" id="{1FF92C9C-2047-3476-76FC-6BFB209491B6}"/>
                  </a:ext>
                </a:extLst>
              </p:cNvPr>
              <p:cNvPicPr>
                <a:picLocks noChangeAspect="1"/>
              </p:cNvPicPr>
              <p:nvPr/>
            </p:nvPicPr>
            <p:blipFill>
              <a:blip r:embed="rId6"/>
              <a:stretch>
                <a:fillRect/>
              </a:stretch>
            </p:blipFill>
            <p:spPr>
              <a:xfrm>
                <a:off x="1723253" y="1453854"/>
                <a:ext cx="640135" cy="621846"/>
              </a:xfrm>
              <a:prstGeom prst="rect">
                <a:avLst/>
              </a:prstGeom>
            </p:spPr>
          </p:pic>
        </p:grpSp>
        <p:pic>
          <p:nvPicPr>
            <p:cNvPr id="21" name="Picture 20">
              <a:extLst>
                <a:ext uri="{FF2B5EF4-FFF2-40B4-BE49-F238E27FC236}">
                  <a16:creationId xmlns:a16="http://schemas.microsoft.com/office/drawing/2014/main" id="{2BE9B901-2A37-B281-C1C2-A2425FC2BF51}"/>
                </a:ext>
              </a:extLst>
            </p:cNvPr>
            <p:cNvPicPr>
              <a:picLocks noChangeAspect="1"/>
            </p:cNvPicPr>
            <p:nvPr/>
          </p:nvPicPr>
          <p:blipFill>
            <a:blip r:embed="rId7"/>
            <a:stretch>
              <a:fillRect/>
            </a:stretch>
          </p:blipFill>
          <p:spPr>
            <a:xfrm>
              <a:off x="623757" y="1986650"/>
              <a:ext cx="1013970" cy="172084"/>
            </a:xfrm>
            <a:prstGeom prst="rect">
              <a:avLst/>
            </a:prstGeom>
          </p:spPr>
        </p:pic>
      </p:grpSp>
      <p:grpSp>
        <p:nvGrpSpPr>
          <p:cNvPr id="24" name="Group 23">
            <a:extLst>
              <a:ext uri="{FF2B5EF4-FFF2-40B4-BE49-F238E27FC236}">
                <a16:creationId xmlns:a16="http://schemas.microsoft.com/office/drawing/2014/main" id="{E18C82D0-97AE-C15D-1EE2-D0050E5A19F2}"/>
              </a:ext>
            </a:extLst>
          </p:cNvPr>
          <p:cNvGrpSpPr/>
          <p:nvPr/>
        </p:nvGrpSpPr>
        <p:grpSpPr>
          <a:xfrm>
            <a:off x="5138418" y="2635575"/>
            <a:ext cx="3947156" cy="2022572"/>
            <a:chOff x="5138418" y="2635575"/>
            <a:chExt cx="3947156" cy="2022572"/>
          </a:xfrm>
        </p:grpSpPr>
        <p:grpSp>
          <p:nvGrpSpPr>
            <p:cNvPr id="17" name="Group 16">
              <a:extLst>
                <a:ext uri="{FF2B5EF4-FFF2-40B4-BE49-F238E27FC236}">
                  <a16:creationId xmlns:a16="http://schemas.microsoft.com/office/drawing/2014/main" id="{E4C3CF2B-72B5-4FFF-D716-217BCB0ECB4C}"/>
                </a:ext>
              </a:extLst>
            </p:cNvPr>
            <p:cNvGrpSpPr/>
            <p:nvPr/>
          </p:nvGrpSpPr>
          <p:grpSpPr>
            <a:xfrm>
              <a:off x="5138418" y="2635575"/>
              <a:ext cx="3947156" cy="2022572"/>
              <a:chOff x="5138418" y="2635575"/>
              <a:chExt cx="3947156" cy="2022572"/>
            </a:xfrm>
          </p:grpSpPr>
          <p:pic>
            <p:nvPicPr>
              <p:cNvPr id="214" name="Google Shape;214;p28"/>
              <p:cNvPicPr preferRelativeResize="0"/>
              <p:nvPr/>
            </p:nvPicPr>
            <p:blipFill rotWithShape="1">
              <a:blip r:embed="rId8">
                <a:alphaModFix/>
              </a:blip>
              <a:srcRect l="9537" t="21566" r="12792" b="21843"/>
              <a:stretch/>
            </p:blipFill>
            <p:spPr>
              <a:xfrm>
                <a:off x="8592824" y="2635575"/>
                <a:ext cx="492750" cy="126325"/>
              </a:xfrm>
              <a:prstGeom prst="rect">
                <a:avLst/>
              </a:prstGeom>
              <a:noFill/>
              <a:ln>
                <a:noFill/>
              </a:ln>
            </p:spPr>
          </p:pic>
          <p:grpSp>
            <p:nvGrpSpPr>
              <p:cNvPr id="8" name="Group 7">
                <a:extLst>
                  <a:ext uri="{FF2B5EF4-FFF2-40B4-BE49-F238E27FC236}">
                    <a16:creationId xmlns:a16="http://schemas.microsoft.com/office/drawing/2014/main" id="{113B6CFD-5E40-D42C-5ED0-55C427569CE2}"/>
                  </a:ext>
                </a:extLst>
              </p:cNvPr>
              <p:cNvGrpSpPr/>
              <p:nvPr/>
            </p:nvGrpSpPr>
            <p:grpSpPr>
              <a:xfrm>
                <a:off x="5138418" y="2698737"/>
                <a:ext cx="3947156" cy="1959410"/>
                <a:chOff x="5138418" y="2698737"/>
                <a:chExt cx="3947156" cy="1959410"/>
              </a:xfrm>
            </p:grpSpPr>
            <p:cxnSp>
              <p:nvCxnSpPr>
                <p:cNvPr id="213" name="Google Shape;213;p28"/>
                <p:cNvCxnSpPr>
                  <a:stCxn id="214" idx="3"/>
                </p:cNvCxnSpPr>
                <p:nvPr/>
              </p:nvCxnSpPr>
              <p:spPr>
                <a:xfrm flipH="1">
                  <a:off x="8114774" y="2698737"/>
                  <a:ext cx="970800" cy="1694100"/>
                </a:xfrm>
                <a:prstGeom prst="straightConnector1">
                  <a:avLst/>
                </a:prstGeom>
                <a:noFill/>
                <a:ln w="9525" cap="flat" cmpd="sng">
                  <a:solidFill>
                    <a:schemeClr val="dk2"/>
                  </a:solidFill>
                  <a:prstDash val="solid"/>
                  <a:round/>
                  <a:headEnd type="none" w="med" len="med"/>
                  <a:tailEnd type="none" w="med" len="med"/>
                </a:ln>
              </p:spPr>
            </p:cxnSp>
            <p:cxnSp>
              <p:nvCxnSpPr>
                <p:cNvPr id="215" name="Google Shape;215;p28"/>
                <p:cNvCxnSpPr>
                  <a:stCxn id="214" idx="1"/>
                </p:cNvCxnSpPr>
                <p:nvPr/>
              </p:nvCxnSpPr>
              <p:spPr>
                <a:xfrm flipH="1">
                  <a:off x="5143424" y="2698737"/>
                  <a:ext cx="3449400" cy="1459800"/>
                </a:xfrm>
                <a:prstGeom prst="straightConnector1">
                  <a:avLst/>
                </a:prstGeom>
                <a:noFill/>
                <a:ln w="9525" cap="flat" cmpd="sng">
                  <a:solidFill>
                    <a:schemeClr val="dk2"/>
                  </a:solidFill>
                  <a:prstDash val="solid"/>
                  <a:round/>
                  <a:headEnd type="none" w="med" len="med"/>
                  <a:tailEnd type="none" w="med" len="med"/>
                </a:ln>
              </p:spPr>
            </p:cxnSp>
            <p:grpSp>
              <p:nvGrpSpPr>
                <p:cNvPr id="218" name="Google Shape;218;p28"/>
                <p:cNvGrpSpPr/>
                <p:nvPr/>
              </p:nvGrpSpPr>
              <p:grpSpPr>
                <a:xfrm>
                  <a:off x="5138418" y="4145303"/>
                  <a:ext cx="2962453" cy="512844"/>
                  <a:chOff x="5317275" y="3413725"/>
                  <a:chExt cx="2551200" cy="441650"/>
                </a:xfrm>
              </p:grpSpPr>
              <p:sp>
                <p:nvSpPr>
                  <p:cNvPr id="219" name="Google Shape;219;p28"/>
                  <p:cNvSpPr/>
                  <p:nvPr/>
                </p:nvSpPr>
                <p:spPr>
                  <a:xfrm>
                    <a:off x="5317275" y="3416000"/>
                    <a:ext cx="2551200" cy="43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p28"/>
                  <p:cNvPicPr preferRelativeResize="0"/>
                  <p:nvPr/>
                </p:nvPicPr>
                <p:blipFill>
                  <a:blip r:embed="rId9">
                    <a:alphaModFix/>
                  </a:blip>
                  <a:stretch>
                    <a:fillRect/>
                  </a:stretch>
                </p:blipFill>
                <p:spPr>
                  <a:xfrm>
                    <a:off x="5317275" y="3413725"/>
                    <a:ext cx="2446150" cy="441650"/>
                  </a:xfrm>
                  <a:prstGeom prst="rect">
                    <a:avLst/>
                  </a:prstGeom>
                  <a:noFill/>
                  <a:ln>
                    <a:noFill/>
                  </a:ln>
                </p:spPr>
              </p:pic>
            </p:grpSp>
          </p:grpSp>
        </p:grpSp>
        <p:sp>
          <p:nvSpPr>
            <p:cNvPr id="23" name="TextBox 22">
              <a:extLst>
                <a:ext uri="{FF2B5EF4-FFF2-40B4-BE49-F238E27FC236}">
                  <a16:creationId xmlns:a16="http://schemas.microsoft.com/office/drawing/2014/main" id="{28A447C8-E9B9-246E-08B1-0989739B736B}"/>
                </a:ext>
              </a:extLst>
            </p:cNvPr>
            <p:cNvSpPr txBox="1"/>
            <p:nvPr/>
          </p:nvSpPr>
          <p:spPr>
            <a:xfrm>
              <a:off x="5690817" y="3867875"/>
              <a:ext cx="2452916" cy="246221"/>
            </a:xfrm>
            <a:prstGeom prst="rect">
              <a:avLst/>
            </a:prstGeom>
            <a:noFill/>
          </p:spPr>
          <p:txBody>
            <a:bodyPr wrap="none" rtlCol="0">
              <a:spAutoFit/>
            </a:bodyPr>
            <a:lstStyle/>
            <a:p>
              <a:r>
                <a:rPr lang="en-US" sz="1000" dirty="0"/>
                <a:t>50% of OFF compute is run on Nautilus.</a:t>
              </a:r>
            </a:p>
          </p:txBody>
        </p:sp>
      </p:grpSp>
      <p:sp>
        <p:nvSpPr>
          <p:cNvPr id="25" name="Title 24">
            <a:extLst>
              <a:ext uri="{FF2B5EF4-FFF2-40B4-BE49-F238E27FC236}">
                <a16:creationId xmlns:a16="http://schemas.microsoft.com/office/drawing/2014/main" id="{66F8389E-5FFD-6D09-2E00-2958DCCC80FF}"/>
              </a:ext>
            </a:extLst>
          </p:cNvPr>
          <p:cNvSpPr>
            <a:spLocks noGrp="1"/>
          </p:cNvSpPr>
          <p:nvPr>
            <p:ph type="title"/>
          </p:nvPr>
        </p:nvSpPr>
        <p:spPr/>
        <p:txBody>
          <a:bodyPr/>
          <a:lstStyle/>
          <a:p>
            <a:r>
              <a:rPr lang="en" sz="1800" dirty="0"/>
              <a:t>PRP is Capable of Running Millions of Quantum Chemistry Workloads </a:t>
            </a:r>
            <a:endParaRPr lang="en-US" sz="1800" dirty="0"/>
          </a:p>
        </p:txBody>
      </p:sp>
      <p:grpSp>
        <p:nvGrpSpPr>
          <p:cNvPr id="27" name="Group 26">
            <a:extLst>
              <a:ext uri="{FF2B5EF4-FFF2-40B4-BE49-F238E27FC236}">
                <a16:creationId xmlns:a16="http://schemas.microsoft.com/office/drawing/2014/main" id="{B4C28143-E641-FB5D-466E-B7E7BC228C19}"/>
              </a:ext>
            </a:extLst>
          </p:cNvPr>
          <p:cNvGrpSpPr/>
          <p:nvPr/>
        </p:nvGrpSpPr>
        <p:grpSpPr>
          <a:xfrm>
            <a:off x="367869" y="2080647"/>
            <a:ext cx="4239800" cy="2600245"/>
            <a:chOff x="332200" y="2129802"/>
            <a:chExt cx="4239800" cy="2600245"/>
          </a:xfrm>
        </p:grpSpPr>
        <p:grpSp>
          <p:nvGrpSpPr>
            <p:cNvPr id="18" name="Group 17">
              <a:extLst>
                <a:ext uri="{FF2B5EF4-FFF2-40B4-BE49-F238E27FC236}">
                  <a16:creationId xmlns:a16="http://schemas.microsoft.com/office/drawing/2014/main" id="{78BBB9E6-13D1-E77D-60FE-8A52D14BEE86}"/>
                </a:ext>
              </a:extLst>
            </p:cNvPr>
            <p:cNvGrpSpPr/>
            <p:nvPr/>
          </p:nvGrpSpPr>
          <p:grpSpPr>
            <a:xfrm>
              <a:off x="332200" y="2129802"/>
              <a:ext cx="4239800" cy="2600245"/>
              <a:chOff x="332200" y="2129802"/>
              <a:chExt cx="4239800" cy="2600245"/>
            </a:xfrm>
          </p:grpSpPr>
          <p:pic>
            <p:nvPicPr>
              <p:cNvPr id="15" name="Google Shape;223;p28">
                <a:extLst>
                  <a:ext uri="{FF2B5EF4-FFF2-40B4-BE49-F238E27FC236}">
                    <a16:creationId xmlns:a16="http://schemas.microsoft.com/office/drawing/2014/main" id="{6A431742-00C2-7F2E-A52B-07FD86082D88}"/>
                  </a:ext>
                </a:extLst>
              </p:cNvPr>
              <p:cNvPicPr preferRelativeResize="0"/>
              <p:nvPr/>
            </p:nvPicPr>
            <p:blipFill rotWithShape="1">
              <a:blip r:embed="rId10">
                <a:alphaModFix/>
              </a:blip>
              <a:srcRect t="-449" b="-9151"/>
              <a:stretch/>
            </p:blipFill>
            <p:spPr>
              <a:xfrm>
                <a:off x="332200" y="2189056"/>
                <a:ext cx="4239800" cy="2540991"/>
              </a:xfrm>
              <a:prstGeom prst="rect">
                <a:avLst/>
              </a:prstGeom>
              <a:noFill/>
              <a:ln>
                <a:noFill/>
              </a:ln>
            </p:spPr>
          </p:pic>
          <p:sp>
            <p:nvSpPr>
              <p:cNvPr id="4" name="Google Shape;39;p5">
                <a:extLst>
                  <a:ext uri="{FF2B5EF4-FFF2-40B4-BE49-F238E27FC236}">
                    <a16:creationId xmlns:a16="http://schemas.microsoft.com/office/drawing/2014/main" id="{3B069AB4-A165-E7C2-B4BE-07534618A665}"/>
                  </a:ext>
                </a:extLst>
              </p:cNvPr>
              <p:cNvSpPr txBox="1"/>
              <p:nvPr/>
            </p:nvSpPr>
            <p:spPr>
              <a:xfrm>
                <a:off x="1544863" y="2129802"/>
                <a:ext cx="16002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Muli"/>
                  <a:buNone/>
                </a:pPr>
                <a:r>
                  <a:rPr lang="en" sz="900" b="0" i="0" u="none" strike="noStrike" cap="none" dirty="0">
                    <a:solidFill>
                      <a:schemeClr val="dk1"/>
                    </a:solidFill>
                    <a:latin typeface="Muli"/>
                    <a:ea typeface="Muli"/>
                    <a:cs typeface="Muli"/>
                    <a:sym typeface="Muli"/>
                  </a:rPr>
                  <a:t>www.openforcefield.org</a:t>
                </a:r>
                <a:endParaRPr sz="1400" b="0" i="0" u="none" strike="noStrike" cap="none" dirty="0">
                  <a:solidFill>
                    <a:srgbClr val="000000"/>
                  </a:solidFill>
                  <a:latin typeface="Arial"/>
                  <a:ea typeface="Arial"/>
                  <a:cs typeface="Arial"/>
                  <a:sym typeface="Arial"/>
                </a:endParaRPr>
              </a:p>
            </p:txBody>
          </p:sp>
        </p:grpSp>
        <p:sp>
          <p:nvSpPr>
            <p:cNvPr id="26" name="Oval 25">
              <a:extLst>
                <a:ext uri="{FF2B5EF4-FFF2-40B4-BE49-F238E27FC236}">
                  <a16:creationId xmlns:a16="http://schemas.microsoft.com/office/drawing/2014/main" id="{1A6D974E-B1B5-EFAA-B7F6-4736C02D373D}"/>
                </a:ext>
              </a:extLst>
            </p:cNvPr>
            <p:cNvSpPr/>
            <p:nvPr/>
          </p:nvSpPr>
          <p:spPr bwMode="auto">
            <a:xfrm>
              <a:off x="562187" y="2129802"/>
              <a:ext cx="282623" cy="286345"/>
            </a:xfrm>
            <a:prstGeom prst="ellipse">
              <a:avLst/>
            </a:prstGeom>
            <a:noFill/>
            <a:ln w="38100" cap="flat" cmpd="sng" algn="ctr">
              <a:solidFill>
                <a:srgbClr val="C00000"/>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16" name="Group 15">
            <a:extLst>
              <a:ext uri="{FF2B5EF4-FFF2-40B4-BE49-F238E27FC236}">
                <a16:creationId xmlns:a16="http://schemas.microsoft.com/office/drawing/2014/main" id="{237F7F73-36DF-D5D2-5CE3-9E33E5AE12F0}"/>
              </a:ext>
            </a:extLst>
          </p:cNvPr>
          <p:cNvGrpSpPr/>
          <p:nvPr/>
        </p:nvGrpSpPr>
        <p:grpSpPr>
          <a:xfrm>
            <a:off x="961534" y="2404172"/>
            <a:ext cx="3694830" cy="2487094"/>
            <a:chOff x="987927" y="2257531"/>
            <a:chExt cx="3694830" cy="2487094"/>
          </a:xfrm>
        </p:grpSpPr>
        <p:cxnSp>
          <p:nvCxnSpPr>
            <p:cNvPr id="225" name="Google Shape;225;p28"/>
            <p:cNvCxnSpPr/>
            <p:nvPr/>
          </p:nvCxnSpPr>
          <p:spPr>
            <a:xfrm rot="10800000">
              <a:off x="3240993" y="2271531"/>
              <a:ext cx="0" cy="2109600"/>
            </a:xfrm>
            <a:prstGeom prst="straightConnector1">
              <a:avLst/>
            </a:prstGeom>
            <a:noFill/>
            <a:ln w="9525" cap="flat" cmpd="sng">
              <a:solidFill>
                <a:schemeClr val="dk2"/>
              </a:solidFill>
              <a:prstDash val="dash"/>
              <a:round/>
              <a:headEnd type="none" w="med" len="med"/>
              <a:tailEnd type="none" w="med" len="med"/>
            </a:ln>
          </p:spPr>
        </p:cxnSp>
        <p:pic>
          <p:nvPicPr>
            <p:cNvPr id="221" name="Google Shape;221;p28"/>
            <p:cNvPicPr preferRelativeResize="0"/>
            <p:nvPr/>
          </p:nvPicPr>
          <p:blipFill>
            <a:blip r:embed="rId11">
              <a:alphaModFix/>
            </a:blip>
            <a:stretch>
              <a:fillRect/>
            </a:stretch>
          </p:blipFill>
          <p:spPr>
            <a:xfrm>
              <a:off x="3123529" y="4381131"/>
              <a:ext cx="256745" cy="256744"/>
            </a:xfrm>
            <a:prstGeom prst="rect">
              <a:avLst/>
            </a:prstGeom>
            <a:noFill/>
            <a:ln>
              <a:noFill/>
            </a:ln>
          </p:spPr>
        </p:pic>
        <p:pic>
          <p:nvPicPr>
            <p:cNvPr id="222" name="Google Shape;222;p28"/>
            <p:cNvPicPr preferRelativeResize="0"/>
            <p:nvPr/>
          </p:nvPicPr>
          <p:blipFill>
            <a:blip r:embed="rId12">
              <a:alphaModFix/>
            </a:blip>
            <a:stretch>
              <a:fillRect/>
            </a:stretch>
          </p:blipFill>
          <p:spPr>
            <a:xfrm>
              <a:off x="987927" y="4381123"/>
              <a:ext cx="256745" cy="256744"/>
            </a:xfrm>
            <a:prstGeom prst="rect">
              <a:avLst/>
            </a:prstGeom>
            <a:noFill/>
            <a:ln>
              <a:noFill/>
            </a:ln>
          </p:spPr>
        </p:pic>
        <p:cxnSp>
          <p:nvCxnSpPr>
            <p:cNvPr id="224" name="Google Shape;224;p28"/>
            <p:cNvCxnSpPr/>
            <p:nvPr/>
          </p:nvCxnSpPr>
          <p:spPr>
            <a:xfrm rot="10800000">
              <a:off x="1127520" y="2257531"/>
              <a:ext cx="0" cy="2109600"/>
            </a:xfrm>
            <a:prstGeom prst="straightConnector1">
              <a:avLst/>
            </a:prstGeom>
            <a:noFill/>
            <a:ln w="9525" cap="flat" cmpd="sng">
              <a:solidFill>
                <a:schemeClr val="dk2"/>
              </a:solidFill>
              <a:prstDash val="dash"/>
              <a:round/>
              <a:headEnd type="none" w="med" len="med"/>
              <a:tailEnd type="none" w="med" len="med"/>
            </a:ln>
          </p:spPr>
        </p:cxnSp>
        <p:sp>
          <p:nvSpPr>
            <p:cNvPr id="226" name="Google Shape;226;p28"/>
            <p:cNvSpPr txBox="1"/>
            <p:nvPr/>
          </p:nvSpPr>
          <p:spPr>
            <a:xfrm>
              <a:off x="1167478" y="4421525"/>
              <a:ext cx="1431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Muli"/>
                  <a:ea typeface="Muli"/>
                  <a:cs typeface="Muli"/>
                  <a:sym typeface="Muli"/>
                </a:rPr>
                <a:t>OpenFF-1.0.0 released</a:t>
              </a:r>
              <a:endParaRPr sz="900" dirty="0">
                <a:latin typeface="Muli"/>
                <a:ea typeface="Muli"/>
                <a:cs typeface="Muli"/>
                <a:sym typeface="Muli"/>
              </a:endParaRPr>
            </a:p>
          </p:txBody>
        </p:sp>
        <p:sp>
          <p:nvSpPr>
            <p:cNvPr id="227" name="Google Shape;227;p28"/>
            <p:cNvSpPr txBox="1"/>
            <p:nvPr/>
          </p:nvSpPr>
          <p:spPr>
            <a:xfrm>
              <a:off x="3251157" y="4421525"/>
              <a:ext cx="1431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Muli"/>
                  <a:ea typeface="Muli"/>
                  <a:cs typeface="Muli"/>
                  <a:sym typeface="Muli"/>
                </a:rPr>
                <a:t>OpenFF-2.0.0 released</a:t>
              </a:r>
              <a:endParaRPr sz="900" dirty="0">
                <a:latin typeface="Muli"/>
                <a:ea typeface="Muli"/>
                <a:cs typeface="Muli"/>
                <a:sym typeface="Muli"/>
              </a:endParaRPr>
            </a:p>
          </p:txBody>
        </p:sp>
        <p:sp>
          <p:nvSpPr>
            <p:cNvPr id="228" name="Google Shape;228;p28"/>
            <p:cNvSpPr txBox="1"/>
            <p:nvPr/>
          </p:nvSpPr>
          <p:spPr>
            <a:xfrm>
              <a:off x="1127525" y="2999375"/>
              <a:ext cx="198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Muli"/>
                  <a:ea typeface="Muli"/>
                  <a:cs typeface="Muli"/>
                  <a:sym typeface="Muli"/>
                </a:rPr>
                <a:t>OpenFF begins using Nautilus</a:t>
              </a:r>
              <a:endParaRPr sz="900">
                <a:latin typeface="Muli"/>
                <a:ea typeface="Muli"/>
                <a:cs typeface="Muli"/>
                <a:sym typeface="Muli"/>
              </a:endParaRPr>
            </a:p>
          </p:txBody>
        </p:sp>
        <p:cxnSp>
          <p:nvCxnSpPr>
            <p:cNvPr id="229" name="Google Shape;229;p28"/>
            <p:cNvCxnSpPr>
              <a:stCxn id="228" idx="2"/>
            </p:cNvCxnSpPr>
            <p:nvPr/>
          </p:nvCxnSpPr>
          <p:spPr>
            <a:xfrm flipH="1">
              <a:off x="1380875" y="3322475"/>
              <a:ext cx="741300" cy="545400"/>
            </a:xfrm>
            <a:prstGeom prst="straightConnector1">
              <a:avLst/>
            </a:prstGeom>
            <a:noFill/>
            <a:ln w="9525" cap="flat" cmpd="sng">
              <a:solidFill>
                <a:schemeClr val="dk2"/>
              </a:solidFill>
              <a:prstDash val="solid"/>
              <a:round/>
              <a:headEnd type="none" w="med" len="med"/>
              <a:tailEnd type="triangle" w="med" len="med"/>
            </a:ln>
          </p:spPr>
        </p:cxnSp>
      </p:grpSp>
      <p:sp>
        <p:nvSpPr>
          <p:cNvPr id="29" name="TextBox 28">
            <a:extLst>
              <a:ext uri="{FF2B5EF4-FFF2-40B4-BE49-F238E27FC236}">
                <a16:creationId xmlns:a16="http://schemas.microsoft.com/office/drawing/2014/main" id="{4BD72640-6D72-F08F-08EB-C3F64EB349BD}"/>
              </a:ext>
            </a:extLst>
          </p:cNvPr>
          <p:cNvSpPr txBox="1"/>
          <p:nvPr/>
        </p:nvSpPr>
        <p:spPr>
          <a:xfrm>
            <a:off x="4494350" y="2092486"/>
            <a:ext cx="2807100" cy="1338828"/>
          </a:xfrm>
          <a:prstGeom prst="rect">
            <a:avLst/>
          </a:prstGeom>
          <a:noFill/>
        </p:spPr>
        <p:txBody>
          <a:bodyPr wrap="square">
            <a:spAutoFit/>
          </a:bodyPr>
          <a:lstStyle/>
          <a:p>
            <a:pPr algn="ctr"/>
            <a:r>
              <a:rPr lang="en-US" sz="900" dirty="0"/>
              <a:t>We run "workers" that pull down QC jobs </a:t>
            </a:r>
            <a:br>
              <a:rPr lang="en-US" sz="900" dirty="0"/>
            </a:br>
            <a:r>
              <a:rPr lang="en-US" sz="900" dirty="0"/>
              <a:t>for computation from a central project queue. </a:t>
            </a:r>
            <a:br>
              <a:rPr lang="en-US" sz="900" dirty="0"/>
            </a:br>
            <a:r>
              <a:rPr lang="en-US" sz="900" dirty="0"/>
              <a:t>These jobs require between minutes and hours, and results are uploaded to the </a:t>
            </a:r>
            <a:br>
              <a:rPr lang="en-US" sz="900" dirty="0"/>
            </a:br>
            <a:r>
              <a:rPr lang="en-US" sz="900" dirty="0"/>
              <a:t>central, public </a:t>
            </a:r>
            <a:r>
              <a:rPr lang="en-US" sz="900" dirty="0" err="1"/>
              <a:t>QCArchive</a:t>
            </a:r>
            <a:r>
              <a:rPr lang="en-US" sz="900" dirty="0"/>
              <a:t> server.</a:t>
            </a:r>
            <a:br>
              <a:rPr lang="en-US" sz="900" dirty="0"/>
            </a:br>
            <a:r>
              <a:rPr lang="en-US" sz="900" dirty="0"/>
              <a:t>Workers are deployed from Docker images and scheduled on PRP's Kubernetes system. Due to the short job duration, these deployments can still be effective if interrupted every few hours.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2BF0E1-5A1D-73AF-BAD8-563F64B67248}"/>
              </a:ext>
            </a:extLst>
          </p:cNvPr>
          <p:cNvPicPr>
            <a:picLocks noChangeAspect="1"/>
          </p:cNvPicPr>
          <p:nvPr/>
        </p:nvPicPr>
        <p:blipFill>
          <a:blip r:embed="rId2"/>
          <a:stretch>
            <a:fillRect/>
          </a:stretch>
        </p:blipFill>
        <p:spPr>
          <a:xfrm>
            <a:off x="0" y="2786083"/>
            <a:ext cx="9144000" cy="1986535"/>
          </a:xfrm>
          <a:prstGeom prst="rect">
            <a:avLst/>
          </a:prstGeom>
        </p:spPr>
      </p:pic>
      <p:pic>
        <p:nvPicPr>
          <p:cNvPr id="4" name="Picture 3">
            <a:extLst>
              <a:ext uri="{FF2B5EF4-FFF2-40B4-BE49-F238E27FC236}">
                <a16:creationId xmlns:a16="http://schemas.microsoft.com/office/drawing/2014/main" id="{83EF6DEE-94CA-3D23-F0CF-87478579AF5F}"/>
              </a:ext>
            </a:extLst>
          </p:cNvPr>
          <p:cNvPicPr>
            <a:picLocks noChangeAspect="1"/>
          </p:cNvPicPr>
          <p:nvPr/>
        </p:nvPicPr>
        <p:blipFill>
          <a:blip r:embed="rId3"/>
          <a:stretch>
            <a:fillRect/>
          </a:stretch>
        </p:blipFill>
        <p:spPr>
          <a:xfrm>
            <a:off x="0" y="767960"/>
            <a:ext cx="9144000" cy="1973021"/>
          </a:xfrm>
          <a:prstGeom prst="rect">
            <a:avLst/>
          </a:prstGeom>
        </p:spPr>
      </p:pic>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dirty="0"/>
              <a:t>John </a:t>
            </a:r>
            <a:r>
              <a:rPr lang="en-US" sz="1800" dirty="0" err="1"/>
              <a:t>Chodera</a:t>
            </a:r>
            <a:r>
              <a:rPr lang="en-US" sz="1800"/>
              <a:t>, Memorial Sloan-Kettering Cancer Center</a:t>
            </a:r>
            <a:br>
              <a:rPr lang="en-US" sz="1800" dirty="0"/>
            </a:br>
            <a:r>
              <a:rPr lang="en-US" sz="1800" dirty="0"/>
              <a:t>GPU/CPU Usage Per Day, Last 6 Months</a:t>
            </a:r>
          </a:p>
        </p:txBody>
      </p:sp>
      <p:sp>
        <p:nvSpPr>
          <p:cNvPr id="8" name="TextBox 7">
            <a:extLst>
              <a:ext uri="{FF2B5EF4-FFF2-40B4-BE49-F238E27FC236}">
                <a16:creationId xmlns:a16="http://schemas.microsoft.com/office/drawing/2014/main" id="{6A70D48C-5A28-1DE8-7775-97CB12712F12}"/>
              </a:ext>
            </a:extLst>
          </p:cNvPr>
          <p:cNvSpPr txBox="1"/>
          <p:nvPr/>
        </p:nvSpPr>
        <p:spPr>
          <a:xfrm>
            <a:off x="3079174" y="4763887"/>
            <a:ext cx="2985652" cy="369332"/>
          </a:xfrm>
          <a:prstGeom prst="rect">
            <a:avLst/>
          </a:prstGeom>
          <a:noFill/>
        </p:spPr>
        <p:txBody>
          <a:bodyPr wrap="square">
            <a:spAutoFit/>
          </a:bodyPr>
          <a:lstStyle/>
          <a:p>
            <a:r>
              <a:rPr lang="en-US" dirty="0"/>
              <a:t>Namespace </a:t>
            </a:r>
            <a:r>
              <a:rPr lang="en-US" dirty="0" err="1">
                <a:solidFill>
                  <a:srgbClr val="F2495C"/>
                </a:solidFill>
              </a:rPr>
              <a:t>choderalab</a:t>
            </a:r>
            <a:endParaRPr lang="en-US" dirty="0"/>
          </a:p>
        </p:txBody>
      </p:sp>
      <p:sp>
        <p:nvSpPr>
          <p:cNvPr id="3" name="TextBox 2">
            <a:extLst>
              <a:ext uri="{FF2B5EF4-FFF2-40B4-BE49-F238E27FC236}">
                <a16:creationId xmlns:a16="http://schemas.microsoft.com/office/drawing/2014/main" id="{793351A8-CA1B-2792-193A-83E635F320FF}"/>
              </a:ext>
            </a:extLst>
          </p:cNvPr>
          <p:cNvSpPr txBox="1"/>
          <p:nvPr/>
        </p:nvSpPr>
        <p:spPr>
          <a:xfrm>
            <a:off x="266941" y="718047"/>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6" name="TextBox 5">
            <a:extLst>
              <a:ext uri="{FF2B5EF4-FFF2-40B4-BE49-F238E27FC236}">
                <a16:creationId xmlns:a16="http://schemas.microsoft.com/office/drawing/2014/main" id="{29114E9D-46B5-87A0-FA44-16345EF5D8D8}"/>
              </a:ext>
            </a:extLst>
          </p:cNvPr>
          <p:cNvSpPr txBox="1"/>
          <p:nvPr/>
        </p:nvSpPr>
        <p:spPr>
          <a:xfrm>
            <a:off x="256025" y="2757072"/>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CPUs</a:t>
            </a:r>
          </a:p>
        </p:txBody>
      </p:sp>
      <p:sp>
        <p:nvSpPr>
          <p:cNvPr id="9" name="TextBox 8">
            <a:extLst>
              <a:ext uri="{FF2B5EF4-FFF2-40B4-BE49-F238E27FC236}">
                <a16:creationId xmlns:a16="http://schemas.microsoft.com/office/drawing/2014/main" id="{07B592AE-7C2B-BCF0-869D-E76D7BA9C56F}"/>
              </a:ext>
            </a:extLst>
          </p:cNvPr>
          <p:cNvSpPr txBox="1"/>
          <p:nvPr/>
        </p:nvSpPr>
        <p:spPr>
          <a:xfrm>
            <a:off x="2171692" y="751256"/>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242</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b="0" i="0" dirty="0">
                <a:solidFill>
                  <a:srgbClr val="222222"/>
                </a:solidFill>
                <a:effectLst/>
                <a:highlight>
                  <a:srgbClr val="F2F2F2"/>
                </a:highlight>
                <a:latin typeface="Arial" panose="020B0604020202020204" pitchFamily="34" charset="0"/>
              </a:rPr>
              <a:t>9</a:t>
            </a:r>
            <a:r>
              <a:rPr lang="en-US" sz="1600" dirty="0">
                <a:solidFill>
                  <a:srgbClr val="222222"/>
                </a:solidFill>
                <a:highlight>
                  <a:srgbClr val="F2F2F2"/>
                </a:highlight>
                <a:latin typeface="Arial" panose="020B0604020202020204" pitchFamily="34" charset="0"/>
              </a:rPr>
              <a:t>4</a:t>
            </a:r>
            <a:r>
              <a:rPr lang="en-US" sz="1600" b="0" i="0" dirty="0">
                <a:solidFill>
                  <a:srgbClr val="222222"/>
                </a:solidFill>
                <a:effectLst/>
                <a:highlight>
                  <a:srgbClr val="F2F2F2"/>
                </a:highlight>
                <a:latin typeface="Arial" panose="020B0604020202020204" pitchFamily="34" charset="0"/>
              </a:rPr>
              <a:t>,000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0" name="TextBox 9">
            <a:extLst>
              <a:ext uri="{FF2B5EF4-FFF2-40B4-BE49-F238E27FC236}">
                <a16:creationId xmlns:a16="http://schemas.microsoft.com/office/drawing/2014/main" id="{86F4CEC3-009C-C836-B2D4-2604E64FB2B1}"/>
              </a:ext>
            </a:extLst>
          </p:cNvPr>
          <p:cNvSpPr txBox="1"/>
          <p:nvPr/>
        </p:nvSpPr>
        <p:spPr>
          <a:xfrm>
            <a:off x="2184659" y="2822487"/>
            <a:ext cx="2143536"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265 CPUs</a:t>
            </a:r>
          </a:p>
          <a:p>
            <a:pPr algn="ctr"/>
            <a:r>
              <a:rPr lang="en-US" sz="1600" b="0" i="0" dirty="0">
                <a:solidFill>
                  <a:srgbClr val="222222"/>
                </a:solidFill>
                <a:effectLst/>
                <a:highlight>
                  <a:srgbClr val="F2F2F2"/>
                </a:highlight>
                <a:latin typeface="Arial" panose="020B0604020202020204" pitchFamily="34" charset="0"/>
              </a:rPr>
              <a:t> 94,000 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Tree>
    <p:extLst>
      <p:ext uri="{BB962C8B-B14F-4D97-AF65-F5344CB8AC3E}">
        <p14:creationId xmlns:p14="http://schemas.microsoft.com/office/powerpoint/2010/main" val="15396086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SzPts val="990"/>
              <a:buNone/>
            </a:pPr>
            <a:r>
              <a:rPr lang="en" sz="2000" b="1" dirty="0"/>
              <a:t>The AI-driven Structure-Enabled Antiviral Platform (ASAP) </a:t>
            </a:r>
            <a:br>
              <a:rPr lang="en" sz="2000" b="1" dirty="0"/>
            </a:br>
            <a:r>
              <a:rPr lang="en" sz="2000" b="1" dirty="0"/>
              <a:t>is a $68M NIH-Funded </a:t>
            </a:r>
            <a:r>
              <a:rPr lang="en" sz="2000" dirty="0"/>
              <a:t>O</a:t>
            </a:r>
            <a:r>
              <a:rPr lang="en" sz="2000" b="1" dirty="0"/>
              <a:t>pen </a:t>
            </a:r>
            <a:r>
              <a:rPr lang="en" sz="2000" dirty="0"/>
              <a:t>S</a:t>
            </a:r>
            <a:r>
              <a:rPr lang="en" sz="2000" b="1" dirty="0"/>
              <a:t>cience </a:t>
            </a:r>
            <a:r>
              <a:rPr lang="en" sz="2000" dirty="0"/>
              <a:t>D</a:t>
            </a:r>
            <a:r>
              <a:rPr lang="en" sz="2000" b="1" dirty="0"/>
              <a:t>rug </a:t>
            </a:r>
            <a:r>
              <a:rPr lang="en" sz="2000" dirty="0"/>
              <a:t>D</a:t>
            </a:r>
            <a:r>
              <a:rPr lang="en" sz="2000" b="1" dirty="0"/>
              <a:t>iscovery </a:t>
            </a:r>
            <a:r>
              <a:rPr lang="en" sz="2000" dirty="0"/>
              <a:t>E</a:t>
            </a:r>
            <a:r>
              <a:rPr lang="en" sz="2000" b="1" dirty="0"/>
              <a:t>ffort</a:t>
            </a:r>
            <a:endParaRPr sz="2000" b="1" dirty="0"/>
          </a:p>
        </p:txBody>
      </p:sp>
      <p:pic>
        <p:nvPicPr>
          <p:cNvPr id="867" name="Google Shape;867;p137"/>
          <p:cNvPicPr preferRelativeResize="0"/>
          <p:nvPr/>
        </p:nvPicPr>
        <p:blipFill rotWithShape="1">
          <a:blip r:embed="rId3">
            <a:alphaModFix/>
          </a:blip>
          <a:srcRect t="14221"/>
          <a:stretch/>
        </p:blipFill>
        <p:spPr>
          <a:xfrm>
            <a:off x="-43500" y="955525"/>
            <a:ext cx="5415201" cy="3378726"/>
          </a:xfrm>
          <a:prstGeom prst="rect">
            <a:avLst/>
          </a:prstGeom>
          <a:noFill/>
          <a:ln>
            <a:noFill/>
          </a:ln>
        </p:spPr>
      </p:pic>
      <p:sp>
        <p:nvSpPr>
          <p:cNvPr id="868" name="Google Shape;868;p137"/>
          <p:cNvSpPr txBox="1"/>
          <p:nvPr/>
        </p:nvSpPr>
        <p:spPr>
          <a:xfrm>
            <a:off x="5920113" y="4163746"/>
            <a:ext cx="2775900" cy="5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dirty="0">
                <a:solidFill>
                  <a:schemeClr val="hlink"/>
                </a:solidFill>
                <a:hlinkClick r:id="rId4"/>
              </a:rPr>
              <a:t>https://asapdiscovery.org/</a:t>
            </a:r>
            <a:endParaRPr sz="1800" dirty="0">
              <a:solidFill>
                <a:schemeClr val="dk2"/>
              </a:solidFill>
            </a:endParaRPr>
          </a:p>
        </p:txBody>
      </p:sp>
      <p:pic>
        <p:nvPicPr>
          <p:cNvPr id="869" name="Google Shape;869;p137"/>
          <p:cNvPicPr preferRelativeResize="0"/>
          <p:nvPr/>
        </p:nvPicPr>
        <p:blipFill>
          <a:blip r:embed="rId5">
            <a:alphaModFix/>
          </a:blip>
          <a:stretch>
            <a:fillRect/>
          </a:stretch>
        </p:blipFill>
        <p:spPr>
          <a:xfrm>
            <a:off x="5930126" y="3427303"/>
            <a:ext cx="2560125" cy="818525"/>
          </a:xfrm>
          <a:prstGeom prst="rect">
            <a:avLst/>
          </a:prstGeom>
          <a:noFill/>
          <a:ln>
            <a:noFill/>
          </a:ln>
        </p:spPr>
      </p:pic>
      <p:sp>
        <p:nvSpPr>
          <p:cNvPr id="870" name="Google Shape;870;p137"/>
          <p:cNvSpPr txBox="1"/>
          <p:nvPr/>
        </p:nvSpPr>
        <p:spPr>
          <a:xfrm>
            <a:off x="5407263" y="1309650"/>
            <a:ext cx="3801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rPr>
              <a:t>ASAP uses AI/ML and computational chemistry to accelerate structure-based, open science antiviral drug discovery and deliver oral antivirals for pandemics with the goal of global, equitable, and affordable access.</a:t>
            </a:r>
            <a:endParaRPr dirty="0">
              <a:solidFill>
                <a:schemeClr val="dk1"/>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3" name="Picture 2">
            <a:extLst>
              <a:ext uri="{FF2B5EF4-FFF2-40B4-BE49-F238E27FC236}">
                <a16:creationId xmlns:a16="http://schemas.microsoft.com/office/drawing/2014/main" id="{9F545FD4-E5A4-1B36-3097-3369DB74F556}"/>
              </a:ext>
            </a:extLst>
          </p:cNvPr>
          <p:cNvPicPr>
            <a:picLocks noChangeAspect="1"/>
          </p:cNvPicPr>
          <p:nvPr/>
        </p:nvPicPr>
        <p:blipFill>
          <a:blip r:embed="rId3"/>
          <a:stretch>
            <a:fillRect/>
          </a:stretch>
        </p:blipFill>
        <p:spPr>
          <a:xfrm>
            <a:off x="634837" y="729677"/>
            <a:ext cx="7676301" cy="3838151"/>
          </a:xfrm>
          <a:prstGeom prst="rect">
            <a:avLst/>
          </a:prstGeom>
        </p:spPr>
      </p:pic>
      <p:sp>
        <p:nvSpPr>
          <p:cNvPr id="1008" name="Google Shape;1008;p149"/>
          <p:cNvSpPr txBox="1"/>
          <p:nvPr/>
        </p:nvSpPr>
        <p:spPr>
          <a:xfrm>
            <a:off x="2597725" y="1321125"/>
            <a:ext cx="4275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1009" name="Google Shape;1009;p149"/>
          <p:cNvSpPr txBox="1"/>
          <p:nvPr/>
        </p:nvSpPr>
        <p:spPr>
          <a:xfrm>
            <a:off x="2597725" y="1112127"/>
            <a:ext cx="30000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dk2"/>
                </a:solidFill>
              </a:rPr>
              <a:t>NRP</a:t>
            </a:r>
            <a:r>
              <a:rPr lang="en" sz="1200" dirty="0">
                <a:solidFill>
                  <a:schemeClr val="dk2"/>
                </a:solidFill>
              </a:rPr>
              <a:t> has completed </a:t>
            </a:r>
          </a:p>
          <a:p>
            <a:pPr marL="0" lvl="0" indent="0" algn="ctr" rtl="0">
              <a:spcBef>
                <a:spcPts val="0"/>
              </a:spcBef>
              <a:spcAft>
                <a:spcPts val="0"/>
              </a:spcAft>
              <a:buNone/>
            </a:pPr>
            <a:r>
              <a:rPr lang="en" sz="1200" dirty="0">
                <a:solidFill>
                  <a:schemeClr val="dk2"/>
                </a:solidFill>
              </a:rPr>
              <a:t>over </a:t>
            </a:r>
            <a:r>
              <a:rPr lang="en" sz="1200" b="1" dirty="0">
                <a:solidFill>
                  <a:schemeClr val="dk2"/>
                </a:solidFill>
              </a:rPr>
              <a:t>53k free energy calculations</a:t>
            </a:r>
            <a:r>
              <a:rPr lang="en" sz="1200" dirty="0">
                <a:solidFill>
                  <a:schemeClr val="dk2"/>
                </a:solidFill>
              </a:rPr>
              <a:t> </a:t>
            </a:r>
            <a:br>
              <a:rPr lang="en" sz="1200" dirty="0">
                <a:solidFill>
                  <a:schemeClr val="dk2"/>
                </a:solidFill>
              </a:rPr>
            </a:br>
            <a:r>
              <a:rPr lang="en" sz="1200" dirty="0">
                <a:solidFill>
                  <a:schemeClr val="dk2"/>
                </a:solidFill>
              </a:rPr>
              <a:t>for the </a:t>
            </a:r>
            <a:r>
              <a:rPr lang="en" sz="1200" b="1" dirty="0">
                <a:solidFill>
                  <a:schemeClr val="dk2"/>
                </a:solidFill>
              </a:rPr>
              <a:t>openforcefield</a:t>
            </a:r>
            <a:r>
              <a:rPr lang="en" sz="1200" dirty="0">
                <a:solidFill>
                  <a:schemeClr val="dk2"/>
                </a:solidFill>
              </a:rPr>
              <a:t> namespace, </a:t>
            </a:r>
            <a:br>
              <a:rPr lang="en" sz="1200" dirty="0">
                <a:solidFill>
                  <a:schemeClr val="dk2"/>
                </a:solidFill>
              </a:rPr>
            </a:br>
            <a:r>
              <a:rPr lang="en" sz="1200" dirty="0">
                <a:solidFill>
                  <a:schemeClr val="dk2"/>
                </a:solidFill>
              </a:rPr>
              <a:t>5x more than all other compute resources</a:t>
            </a:r>
            <a:endParaRPr sz="1200" dirty="0">
              <a:solidFill>
                <a:schemeClr val="dk2"/>
              </a:solidFill>
            </a:endParaRPr>
          </a:p>
        </p:txBody>
      </p:sp>
      <p:sp>
        <p:nvSpPr>
          <p:cNvPr id="2" name="Title 1">
            <a:extLst>
              <a:ext uri="{FF2B5EF4-FFF2-40B4-BE49-F238E27FC236}">
                <a16:creationId xmlns:a16="http://schemas.microsoft.com/office/drawing/2014/main" id="{945E06BB-22E5-1D4B-BBA9-D707C96B4464}"/>
              </a:ext>
            </a:extLst>
          </p:cNvPr>
          <p:cNvSpPr>
            <a:spLocks noGrp="1"/>
          </p:cNvSpPr>
          <p:nvPr>
            <p:ph type="title"/>
          </p:nvPr>
        </p:nvSpPr>
        <p:spPr/>
        <p:txBody>
          <a:bodyPr/>
          <a:lstStyle/>
          <a:p>
            <a:r>
              <a:rPr lang="en-US" sz="1800" dirty="0" err="1"/>
              <a:t>OpenFF</a:t>
            </a:r>
            <a:r>
              <a:rPr lang="en-US" sz="1800" dirty="0"/>
              <a:t> Uses </a:t>
            </a:r>
            <a:r>
              <a:rPr lang="en-US" sz="1800" dirty="0" err="1"/>
              <a:t>Alchemiscale</a:t>
            </a:r>
            <a:r>
              <a:rPr lang="en-US" sz="1800" dirty="0"/>
              <a:t> On NRP To Assess Progress In Improving The Accuracy Of Biomolecular Forcefields Against Current Best-Practice Methods</a:t>
            </a:r>
          </a:p>
        </p:txBody>
      </p:sp>
      <p:pic>
        <p:nvPicPr>
          <p:cNvPr id="1011" name="Google Shape;1011;p149"/>
          <p:cNvPicPr preferRelativeResize="0"/>
          <p:nvPr/>
        </p:nvPicPr>
        <p:blipFill>
          <a:blip r:embed="rId4">
            <a:alphaModFix/>
          </a:blip>
          <a:stretch>
            <a:fillRect/>
          </a:stretch>
        </p:blipFill>
        <p:spPr>
          <a:xfrm>
            <a:off x="3289000" y="4216077"/>
            <a:ext cx="2566000" cy="495300"/>
          </a:xfrm>
          <a:prstGeom prst="rect">
            <a:avLst/>
          </a:prstGeom>
          <a:noFill/>
          <a:ln>
            <a:noFill/>
          </a:ln>
        </p:spPr>
      </p:pic>
      <p:sp>
        <p:nvSpPr>
          <p:cNvPr id="1012" name="Google Shape;1012;p149"/>
          <p:cNvSpPr txBox="1"/>
          <p:nvPr/>
        </p:nvSpPr>
        <p:spPr>
          <a:xfrm>
            <a:off x="3756611" y="4780928"/>
            <a:ext cx="186957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u="sng" dirty="0">
                <a:solidFill>
                  <a:schemeClr val="hlink"/>
                </a:solidFill>
                <a:hlinkClick r:id="rId5"/>
              </a:rPr>
              <a:t>https://docs.alchemiscale.org/</a:t>
            </a:r>
            <a:r>
              <a:rPr lang="en" sz="1000" dirty="0"/>
              <a:t> </a:t>
            </a:r>
            <a:endParaRPr sz="1000" dirty="0"/>
          </a:p>
        </p:txBody>
      </p:sp>
      <p:sp>
        <p:nvSpPr>
          <p:cNvPr id="1013" name="Google Shape;1013;p149"/>
          <p:cNvSpPr txBox="1"/>
          <p:nvPr/>
        </p:nvSpPr>
        <p:spPr>
          <a:xfrm>
            <a:off x="3270688" y="1897683"/>
            <a:ext cx="1654074"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dirty="0">
                <a:solidFill>
                  <a:schemeClr val="hlink"/>
                </a:solidFill>
                <a:hlinkClick r:id="rId6"/>
              </a:rPr>
              <a:t>http://openforcefield.org</a:t>
            </a:r>
            <a:r>
              <a:rPr lang="en" sz="1000" dirty="0"/>
              <a:t> </a:t>
            </a:r>
            <a:endParaRPr sz="10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D9E61-F083-C19B-6EE4-B3B7C6E8AC54}"/>
              </a:ext>
            </a:extLst>
          </p:cNvPr>
          <p:cNvPicPr>
            <a:picLocks noChangeAspect="1"/>
          </p:cNvPicPr>
          <p:nvPr/>
        </p:nvPicPr>
        <p:blipFill>
          <a:blip r:embed="rId2"/>
          <a:stretch>
            <a:fillRect/>
          </a:stretch>
        </p:blipFill>
        <p:spPr>
          <a:xfrm>
            <a:off x="13407" y="767961"/>
            <a:ext cx="9144000" cy="1993084"/>
          </a:xfrm>
          <a:prstGeom prst="rect">
            <a:avLst/>
          </a:prstGeom>
        </p:spPr>
      </p:pic>
      <p:pic>
        <p:nvPicPr>
          <p:cNvPr id="6" name="Picture 5">
            <a:extLst>
              <a:ext uri="{FF2B5EF4-FFF2-40B4-BE49-F238E27FC236}">
                <a16:creationId xmlns:a16="http://schemas.microsoft.com/office/drawing/2014/main" id="{E6A70000-D870-148D-97B0-5A939F79E914}"/>
              </a:ext>
            </a:extLst>
          </p:cNvPr>
          <p:cNvPicPr>
            <a:picLocks noChangeAspect="1"/>
          </p:cNvPicPr>
          <p:nvPr/>
        </p:nvPicPr>
        <p:blipFill>
          <a:blip r:embed="rId3"/>
          <a:stretch>
            <a:fillRect/>
          </a:stretch>
        </p:blipFill>
        <p:spPr>
          <a:xfrm>
            <a:off x="9525" y="2792705"/>
            <a:ext cx="9144000" cy="2020201"/>
          </a:xfrm>
          <a:prstGeom prst="rect">
            <a:avLst/>
          </a:prstGeom>
        </p:spPr>
      </p:pic>
      <p:sp>
        <p:nvSpPr>
          <p:cNvPr id="8" name="TextBox 7">
            <a:extLst>
              <a:ext uri="{FF2B5EF4-FFF2-40B4-BE49-F238E27FC236}">
                <a16:creationId xmlns:a16="http://schemas.microsoft.com/office/drawing/2014/main" id="{6A70D48C-5A28-1DE8-7775-97CB12712F12}"/>
              </a:ext>
            </a:extLst>
          </p:cNvPr>
          <p:cNvSpPr txBox="1"/>
          <p:nvPr/>
        </p:nvSpPr>
        <p:spPr>
          <a:xfrm>
            <a:off x="3079174" y="4763887"/>
            <a:ext cx="2985652" cy="369332"/>
          </a:xfrm>
          <a:prstGeom prst="rect">
            <a:avLst/>
          </a:prstGeom>
          <a:noFill/>
        </p:spPr>
        <p:txBody>
          <a:bodyPr wrap="square">
            <a:spAutoFit/>
          </a:bodyPr>
          <a:lstStyle/>
          <a:p>
            <a:r>
              <a:rPr lang="en-US" dirty="0"/>
              <a:t>Namespace </a:t>
            </a:r>
            <a:r>
              <a:rPr lang="en-US" dirty="0" err="1">
                <a:solidFill>
                  <a:srgbClr val="F2495C"/>
                </a:solidFill>
              </a:rPr>
              <a:t>ucsd-haosulab</a:t>
            </a:r>
            <a:endParaRPr lang="en-US" dirty="0"/>
          </a:p>
        </p:txBody>
      </p:sp>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dirty="0"/>
              <a:t>Hao Su, UC San Diego</a:t>
            </a:r>
            <a:br>
              <a:rPr lang="en-US" sz="1800" dirty="0"/>
            </a:br>
            <a:r>
              <a:rPr lang="en-US" sz="1800" dirty="0"/>
              <a:t>GPU/CPU Usage Per Day, Last 6 Months</a:t>
            </a:r>
          </a:p>
        </p:txBody>
      </p:sp>
      <p:sp>
        <p:nvSpPr>
          <p:cNvPr id="3" name="TextBox 2">
            <a:extLst>
              <a:ext uri="{FF2B5EF4-FFF2-40B4-BE49-F238E27FC236}">
                <a16:creationId xmlns:a16="http://schemas.microsoft.com/office/drawing/2014/main" id="{E3874EC6-6EC6-39CC-B3F5-C6088651ABF9}"/>
              </a:ext>
            </a:extLst>
          </p:cNvPr>
          <p:cNvSpPr txBox="1"/>
          <p:nvPr/>
        </p:nvSpPr>
        <p:spPr>
          <a:xfrm>
            <a:off x="8321030" y="738243"/>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4" name="TextBox 3">
            <a:extLst>
              <a:ext uri="{FF2B5EF4-FFF2-40B4-BE49-F238E27FC236}">
                <a16:creationId xmlns:a16="http://schemas.microsoft.com/office/drawing/2014/main" id="{BB639DF6-108C-DCD9-6218-A75E51DF9561}"/>
              </a:ext>
            </a:extLst>
          </p:cNvPr>
          <p:cNvSpPr txBox="1"/>
          <p:nvPr/>
        </p:nvSpPr>
        <p:spPr>
          <a:xfrm>
            <a:off x="8310114" y="2777268"/>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CPUs</a:t>
            </a:r>
          </a:p>
        </p:txBody>
      </p:sp>
      <p:sp>
        <p:nvSpPr>
          <p:cNvPr id="9" name="TextBox 8">
            <a:extLst>
              <a:ext uri="{FF2B5EF4-FFF2-40B4-BE49-F238E27FC236}">
                <a16:creationId xmlns:a16="http://schemas.microsoft.com/office/drawing/2014/main" id="{B4648199-F2D7-DA05-D789-A64C518518E5}"/>
              </a:ext>
            </a:extLst>
          </p:cNvPr>
          <p:cNvSpPr txBox="1"/>
          <p:nvPr/>
        </p:nvSpPr>
        <p:spPr>
          <a:xfrm>
            <a:off x="5014912" y="751256"/>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219</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245</a:t>
            </a:r>
            <a:r>
              <a:rPr lang="en-US" sz="1600" b="0" i="0" dirty="0">
                <a:solidFill>
                  <a:srgbClr val="222222"/>
                </a:solidFill>
                <a:effectLst/>
                <a:highlight>
                  <a:srgbClr val="F2F2F2"/>
                </a:highlight>
                <a:latin typeface="Arial" panose="020B0604020202020204" pitchFamily="34" charset="0"/>
              </a:rPr>
              <a:t>,000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0" name="TextBox 9">
            <a:extLst>
              <a:ext uri="{FF2B5EF4-FFF2-40B4-BE49-F238E27FC236}">
                <a16:creationId xmlns:a16="http://schemas.microsoft.com/office/drawing/2014/main" id="{39168C7D-3EE5-FB75-A1FB-419C44C24BD2}"/>
              </a:ext>
            </a:extLst>
          </p:cNvPr>
          <p:cNvSpPr txBox="1"/>
          <p:nvPr/>
        </p:nvSpPr>
        <p:spPr>
          <a:xfrm>
            <a:off x="4942119" y="2822487"/>
            <a:ext cx="2315057"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3,680 CPUs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5,288</a:t>
            </a:r>
            <a:r>
              <a:rPr lang="en-US" sz="1600" b="0" i="0" dirty="0">
                <a:solidFill>
                  <a:srgbClr val="222222"/>
                </a:solidFill>
                <a:effectLst/>
                <a:highlight>
                  <a:srgbClr val="F2F2F2"/>
                </a:highlight>
                <a:latin typeface="Arial" panose="020B0604020202020204" pitchFamily="34" charset="0"/>
              </a:rPr>
              <a:t>,000 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3" name="TextBox 12">
            <a:extLst>
              <a:ext uri="{FF2B5EF4-FFF2-40B4-BE49-F238E27FC236}">
                <a16:creationId xmlns:a16="http://schemas.microsoft.com/office/drawing/2014/main" id="{FA72E954-77A1-FBDB-230A-F2508D54DFE9}"/>
              </a:ext>
            </a:extLst>
          </p:cNvPr>
          <p:cNvSpPr txBox="1"/>
          <p:nvPr/>
        </p:nvSpPr>
        <p:spPr>
          <a:xfrm>
            <a:off x="909637" y="876742"/>
            <a:ext cx="1552669" cy="369332"/>
          </a:xfrm>
          <a:prstGeom prst="rect">
            <a:avLst/>
          </a:prstGeom>
          <a:noFill/>
        </p:spPr>
        <p:txBody>
          <a:bodyPr wrap="none" rtlCol="0">
            <a:spAutoFit/>
          </a:bodyPr>
          <a:lstStyle/>
          <a:p>
            <a:r>
              <a:rPr lang="en-US" dirty="0">
                <a:solidFill>
                  <a:srgbClr val="FFFF00"/>
                </a:solidFill>
              </a:rPr>
              <a:t>#2 NRP GPU</a:t>
            </a:r>
          </a:p>
        </p:txBody>
      </p:sp>
    </p:spTree>
    <p:extLst>
      <p:ext uri="{BB962C8B-B14F-4D97-AF65-F5344CB8AC3E}">
        <p14:creationId xmlns:p14="http://schemas.microsoft.com/office/powerpoint/2010/main" val="37543207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ill Learning at Scale">
            <a:extLst>
              <a:ext uri="{FF2B5EF4-FFF2-40B4-BE49-F238E27FC236}">
                <a16:creationId xmlns:a16="http://schemas.microsoft.com/office/drawing/2014/main" id="{F9EE0762-CF0E-A36C-64A4-C40C9998379D}"/>
              </a:ext>
            </a:extLst>
          </p:cNvPr>
          <p:cNvSpPr txBox="1">
            <a:spLocks noGrp="1"/>
          </p:cNvSpPr>
          <p:nvPr>
            <p:ph type="title"/>
          </p:nvPr>
        </p:nvSpPr>
        <p:spPr>
          <a:prstGeom prst="rect">
            <a:avLst/>
          </a:prstGeom>
        </p:spPr>
        <p:txBody>
          <a:bodyPr>
            <a:normAutofit/>
          </a:bodyPr>
          <a:lstStyle/>
          <a:p>
            <a:r>
              <a:rPr lang="en-US" altLang="zh-CN" sz="1800" dirty="0"/>
              <a:t>A Major Project in UCSD’s Hao </a:t>
            </a:r>
            <a:r>
              <a:rPr lang="en-US" altLang="zh-CN" sz="1800" dirty="0" err="1"/>
              <a:t>Su</a:t>
            </a:r>
            <a:r>
              <a:rPr lang="en-US" altLang="zh-CN" sz="1800" dirty="0"/>
              <a:t> Lab</a:t>
            </a:r>
            <a:br>
              <a:rPr lang="en-US" altLang="zh-CN" sz="1800" dirty="0"/>
            </a:br>
            <a:r>
              <a:rPr lang="en-US" altLang="zh-CN" sz="1800" dirty="0"/>
              <a:t>is Large-Scale</a:t>
            </a:r>
            <a:r>
              <a:rPr lang="zh-CN" altLang="en-US" sz="1800" dirty="0"/>
              <a:t> </a:t>
            </a:r>
            <a:r>
              <a:rPr lang="en-US" sz="1800" dirty="0"/>
              <a:t>Robot</a:t>
            </a:r>
            <a:r>
              <a:rPr lang="zh-CN" altLang="en-US" sz="1800" dirty="0"/>
              <a:t> </a:t>
            </a:r>
            <a:r>
              <a:rPr lang="en-US" altLang="zh-CN" sz="1800" dirty="0"/>
              <a:t>Learning</a:t>
            </a:r>
            <a:endParaRPr sz="1800" dirty="0"/>
          </a:p>
        </p:txBody>
      </p:sp>
      <p:sp>
        <p:nvSpPr>
          <p:cNvPr id="3" name="Text Placeholder 2">
            <a:extLst>
              <a:ext uri="{FF2B5EF4-FFF2-40B4-BE49-F238E27FC236}">
                <a16:creationId xmlns:a16="http://schemas.microsoft.com/office/drawing/2014/main" id="{12E64ABA-AFD2-0C9C-A7FE-2E59CD4B7E0E}"/>
              </a:ext>
            </a:extLst>
          </p:cNvPr>
          <p:cNvSpPr>
            <a:spLocks noGrp="1"/>
          </p:cNvSpPr>
          <p:nvPr>
            <p:ph type="body" idx="4294967295"/>
          </p:nvPr>
        </p:nvSpPr>
        <p:spPr>
          <a:xfrm>
            <a:off x="193589" y="855247"/>
            <a:ext cx="6172200" cy="1577975"/>
          </a:xfrm>
        </p:spPr>
        <p:txBody>
          <a:bodyPr anchor="t">
            <a:normAutofit fontScale="92500" lnSpcReduction="20000"/>
          </a:bodyPr>
          <a:lstStyle/>
          <a:p>
            <a:r>
              <a:rPr lang="en-US" sz="1650" dirty="0"/>
              <a:t>We Build A Digital Twin of The Real World in Virtual Reality (VR) For Object Manipulation</a:t>
            </a:r>
          </a:p>
          <a:p>
            <a:endParaRPr lang="en-US" sz="450" dirty="0"/>
          </a:p>
          <a:p>
            <a:r>
              <a:rPr lang="en-US" sz="1650" dirty="0"/>
              <a:t>Agents Evolve In VR</a:t>
            </a:r>
          </a:p>
          <a:p>
            <a:pPr lvl="1">
              <a:buFont typeface="Courier New" panose="02070309020205020404" pitchFamily="49" charset="0"/>
              <a:buChar char="o"/>
            </a:pPr>
            <a:r>
              <a:rPr lang="en-US" sz="1650" dirty="0"/>
              <a:t>Specialists (Neural Nets) Learn Specific Skills </a:t>
            </a:r>
            <a:br>
              <a:rPr lang="en-US" sz="1650" dirty="0"/>
            </a:br>
            <a:r>
              <a:rPr lang="en-US" sz="1650" dirty="0"/>
              <a:t>by Trial and Error</a:t>
            </a:r>
          </a:p>
          <a:p>
            <a:pPr lvl="1">
              <a:buFont typeface="Courier New" panose="02070309020205020404" pitchFamily="49" charset="0"/>
              <a:buChar char="o"/>
            </a:pPr>
            <a:r>
              <a:rPr lang="en-US" sz="1650" dirty="0"/>
              <a:t>Generalists (Neural Nets) Distill Knowledge </a:t>
            </a:r>
            <a:br>
              <a:rPr lang="en-US" sz="1650" dirty="0"/>
            </a:br>
            <a:r>
              <a:rPr lang="en-US" sz="1650" dirty="0"/>
              <a:t>to Solve Arbitrary Tasks</a:t>
            </a:r>
          </a:p>
          <a:p>
            <a:endParaRPr lang="en-US" sz="1650" dirty="0"/>
          </a:p>
        </p:txBody>
      </p:sp>
      <p:grpSp>
        <p:nvGrpSpPr>
          <p:cNvPr id="4" name="Group 3">
            <a:extLst>
              <a:ext uri="{FF2B5EF4-FFF2-40B4-BE49-F238E27FC236}">
                <a16:creationId xmlns:a16="http://schemas.microsoft.com/office/drawing/2014/main" id="{8476A950-3DC9-AE19-8857-4E4D6E5CAD4F}"/>
              </a:ext>
            </a:extLst>
          </p:cNvPr>
          <p:cNvGrpSpPr/>
          <p:nvPr/>
        </p:nvGrpSpPr>
        <p:grpSpPr>
          <a:xfrm>
            <a:off x="1382927" y="2433222"/>
            <a:ext cx="6474721" cy="2446634"/>
            <a:chOff x="1382927" y="2433222"/>
            <a:chExt cx="6474721" cy="2446634"/>
          </a:xfrm>
        </p:grpSpPr>
        <p:pic>
          <p:nvPicPr>
            <p:cNvPr id="2" name="Image" descr="Image">
              <a:extLst>
                <a:ext uri="{FF2B5EF4-FFF2-40B4-BE49-F238E27FC236}">
                  <a16:creationId xmlns:a16="http://schemas.microsoft.com/office/drawing/2014/main" id="{241C34F4-B6B8-D488-2AA8-45A5B625030F}"/>
                </a:ext>
              </a:extLst>
            </p:cNvPr>
            <p:cNvPicPr>
              <a:picLocks noChangeAspect="1"/>
            </p:cNvPicPr>
            <p:nvPr/>
          </p:nvPicPr>
          <p:blipFill>
            <a:blip r:embed="rId3"/>
            <a:stretch>
              <a:fillRect/>
            </a:stretch>
          </p:blipFill>
          <p:spPr>
            <a:xfrm>
              <a:off x="4572001" y="2433222"/>
              <a:ext cx="3285647" cy="2446634"/>
            </a:xfrm>
            <a:prstGeom prst="rect">
              <a:avLst/>
            </a:prstGeom>
            <a:ln w="12700">
              <a:miter lim="400000"/>
            </a:ln>
          </p:spPr>
        </p:pic>
        <p:sp>
          <p:nvSpPr>
            <p:cNvPr id="9" name="Text Placeholder 2">
              <a:extLst>
                <a:ext uri="{FF2B5EF4-FFF2-40B4-BE49-F238E27FC236}">
                  <a16:creationId xmlns:a16="http://schemas.microsoft.com/office/drawing/2014/main" id="{59DA040B-00C2-2B25-F9A8-DD55AB51788E}"/>
                </a:ext>
              </a:extLst>
            </p:cNvPr>
            <p:cNvSpPr txBox="1">
              <a:spLocks/>
            </p:cNvSpPr>
            <p:nvPr/>
          </p:nvSpPr>
          <p:spPr>
            <a:xfrm>
              <a:off x="1382927" y="2679020"/>
              <a:ext cx="2745471" cy="1883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fontScale="92500" lnSpcReduction="20000"/>
            </a:bodyPr>
            <a:lstStyle>
              <a:lvl1pPr marL="257128" marR="0" indent="-257128" algn="l" defTabSz="342836"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1pPr>
              <a:lvl2pPr marL="557109" marR="0" indent="-214274" algn="l" defTabSz="342836"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2pPr>
              <a:lvl3pPr marL="872679" marR="0" indent="-187003" algn="l" defTabSz="342836"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3pPr>
              <a:lvl4pPr marL="1257072" marR="0" indent="-228559" algn="l" defTabSz="342836"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4pPr>
              <a:lvl5pPr marL="1599910" marR="0" indent="-228559" algn="l" defTabSz="342836"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5pPr>
              <a:lvl6pPr marL="2011316" marR="0" indent="-297127" algn="l" defTabSz="342837"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6pPr>
              <a:lvl7pPr marL="2354154" marR="0" indent="-297127" algn="l" defTabSz="342837"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7pPr>
              <a:lvl8pPr marL="2696992" marR="0" indent="-297127" algn="l" defTabSz="342837"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8pPr>
              <a:lvl9pPr marL="3039829" marR="0" indent="-297127" algn="l" defTabSz="342837" latinLnBrk="0">
                <a:lnSpc>
                  <a:spcPct val="100000"/>
                </a:lnSpc>
                <a:spcBef>
                  <a:spcPts val="200"/>
                </a:spcBef>
                <a:spcAft>
                  <a:spcPts val="0"/>
                </a:spcAft>
                <a:buClrTx/>
                <a:buSzPct val="100000"/>
                <a:buFont typeface="Arial"/>
                <a:buChar char="•"/>
                <a:tabLst/>
                <a:defRPr sz="2600" b="0" i="0" u="none" strike="noStrike" cap="none" spc="0" baseline="0">
                  <a:solidFill>
                    <a:srgbClr val="101D3A"/>
                  </a:solidFill>
                  <a:uFillTx/>
                  <a:latin typeface="+mn-lt"/>
                  <a:ea typeface="+mn-ea"/>
                  <a:cs typeface="+mn-cs"/>
                  <a:sym typeface="Helvetica"/>
                </a:defRPr>
              </a:lvl9pPr>
            </a:lstStyle>
            <a:p>
              <a:pPr hangingPunct="1"/>
              <a:endParaRPr lang="en-US" sz="500" dirty="0"/>
            </a:p>
            <a:p>
              <a:pPr hangingPunct="1"/>
              <a:r>
                <a:rPr lang="en-US" sz="1600" dirty="0"/>
                <a:t>On </a:t>
              </a:r>
              <a:r>
                <a:rPr lang="en-US" altLang="zh-CN" sz="1600" b="1" dirty="0"/>
                <a:t>N</a:t>
              </a:r>
              <a:r>
                <a:rPr lang="en-US" sz="1600" b="1" dirty="0"/>
                <a:t>autilus</a:t>
              </a:r>
              <a:r>
                <a:rPr lang="en-US" sz="1600" dirty="0"/>
                <a:t>:</a:t>
              </a:r>
            </a:p>
            <a:p>
              <a:pPr lvl="1" hangingPunct="1">
                <a:buFont typeface="Courier New" panose="02070309020205020404" pitchFamily="49" charset="0"/>
                <a:buChar char="o"/>
              </a:pPr>
              <a:r>
                <a:rPr lang="en-US" altLang="zh-CN" sz="1600" i="1" dirty="0"/>
                <a:t>Hundreds</a:t>
              </a:r>
              <a:r>
                <a:rPr lang="en-US" sz="1600" dirty="0"/>
                <a:t> of specialists have been trained</a:t>
              </a:r>
            </a:p>
            <a:p>
              <a:pPr hangingPunct="1">
                <a:buFont typeface="Courier New" panose="02070309020205020404" pitchFamily="49" charset="0"/>
                <a:buChar char="o"/>
              </a:pPr>
              <a:endParaRPr lang="en-US" sz="500" dirty="0"/>
            </a:p>
            <a:p>
              <a:pPr lvl="1" hangingPunct="1">
                <a:buFont typeface="Courier New" panose="02070309020205020404" pitchFamily="49" charset="0"/>
                <a:buChar char="o"/>
              </a:pPr>
              <a:r>
                <a:rPr lang="en-US" sz="1600" dirty="0"/>
                <a:t>Each specialist is trained in </a:t>
              </a:r>
              <a:r>
                <a:rPr lang="en-US" sz="1600" i="1" dirty="0"/>
                <a:t>millions</a:t>
              </a:r>
              <a:r>
                <a:rPr lang="en-US" sz="1600" dirty="0"/>
                <a:t> of environment variants</a:t>
              </a:r>
            </a:p>
            <a:p>
              <a:pPr lvl="1" hangingPunct="1">
                <a:buFont typeface="Courier New" panose="02070309020205020404" pitchFamily="49" charset="0"/>
                <a:buChar char="o"/>
              </a:pPr>
              <a:r>
                <a:rPr lang="en-US" altLang="zh-CN" sz="1600" dirty="0"/>
                <a:t>~10,000</a:t>
              </a:r>
              <a:r>
                <a:rPr lang="zh-CN" altLang="en-US" sz="1600" dirty="0"/>
                <a:t> </a:t>
              </a:r>
              <a:r>
                <a:rPr lang="en-US" altLang="zh-CN" sz="1600" dirty="0"/>
                <a:t>GPU</a:t>
              </a:r>
              <a:r>
                <a:rPr lang="zh-CN" altLang="en-US" sz="1600" dirty="0"/>
                <a:t> </a:t>
              </a:r>
              <a:r>
                <a:rPr lang="en-US" altLang="zh-CN" sz="1600" dirty="0"/>
                <a:t>hours</a:t>
              </a:r>
              <a:r>
                <a:rPr lang="zh-CN" altLang="en-US" sz="1600" dirty="0"/>
                <a:t> </a:t>
              </a:r>
              <a:r>
                <a:rPr lang="en-US" altLang="zh-CN" sz="1600" dirty="0"/>
                <a:t>per</a:t>
              </a:r>
              <a:r>
                <a:rPr lang="zh-CN" altLang="en-US" sz="1600" dirty="0"/>
                <a:t> </a:t>
              </a:r>
              <a:r>
                <a:rPr lang="en-US" altLang="zh-CN" sz="1600" dirty="0"/>
                <a:t>run</a:t>
              </a:r>
              <a:endParaRPr lang="en-US" sz="1600" dirty="0"/>
            </a:p>
            <a:p>
              <a:pPr hangingPunct="1">
                <a:buFont typeface="Arial" panose="020B0604020202020204" pitchFamily="34" charset="0"/>
                <a:buChar char="•"/>
              </a:pPr>
              <a:endParaRPr lang="en-US" sz="1600" dirty="0"/>
            </a:p>
          </p:txBody>
        </p:sp>
      </p:grpSp>
      <p:sp>
        <p:nvSpPr>
          <p:cNvPr id="5" name="TextBox 4">
            <a:extLst>
              <a:ext uri="{FF2B5EF4-FFF2-40B4-BE49-F238E27FC236}">
                <a16:creationId xmlns:a16="http://schemas.microsoft.com/office/drawing/2014/main" id="{E26DC6F6-5394-FC35-0262-E863CA36868D}"/>
              </a:ext>
            </a:extLst>
          </p:cNvPr>
          <p:cNvSpPr txBox="1"/>
          <p:nvPr/>
        </p:nvSpPr>
        <p:spPr>
          <a:xfrm>
            <a:off x="1774767" y="4854032"/>
            <a:ext cx="2157963" cy="276999"/>
          </a:xfrm>
          <a:prstGeom prst="rect">
            <a:avLst/>
          </a:prstGeom>
          <a:noFill/>
        </p:spPr>
        <p:txBody>
          <a:bodyPr wrap="none" rtlCol="0">
            <a:spAutoFit/>
          </a:bodyPr>
          <a:lstStyle/>
          <a:p>
            <a:r>
              <a:rPr lang="en-US" sz="1200" dirty="0"/>
              <a:t>Source: Prof. Hao Su, UCSD</a:t>
            </a:r>
          </a:p>
        </p:txBody>
      </p:sp>
      <p:sp>
        <p:nvSpPr>
          <p:cNvPr id="8" name="TextBox 7">
            <a:extLst>
              <a:ext uri="{FF2B5EF4-FFF2-40B4-BE49-F238E27FC236}">
                <a16:creationId xmlns:a16="http://schemas.microsoft.com/office/drawing/2014/main" id="{D5443D58-1BCB-264A-6939-0C2531CB1A81}"/>
              </a:ext>
            </a:extLst>
          </p:cNvPr>
          <p:cNvSpPr txBox="1"/>
          <p:nvPr/>
        </p:nvSpPr>
        <p:spPr>
          <a:xfrm>
            <a:off x="2286000" y="2400531"/>
            <a:ext cx="4572000" cy="369332"/>
          </a:xfrm>
          <a:prstGeom prst="rect">
            <a:avLst/>
          </a:prstGeom>
          <a:noFill/>
        </p:spPr>
        <p:txBody>
          <a:bodyPr wrap="square">
            <a:spAutoFit/>
          </a:bodyPr>
          <a:lstStyle/>
          <a:p>
            <a:r>
              <a:rPr lang="en-US" sz="1800" dirty="0"/>
              <a:t> </a:t>
            </a:r>
            <a:endParaRPr lang="en-US" dirty="0"/>
          </a:p>
        </p:txBody>
      </p:sp>
      <p:sp>
        <p:nvSpPr>
          <p:cNvPr id="11" name="TextBox 10">
            <a:extLst>
              <a:ext uri="{FF2B5EF4-FFF2-40B4-BE49-F238E27FC236}">
                <a16:creationId xmlns:a16="http://schemas.microsoft.com/office/drawing/2014/main" id="{48EA2337-D3B4-B70B-6270-E2E8324F7DE0}"/>
              </a:ext>
            </a:extLst>
          </p:cNvPr>
          <p:cNvSpPr txBox="1"/>
          <p:nvPr/>
        </p:nvSpPr>
        <p:spPr>
          <a:xfrm>
            <a:off x="615989" y="2617888"/>
            <a:ext cx="670363" cy="369332"/>
          </a:xfrm>
          <a:prstGeom prst="rect">
            <a:avLst/>
          </a:prstGeom>
          <a:noFill/>
        </p:spPr>
        <p:txBody>
          <a:bodyPr wrap="square">
            <a:spAutoFit/>
          </a:bodyPr>
          <a:lstStyle/>
          <a:p>
            <a:r>
              <a:rPr lang="en-US" sz="1800" dirty="0"/>
              <a:t>NRP </a:t>
            </a:r>
            <a:endParaRPr lang="en-US" dirty="0"/>
          </a:p>
        </p:txBody>
      </p:sp>
    </p:spTree>
    <p:extLst>
      <p:ext uri="{BB962C8B-B14F-4D97-AF65-F5344CB8AC3E}">
        <p14:creationId xmlns:p14="http://schemas.microsoft.com/office/powerpoint/2010/main" val="427277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E4204D3-41E9-3C50-AD52-2A33E1B82208}"/>
              </a:ext>
            </a:extLst>
          </p:cNvPr>
          <p:cNvPicPr>
            <a:picLocks noChangeAspect="1"/>
          </p:cNvPicPr>
          <p:nvPr/>
        </p:nvPicPr>
        <p:blipFill>
          <a:blip r:embed="rId2"/>
          <a:stretch>
            <a:fillRect/>
          </a:stretch>
        </p:blipFill>
        <p:spPr>
          <a:xfrm>
            <a:off x="6350" y="2787370"/>
            <a:ext cx="9144000" cy="2014140"/>
          </a:xfrm>
          <a:prstGeom prst="rect">
            <a:avLst/>
          </a:prstGeom>
        </p:spPr>
      </p:pic>
      <p:pic>
        <p:nvPicPr>
          <p:cNvPr id="12" name="Picture 11">
            <a:extLst>
              <a:ext uri="{FF2B5EF4-FFF2-40B4-BE49-F238E27FC236}">
                <a16:creationId xmlns:a16="http://schemas.microsoft.com/office/drawing/2014/main" id="{09BD597A-9BFB-EE0A-6862-03B4DAB4898A}"/>
              </a:ext>
            </a:extLst>
          </p:cNvPr>
          <p:cNvPicPr>
            <a:picLocks noChangeAspect="1"/>
          </p:cNvPicPr>
          <p:nvPr/>
        </p:nvPicPr>
        <p:blipFill>
          <a:blip r:embed="rId3"/>
          <a:stretch>
            <a:fillRect/>
          </a:stretch>
        </p:blipFill>
        <p:spPr>
          <a:xfrm>
            <a:off x="6350" y="793751"/>
            <a:ext cx="9144000" cy="1897938"/>
          </a:xfrm>
          <a:prstGeom prst="rect">
            <a:avLst/>
          </a:prstGeom>
        </p:spPr>
      </p:pic>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dirty="0"/>
              <a:t>Frank Wuerthwein &amp; Javier Duarte, UC San Diego</a:t>
            </a:r>
            <a:br>
              <a:rPr lang="en-US" sz="1800" dirty="0"/>
            </a:br>
            <a:r>
              <a:rPr lang="en-US" sz="1800" dirty="0"/>
              <a:t>GPU/CPU Usage Per Day, Last 6 Months</a:t>
            </a:r>
          </a:p>
        </p:txBody>
      </p:sp>
      <p:sp>
        <p:nvSpPr>
          <p:cNvPr id="8" name="TextBox 7">
            <a:extLst>
              <a:ext uri="{FF2B5EF4-FFF2-40B4-BE49-F238E27FC236}">
                <a16:creationId xmlns:a16="http://schemas.microsoft.com/office/drawing/2014/main" id="{6A70D48C-5A28-1DE8-7775-97CB12712F12}"/>
              </a:ext>
            </a:extLst>
          </p:cNvPr>
          <p:cNvSpPr txBox="1"/>
          <p:nvPr/>
        </p:nvSpPr>
        <p:spPr>
          <a:xfrm>
            <a:off x="3460462" y="4763887"/>
            <a:ext cx="2223076" cy="369332"/>
          </a:xfrm>
          <a:prstGeom prst="rect">
            <a:avLst/>
          </a:prstGeom>
          <a:noFill/>
        </p:spPr>
        <p:txBody>
          <a:bodyPr wrap="square">
            <a:spAutoFit/>
          </a:bodyPr>
          <a:lstStyle/>
          <a:p>
            <a:r>
              <a:rPr lang="en-US" dirty="0"/>
              <a:t>Namespace </a:t>
            </a:r>
            <a:r>
              <a:rPr lang="en-US" dirty="0" err="1">
                <a:solidFill>
                  <a:srgbClr val="F2495C"/>
                </a:solidFill>
              </a:rPr>
              <a:t>cms</a:t>
            </a:r>
            <a:r>
              <a:rPr lang="en-US" dirty="0">
                <a:solidFill>
                  <a:srgbClr val="F2495C"/>
                </a:solidFill>
              </a:rPr>
              <a:t>-ml</a:t>
            </a:r>
            <a:endParaRPr lang="en-US" dirty="0"/>
          </a:p>
        </p:txBody>
      </p:sp>
      <p:sp>
        <p:nvSpPr>
          <p:cNvPr id="11" name="TextBox 10">
            <a:extLst>
              <a:ext uri="{FF2B5EF4-FFF2-40B4-BE49-F238E27FC236}">
                <a16:creationId xmlns:a16="http://schemas.microsoft.com/office/drawing/2014/main" id="{BD83B100-C6E6-6946-78C8-418804B53DBA}"/>
              </a:ext>
            </a:extLst>
          </p:cNvPr>
          <p:cNvSpPr txBox="1"/>
          <p:nvPr/>
        </p:nvSpPr>
        <p:spPr>
          <a:xfrm>
            <a:off x="80779" y="718047"/>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13" name="TextBox 12">
            <a:extLst>
              <a:ext uri="{FF2B5EF4-FFF2-40B4-BE49-F238E27FC236}">
                <a16:creationId xmlns:a16="http://schemas.microsoft.com/office/drawing/2014/main" id="{7A402423-4448-231E-CFB5-81182EA71FE3}"/>
              </a:ext>
            </a:extLst>
          </p:cNvPr>
          <p:cNvSpPr txBox="1"/>
          <p:nvPr/>
        </p:nvSpPr>
        <p:spPr>
          <a:xfrm>
            <a:off x="69863" y="2757072"/>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CPUs</a:t>
            </a:r>
          </a:p>
        </p:txBody>
      </p:sp>
      <p:sp>
        <p:nvSpPr>
          <p:cNvPr id="14" name="TextBox 13">
            <a:extLst>
              <a:ext uri="{FF2B5EF4-FFF2-40B4-BE49-F238E27FC236}">
                <a16:creationId xmlns:a16="http://schemas.microsoft.com/office/drawing/2014/main" id="{F661184F-0955-A080-E9E3-9D2470BE096B}"/>
              </a:ext>
            </a:extLst>
          </p:cNvPr>
          <p:cNvSpPr txBox="1"/>
          <p:nvPr/>
        </p:nvSpPr>
        <p:spPr>
          <a:xfrm>
            <a:off x="3786189" y="751256"/>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54</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53</a:t>
            </a:r>
            <a:r>
              <a:rPr lang="en-US" sz="1600" b="0" i="0" dirty="0">
                <a:solidFill>
                  <a:srgbClr val="222222"/>
                </a:solidFill>
                <a:effectLst/>
                <a:highlight>
                  <a:srgbClr val="F2F2F2"/>
                </a:highlight>
                <a:latin typeface="Arial" panose="020B0604020202020204" pitchFamily="34" charset="0"/>
              </a:rPr>
              <a:t>,000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6" name="TextBox 15">
            <a:extLst>
              <a:ext uri="{FF2B5EF4-FFF2-40B4-BE49-F238E27FC236}">
                <a16:creationId xmlns:a16="http://schemas.microsoft.com/office/drawing/2014/main" id="{B33DBA30-8773-24A3-22F3-C62902727127}"/>
              </a:ext>
            </a:extLst>
          </p:cNvPr>
          <p:cNvSpPr txBox="1"/>
          <p:nvPr/>
        </p:nvSpPr>
        <p:spPr>
          <a:xfrm>
            <a:off x="3678129" y="2822487"/>
            <a:ext cx="2385589"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26</a:t>
            </a:r>
            <a:r>
              <a:rPr lang="en-US" sz="1600" dirty="0">
                <a:solidFill>
                  <a:srgbClr val="222222"/>
                </a:solidFill>
                <a:highlight>
                  <a:srgbClr val="F2F2F2"/>
                </a:highlight>
                <a:latin typeface="Arial" panose="020B0604020202020204" pitchFamily="34" charset="0"/>
              </a:rPr>
              <a:t>0</a:t>
            </a:r>
            <a:r>
              <a:rPr lang="en-US" sz="1600" b="0" i="0" dirty="0">
                <a:solidFill>
                  <a:srgbClr val="222222"/>
                </a:solidFill>
                <a:effectLst/>
                <a:highlight>
                  <a:srgbClr val="F2F2F2"/>
                </a:highlight>
                <a:latin typeface="Arial" panose="020B0604020202020204" pitchFamily="34" charset="0"/>
              </a:rPr>
              <a:t> CPUs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280</a:t>
            </a:r>
            <a:r>
              <a:rPr lang="en-US" sz="1600" b="0" i="0" dirty="0">
                <a:solidFill>
                  <a:srgbClr val="222222"/>
                </a:solidFill>
                <a:effectLst/>
                <a:highlight>
                  <a:srgbClr val="F2F2F2"/>
                </a:highlight>
                <a:latin typeface="Arial" panose="020B0604020202020204" pitchFamily="34" charset="0"/>
              </a:rPr>
              <a:t>,000 CPU Core-</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Tree>
    <p:extLst>
      <p:ext uri="{BB962C8B-B14F-4D97-AF65-F5344CB8AC3E}">
        <p14:creationId xmlns:p14="http://schemas.microsoft.com/office/powerpoint/2010/main" val="21281154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c402f0b589_0_0"/>
          <p:cNvSpPr txBox="1">
            <a:spLocks noGrp="1"/>
          </p:cNvSpPr>
          <p:nvPr>
            <p:ph type="title"/>
          </p:nvPr>
        </p:nvSpPr>
        <p:spPr>
          <a:xfrm>
            <a:off x="0" y="0"/>
            <a:ext cx="9144000" cy="698100"/>
          </a:xfrm>
          <a:prstGeom prst="rect">
            <a:avLst/>
          </a:prstGeom>
        </p:spPr>
        <p:txBody>
          <a:bodyPr spcFirstLastPara="1" wrap="square" lIns="68600" tIns="33750" rIns="68600" bIns="33750" anchor="ctr" anchorCtr="0">
            <a:noAutofit/>
          </a:bodyPr>
          <a:lstStyle/>
          <a:p>
            <a:pPr marL="0" lvl="0" indent="0" algn="ctr" rtl="0">
              <a:spcBef>
                <a:spcPts val="0"/>
              </a:spcBef>
              <a:spcAft>
                <a:spcPts val="0"/>
              </a:spcAft>
              <a:buNone/>
            </a:pPr>
            <a:r>
              <a:rPr lang="en-US"/>
              <a:t>Self-Supervised Learning (SSL) for Jet Tagging</a:t>
            </a:r>
            <a:endParaRPr/>
          </a:p>
        </p:txBody>
      </p:sp>
      <p:sp>
        <p:nvSpPr>
          <p:cNvPr id="197" name="Google Shape;197;g2c402f0b589_0_0"/>
          <p:cNvSpPr txBox="1">
            <a:spLocks noGrp="1"/>
          </p:cNvSpPr>
          <p:nvPr>
            <p:ph type="body" idx="1"/>
          </p:nvPr>
        </p:nvSpPr>
        <p:spPr>
          <a:xfrm>
            <a:off x="1054498" y="629951"/>
            <a:ext cx="7035005" cy="475200"/>
          </a:xfrm>
          <a:prstGeom prst="rect">
            <a:avLst/>
          </a:prstGeom>
        </p:spPr>
        <p:txBody>
          <a:bodyPr spcFirstLastPara="1" wrap="square" lIns="68600" tIns="33750" rIns="68600" bIns="33750" anchor="t" anchorCtr="0">
            <a:noAutofit/>
          </a:bodyPr>
          <a:lstStyle/>
          <a:p>
            <a:pPr marL="0" lvl="0" indent="0" algn="l" rtl="0">
              <a:spcBef>
                <a:spcPts val="360"/>
              </a:spcBef>
              <a:spcAft>
                <a:spcPts val="0"/>
              </a:spcAft>
              <a:buNone/>
            </a:pPr>
            <a:r>
              <a:rPr lang="en-US" dirty="0"/>
              <a:t>Exploring alternative dimension reduction based ML architectures &amp; algorithms </a:t>
            </a:r>
            <a:br>
              <a:rPr lang="en-US" dirty="0"/>
            </a:br>
            <a:r>
              <a:rPr lang="en-US" dirty="0"/>
              <a:t>for unsupervised anomaly detection using public CMS dataset as a benchmark</a:t>
            </a:r>
            <a:endParaRPr dirty="0"/>
          </a:p>
        </p:txBody>
      </p:sp>
      <p:sp>
        <p:nvSpPr>
          <p:cNvPr id="198" name="Google Shape;198;g2c402f0b589_0_0"/>
          <p:cNvSpPr txBox="1"/>
          <p:nvPr/>
        </p:nvSpPr>
        <p:spPr>
          <a:xfrm>
            <a:off x="1862450" y="4616700"/>
            <a:ext cx="5452800" cy="23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b="1"/>
              <a:t>Benchmark variational autoencoder vs. UMAP, LDLE, t-SNE …</a:t>
            </a:r>
            <a:endParaRPr sz="1100" b="1"/>
          </a:p>
        </p:txBody>
      </p:sp>
      <p:sp>
        <p:nvSpPr>
          <p:cNvPr id="199" name="Google Shape;199;g2c402f0b589_0_0"/>
          <p:cNvSpPr txBox="1"/>
          <p:nvPr/>
        </p:nvSpPr>
        <p:spPr>
          <a:xfrm>
            <a:off x="2658650" y="4774200"/>
            <a:ext cx="43653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rPr>
              <a:t>Rohan Sachdeva, Melissa </a:t>
            </a:r>
            <a:r>
              <a:rPr lang="en-US" sz="1800" dirty="0" err="1">
                <a:solidFill>
                  <a:schemeClr val="dk1"/>
                </a:solidFill>
              </a:rPr>
              <a:t>Quinnan</a:t>
            </a:r>
            <a:endParaRPr sz="1800" dirty="0">
              <a:solidFill>
                <a:schemeClr val="dk1"/>
              </a:solidFill>
              <a:latin typeface="Arial"/>
              <a:ea typeface="Arial"/>
              <a:cs typeface="Arial"/>
              <a:sym typeface="Arial"/>
            </a:endParaRPr>
          </a:p>
        </p:txBody>
      </p:sp>
      <p:pic>
        <p:nvPicPr>
          <p:cNvPr id="200" name="Google Shape;200;g2c402f0b589_0_0"/>
          <p:cNvPicPr preferRelativeResize="0"/>
          <p:nvPr/>
        </p:nvPicPr>
        <p:blipFill>
          <a:blip r:embed="rId3">
            <a:alphaModFix/>
          </a:blip>
          <a:stretch>
            <a:fillRect/>
          </a:stretch>
        </p:blipFill>
        <p:spPr>
          <a:xfrm>
            <a:off x="5574399" y="2897358"/>
            <a:ext cx="2274202" cy="1719335"/>
          </a:xfrm>
          <a:prstGeom prst="rect">
            <a:avLst/>
          </a:prstGeom>
          <a:noFill/>
          <a:ln>
            <a:noFill/>
          </a:ln>
        </p:spPr>
      </p:pic>
      <p:pic>
        <p:nvPicPr>
          <p:cNvPr id="201" name="Google Shape;201;g2c402f0b589_0_0"/>
          <p:cNvPicPr preferRelativeResize="0"/>
          <p:nvPr/>
        </p:nvPicPr>
        <p:blipFill rotWithShape="1">
          <a:blip r:embed="rId4">
            <a:alphaModFix/>
          </a:blip>
          <a:srcRect l="2477"/>
          <a:stretch/>
        </p:blipFill>
        <p:spPr>
          <a:xfrm>
            <a:off x="3401075" y="2897350"/>
            <a:ext cx="2173326" cy="1719350"/>
          </a:xfrm>
          <a:prstGeom prst="rect">
            <a:avLst/>
          </a:prstGeom>
          <a:noFill/>
          <a:ln>
            <a:noFill/>
          </a:ln>
        </p:spPr>
      </p:pic>
      <p:pic>
        <p:nvPicPr>
          <p:cNvPr id="202" name="Google Shape;202;g2c402f0b589_0_0"/>
          <p:cNvPicPr preferRelativeResize="0"/>
          <p:nvPr/>
        </p:nvPicPr>
        <p:blipFill rotWithShape="1">
          <a:blip r:embed="rId5">
            <a:alphaModFix/>
          </a:blip>
          <a:srcRect l="3701" t="7346" r="5809" b="6126"/>
          <a:stretch/>
        </p:blipFill>
        <p:spPr>
          <a:xfrm>
            <a:off x="1295400" y="1214650"/>
            <a:ext cx="2088032" cy="1719347"/>
          </a:xfrm>
          <a:prstGeom prst="rect">
            <a:avLst/>
          </a:prstGeom>
          <a:noFill/>
          <a:ln>
            <a:noFill/>
          </a:ln>
        </p:spPr>
      </p:pic>
      <p:pic>
        <p:nvPicPr>
          <p:cNvPr id="203" name="Google Shape;203;g2c402f0b589_0_0"/>
          <p:cNvPicPr preferRelativeResize="0"/>
          <p:nvPr/>
        </p:nvPicPr>
        <p:blipFill>
          <a:blip r:embed="rId6">
            <a:alphaModFix/>
          </a:blip>
          <a:stretch>
            <a:fillRect/>
          </a:stretch>
        </p:blipFill>
        <p:spPr>
          <a:xfrm>
            <a:off x="1338850" y="2934000"/>
            <a:ext cx="2056299" cy="1719351"/>
          </a:xfrm>
          <a:prstGeom prst="rect">
            <a:avLst/>
          </a:prstGeom>
          <a:noFill/>
          <a:ln>
            <a:noFill/>
          </a:ln>
        </p:spPr>
      </p:pic>
      <p:pic>
        <p:nvPicPr>
          <p:cNvPr id="204" name="Google Shape;204;g2c402f0b589_0_0"/>
          <p:cNvPicPr preferRelativeResize="0"/>
          <p:nvPr/>
        </p:nvPicPr>
        <p:blipFill>
          <a:blip r:embed="rId7">
            <a:alphaModFix/>
          </a:blip>
          <a:stretch>
            <a:fillRect/>
          </a:stretch>
        </p:blipFill>
        <p:spPr>
          <a:xfrm>
            <a:off x="5675275" y="1178000"/>
            <a:ext cx="2173324" cy="1719350"/>
          </a:xfrm>
          <a:prstGeom prst="rect">
            <a:avLst/>
          </a:prstGeom>
          <a:noFill/>
          <a:ln>
            <a:noFill/>
          </a:ln>
        </p:spPr>
      </p:pic>
      <p:pic>
        <p:nvPicPr>
          <p:cNvPr id="205" name="Google Shape;205;g2c402f0b589_0_0"/>
          <p:cNvPicPr preferRelativeResize="0"/>
          <p:nvPr/>
        </p:nvPicPr>
        <p:blipFill>
          <a:blip r:embed="rId8">
            <a:alphaModFix/>
          </a:blip>
          <a:stretch>
            <a:fillRect/>
          </a:stretch>
        </p:blipFill>
        <p:spPr>
          <a:xfrm>
            <a:off x="3401075" y="1178000"/>
            <a:ext cx="2173326" cy="1719350"/>
          </a:xfrm>
          <a:prstGeom prst="rect">
            <a:avLst/>
          </a:prstGeom>
          <a:noFill/>
          <a:ln>
            <a:noFill/>
          </a:ln>
        </p:spPr>
      </p:pic>
      <p:cxnSp>
        <p:nvCxnSpPr>
          <p:cNvPr id="206" name="Google Shape;206;g2c402f0b589_0_0"/>
          <p:cNvCxnSpPr/>
          <p:nvPr/>
        </p:nvCxnSpPr>
        <p:spPr>
          <a:xfrm rot="10800000" flipH="1">
            <a:off x="6744400" y="2953900"/>
            <a:ext cx="7500" cy="1567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3636A-6E2F-DAB7-58CA-8CBA1368A419}"/>
              </a:ext>
            </a:extLst>
          </p:cNvPr>
          <p:cNvPicPr>
            <a:picLocks noChangeAspect="1"/>
          </p:cNvPicPr>
          <p:nvPr/>
        </p:nvPicPr>
        <p:blipFill>
          <a:blip r:embed="rId2"/>
          <a:stretch>
            <a:fillRect/>
          </a:stretch>
        </p:blipFill>
        <p:spPr>
          <a:xfrm>
            <a:off x="284226" y="773443"/>
            <a:ext cx="4298688" cy="3958198"/>
          </a:xfrm>
          <a:prstGeom prst="rect">
            <a:avLst/>
          </a:prstGeom>
        </p:spPr>
      </p:pic>
      <p:sp>
        <p:nvSpPr>
          <p:cNvPr id="2" name="Title 1"/>
          <p:cNvSpPr>
            <a:spLocks noGrp="1"/>
          </p:cNvSpPr>
          <p:nvPr>
            <p:ph type="title"/>
          </p:nvPr>
        </p:nvSpPr>
        <p:spPr>
          <a:xfrm>
            <a:off x="0" y="0"/>
            <a:ext cx="9144000" cy="687897"/>
          </a:xfrm>
        </p:spPr>
        <p:txBody>
          <a:bodyPr/>
          <a:lstStyle/>
          <a:p>
            <a:r>
              <a:rPr lang="en-US" sz="1800" dirty="0">
                <a:latin typeface="Proxima Nova" panose="02000506030000020004" pitchFamily="2" charset="0"/>
              </a:rPr>
              <a:t>2017-2020: NSF CHASE-CI Grant Adds a Machine Learning Layer </a:t>
            </a:r>
            <a:br>
              <a:rPr lang="en-US" sz="1800" dirty="0">
                <a:latin typeface="Proxima Nova" panose="02000506030000020004" pitchFamily="2" charset="0"/>
              </a:rPr>
            </a:br>
            <a:r>
              <a:rPr lang="en-US" sz="1800" dirty="0">
                <a:latin typeface="Proxima Nova" panose="02000506030000020004" pitchFamily="2" charset="0"/>
              </a:rPr>
              <a:t>Built on Top of the Pacific Research Platform</a:t>
            </a:r>
          </a:p>
        </p:txBody>
      </p:sp>
      <p:sp>
        <p:nvSpPr>
          <p:cNvPr id="5" name="TextBox 4"/>
          <p:cNvSpPr txBox="1"/>
          <p:nvPr/>
        </p:nvSpPr>
        <p:spPr>
          <a:xfrm>
            <a:off x="77554" y="3292309"/>
            <a:ext cx="1358347" cy="1477328"/>
          </a:xfrm>
          <a:prstGeom prst="rect">
            <a:avLst/>
          </a:prstGeom>
          <a:solidFill>
            <a:srgbClr val="063D5E"/>
          </a:solidFill>
          <a:ln w="25400">
            <a:noFill/>
          </a:ln>
        </p:spPr>
        <p:txBody>
          <a:bodyPr wrap="square" rtlCol="0">
            <a:spAutoFit/>
          </a:bodyPr>
          <a:lstStyle/>
          <a:p>
            <a:pPr algn="ctr"/>
            <a:r>
              <a:rPr lang="en-US" sz="1000" dirty="0">
                <a:solidFill>
                  <a:schemeClr val="bg1">
                    <a:lumMod val="95000"/>
                  </a:schemeClr>
                </a:solidFill>
                <a:latin typeface="Proxima Nova Medium" panose="02000506030000020004" pitchFamily="2" charset="0"/>
              </a:rPr>
              <a:t>NSF Grant for High Speed “Cloud” of 256 GPUs</a:t>
            </a:r>
          </a:p>
          <a:p>
            <a:pPr algn="ctr"/>
            <a:r>
              <a:rPr lang="en-US" sz="1000" dirty="0">
                <a:solidFill>
                  <a:schemeClr val="bg1">
                    <a:lumMod val="95000"/>
                  </a:schemeClr>
                </a:solidFill>
                <a:latin typeface="Proxima Nova Medium" panose="02000506030000020004" pitchFamily="2" charset="0"/>
              </a:rPr>
              <a:t>For 30 ML Faculty &amp; Their Students at 10 Campuses</a:t>
            </a:r>
            <a:br>
              <a:rPr lang="en-US" sz="1000" dirty="0">
                <a:solidFill>
                  <a:schemeClr val="bg1">
                    <a:lumMod val="95000"/>
                  </a:schemeClr>
                </a:solidFill>
                <a:latin typeface="Proxima Nova Medium" panose="02000506030000020004" pitchFamily="2" charset="0"/>
              </a:rPr>
            </a:br>
            <a:r>
              <a:rPr lang="en-US" sz="1000" dirty="0">
                <a:solidFill>
                  <a:schemeClr val="bg1">
                    <a:lumMod val="95000"/>
                  </a:schemeClr>
                </a:solidFill>
                <a:latin typeface="Proxima Nova Medium" panose="02000506030000020004" pitchFamily="2" charset="0"/>
              </a:rPr>
              <a:t>for Training AI Algorithms on Big Data</a:t>
            </a:r>
          </a:p>
        </p:txBody>
      </p:sp>
      <p:pic>
        <p:nvPicPr>
          <p:cNvPr id="26" name="Picture 25">
            <a:extLst>
              <a:ext uri="{FF2B5EF4-FFF2-40B4-BE49-F238E27FC236}">
                <a16:creationId xmlns:a16="http://schemas.microsoft.com/office/drawing/2014/main" id="{5C7E44CE-C83B-067F-3C8A-CC662788C8E3}"/>
              </a:ext>
            </a:extLst>
          </p:cNvPr>
          <p:cNvPicPr>
            <a:picLocks noChangeAspect="1"/>
          </p:cNvPicPr>
          <p:nvPr/>
        </p:nvPicPr>
        <p:blipFill>
          <a:blip r:embed="rId3"/>
          <a:stretch>
            <a:fillRect/>
          </a:stretch>
        </p:blipFill>
        <p:spPr>
          <a:xfrm>
            <a:off x="3169804" y="987681"/>
            <a:ext cx="755070" cy="704322"/>
          </a:xfrm>
          <a:prstGeom prst="rect">
            <a:avLst/>
          </a:prstGeom>
        </p:spPr>
      </p:pic>
      <p:sp>
        <p:nvSpPr>
          <p:cNvPr id="27" name="TextBox 26">
            <a:extLst>
              <a:ext uri="{FF2B5EF4-FFF2-40B4-BE49-F238E27FC236}">
                <a16:creationId xmlns:a16="http://schemas.microsoft.com/office/drawing/2014/main" id="{B02E8798-62BC-0A5F-3F91-54F3602C493A}"/>
              </a:ext>
            </a:extLst>
          </p:cNvPr>
          <p:cNvSpPr txBox="1"/>
          <p:nvPr/>
        </p:nvSpPr>
        <p:spPr>
          <a:xfrm>
            <a:off x="4235578" y="736753"/>
            <a:ext cx="4857622" cy="2385268"/>
          </a:xfrm>
          <a:prstGeom prst="rect">
            <a:avLst/>
          </a:prstGeom>
          <a:noFill/>
        </p:spPr>
        <p:txBody>
          <a:bodyPr wrap="square" rtlCol="0">
            <a:spAutoFit/>
          </a:bodyPr>
          <a:lstStyle/>
          <a:p>
            <a:pPr algn="ctr"/>
            <a:r>
              <a:rPr lang="en-US" sz="1600" b="1" dirty="0">
                <a:latin typeface="Proxima Nova Semibold" panose="02000506030000020004" pitchFamily="2" charset="0"/>
              </a:rPr>
              <a:t>CI-New: Cognitive Hardware and Software Ecosystem Community Infrastructure (CHASE-CI)</a:t>
            </a:r>
          </a:p>
          <a:p>
            <a:pPr algn="ctr"/>
            <a:endParaRPr lang="en-US" sz="1200" dirty="0">
              <a:latin typeface="Proxima Nova" panose="02000506030000020004" pitchFamily="2" charset="0"/>
            </a:endParaRPr>
          </a:p>
          <a:p>
            <a:pPr algn="ctr"/>
            <a:r>
              <a:rPr lang="en-US" sz="1200" b="1" dirty="0">
                <a:latin typeface="Proxima Nova" panose="02000506030000020004" pitchFamily="2" charset="0"/>
              </a:rPr>
              <a:t>For the Period September 1, 2017 – August 21, 2020</a:t>
            </a:r>
          </a:p>
          <a:p>
            <a:pPr algn="ctr"/>
            <a:endParaRPr lang="en-US" sz="800" dirty="0">
              <a:latin typeface="Proxima Nova" panose="02000506030000020004" pitchFamily="2" charset="0"/>
            </a:endParaRPr>
          </a:p>
          <a:p>
            <a:pPr algn="ctr"/>
            <a:r>
              <a:rPr lang="en-US" sz="1200" dirty="0">
                <a:latin typeface="Proxima Nova" panose="02000506030000020004" pitchFamily="2" charset="0"/>
              </a:rPr>
              <a:t>SUBMITTED – January 18, 2017</a:t>
            </a:r>
          </a:p>
          <a:p>
            <a:endParaRPr lang="en-US" sz="1200" dirty="0">
              <a:latin typeface="Proxima Nova" panose="02000506030000020004" pitchFamily="2" charset="0"/>
            </a:endParaRPr>
          </a:p>
          <a:p>
            <a:r>
              <a:rPr lang="en-US" sz="900" b="1" dirty="0">
                <a:latin typeface="Proxima Nova" panose="02000506030000020004" pitchFamily="2" charset="0"/>
              </a:rPr>
              <a:t>PI: Larry </a:t>
            </a:r>
            <a:r>
              <a:rPr lang="en-US" sz="900" b="1" dirty="0" err="1">
                <a:latin typeface="Proxima Nova" panose="02000506030000020004" pitchFamily="2" charset="0"/>
              </a:rPr>
              <a:t>Smarr</a:t>
            </a:r>
            <a:r>
              <a:rPr lang="en-US" sz="900" dirty="0">
                <a:latin typeface="Proxima Nova" panose="02000506030000020004" pitchFamily="2" charset="0"/>
              </a:rPr>
              <a:t>, Professor of Computer Science and Engineering, Director Calit2, UCSD</a:t>
            </a:r>
          </a:p>
          <a:p>
            <a:r>
              <a:rPr lang="en-US" sz="900" b="1" dirty="0">
                <a:latin typeface="Proxima Nova" panose="02000506030000020004" pitchFamily="2" charset="0"/>
              </a:rPr>
              <a:t>Co-PI: </a:t>
            </a:r>
            <a:r>
              <a:rPr lang="en-US" sz="900" b="1" dirty="0" err="1">
                <a:latin typeface="Proxima Nova" panose="02000506030000020004" pitchFamily="2" charset="0"/>
              </a:rPr>
              <a:t>Tajana</a:t>
            </a:r>
            <a:r>
              <a:rPr lang="en-US" sz="900" b="1" dirty="0">
                <a:latin typeface="Proxima Nova" panose="02000506030000020004" pitchFamily="2" charset="0"/>
              </a:rPr>
              <a:t> Rosing</a:t>
            </a:r>
            <a:r>
              <a:rPr lang="en-US" sz="900" dirty="0">
                <a:latin typeface="Proxima Nova" panose="02000506030000020004" pitchFamily="2" charset="0"/>
              </a:rPr>
              <a:t>, Professor of Computer Science and Engineering, UCSD</a:t>
            </a:r>
          </a:p>
          <a:p>
            <a:r>
              <a:rPr lang="en-US" sz="900" b="1" dirty="0">
                <a:latin typeface="Proxima Nova" panose="02000506030000020004" pitchFamily="2" charset="0"/>
              </a:rPr>
              <a:t>Co-PI: Ken Kreutz-Delgado</a:t>
            </a:r>
            <a:r>
              <a:rPr lang="en-US" sz="900" dirty="0">
                <a:latin typeface="Proxima Nova" panose="02000506030000020004" pitchFamily="2" charset="0"/>
              </a:rPr>
              <a:t>, Professor of Electrical and Computer Engineering, UCSD</a:t>
            </a:r>
          </a:p>
          <a:p>
            <a:r>
              <a:rPr lang="en-US" sz="900" b="1" dirty="0">
                <a:latin typeface="Proxima Nova" panose="02000506030000020004" pitchFamily="2" charset="0"/>
              </a:rPr>
              <a:t>Co-PI: </a:t>
            </a:r>
            <a:r>
              <a:rPr lang="en-US" sz="900" b="1" dirty="0" err="1">
                <a:latin typeface="Proxima Nova" panose="02000506030000020004" pitchFamily="2" charset="0"/>
              </a:rPr>
              <a:t>Ilkay</a:t>
            </a:r>
            <a:r>
              <a:rPr lang="en-US" sz="900" b="1" dirty="0">
                <a:latin typeface="Proxima Nova" panose="02000506030000020004" pitchFamily="2" charset="0"/>
              </a:rPr>
              <a:t> </a:t>
            </a:r>
            <a:r>
              <a:rPr lang="en-US" sz="900" b="1" dirty="0" err="1">
                <a:latin typeface="Proxima Nova" panose="02000506030000020004" pitchFamily="2" charset="0"/>
              </a:rPr>
              <a:t>Altintas</a:t>
            </a:r>
            <a:r>
              <a:rPr lang="en-US" sz="900" dirty="0">
                <a:latin typeface="Proxima Nova" panose="02000506030000020004" pitchFamily="2" charset="0"/>
              </a:rPr>
              <a:t>, Chief Data Science Officer, San Diego Supercomputer Center, UCSD</a:t>
            </a:r>
          </a:p>
          <a:p>
            <a:r>
              <a:rPr lang="en-US" sz="900" b="1" dirty="0">
                <a:latin typeface="Proxima Nova" panose="02000506030000020004" pitchFamily="2" charset="0"/>
              </a:rPr>
              <a:t>Co-PI: Tom </a:t>
            </a:r>
            <a:r>
              <a:rPr lang="en-US" sz="900" b="1" dirty="0" err="1">
                <a:latin typeface="Proxima Nova" panose="02000506030000020004" pitchFamily="2" charset="0"/>
              </a:rPr>
              <a:t>DeFanti</a:t>
            </a:r>
            <a:r>
              <a:rPr lang="en-US" sz="900" dirty="0">
                <a:latin typeface="Proxima Nova" panose="02000506030000020004" pitchFamily="2" charset="0"/>
              </a:rPr>
              <a:t>, Research Scientist, Calit2, UCSD</a:t>
            </a:r>
          </a:p>
        </p:txBody>
      </p:sp>
      <p:sp>
        <p:nvSpPr>
          <p:cNvPr id="28" name="TextBox 27">
            <a:extLst>
              <a:ext uri="{FF2B5EF4-FFF2-40B4-BE49-F238E27FC236}">
                <a16:creationId xmlns:a16="http://schemas.microsoft.com/office/drawing/2014/main" id="{48D7EB05-F620-080C-AB5F-00CA581BBFB1}"/>
              </a:ext>
            </a:extLst>
          </p:cNvPr>
          <p:cNvSpPr txBox="1"/>
          <p:nvPr/>
        </p:nvSpPr>
        <p:spPr>
          <a:xfrm>
            <a:off x="77554" y="3244420"/>
            <a:ext cx="1358347" cy="1477328"/>
          </a:xfrm>
          <a:prstGeom prst="rect">
            <a:avLst/>
          </a:prstGeom>
          <a:solidFill>
            <a:srgbClr val="063D5E"/>
          </a:solidFill>
          <a:ln w="25400">
            <a:noFill/>
          </a:ln>
        </p:spPr>
        <p:txBody>
          <a:bodyPr wrap="square" rtlCol="0">
            <a:spAutoFit/>
          </a:bodyPr>
          <a:lstStyle/>
          <a:p>
            <a:pPr algn="ctr"/>
            <a:r>
              <a:rPr lang="en-US" sz="1000" dirty="0">
                <a:solidFill>
                  <a:schemeClr val="bg1">
                    <a:lumMod val="95000"/>
                  </a:schemeClr>
                </a:solidFill>
                <a:latin typeface="Proxima Nova Medium" panose="02000506030000020004" pitchFamily="2" charset="0"/>
              </a:rPr>
              <a:t>NSF Grant for High Speed “Cloud” of 256 GPUs</a:t>
            </a:r>
          </a:p>
          <a:p>
            <a:pPr algn="ctr"/>
            <a:r>
              <a:rPr lang="en-US" sz="1000" dirty="0">
                <a:solidFill>
                  <a:schemeClr val="bg1">
                    <a:lumMod val="95000"/>
                  </a:schemeClr>
                </a:solidFill>
                <a:latin typeface="Proxima Nova Medium" panose="02000506030000020004" pitchFamily="2" charset="0"/>
              </a:rPr>
              <a:t>For 30 ML Faculty &amp; Their Students at 10 Campuses</a:t>
            </a:r>
            <a:br>
              <a:rPr lang="en-US" sz="1000" dirty="0">
                <a:solidFill>
                  <a:schemeClr val="bg1">
                    <a:lumMod val="95000"/>
                  </a:schemeClr>
                </a:solidFill>
                <a:latin typeface="Proxima Nova Medium" panose="02000506030000020004" pitchFamily="2" charset="0"/>
              </a:rPr>
            </a:br>
            <a:r>
              <a:rPr lang="en-US" sz="1000" dirty="0">
                <a:solidFill>
                  <a:schemeClr val="bg1">
                    <a:lumMod val="95000"/>
                  </a:schemeClr>
                </a:solidFill>
                <a:latin typeface="Proxima Nova Medium" panose="02000506030000020004" pitchFamily="2" charset="0"/>
              </a:rPr>
              <a:t>for Training AI Algorithms on Big Data</a:t>
            </a:r>
          </a:p>
        </p:txBody>
      </p:sp>
      <p:pic>
        <p:nvPicPr>
          <p:cNvPr id="29" name="Picture 28">
            <a:extLst>
              <a:ext uri="{FF2B5EF4-FFF2-40B4-BE49-F238E27FC236}">
                <a16:creationId xmlns:a16="http://schemas.microsoft.com/office/drawing/2014/main" id="{45CA6E8E-FF69-D328-D4F3-41999E8CFEC6}"/>
              </a:ext>
            </a:extLst>
          </p:cNvPr>
          <p:cNvPicPr>
            <a:picLocks noChangeAspect="1"/>
          </p:cNvPicPr>
          <p:nvPr/>
        </p:nvPicPr>
        <p:blipFill>
          <a:blip r:embed="rId3"/>
          <a:stretch>
            <a:fillRect/>
          </a:stretch>
        </p:blipFill>
        <p:spPr>
          <a:xfrm>
            <a:off x="547384" y="2805986"/>
            <a:ext cx="418685" cy="390545"/>
          </a:xfrm>
          <a:prstGeom prst="rect">
            <a:avLst/>
          </a:prstGeom>
        </p:spPr>
      </p:pic>
      <p:grpSp>
        <p:nvGrpSpPr>
          <p:cNvPr id="7" name="Group 6">
            <a:extLst>
              <a:ext uri="{FF2B5EF4-FFF2-40B4-BE49-F238E27FC236}">
                <a16:creationId xmlns:a16="http://schemas.microsoft.com/office/drawing/2014/main" id="{3D6E7736-9BDF-0A9A-6B35-391A35C48EBB}"/>
              </a:ext>
            </a:extLst>
          </p:cNvPr>
          <p:cNvGrpSpPr/>
          <p:nvPr/>
        </p:nvGrpSpPr>
        <p:grpSpPr>
          <a:xfrm>
            <a:off x="4822819" y="3418446"/>
            <a:ext cx="3873854" cy="612527"/>
            <a:chOff x="4822819" y="3418446"/>
            <a:chExt cx="3873854" cy="612527"/>
          </a:xfrm>
        </p:grpSpPr>
        <p:grpSp>
          <p:nvGrpSpPr>
            <p:cNvPr id="32" name="Group 31">
              <a:extLst>
                <a:ext uri="{FF2B5EF4-FFF2-40B4-BE49-F238E27FC236}">
                  <a16:creationId xmlns:a16="http://schemas.microsoft.com/office/drawing/2014/main" id="{37971193-5318-C6CB-7551-F3D7728BF334}"/>
                </a:ext>
              </a:extLst>
            </p:cNvPr>
            <p:cNvGrpSpPr/>
            <p:nvPr/>
          </p:nvGrpSpPr>
          <p:grpSpPr>
            <a:xfrm>
              <a:off x="4822819" y="3418446"/>
              <a:ext cx="3146872" cy="612527"/>
              <a:chOff x="5060944" y="3483818"/>
              <a:chExt cx="3146872" cy="612527"/>
            </a:xfrm>
          </p:grpSpPr>
          <p:pic>
            <p:nvPicPr>
              <p:cNvPr id="2050" name="Picture 2" descr="San Diego Supercomputer Center | RDA">
                <a:extLst>
                  <a:ext uri="{FF2B5EF4-FFF2-40B4-BE49-F238E27FC236}">
                    <a16:creationId xmlns:a16="http://schemas.microsoft.com/office/drawing/2014/main" id="{2EEE29D2-5D80-2F4F-1EFE-6DB38B261B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11" t="18251" r="19333" b="40030"/>
              <a:stretch/>
            </p:blipFill>
            <p:spPr bwMode="auto">
              <a:xfrm>
                <a:off x="5434262" y="3743885"/>
                <a:ext cx="699776" cy="287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wnload University of California, San Diego (UCSD, UC San Diego) Logo in  SVG Vector or PNG File Format - Logo.wine">
                <a:extLst>
                  <a:ext uri="{FF2B5EF4-FFF2-40B4-BE49-F238E27FC236}">
                    <a16:creationId xmlns:a16="http://schemas.microsoft.com/office/drawing/2014/main" id="{FB6DD151-2B81-E746-9E39-B2604D7A67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86" t="37061" r="9927" b="37661"/>
              <a:stretch/>
            </p:blipFill>
            <p:spPr bwMode="auto">
              <a:xfrm>
                <a:off x="6206424" y="3728478"/>
                <a:ext cx="1794051" cy="3678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nkings | Jacobs School of Engineering">
                <a:extLst>
                  <a:ext uri="{FF2B5EF4-FFF2-40B4-BE49-F238E27FC236}">
                    <a16:creationId xmlns:a16="http://schemas.microsoft.com/office/drawing/2014/main" id="{1D42C266-064E-0FCC-6496-C2C9F44423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122"/>
              <a:stretch/>
            </p:blipFill>
            <p:spPr bwMode="auto">
              <a:xfrm>
                <a:off x="5060944" y="3483818"/>
                <a:ext cx="3146872" cy="18334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2E19F5C-177A-6F9D-EC79-BBB78781FC78}"/>
                </a:ext>
              </a:extLst>
            </p:cNvPr>
            <p:cNvPicPr>
              <a:picLocks noChangeAspect="1"/>
            </p:cNvPicPr>
            <p:nvPr/>
          </p:nvPicPr>
          <p:blipFill>
            <a:blip r:embed="rId7"/>
            <a:stretch>
              <a:fillRect/>
            </a:stretch>
          </p:blipFill>
          <p:spPr>
            <a:xfrm>
              <a:off x="7834736" y="3638123"/>
              <a:ext cx="861937" cy="367867"/>
            </a:xfrm>
            <a:prstGeom prst="rect">
              <a:avLst/>
            </a:prstGeom>
          </p:spPr>
        </p:pic>
      </p:grpSp>
    </p:spTree>
    <p:extLst>
      <p:ext uri="{BB962C8B-B14F-4D97-AF65-F5344CB8AC3E}">
        <p14:creationId xmlns:p14="http://schemas.microsoft.com/office/powerpoint/2010/main" val="15409092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c44e5e1d50_0_17"/>
          <p:cNvSpPr txBox="1">
            <a:spLocks noGrp="1"/>
          </p:cNvSpPr>
          <p:nvPr>
            <p:ph type="title"/>
          </p:nvPr>
        </p:nvSpPr>
        <p:spPr>
          <a:xfrm>
            <a:off x="0" y="0"/>
            <a:ext cx="9144000" cy="698100"/>
          </a:xfrm>
          <a:prstGeom prst="rect">
            <a:avLst/>
          </a:prstGeom>
        </p:spPr>
        <p:txBody>
          <a:bodyPr spcFirstLastPara="1" wrap="square" lIns="68600" tIns="33750" rIns="68600" bIns="33750" anchor="ctr" anchorCtr="0">
            <a:noAutofit/>
          </a:bodyPr>
          <a:lstStyle/>
          <a:p>
            <a:pPr marL="0" lvl="0" indent="0" algn="ctr" rtl="0">
              <a:spcBef>
                <a:spcPts val="0"/>
              </a:spcBef>
              <a:spcAft>
                <a:spcPts val="0"/>
              </a:spcAft>
              <a:buNone/>
            </a:pPr>
            <a:r>
              <a:rPr lang="en-US" dirty="0"/>
              <a:t>Machine-Learned Particle-Flow Reconstruction</a:t>
            </a:r>
            <a:endParaRPr dirty="0"/>
          </a:p>
        </p:txBody>
      </p:sp>
      <p:sp>
        <p:nvSpPr>
          <p:cNvPr id="213" name="Google Shape;213;g2c44e5e1d50_0_17"/>
          <p:cNvSpPr txBox="1">
            <a:spLocks noGrp="1"/>
          </p:cNvSpPr>
          <p:nvPr>
            <p:ph type="body" idx="1"/>
          </p:nvPr>
        </p:nvSpPr>
        <p:spPr>
          <a:xfrm>
            <a:off x="33800" y="739454"/>
            <a:ext cx="9110100" cy="369300"/>
          </a:xfrm>
          <a:prstGeom prst="rect">
            <a:avLst/>
          </a:prstGeom>
        </p:spPr>
        <p:txBody>
          <a:bodyPr spcFirstLastPara="1" wrap="square" lIns="68600" tIns="33750" rIns="68600" bIns="33750" anchor="t" anchorCtr="0">
            <a:noAutofit/>
          </a:bodyPr>
          <a:lstStyle/>
          <a:p>
            <a:pPr marL="0" lvl="0" indent="0" algn="l" rtl="0">
              <a:spcBef>
                <a:spcPts val="360"/>
              </a:spcBef>
              <a:spcAft>
                <a:spcPts val="0"/>
              </a:spcAft>
              <a:buNone/>
            </a:pPr>
            <a:r>
              <a:rPr lang="en-US" b="0"/>
              <a:t>We study </a:t>
            </a:r>
            <a:r>
              <a:rPr lang="en-US" b="0" i="1"/>
              <a:t>Scalable neural networks</a:t>
            </a:r>
            <a:r>
              <a:rPr lang="en-US" b="0"/>
              <a:t> for event reconstruction at current and future colliders.</a:t>
            </a:r>
            <a:endParaRPr b="0"/>
          </a:p>
        </p:txBody>
      </p:sp>
      <p:sp>
        <p:nvSpPr>
          <p:cNvPr id="214" name="Google Shape;214;g2c44e5e1d50_0_17"/>
          <p:cNvSpPr txBox="1"/>
          <p:nvPr/>
        </p:nvSpPr>
        <p:spPr>
          <a:xfrm>
            <a:off x="150225" y="1378450"/>
            <a:ext cx="2235300" cy="9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b="1"/>
              <a:t>Current and future multilayered detectors n</a:t>
            </a:r>
            <a:r>
              <a:rPr lang="en-US" sz="1100" b="1">
                <a:solidFill>
                  <a:schemeClr val="dk1"/>
                </a:solidFill>
              </a:rPr>
              <a:t>eed complex data reconstruction → particle flow algorithm</a:t>
            </a:r>
            <a:endParaRPr sz="1100" b="1"/>
          </a:p>
        </p:txBody>
      </p:sp>
      <p:sp>
        <p:nvSpPr>
          <p:cNvPr id="215" name="Google Shape;215;g2c44e5e1d50_0_17"/>
          <p:cNvSpPr txBox="1"/>
          <p:nvPr/>
        </p:nvSpPr>
        <p:spPr>
          <a:xfrm>
            <a:off x="5052475" y="1400563"/>
            <a:ext cx="2351700" cy="59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b="1"/>
              <a:t>Model hypertuning achieves better than SOTA performance!</a:t>
            </a:r>
            <a:endParaRPr sz="1100" b="1"/>
          </a:p>
        </p:txBody>
      </p:sp>
      <p:sp>
        <p:nvSpPr>
          <p:cNvPr id="216" name="Google Shape;216;g2c44e5e1d50_0_17"/>
          <p:cNvSpPr txBox="1"/>
          <p:nvPr/>
        </p:nvSpPr>
        <p:spPr>
          <a:xfrm>
            <a:off x="3528000" y="4803200"/>
            <a:ext cx="2088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rPr>
              <a:t>Farouk Mokhtar</a:t>
            </a:r>
            <a:endParaRPr sz="1800">
              <a:solidFill>
                <a:schemeClr val="dk1"/>
              </a:solidFill>
              <a:latin typeface="Arial"/>
              <a:ea typeface="Arial"/>
              <a:cs typeface="Arial"/>
              <a:sym typeface="Arial"/>
            </a:endParaRPr>
          </a:p>
        </p:txBody>
      </p:sp>
      <p:pic>
        <p:nvPicPr>
          <p:cNvPr id="217" name="Google Shape;217;g2c44e5e1d50_0_17"/>
          <p:cNvPicPr preferRelativeResize="0"/>
          <p:nvPr/>
        </p:nvPicPr>
        <p:blipFill rotWithShape="1">
          <a:blip r:embed="rId3">
            <a:alphaModFix/>
          </a:blip>
          <a:srcRect b="6768"/>
          <a:stretch/>
        </p:blipFill>
        <p:spPr>
          <a:xfrm>
            <a:off x="7354250" y="866337"/>
            <a:ext cx="1518795" cy="1389076"/>
          </a:xfrm>
          <a:prstGeom prst="rect">
            <a:avLst/>
          </a:prstGeom>
          <a:noFill/>
          <a:ln>
            <a:noFill/>
          </a:ln>
        </p:spPr>
      </p:pic>
      <p:pic>
        <p:nvPicPr>
          <p:cNvPr id="218" name="Google Shape;218;g2c44e5e1d50_0_17"/>
          <p:cNvPicPr preferRelativeResize="0"/>
          <p:nvPr/>
        </p:nvPicPr>
        <p:blipFill>
          <a:blip r:embed="rId4">
            <a:alphaModFix/>
          </a:blip>
          <a:stretch>
            <a:fillRect/>
          </a:stretch>
        </p:blipFill>
        <p:spPr>
          <a:xfrm>
            <a:off x="5226975" y="2291775"/>
            <a:ext cx="3685277" cy="2522451"/>
          </a:xfrm>
          <a:prstGeom prst="rect">
            <a:avLst/>
          </a:prstGeom>
          <a:noFill/>
          <a:ln>
            <a:noFill/>
          </a:ln>
        </p:spPr>
      </p:pic>
      <p:pic>
        <p:nvPicPr>
          <p:cNvPr id="219" name="Google Shape;219;g2c44e5e1d50_0_17"/>
          <p:cNvPicPr preferRelativeResize="0"/>
          <p:nvPr/>
        </p:nvPicPr>
        <p:blipFill>
          <a:blip r:embed="rId5">
            <a:alphaModFix/>
          </a:blip>
          <a:stretch>
            <a:fillRect/>
          </a:stretch>
        </p:blipFill>
        <p:spPr>
          <a:xfrm>
            <a:off x="2321463" y="2680863"/>
            <a:ext cx="2675531" cy="1939287"/>
          </a:xfrm>
          <a:prstGeom prst="rect">
            <a:avLst/>
          </a:prstGeom>
          <a:noFill/>
          <a:ln>
            <a:noFill/>
          </a:ln>
        </p:spPr>
      </p:pic>
      <p:pic>
        <p:nvPicPr>
          <p:cNvPr id="220" name="Google Shape;220;g2c44e5e1d50_0_17"/>
          <p:cNvPicPr preferRelativeResize="0"/>
          <p:nvPr/>
        </p:nvPicPr>
        <p:blipFill>
          <a:blip r:embed="rId6">
            <a:alphaModFix/>
          </a:blip>
          <a:stretch>
            <a:fillRect/>
          </a:stretch>
        </p:blipFill>
        <p:spPr>
          <a:xfrm>
            <a:off x="33800" y="2680876"/>
            <a:ext cx="2351725" cy="2030722"/>
          </a:xfrm>
          <a:prstGeom prst="rect">
            <a:avLst/>
          </a:prstGeom>
          <a:noFill/>
          <a:ln>
            <a:noFill/>
          </a:ln>
        </p:spPr>
      </p:pic>
      <p:pic>
        <p:nvPicPr>
          <p:cNvPr id="221" name="Google Shape;221;g2c44e5e1d50_0_17"/>
          <p:cNvPicPr preferRelativeResize="0"/>
          <p:nvPr/>
        </p:nvPicPr>
        <p:blipFill>
          <a:blip r:embed="rId7">
            <a:alphaModFix/>
          </a:blip>
          <a:stretch>
            <a:fillRect/>
          </a:stretch>
        </p:blipFill>
        <p:spPr>
          <a:xfrm>
            <a:off x="2321475" y="1108750"/>
            <a:ext cx="1989826" cy="1389076"/>
          </a:xfrm>
          <a:prstGeom prst="rect">
            <a:avLst/>
          </a:prstGeom>
          <a:noFill/>
          <a:ln>
            <a:noFill/>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dirty="0"/>
              <a:t>Rose Yu, UC San Diego</a:t>
            </a:r>
            <a:br>
              <a:rPr lang="en-US" sz="1800" dirty="0"/>
            </a:br>
            <a:r>
              <a:rPr lang="en-US" sz="1800" dirty="0"/>
              <a:t>GPU/CPU Usage Per Day, Last 6 Months</a:t>
            </a:r>
          </a:p>
        </p:txBody>
      </p:sp>
      <p:sp>
        <p:nvSpPr>
          <p:cNvPr id="5" name="TextBox 4">
            <a:extLst>
              <a:ext uri="{FF2B5EF4-FFF2-40B4-BE49-F238E27FC236}">
                <a16:creationId xmlns:a16="http://schemas.microsoft.com/office/drawing/2014/main" id="{AF81A32E-F6CF-9E1B-05EC-3D0B96A9D996}"/>
              </a:ext>
            </a:extLst>
          </p:cNvPr>
          <p:cNvSpPr txBox="1"/>
          <p:nvPr/>
        </p:nvSpPr>
        <p:spPr>
          <a:xfrm>
            <a:off x="141930" y="767960"/>
            <a:ext cx="2864795" cy="246221"/>
          </a:xfrm>
          <a:prstGeom prst="rect">
            <a:avLst/>
          </a:prstGeom>
          <a:noFill/>
        </p:spPr>
        <p:txBody>
          <a:bodyPr wrap="square">
            <a:spAutoFit/>
          </a:bodyPr>
          <a:lstStyle/>
          <a:p>
            <a:r>
              <a:rPr lang="en-US" sz="1000" b="0" i="0" dirty="0">
                <a:solidFill>
                  <a:srgbClr val="222222"/>
                </a:solidFill>
                <a:effectLst/>
                <a:highlight>
                  <a:srgbClr val="F2F2F2"/>
                </a:highlight>
                <a:latin typeface="Arial" panose="020B0604020202020204" pitchFamily="34" charset="0"/>
              </a:rPr>
              <a:t>19,000 GPU-</a:t>
            </a:r>
            <a:r>
              <a:rPr lang="en-US" sz="1000" b="0" i="0" dirty="0" err="1">
                <a:solidFill>
                  <a:srgbClr val="222222"/>
                </a:solidFill>
                <a:effectLst/>
                <a:highlight>
                  <a:srgbClr val="F2F2F2"/>
                </a:highlight>
                <a:latin typeface="Arial" panose="020B0604020202020204" pitchFamily="34" charset="0"/>
              </a:rPr>
              <a:t>hrs</a:t>
            </a:r>
            <a:r>
              <a:rPr lang="en-US" sz="1000" b="0" i="0" dirty="0">
                <a:solidFill>
                  <a:srgbClr val="222222"/>
                </a:solidFill>
                <a:effectLst/>
                <a:highlight>
                  <a:srgbClr val="F2F2F2"/>
                </a:highlight>
                <a:latin typeface="Arial" panose="020B0604020202020204" pitchFamily="34" charset="0"/>
              </a:rPr>
              <a:t>, Peaking at </a:t>
            </a:r>
            <a:r>
              <a:rPr lang="en-US" sz="1000" dirty="0">
                <a:solidFill>
                  <a:srgbClr val="222222"/>
                </a:solidFill>
                <a:highlight>
                  <a:srgbClr val="F2F2F2"/>
                </a:highlight>
                <a:latin typeface="Arial" panose="020B0604020202020204" pitchFamily="34" charset="0"/>
              </a:rPr>
              <a:t>20</a:t>
            </a:r>
            <a:r>
              <a:rPr lang="en-US" sz="1000" b="0" i="0" dirty="0">
                <a:solidFill>
                  <a:srgbClr val="222222"/>
                </a:solidFill>
                <a:effectLst/>
                <a:highlight>
                  <a:srgbClr val="F2F2F2"/>
                </a:highlight>
                <a:latin typeface="Arial" panose="020B0604020202020204" pitchFamily="34" charset="0"/>
              </a:rPr>
              <a:t> </a:t>
            </a:r>
            <a:r>
              <a:rPr lang="en-US" sz="1000" dirty="0">
                <a:solidFill>
                  <a:srgbClr val="222222"/>
                </a:solidFill>
                <a:highlight>
                  <a:srgbClr val="F2F2F2"/>
                </a:highlight>
                <a:latin typeface="Arial" panose="020B0604020202020204" pitchFamily="34" charset="0"/>
              </a:rPr>
              <a:t>G</a:t>
            </a:r>
            <a:r>
              <a:rPr lang="en-US" sz="1000" b="0" i="0" dirty="0">
                <a:solidFill>
                  <a:srgbClr val="222222"/>
                </a:solidFill>
                <a:effectLst/>
                <a:highlight>
                  <a:srgbClr val="F2F2F2"/>
                </a:highlight>
                <a:latin typeface="Arial" panose="020B0604020202020204" pitchFamily="34" charset="0"/>
              </a:rPr>
              <a:t>PUs</a:t>
            </a:r>
            <a:endParaRPr lang="en-US" sz="1000" dirty="0">
              <a:highlight>
                <a:srgbClr val="F2F2F2"/>
              </a:highlight>
            </a:endParaRPr>
          </a:p>
        </p:txBody>
      </p:sp>
      <p:sp>
        <p:nvSpPr>
          <p:cNvPr id="7" name="TextBox 6">
            <a:extLst>
              <a:ext uri="{FF2B5EF4-FFF2-40B4-BE49-F238E27FC236}">
                <a16:creationId xmlns:a16="http://schemas.microsoft.com/office/drawing/2014/main" id="{BA5FF5E8-8762-E197-4AA0-220336DADE31}"/>
              </a:ext>
            </a:extLst>
          </p:cNvPr>
          <p:cNvSpPr txBox="1"/>
          <p:nvPr/>
        </p:nvSpPr>
        <p:spPr>
          <a:xfrm>
            <a:off x="1870075" y="2840159"/>
            <a:ext cx="3262019" cy="246221"/>
          </a:xfrm>
          <a:prstGeom prst="rect">
            <a:avLst/>
          </a:prstGeom>
          <a:noFill/>
        </p:spPr>
        <p:txBody>
          <a:bodyPr wrap="square" rtlCol="0">
            <a:spAutoFit/>
          </a:bodyPr>
          <a:lstStyle/>
          <a:p>
            <a:r>
              <a:rPr lang="en-US" sz="1000" b="0" i="0" dirty="0">
                <a:solidFill>
                  <a:srgbClr val="222222"/>
                </a:solidFill>
                <a:effectLst/>
                <a:highlight>
                  <a:srgbClr val="F2F2F2"/>
                </a:highlight>
                <a:latin typeface="Arial" panose="020B0604020202020204" pitchFamily="34" charset="0"/>
              </a:rPr>
              <a:t> </a:t>
            </a:r>
            <a:r>
              <a:rPr lang="en-US" sz="1000" dirty="0">
                <a:solidFill>
                  <a:srgbClr val="222222"/>
                </a:solidFill>
                <a:highlight>
                  <a:srgbClr val="F2F2F2"/>
                </a:highlight>
                <a:latin typeface="Arial" panose="020B0604020202020204" pitchFamily="34" charset="0"/>
              </a:rPr>
              <a:t>2</a:t>
            </a:r>
            <a:r>
              <a:rPr lang="en-US" sz="1000" b="0" i="0" dirty="0">
                <a:solidFill>
                  <a:srgbClr val="222222"/>
                </a:solidFill>
                <a:effectLst/>
                <a:highlight>
                  <a:srgbClr val="F2F2F2"/>
                </a:highlight>
                <a:latin typeface="Arial" panose="020B0604020202020204" pitchFamily="34" charset="0"/>
              </a:rPr>
              <a:t>85,000 CPU Core-</a:t>
            </a:r>
            <a:r>
              <a:rPr lang="en-US" sz="1000" b="0" i="0" dirty="0" err="1">
                <a:solidFill>
                  <a:srgbClr val="222222"/>
                </a:solidFill>
                <a:effectLst/>
                <a:highlight>
                  <a:srgbClr val="F2F2F2"/>
                </a:highlight>
                <a:latin typeface="Arial" panose="020B0604020202020204" pitchFamily="34" charset="0"/>
              </a:rPr>
              <a:t>hrs</a:t>
            </a:r>
            <a:r>
              <a:rPr lang="en-US" sz="1000" b="0" i="0" dirty="0">
                <a:solidFill>
                  <a:srgbClr val="222222"/>
                </a:solidFill>
                <a:effectLst/>
                <a:highlight>
                  <a:srgbClr val="F2F2F2"/>
                </a:highlight>
                <a:latin typeface="Arial" panose="020B0604020202020204" pitchFamily="34" charset="0"/>
              </a:rPr>
              <a:t>, Peaking at 122 CPU-Cores</a:t>
            </a:r>
            <a:endParaRPr lang="en-US" sz="1000" dirty="0">
              <a:highlight>
                <a:srgbClr val="F2F2F2"/>
              </a:highlight>
            </a:endParaRPr>
          </a:p>
        </p:txBody>
      </p:sp>
      <p:sp>
        <p:nvSpPr>
          <p:cNvPr id="8" name="TextBox 7">
            <a:extLst>
              <a:ext uri="{FF2B5EF4-FFF2-40B4-BE49-F238E27FC236}">
                <a16:creationId xmlns:a16="http://schemas.microsoft.com/office/drawing/2014/main" id="{6A70D48C-5A28-1DE8-7775-97CB12712F12}"/>
              </a:ext>
            </a:extLst>
          </p:cNvPr>
          <p:cNvSpPr txBox="1"/>
          <p:nvPr/>
        </p:nvSpPr>
        <p:spPr>
          <a:xfrm>
            <a:off x="2248930" y="4577139"/>
            <a:ext cx="5148649" cy="646331"/>
          </a:xfrm>
          <a:prstGeom prst="rect">
            <a:avLst/>
          </a:prstGeom>
          <a:noFill/>
        </p:spPr>
        <p:txBody>
          <a:bodyPr wrap="square">
            <a:spAutoFit/>
          </a:bodyPr>
          <a:lstStyle/>
          <a:p>
            <a:pPr algn="ctr"/>
            <a:r>
              <a:rPr lang="en-US" dirty="0"/>
              <a:t>Namespaces </a:t>
            </a:r>
            <a:r>
              <a:rPr lang="en-US" dirty="0">
                <a:solidFill>
                  <a:srgbClr val="F2495C"/>
                </a:solidFill>
              </a:rPr>
              <a:t>deep-forecast, </a:t>
            </a:r>
            <a:r>
              <a:rPr lang="en-US" dirty="0">
                <a:solidFill>
                  <a:srgbClr val="73BF69"/>
                </a:solidFill>
              </a:rPr>
              <a:t>deep-point-process</a:t>
            </a:r>
            <a:r>
              <a:rPr lang="en-US" dirty="0">
                <a:solidFill>
                  <a:srgbClr val="F2495C"/>
                </a:solidFill>
              </a:rPr>
              <a:t>, </a:t>
            </a:r>
            <a:r>
              <a:rPr lang="en-US" dirty="0" err="1">
                <a:solidFill>
                  <a:srgbClr val="FCE02A"/>
                </a:solidFill>
              </a:rPr>
              <a:t>spatiotemperal</a:t>
            </a:r>
            <a:r>
              <a:rPr lang="en-US" dirty="0">
                <a:solidFill>
                  <a:srgbClr val="FCE02A"/>
                </a:solidFill>
              </a:rPr>
              <a:t> decision</a:t>
            </a:r>
            <a:r>
              <a:rPr lang="en-US" dirty="0">
                <a:solidFill>
                  <a:srgbClr val="F2495C"/>
                </a:solidFill>
              </a:rPr>
              <a:t>, </a:t>
            </a:r>
            <a:r>
              <a:rPr lang="en-US" dirty="0">
                <a:solidFill>
                  <a:srgbClr val="5794F2"/>
                </a:solidFill>
              </a:rPr>
              <a:t>climate-ml</a:t>
            </a:r>
          </a:p>
        </p:txBody>
      </p:sp>
      <p:pic>
        <p:nvPicPr>
          <p:cNvPr id="6" name="Picture 5">
            <a:extLst>
              <a:ext uri="{FF2B5EF4-FFF2-40B4-BE49-F238E27FC236}">
                <a16:creationId xmlns:a16="http://schemas.microsoft.com/office/drawing/2014/main" id="{8578FDF0-0F6E-2632-8022-342DED68D662}"/>
              </a:ext>
            </a:extLst>
          </p:cNvPr>
          <p:cNvPicPr>
            <a:picLocks noChangeAspect="1"/>
          </p:cNvPicPr>
          <p:nvPr/>
        </p:nvPicPr>
        <p:blipFill>
          <a:blip r:embed="rId2"/>
          <a:stretch>
            <a:fillRect/>
          </a:stretch>
        </p:blipFill>
        <p:spPr>
          <a:xfrm>
            <a:off x="9525" y="2840159"/>
            <a:ext cx="9144000" cy="1785387"/>
          </a:xfrm>
          <a:prstGeom prst="rect">
            <a:avLst/>
          </a:prstGeom>
        </p:spPr>
      </p:pic>
      <p:pic>
        <p:nvPicPr>
          <p:cNvPr id="11" name="Picture 10">
            <a:extLst>
              <a:ext uri="{FF2B5EF4-FFF2-40B4-BE49-F238E27FC236}">
                <a16:creationId xmlns:a16="http://schemas.microsoft.com/office/drawing/2014/main" id="{C86F09BE-AB59-6886-B646-8DEAEDC4AD9D}"/>
              </a:ext>
            </a:extLst>
          </p:cNvPr>
          <p:cNvPicPr>
            <a:picLocks noChangeAspect="1"/>
          </p:cNvPicPr>
          <p:nvPr/>
        </p:nvPicPr>
        <p:blipFill>
          <a:blip r:embed="rId3"/>
          <a:stretch>
            <a:fillRect/>
          </a:stretch>
        </p:blipFill>
        <p:spPr>
          <a:xfrm>
            <a:off x="0" y="803189"/>
            <a:ext cx="9144000" cy="1965823"/>
          </a:xfrm>
          <a:prstGeom prst="rect">
            <a:avLst/>
          </a:prstGeom>
        </p:spPr>
      </p:pic>
      <p:sp>
        <p:nvSpPr>
          <p:cNvPr id="3" name="TextBox 2">
            <a:extLst>
              <a:ext uri="{FF2B5EF4-FFF2-40B4-BE49-F238E27FC236}">
                <a16:creationId xmlns:a16="http://schemas.microsoft.com/office/drawing/2014/main" id="{E9B6CE86-B8BA-3D0D-6B71-5D4F9709F5C2}"/>
              </a:ext>
            </a:extLst>
          </p:cNvPr>
          <p:cNvSpPr txBox="1"/>
          <p:nvPr/>
        </p:nvSpPr>
        <p:spPr>
          <a:xfrm>
            <a:off x="8325862" y="814349"/>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4" name="TextBox 3">
            <a:extLst>
              <a:ext uri="{FF2B5EF4-FFF2-40B4-BE49-F238E27FC236}">
                <a16:creationId xmlns:a16="http://schemas.microsoft.com/office/drawing/2014/main" id="{E07D67AC-36C6-D33C-4AC2-EC1723B2C41C}"/>
              </a:ext>
            </a:extLst>
          </p:cNvPr>
          <p:cNvSpPr txBox="1"/>
          <p:nvPr/>
        </p:nvSpPr>
        <p:spPr>
          <a:xfrm>
            <a:off x="8314946" y="2853374"/>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CPUs</a:t>
            </a:r>
          </a:p>
        </p:txBody>
      </p:sp>
      <p:sp>
        <p:nvSpPr>
          <p:cNvPr id="9" name="TextBox 8">
            <a:extLst>
              <a:ext uri="{FF2B5EF4-FFF2-40B4-BE49-F238E27FC236}">
                <a16:creationId xmlns:a16="http://schemas.microsoft.com/office/drawing/2014/main" id="{1F4D371D-8535-5E4D-7DB1-222369013652}"/>
              </a:ext>
            </a:extLst>
          </p:cNvPr>
          <p:cNvSpPr txBox="1"/>
          <p:nvPr/>
        </p:nvSpPr>
        <p:spPr>
          <a:xfrm>
            <a:off x="3786189" y="751256"/>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130</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b="0" i="0" dirty="0">
                <a:solidFill>
                  <a:srgbClr val="222222"/>
                </a:solidFill>
                <a:effectLst/>
                <a:highlight>
                  <a:srgbClr val="F2F2F2"/>
                </a:highlight>
                <a:latin typeface="Arial" panose="020B0604020202020204" pitchFamily="34" charset="0"/>
              </a:rPr>
              <a:t>47,000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0" name="TextBox 9">
            <a:extLst>
              <a:ext uri="{FF2B5EF4-FFF2-40B4-BE49-F238E27FC236}">
                <a16:creationId xmlns:a16="http://schemas.microsoft.com/office/drawing/2014/main" id="{F42C2DA3-28FE-2406-CD35-1942FEF384E8}"/>
              </a:ext>
            </a:extLst>
          </p:cNvPr>
          <p:cNvSpPr txBox="1"/>
          <p:nvPr/>
        </p:nvSpPr>
        <p:spPr>
          <a:xfrm>
            <a:off x="3678128" y="2822487"/>
            <a:ext cx="2385589"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26</a:t>
            </a:r>
            <a:r>
              <a:rPr lang="en-US" sz="1600" dirty="0">
                <a:solidFill>
                  <a:srgbClr val="222222"/>
                </a:solidFill>
                <a:highlight>
                  <a:srgbClr val="F2F2F2"/>
                </a:highlight>
                <a:latin typeface="Arial" panose="020B0604020202020204" pitchFamily="34" charset="0"/>
              </a:rPr>
              <a:t>0</a:t>
            </a:r>
            <a:r>
              <a:rPr lang="en-US" sz="1600" b="0" i="0" dirty="0">
                <a:solidFill>
                  <a:srgbClr val="222222"/>
                </a:solidFill>
                <a:effectLst/>
                <a:highlight>
                  <a:srgbClr val="F2F2F2"/>
                </a:highlight>
                <a:latin typeface="Arial" panose="020B0604020202020204" pitchFamily="34" charset="0"/>
              </a:rPr>
              <a:t> CPUs</a:t>
            </a:r>
          </a:p>
          <a:p>
            <a:pPr algn="ctr"/>
            <a:r>
              <a:rPr lang="en-US" sz="1600" b="0" i="0" dirty="0">
                <a:solidFill>
                  <a:srgbClr val="222222"/>
                </a:solidFill>
                <a:effectLst/>
                <a:highlight>
                  <a:srgbClr val="F2F2F2"/>
                </a:highlight>
                <a:latin typeface="Arial" panose="020B0604020202020204" pitchFamily="34" charset="0"/>
              </a:rPr>
              <a:t> 150,000 CPU Core-</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Tree>
    <p:extLst>
      <p:ext uri="{BB962C8B-B14F-4D97-AF65-F5344CB8AC3E}">
        <p14:creationId xmlns:p14="http://schemas.microsoft.com/office/powerpoint/2010/main" val="33245080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Learning Spatiotemporal Dynamics"/>
          <p:cNvSpPr txBox="1">
            <a:spLocks noGrp="1"/>
          </p:cNvSpPr>
          <p:nvPr>
            <p:ph type="title"/>
          </p:nvPr>
        </p:nvSpPr>
        <p:spPr>
          <a:prstGeom prst="rect">
            <a:avLst/>
          </a:prstGeom>
        </p:spPr>
        <p:txBody>
          <a:bodyPr>
            <a:normAutofit/>
          </a:bodyPr>
          <a:lstStyle>
            <a:lvl1pPr>
              <a:defRPr sz="5300"/>
            </a:lvl1pPr>
          </a:lstStyle>
          <a:p>
            <a:r>
              <a:rPr lang="en-US" sz="2000" dirty="0"/>
              <a:t>Physics-Guided AI for Large-Scale Spatiotemporal Data:</a:t>
            </a:r>
            <a:br>
              <a:rPr lang="en-US" sz="2000" dirty="0"/>
            </a:br>
            <a:r>
              <a:rPr sz="2000" dirty="0"/>
              <a:t>Learning Spatiotemporal Dynamics</a:t>
            </a:r>
          </a:p>
        </p:txBody>
      </p:sp>
      <p:grpSp>
        <p:nvGrpSpPr>
          <p:cNvPr id="212" name="Group"/>
          <p:cNvGrpSpPr/>
          <p:nvPr/>
        </p:nvGrpSpPr>
        <p:grpSpPr>
          <a:xfrm>
            <a:off x="3714037" y="909066"/>
            <a:ext cx="1809178" cy="1513345"/>
            <a:chOff x="0" y="0"/>
            <a:chExt cx="3430736" cy="2869748"/>
          </a:xfrm>
        </p:grpSpPr>
        <p:sp>
          <p:nvSpPr>
            <p:cNvPr id="209" name="Circle"/>
            <p:cNvSpPr/>
            <p:nvPr/>
          </p:nvSpPr>
          <p:spPr>
            <a:xfrm>
              <a:off x="674451" y="0"/>
              <a:ext cx="1905001" cy="1905000"/>
            </a:xfrm>
            <a:prstGeom prst="ellipse">
              <a:avLst/>
            </a:prstGeom>
            <a:blipFill rotWithShape="1">
              <a:blip r:embed="rId3"/>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10" name="mechanical engineering"/>
            <p:cNvSpPr txBox="1"/>
            <p:nvPr/>
          </p:nvSpPr>
          <p:spPr>
            <a:xfrm>
              <a:off x="0" y="1239017"/>
              <a:ext cx="3430737" cy="1034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mechanical engineering</a:t>
              </a:r>
            </a:p>
          </p:txBody>
        </p:sp>
        <p:sp>
          <p:nvSpPr>
            <p:cNvPr id="211" name="Line"/>
            <p:cNvSpPr/>
            <p:nvPr/>
          </p:nvSpPr>
          <p:spPr>
            <a:xfrm flipV="1">
              <a:off x="1626951" y="2128503"/>
              <a:ext cx="1" cy="741246"/>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grpSp>
        <p:nvGrpSpPr>
          <p:cNvPr id="216" name="Group"/>
          <p:cNvGrpSpPr/>
          <p:nvPr/>
        </p:nvGrpSpPr>
        <p:grpSpPr>
          <a:xfrm>
            <a:off x="1618951" y="2398494"/>
            <a:ext cx="1794057" cy="1377891"/>
            <a:chOff x="0" y="430474"/>
            <a:chExt cx="3402062" cy="2612888"/>
          </a:xfrm>
        </p:grpSpPr>
        <p:sp>
          <p:nvSpPr>
            <p:cNvPr id="213" name="Circle"/>
            <p:cNvSpPr/>
            <p:nvPr/>
          </p:nvSpPr>
          <p:spPr>
            <a:xfrm>
              <a:off x="147815" y="430474"/>
              <a:ext cx="1905001" cy="1905001"/>
            </a:xfrm>
            <a:prstGeom prst="ellipse">
              <a:avLst/>
            </a:prstGeom>
            <a:blipFill rotWithShape="1">
              <a:blip r:embed="rId4">
                <a:alphaModFix amt="80000"/>
              </a:blip>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14" name="transportation"/>
            <p:cNvSpPr txBox="1"/>
            <p:nvPr/>
          </p:nvSpPr>
          <p:spPr>
            <a:xfrm>
              <a:off x="0" y="2134704"/>
              <a:ext cx="2200632" cy="908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transportation</a:t>
              </a:r>
            </a:p>
          </p:txBody>
        </p:sp>
        <p:sp>
          <p:nvSpPr>
            <p:cNvPr id="215" name="Line"/>
            <p:cNvSpPr/>
            <p:nvPr/>
          </p:nvSpPr>
          <p:spPr>
            <a:xfrm flipH="1">
              <a:off x="2660816" y="1813118"/>
              <a:ext cx="741247" cy="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grpSp>
        <p:nvGrpSpPr>
          <p:cNvPr id="220" name="Group"/>
          <p:cNvGrpSpPr/>
          <p:nvPr/>
        </p:nvGrpSpPr>
        <p:grpSpPr>
          <a:xfrm>
            <a:off x="5164598" y="1151592"/>
            <a:ext cx="1872802" cy="1652563"/>
            <a:chOff x="0" y="0"/>
            <a:chExt cx="3551386" cy="3133748"/>
          </a:xfrm>
        </p:grpSpPr>
        <p:sp>
          <p:nvSpPr>
            <p:cNvPr id="217" name="Circle"/>
            <p:cNvSpPr/>
            <p:nvPr/>
          </p:nvSpPr>
          <p:spPr>
            <a:xfrm>
              <a:off x="609018" y="0"/>
              <a:ext cx="1905001" cy="1905000"/>
            </a:xfrm>
            <a:prstGeom prst="ellipse">
              <a:avLst/>
            </a:prstGeom>
            <a:blipFill rotWithShape="1">
              <a:blip r:embed="rId5"/>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18" name="biomedical engineering"/>
            <p:cNvSpPr txBox="1"/>
            <p:nvPr/>
          </p:nvSpPr>
          <p:spPr>
            <a:xfrm>
              <a:off x="0" y="1520319"/>
              <a:ext cx="3551387" cy="10346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biomedical engineering</a:t>
              </a:r>
            </a:p>
          </p:txBody>
        </p:sp>
        <p:sp>
          <p:nvSpPr>
            <p:cNvPr id="219" name="Line"/>
            <p:cNvSpPr/>
            <p:nvPr/>
          </p:nvSpPr>
          <p:spPr>
            <a:xfrm flipV="1">
              <a:off x="472450" y="2609608"/>
              <a:ext cx="524141" cy="52414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grpSp>
        <p:nvGrpSpPr>
          <p:cNvPr id="224" name="Group"/>
          <p:cNvGrpSpPr/>
          <p:nvPr/>
        </p:nvGrpSpPr>
        <p:grpSpPr>
          <a:xfrm>
            <a:off x="5488752" y="3664025"/>
            <a:ext cx="1612205" cy="1338498"/>
            <a:chOff x="0" y="0"/>
            <a:chExt cx="3057217" cy="2538187"/>
          </a:xfrm>
        </p:grpSpPr>
        <p:sp>
          <p:nvSpPr>
            <p:cNvPr id="221" name="Circle"/>
            <p:cNvSpPr/>
            <p:nvPr/>
          </p:nvSpPr>
          <p:spPr>
            <a:xfrm>
              <a:off x="737900" y="0"/>
              <a:ext cx="1905001" cy="1905000"/>
            </a:xfrm>
            <a:prstGeom prst="ellipse">
              <a:avLst/>
            </a:prstGeom>
            <a:blipFill rotWithShape="1">
              <a:blip r:embed="rId6"/>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22" name="quantum chemistry"/>
            <p:cNvSpPr txBox="1"/>
            <p:nvPr/>
          </p:nvSpPr>
          <p:spPr>
            <a:xfrm>
              <a:off x="323583" y="1503534"/>
              <a:ext cx="2733635" cy="10346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quantum chemistry</a:t>
              </a:r>
            </a:p>
          </p:txBody>
        </p:sp>
        <p:sp>
          <p:nvSpPr>
            <p:cNvPr id="223" name="Line"/>
            <p:cNvSpPr/>
            <p:nvPr/>
          </p:nvSpPr>
          <p:spPr>
            <a:xfrm>
              <a:off x="-1" y="215833"/>
              <a:ext cx="524141" cy="52414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grpSp>
        <p:nvGrpSpPr>
          <p:cNvPr id="228" name="Group"/>
          <p:cNvGrpSpPr/>
          <p:nvPr/>
        </p:nvGrpSpPr>
        <p:grpSpPr>
          <a:xfrm>
            <a:off x="5631246" y="2436872"/>
            <a:ext cx="1924033" cy="1381504"/>
            <a:chOff x="0" y="0"/>
            <a:chExt cx="3648534" cy="2619740"/>
          </a:xfrm>
        </p:grpSpPr>
        <p:sp>
          <p:nvSpPr>
            <p:cNvPr id="225" name="Group"/>
            <p:cNvSpPr/>
            <p:nvPr/>
          </p:nvSpPr>
          <p:spPr>
            <a:xfrm>
              <a:off x="-1" y="1430910"/>
              <a:ext cx="741247" cy="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26" name="Circle"/>
            <p:cNvSpPr/>
            <p:nvPr/>
          </p:nvSpPr>
          <p:spPr>
            <a:xfrm>
              <a:off x="1184916" y="0"/>
              <a:ext cx="1905001" cy="1905000"/>
            </a:xfrm>
            <a:prstGeom prst="ellipse">
              <a:avLst/>
            </a:prstGeom>
            <a:blipFill rotWithShape="1">
              <a:blip r:embed="rId7">
                <a:alphaModFix amt="80000"/>
              </a:blip>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27" name="sports analytics"/>
            <p:cNvSpPr txBox="1"/>
            <p:nvPr/>
          </p:nvSpPr>
          <p:spPr>
            <a:xfrm>
              <a:off x="1006340" y="1585086"/>
              <a:ext cx="2642195" cy="1034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sports analytics</a:t>
              </a:r>
            </a:p>
          </p:txBody>
        </p:sp>
      </p:grpSp>
      <p:grpSp>
        <p:nvGrpSpPr>
          <p:cNvPr id="232" name="Group"/>
          <p:cNvGrpSpPr/>
          <p:nvPr/>
        </p:nvGrpSpPr>
        <p:grpSpPr>
          <a:xfrm>
            <a:off x="2350535" y="1114262"/>
            <a:ext cx="1363543" cy="1628307"/>
            <a:chOff x="0" y="0"/>
            <a:chExt cx="2585679" cy="3087751"/>
          </a:xfrm>
        </p:grpSpPr>
        <p:sp>
          <p:nvSpPr>
            <p:cNvPr id="229" name="Circle"/>
            <p:cNvSpPr/>
            <p:nvPr/>
          </p:nvSpPr>
          <p:spPr>
            <a:xfrm>
              <a:off x="340339" y="0"/>
              <a:ext cx="1905001" cy="1905000"/>
            </a:xfrm>
            <a:prstGeom prst="ellipse">
              <a:avLst/>
            </a:prstGeom>
            <a:blipFill rotWithShape="1">
              <a:blip r:embed="rId8">
                <a:alphaModFix amt="80000"/>
              </a:blip>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30" name="climate science"/>
            <p:cNvSpPr txBox="1"/>
            <p:nvPr/>
          </p:nvSpPr>
          <p:spPr>
            <a:xfrm>
              <a:off x="0" y="1716484"/>
              <a:ext cx="2585680" cy="7963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climate science</a:t>
              </a:r>
            </a:p>
          </p:txBody>
        </p:sp>
        <p:sp>
          <p:nvSpPr>
            <p:cNvPr id="231" name="Line"/>
            <p:cNvSpPr/>
            <p:nvPr/>
          </p:nvSpPr>
          <p:spPr>
            <a:xfrm flipH="1" flipV="1">
              <a:off x="1993976" y="2563611"/>
              <a:ext cx="524141" cy="52414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sp>
        <p:nvSpPr>
          <p:cNvPr id="233" name="Spatiotemporal…"/>
          <p:cNvSpPr/>
          <p:nvPr/>
        </p:nvSpPr>
        <p:spPr>
          <a:xfrm>
            <a:off x="3599104" y="2370642"/>
            <a:ext cx="1919416" cy="1770142"/>
          </a:xfrm>
          <a:prstGeom prst="ellipse">
            <a:avLst/>
          </a:prstGeom>
          <a:solidFill>
            <a:schemeClr val="accent1">
              <a:lumOff val="-13575"/>
              <a:alpha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defTabSz="308049">
              <a:defRPr sz="3000" b="1">
                <a:solidFill>
                  <a:srgbClr val="FFFFFF"/>
                </a:solidFill>
              </a:defRPr>
            </a:pPr>
            <a:r>
              <a:rPr sz="1266" dirty="0"/>
              <a:t>Spatiotemporal </a:t>
            </a:r>
          </a:p>
          <a:p>
            <a:pPr defTabSz="308049">
              <a:defRPr sz="3000" b="1">
                <a:solidFill>
                  <a:srgbClr val="FFFFFF"/>
                </a:solidFill>
              </a:defRPr>
            </a:pPr>
            <a:r>
              <a:rPr sz="1266" dirty="0"/>
              <a:t>Dynamics</a:t>
            </a:r>
          </a:p>
        </p:txBody>
      </p:sp>
      <p:grpSp>
        <p:nvGrpSpPr>
          <p:cNvPr id="237" name="Group"/>
          <p:cNvGrpSpPr/>
          <p:nvPr/>
        </p:nvGrpSpPr>
        <p:grpSpPr>
          <a:xfrm>
            <a:off x="2079511" y="3666665"/>
            <a:ext cx="1591847" cy="1333217"/>
            <a:chOff x="0" y="0"/>
            <a:chExt cx="3018611" cy="2528173"/>
          </a:xfrm>
        </p:grpSpPr>
        <p:sp>
          <p:nvSpPr>
            <p:cNvPr id="234" name="Line"/>
            <p:cNvSpPr/>
            <p:nvPr/>
          </p:nvSpPr>
          <p:spPr>
            <a:xfrm flipH="1">
              <a:off x="2494471" y="231146"/>
              <a:ext cx="524141" cy="524141"/>
            </a:xfrm>
            <a:prstGeom prst="line">
              <a:avLst/>
            </a:prstGeom>
            <a:noFill/>
            <a:ln w="38100" cap="flat">
              <a:solidFill>
                <a:srgbClr val="000000"/>
              </a:solidFill>
              <a:prstDash val="solid"/>
              <a:miter lim="400000"/>
              <a:tailEnd type="oval"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35" name="Circle"/>
            <p:cNvSpPr/>
            <p:nvPr/>
          </p:nvSpPr>
          <p:spPr>
            <a:xfrm>
              <a:off x="368596" y="0"/>
              <a:ext cx="1905001" cy="1905000"/>
            </a:xfrm>
            <a:prstGeom prst="ellipse">
              <a:avLst/>
            </a:prstGeom>
            <a:blipFill rotWithShape="1">
              <a:blip r:embed="rId9"/>
              <a:srcRect/>
              <a:stretch>
                <a:fillRect/>
              </a:stretch>
            </a:blipFill>
            <a:ln w="12700" cap="flat">
              <a:noFill/>
              <a:miter lim="400000"/>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36" name="public health"/>
            <p:cNvSpPr txBox="1"/>
            <p:nvPr/>
          </p:nvSpPr>
          <p:spPr>
            <a:xfrm>
              <a:off x="0" y="1493520"/>
              <a:ext cx="2642195" cy="10346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defTabSz="584200">
                <a:defRPr sz="2400">
                  <a:solidFill>
                    <a:srgbClr val="000000"/>
                  </a:solidFill>
                </a:defRPr>
              </a:lvl1pPr>
            </a:lstStyle>
            <a:p>
              <a:r>
                <a:rPr sz="1266"/>
                <a:t>public health</a:t>
              </a:r>
            </a:p>
          </p:txBody>
        </p:sp>
      </p:grpSp>
      <p:pic>
        <p:nvPicPr>
          <p:cNvPr id="2" name="lab_logo_2.png" descr="lab_logo_2.png">
            <a:extLst>
              <a:ext uri="{FF2B5EF4-FFF2-40B4-BE49-F238E27FC236}">
                <a16:creationId xmlns:a16="http://schemas.microsoft.com/office/drawing/2014/main" id="{001E6DF3-6D6F-1C8E-052B-C061A3FE8A15}"/>
              </a:ext>
            </a:extLst>
          </p:cNvPr>
          <p:cNvPicPr>
            <a:picLocks noChangeAspect="1"/>
          </p:cNvPicPr>
          <p:nvPr/>
        </p:nvPicPr>
        <p:blipFill>
          <a:blip r:embed="rId10"/>
          <a:stretch>
            <a:fillRect/>
          </a:stretch>
        </p:blipFill>
        <p:spPr>
          <a:xfrm>
            <a:off x="216021" y="780744"/>
            <a:ext cx="1228471" cy="1228471"/>
          </a:xfrm>
          <a:prstGeom prst="rect">
            <a:avLst/>
          </a:prstGeom>
          <a:ln w="12700">
            <a:miter lim="400000"/>
          </a:ln>
        </p:spPr>
      </p:pic>
      <p:sp>
        <p:nvSpPr>
          <p:cNvPr id="3" name="TextBox 2">
            <a:extLst>
              <a:ext uri="{FF2B5EF4-FFF2-40B4-BE49-F238E27FC236}">
                <a16:creationId xmlns:a16="http://schemas.microsoft.com/office/drawing/2014/main" id="{87AF10AF-4E0C-A822-F861-22EFCB643793}"/>
              </a:ext>
            </a:extLst>
          </p:cNvPr>
          <p:cNvSpPr txBox="1"/>
          <p:nvPr/>
        </p:nvSpPr>
        <p:spPr>
          <a:xfrm>
            <a:off x="3754313" y="4537000"/>
            <a:ext cx="1659429" cy="646331"/>
          </a:xfrm>
          <a:prstGeom prst="rect">
            <a:avLst/>
          </a:prstGeom>
          <a:noFill/>
        </p:spPr>
        <p:txBody>
          <a:bodyPr wrap="none" rtlCol="0">
            <a:spAutoFit/>
          </a:bodyPr>
          <a:lstStyle/>
          <a:p>
            <a:pPr algn="ctr"/>
            <a:r>
              <a:rPr lang="en-US" dirty="0"/>
              <a:t>Rose Yu</a:t>
            </a:r>
          </a:p>
          <a:p>
            <a:pPr algn="ctr"/>
            <a:r>
              <a:rPr lang="en-US" dirty="0"/>
              <a:t>UC San Diego</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3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2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22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2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advAuto="0"/>
      <p:bldP spid="216" grpId="0" animBg="1" advAuto="0"/>
      <p:bldP spid="220" grpId="0" animBg="1" advAuto="0"/>
      <p:bldP spid="224" grpId="0" animBg="1" advAuto="0"/>
      <p:bldP spid="228" grpId="0" animBg="1" advAuto="0"/>
      <p:bldP spid="232" grpId="0" animBg="1" advAuto="0"/>
      <p:bldP spid="233" grpId="0" animBg="1" advAuto="0"/>
      <p:bldP spid="23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ounded Rectangle"/>
          <p:cNvSpPr/>
          <p:nvPr/>
        </p:nvSpPr>
        <p:spPr>
          <a:xfrm>
            <a:off x="4908652" y="1189582"/>
            <a:ext cx="2659832" cy="2394534"/>
          </a:xfrm>
          <a:prstGeom prst="roundRect">
            <a:avLst>
              <a:gd name="adj" fmla="val 8650"/>
            </a:avLst>
          </a:prstGeom>
          <a:solidFill>
            <a:srgbClr val="EF5FA7">
              <a:alpha val="30000"/>
            </a:srgbClr>
          </a:solidFill>
          <a:ln w="12700">
            <a:miter lim="400000"/>
          </a:ln>
        </p:spPr>
        <p:txBody>
          <a:bodyPr lIns="26789" tIns="26789" rIns="26789" bIns="26789" anchor="ct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42" name="Rounded Rectangle"/>
          <p:cNvSpPr/>
          <p:nvPr/>
        </p:nvSpPr>
        <p:spPr>
          <a:xfrm>
            <a:off x="1575517" y="1204055"/>
            <a:ext cx="2659831" cy="2394534"/>
          </a:xfrm>
          <a:prstGeom prst="roundRect">
            <a:avLst>
              <a:gd name="adj" fmla="val 8650"/>
            </a:avLst>
          </a:prstGeom>
          <a:solidFill>
            <a:schemeClr val="accent1">
              <a:alpha val="30000"/>
            </a:schemeClr>
          </a:solidFill>
          <a:ln w="12700">
            <a:miter lim="400000"/>
          </a:ln>
        </p:spPr>
        <p:txBody>
          <a:bodyPr lIns="26789" tIns="26789" rIns="26789" bIns="26789" anchor="ctr"/>
          <a:lstStyle/>
          <a:p>
            <a:pPr defTabSz="308049">
              <a:defRPr sz="2200">
                <a:solidFill>
                  <a:srgbClr val="FFFFFF"/>
                </a:solidFill>
                <a:latin typeface="Helvetica Neue Medium"/>
                <a:ea typeface="Helvetica Neue Medium"/>
                <a:cs typeface="Helvetica Neue Medium"/>
                <a:sym typeface="Helvetica Neue Medium"/>
              </a:defRPr>
            </a:pPr>
            <a:endParaRPr sz="1160"/>
          </a:p>
        </p:txBody>
      </p:sp>
      <p:sp>
        <p:nvSpPr>
          <p:cNvPr id="243" name="Physics-Guided AI"/>
          <p:cNvSpPr txBox="1">
            <a:spLocks noGrp="1"/>
          </p:cNvSpPr>
          <p:nvPr>
            <p:ph type="title"/>
          </p:nvPr>
        </p:nvSpPr>
        <p:spPr>
          <a:prstGeom prst="rect">
            <a:avLst/>
          </a:prstGeom>
        </p:spPr>
        <p:txBody>
          <a:bodyPr/>
          <a:lstStyle/>
          <a:p>
            <a:r>
              <a:t>Physics-Guided AI</a:t>
            </a:r>
          </a:p>
        </p:txBody>
      </p:sp>
      <p:sp>
        <p:nvSpPr>
          <p:cNvPr id="244" name="Physics"/>
          <p:cNvSpPr txBox="1"/>
          <p:nvPr/>
        </p:nvSpPr>
        <p:spPr>
          <a:xfrm>
            <a:off x="2507739" y="1236966"/>
            <a:ext cx="948577" cy="338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defTabSz="584200">
              <a:defRPr sz="3500" b="1">
                <a:solidFill>
                  <a:srgbClr val="000000"/>
                </a:solidFill>
              </a:defRPr>
            </a:lvl1pPr>
          </a:lstStyle>
          <a:p>
            <a:r>
              <a:rPr sz="1846"/>
              <a:t>Physics</a:t>
            </a:r>
          </a:p>
        </p:txBody>
      </p:sp>
      <p:sp>
        <p:nvSpPr>
          <p:cNvPr id="245" name="Learning"/>
          <p:cNvSpPr txBox="1"/>
          <p:nvPr/>
        </p:nvSpPr>
        <p:spPr>
          <a:xfrm>
            <a:off x="5666802" y="1236966"/>
            <a:ext cx="1051169" cy="338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defTabSz="584200">
              <a:defRPr sz="3500" b="1">
                <a:solidFill>
                  <a:srgbClr val="000000"/>
                </a:solidFill>
              </a:defRPr>
            </a:lvl1pPr>
          </a:lstStyle>
          <a:p>
            <a:r>
              <a:rPr sz="1846"/>
              <a:t>Learning</a:t>
            </a:r>
          </a:p>
        </p:txBody>
      </p:sp>
      <p:grpSp>
        <p:nvGrpSpPr>
          <p:cNvPr id="248" name="Group"/>
          <p:cNvGrpSpPr/>
          <p:nvPr/>
        </p:nvGrpSpPr>
        <p:grpSpPr>
          <a:xfrm>
            <a:off x="5336363" y="1620414"/>
            <a:ext cx="1710004" cy="603986"/>
            <a:chOff x="0" y="-4911"/>
            <a:chExt cx="3242674" cy="1145335"/>
          </a:xfrm>
        </p:grpSpPr>
        <p:sp>
          <p:nvSpPr>
            <p:cNvPr id="246" name="Data-Driven"/>
            <p:cNvSpPr txBox="1"/>
            <p:nvPr/>
          </p:nvSpPr>
          <p:spPr>
            <a:xfrm>
              <a:off x="612342" y="607158"/>
              <a:ext cx="2017646" cy="5332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2800">
                  <a:solidFill>
                    <a:srgbClr val="000000"/>
                  </a:solidFill>
                </a:defRPr>
              </a:lvl1pPr>
            </a:lstStyle>
            <a:p>
              <a:r>
                <a:rPr sz="1476"/>
                <a:t>Data-Driven</a:t>
              </a:r>
            </a:p>
          </p:txBody>
        </p:sp>
        <p:sp>
          <p:nvSpPr>
            <p:cNvPr id="247" name="Statistical Inference"/>
            <p:cNvSpPr txBox="1"/>
            <p:nvPr/>
          </p:nvSpPr>
          <p:spPr>
            <a:xfrm>
              <a:off x="0" y="-4911"/>
              <a:ext cx="3242674" cy="5332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2800">
                  <a:solidFill>
                    <a:srgbClr val="000000"/>
                  </a:solidFill>
                </a:defRPr>
              </a:lvl1pPr>
            </a:lstStyle>
            <a:p>
              <a:r>
                <a:rPr sz="1476"/>
                <a:t>Statistical Inference</a:t>
              </a:r>
            </a:p>
          </p:txBody>
        </p:sp>
      </p:grpSp>
      <p:grpSp>
        <p:nvGrpSpPr>
          <p:cNvPr id="251" name="Group"/>
          <p:cNvGrpSpPr/>
          <p:nvPr/>
        </p:nvGrpSpPr>
        <p:grpSpPr>
          <a:xfrm>
            <a:off x="2321552" y="1620414"/>
            <a:ext cx="1294825" cy="566341"/>
            <a:chOff x="0" y="-4911"/>
            <a:chExt cx="2455371" cy="1073947"/>
          </a:xfrm>
        </p:grpSpPr>
        <p:sp>
          <p:nvSpPr>
            <p:cNvPr id="249" name="Model-Based"/>
            <p:cNvSpPr txBox="1"/>
            <p:nvPr/>
          </p:nvSpPr>
          <p:spPr>
            <a:xfrm>
              <a:off x="98501" y="535771"/>
              <a:ext cx="2221311" cy="5332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2800">
                  <a:solidFill>
                    <a:srgbClr val="000000"/>
                  </a:solidFill>
                </a:defRPr>
              </a:lvl1pPr>
            </a:lstStyle>
            <a:p>
              <a:r>
                <a:rPr sz="1476"/>
                <a:t>Model-Based</a:t>
              </a:r>
            </a:p>
          </p:txBody>
        </p:sp>
        <p:sp>
          <p:nvSpPr>
            <p:cNvPr id="250" name="First Principles"/>
            <p:cNvSpPr txBox="1"/>
            <p:nvPr/>
          </p:nvSpPr>
          <p:spPr>
            <a:xfrm>
              <a:off x="0" y="-4911"/>
              <a:ext cx="2455371" cy="5332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2800">
                  <a:solidFill>
                    <a:srgbClr val="000000"/>
                  </a:solidFill>
                </a:defRPr>
              </a:lvl1pPr>
            </a:lstStyle>
            <a:p>
              <a:r>
                <a:rPr sz="1476"/>
                <a:t>First Principles</a:t>
              </a:r>
            </a:p>
          </p:txBody>
        </p:sp>
      </p:grpSp>
      <p:sp>
        <p:nvSpPr>
          <p:cNvPr id="252" name="Reduce Sample Complexity"/>
          <p:cNvSpPr txBox="1"/>
          <p:nvPr/>
        </p:nvSpPr>
        <p:spPr>
          <a:xfrm>
            <a:off x="3382464" y="4349531"/>
            <a:ext cx="2392883"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defTabSz="584200">
              <a:defRPr sz="2800">
                <a:solidFill>
                  <a:srgbClr val="000000"/>
                </a:solidFill>
              </a:defRPr>
            </a:lvl1pPr>
          </a:lstStyle>
          <a:p>
            <a:r>
              <a:rPr sz="1476"/>
              <a:t>Reduce Sample Complexity</a:t>
            </a:r>
          </a:p>
        </p:txBody>
      </p:sp>
      <p:sp>
        <p:nvSpPr>
          <p:cNvPr id="253" name="Increase Trust in AI"/>
          <p:cNvSpPr txBox="1"/>
          <p:nvPr/>
        </p:nvSpPr>
        <p:spPr>
          <a:xfrm>
            <a:off x="3727354" y="4687026"/>
            <a:ext cx="1719557"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defTabSz="308049">
              <a:defRPr sz="2800">
                <a:solidFill>
                  <a:srgbClr val="000000"/>
                </a:solidFill>
              </a:defRPr>
            </a:pPr>
            <a:r>
              <a:rPr sz="1476"/>
              <a:t>Increase </a:t>
            </a:r>
            <a:r>
              <a:rPr sz="1476" b="1"/>
              <a:t>Trust</a:t>
            </a:r>
            <a:r>
              <a:rPr sz="1476"/>
              <a:t> in AI</a:t>
            </a:r>
          </a:p>
        </p:txBody>
      </p:sp>
      <p:grpSp>
        <p:nvGrpSpPr>
          <p:cNvPr id="256" name="Group"/>
          <p:cNvGrpSpPr/>
          <p:nvPr/>
        </p:nvGrpSpPr>
        <p:grpSpPr>
          <a:xfrm>
            <a:off x="2329493" y="2210211"/>
            <a:ext cx="1121510" cy="947130"/>
            <a:chOff x="821245" y="0"/>
            <a:chExt cx="2126714" cy="1796039"/>
          </a:xfrm>
        </p:grpSpPr>
        <p:sp>
          <p:nvSpPr>
            <p:cNvPr id="254" name="tensor network"/>
            <p:cNvSpPr/>
            <p:nvPr/>
          </p:nvSpPr>
          <p:spPr>
            <a:xfrm>
              <a:off x="821245" y="52603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tensor network</a:t>
              </a:r>
            </a:p>
          </p:txBody>
        </p:sp>
        <p:pic>
          <p:nvPicPr>
            <p:cNvPr id="255" name="Image" descr="Image"/>
            <p:cNvPicPr>
              <a:picLocks noChangeAspect="1"/>
            </p:cNvPicPr>
            <p:nvPr/>
          </p:nvPicPr>
          <p:blipFill>
            <a:blip r:embed="rId3"/>
            <a:stretch>
              <a:fillRect/>
            </a:stretch>
          </p:blipFill>
          <p:spPr>
            <a:xfrm>
              <a:off x="1935668" y="0"/>
              <a:ext cx="1012292" cy="1013919"/>
            </a:xfrm>
            <a:prstGeom prst="rect">
              <a:avLst/>
            </a:prstGeom>
            <a:ln w="12700" cap="flat">
              <a:noFill/>
              <a:miter lim="400000"/>
            </a:ln>
            <a:effectLst/>
          </p:spPr>
        </p:pic>
      </p:grpSp>
      <p:grpSp>
        <p:nvGrpSpPr>
          <p:cNvPr id="259" name="Group"/>
          <p:cNvGrpSpPr/>
          <p:nvPr/>
        </p:nvGrpSpPr>
        <p:grpSpPr>
          <a:xfrm>
            <a:off x="1878662" y="2487701"/>
            <a:ext cx="2203362" cy="592262"/>
            <a:chOff x="0" y="0"/>
            <a:chExt cx="4178227" cy="1123103"/>
          </a:xfrm>
        </p:grpSpPr>
        <p:sp>
          <p:nvSpPr>
            <p:cNvPr id="257" name="differential equations"/>
            <p:cNvSpPr txBox="1"/>
            <p:nvPr/>
          </p:nvSpPr>
          <p:spPr>
            <a:xfrm>
              <a:off x="0" y="545262"/>
              <a:ext cx="2224350" cy="379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differential equations</a:t>
              </a:r>
            </a:p>
          </p:txBody>
        </p:sp>
        <p:pic>
          <p:nvPicPr>
            <p:cNvPr id="258" name="220px-De_template.svg.png" descr="220px-De_template.svg.png"/>
            <p:cNvPicPr>
              <a:picLocks noChangeAspect="1"/>
            </p:cNvPicPr>
            <p:nvPr/>
          </p:nvPicPr>
          <p:blipFill>
            <a:blip r:embed="rId4"/>
            <a:stretch>
              <a:fillRect/>
            </a:stretch>
          </p:blipFill>
          <p:spPr>
            <a:xfrm>
              <a:off x="3094530" y="0"/>
              <a:ext cx="1083697" cy="1123103"/>
            </a:xfrm>
            <a:prstGeom prst="rect">
              <a:avLst/>
            </a:prstGeom>
            <a:ln w="12700" cap="flat">
              <a:noFill/>
              <a:miter lim="400000"/>
            </a:ln>
            <a:effectLst/>
          </p:spPr>
        </p:pic>
      </p:grpSp>
      <p:grpSp>
        <p:nvGrpSpPr>
          <p:cNvPr id="263" name="Group"/>
          <p:cNvGrpSpPr/>
          <p:nvPr/>
        </p:nvGrpSpPr>
        <p:grpSpPr>
          <a:xfrm>
            <a:off x="2088842" y="3026746"/>
            <a:ext cx="1446247" cy="570841"/>
            <a:chOff x="-1" y="0"/>
            <a:chExt cx="2742512" cy="1082482"/>
          </a:xfrm>
        </p:grpSpPr>
        <p:sp>
          <p:nvSpPr>
            <p:cNvPr id="260" name="…"/>
            <p:cNvSpPr txBox="1"/>
            <p:nvPr/>
          </p:nvSpPr>
          <p:spPr>
            <a:xfrm>
              <a:off x="1499044" y="702907"/>
              <a:ext cx="333613" cy="3795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a:t>
              </a:r>
            </a:p>
          </p:txBody>
        </p:sp>
        <p:sp>
          <p:nvSpPr>
            <p:cNvPr id="261" name="symmetry"/>
            <p:cNvSpPr txBox="1"/>
            <p:nvPr/>
          </p:nvSpPr>
          <p:spPr>
            <a:xfrm>
              <a:off x="-1" y="232886"/>
              <a:ext cx="1099635" cy="3795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symmetry</a:t>
              </a:r>
            </a:p>
          </p:txBody>
        </p:sp>
        <p:pic>
          <p:nvPicPr>
            <p:cNvPr id="262" name="Image" descr="Image"/>
            <p:cNvPicPr>
              <a:picLocks noChangeAspect="1"/>
            </p:cNvPicPr>
            <p:nvPr/>
          </p:nvPicPr>
          <p:blipFill>
            <a:blip r:embed="rId5"/>
            <a:stretch>
              <a:fillRect/>
            </a:stretch>
          </p:blipFill>
          <p:spPr>
            <a:xfrm>
              <a:off x="1986982" y="0"/>
              <a:ext cx="755529" cy="845347"/>
            </a:xfrm>
            <a:prstGeom prst="rect">
              <a:avLst/>
            </a:prstGeom>
            <a:ln w="12700" cap="flat">
              <a:noFill/>
              <a:miter lim="400000"/>
            </a:ln>
            <a:effectLst/>
          </p:spPr>
        </p:pic>
      </p:grpSp>
      <p:grpSp>
        <p:nvGrpSpPr>
          <p:cNvPr id="266" name="Group"/>
          <p:cNvGrpSpPr/>
          <p:nvPr/>
        </p:nvGrpSpPr>
        <p:grpSpPr>
          <a:xfrm>
            <a:off x="5539476" y="2210211"/>
            <a:ext cx="1502231" cy="958872"/>
            <a:chOff x="876452" y="0"/>
            <a:chExt cx="2848674" cy="1818304"/>
          </a:xfrm>
        </p:grpSpPr>
        <p:sp>
          <p:nvSpPr>
            <p:cNvPr id="264" name="graphical model"/>
            <p:cNvSpPr/>
            <p:nvPr/>
          </p:nvSpPr>
          <p:spPr>
            <a:xfrm>
              <a:off x="876452" y="54830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graphical model</a:t>
              </a:r>
            </a:p>
          </p:txBody>
        </p:sp>
        <p:pic>
          <p:nvPicPr>
            <p:cNvPr id="265" name="QXAmU.png" descr="QXAmU.png"/>
            <p:cNvPicPr>
              <a:picLocks noChangeAspect="1"/>
            </p:cNvPicPr>
            <p:nvPr/>
          </p:nvPicPr>
          <p:blipFill>
            <a:blip r:embed="rId6"/>
            <a:stretch>
              <a:fillRect/>
            </a:stretch>
          </p:blipFill>
          <p:spPr>
            <a:xfrm>
              <a:off x="2127476" y="0"/>
              <a:ext cx="1597651" cy="837169"/>
            </a:xfrm>
            <a:prstGeom prst="rect">
              <a:avLst/>
            </a:prstGeom>
            <a:ln w="12700" cap="flat">
              <a:noFill/>
              <a:miter lim="400000"/>
            </a:ln>
            <a:effectLst/>
          </p:spPr>
        </p:pic>
      </p:grpSp>
      <p:grpSp>
        <p:nvGrpSpPr>
          <p:cNvPr id="269" name="Group"/>
          <p:cNvGrpSpPr/>
          <p:nvPr/>
        </p:nvGrpSpPr>
        <p:grpSpPr>
          <a:xfrm>
            <a:off x="5559255" y="2732276"/>
            <a:ext cx="1353347" cy="853307"/>
            <a:chOff x="869937" y="0"/>
            <a:chExt cx="2566346" cy="1618122"/>
          </a:xfrm>
        </p:grpSpPr>
        <p:sp>
          <p:nvSpPr>
            <p:cNvPr id="267" name="neural networks"/>
            <p:cNvSpPr/>
            <p:nvPr/>
          </p:nvSpPr>
          <p:spPr>
            <a:xfrm>
              <a:off x="869937" y="348122"/>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neural networks</a:t>
              </a:r>
            </a:p>
          </p:txBody>
        </p:sp>
        <p:pic>
          <p:nvPicPr>
            <p:cNvPr id="268" name="output-onlinepngtools (1).png" descr="output-onlinepngtools (1).png"/>
            <p:cNvPicPr>
              <a:picLocks noChangeAspect="1"/>
            </p:cNvPicPr>
            <p:nvPr/>
          </p:nvPicPr>
          <p:blipFill>
            <a:blip r:embed="rId7"/>
            <a:stretch>
              <a:fillRect/>
            </a:stretch>
          </p:blipFill>
          <p:spPr>
            <a:xfrm>
              <a:off x="2560866" y="0"/>
              <a:ext cx="875418" cy="696245"/>
            </a:xfrm>
            <a:prstGeom prst="rect">
              <a:avLst/>
            </a:prstGeom>
            <a:ln w="12700" cap="flat">
              <a:noFill/>
              <a:miter lim="400000"/>
            </a:ln>
            <a:effectLst/>
          </p:spPr>
        </p:pic>
      </p:grpSp>
      <p:grpSp>
        <p:nvGrpSpPr>
          <p:cNvPr id="273" name="Group"/>
          <p:cNvGrpSpPr/>
          <p:nvPr/>
        </p:nvGrpSpPr>
        <p:grpSpPr>
          <a:xfrm>
            <a:off x="5092340" y="3027216"/>
            <a:ext cx="2071446" cy="570370"/>
            <a:chOff x="-419101" y="0"/>
            <a:chExt cx="3928074" cy="1081588"/>
          </a:xfrm>
        </p:grpSpPr>
        <p:sp>
          <p:nvSpPr>
            <p:cNvPr id="270" name="variational Bayes"/>
            <p:cNvSpPr txBox="1"/>
            <p:nvPr/>
          </p:nvSpPr>
          <p:spPr>
            <a:xfrm>
              <a:off x="-419101" y="282794"/>
              <a:ext cx="1856538" cy="3795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variational Bayes</a:t>
              </a:r>
            </a:p>
          </p:txBody>
        </p:sp>
        <p:sp>
          <p:nvSpPr>
            <p:cNvPr id="271" name="…"/>
            <p:cNvSpPr txBox="1"/>
            <p:nvPr/>
          </p:nvSpPr>
          <p:spPr>
            <a:xfrm>
              <a:off x="1490065" y="702013"/>
              <a:ext cx="333613" cy="3795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1800">
                  <a:solidFill>
                    <a:srgbClr val="000000"/>
                  </a:solidFill>
                </a:defRPr>
              </a:lvl1pPr>
            </a:lstStyle>
            <a:p>
              <a:r>
                <a:rPr sz="949"/>
                <a:t>…</a:t>
              </a:r>
            </a:p>
          </p:txBody>
        </p:sp>
        <p:pic>
          <p:nvPicPr>
            <p:cNvPr id="272" name="output-onlinepngtools (2).png" descr="output-onlinepngtools (2).png"/>
            <p:cNvPicPr>
              <a:picLocks noChangeAspect="1"/>
            </p:cNvPicPr>
            <p:nvPr/>
          </p:nvPicPr>
          <p:blipFill>
            <a:blip r:embed="rId8"/>
            <a:stretch>
              <a:fillRect/>
            </a:stretch>
          </p:blipFill>
          <p:spPr>
            <a:xfrm>
              <a:off x="1866481" y="0"/>
              <a:ext cx="1642492" cy="565863"/>
            </a:xfrm>
            <a:prstGeom prst="rect">
              <a:avLst/>
            </a:prstGeom>
            <a:ln w="12700" cap="flat">
              <a:noFill/>
              <a:miter lim="400000"/>
            </a:ln>
            <a:effectLst/>
          </p:spPr>
        </p:pic>
      </p:grpSp>
      <p:grpSp>
        <p:nvGrpSpPr>
          <p:cNvPr id="277" name="Group"/>
          <p:cNvGrpSpPr/>
          <p:nvPr/>
        </p:nvGrpSpPr>
        <p:grpSpPr>
          <a:xfrm>
            <a:off x="3613492" y="2125957"/>
            <a:ext cx="1932821" cy="1830552"/>
            <a:chOff x="0" y="-14714"/>
            <a:chExt cx="3665197" cy="3471268"/>
          </a:xfrm>
        </p:grpSpPr>
        <p:sp>
          <p:nvSpPr>
            <p:cNvPr id="274" name="+"/>
            <p:cNvSpPr txBox="1"/>
            <p:nvPr/>
          </p:nvSpPr>
          <p:spPr>
            <a:xfrm>
              <a:off x="1470176" y="-14714"/>
              <a:ext cx="701426" cy="13334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8000" b="1">
                  <a:solidFill>
                    <a:srgbClr val="000000"/>
                  </a:solidFill>
                </a:defRPr>
              </a:lvl1pPr>
            </a:lstStyle>
            <a:p>
              <a:r>
                <a:rPr sz="4218"/>
                <a:t>+</a:t>
              </a:r>
            </a:p>
          </p:txBody>
        </p:sp>
        <p:sp>
          <p:nvSpPr>
            <p:cNvPr id="275" name="Encode Inductive Bias"/>
            <p:cNvSpPr txBox="1"/>
            <p:nvPr/>
          </p:nvSpPr>
          <p:spPr>
            <a:xfrm>
              <a:off x="0" y="2923287"/>
              <a:ext cx="3665197" cy="5332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defTabSz="584200">
                <a:defRPr sz="2800">
                  <a:solidFill>
                    <a:srgbClr val="000000"/>
                  </a:solidFill>
                </a:defRPr>
              </a:lvl1pPr>
            </a:lstStyle>
            <a:p>
              <a:r>
                <a:rPr sz="1476"/>
                <a:t>Encode Inductive Bias</a:t>
              </a:r>
            </a:p>
          </p:txBody>
        </p:sp>
        <p:sp>
          <p:nvSpPr>
            <p:cNvPr id="276" name="Line"/>
            <p:cNvSpPr/>
            <p:nvPr/>
          </p:nvSpPr>
          <p:spPr>
            <a:xfrm flipH="1">
              <a:off x="1832127" y="1232231"/>
              <a:ext cx="1" cy="1460032"/>
            </a:xfrm>
            <a:prstGeom prst="line">
              <a:avLst/>
            </a:prstGeom>
            <a:noFill/>
            <a:ln w="76200" cap="flat">
              <a:solidFill>
                <a:srgbClr val="000000"/>
              </a:solidFill>
              <a:prstDash val="solid"/>
              <a:miter lim="400000"/>
              <a:tailEnd type="triangle" w="med" len="med"/>
            </a:ln>
            <a:effectLst/>
          </p:spPr>
          <p:txBody>
            <a:bodyPr wrap="square" lIns="26789" tIns="26789" rIns="26789" bIns="26789" numCol="1" anchor="ctr">
              <a:noAutofit/>
            </a:bodyPr>
            <a:lstStyle/>
            <a:p>
              <a:pPr defTabSz="308049">
                <a:defRPr sz="2200">
                  <a:solidFill>
                    <a:srgbClr val="FFFFFF"/>
                  </a:solidFill>
                  <a:latin typeface="Helvetica Neue Medium"/>
                  <a:ea typeface="Helvetica Neue Medium"/>
                  <a:cs typeface="Helvetica Neue Medium"/>
                  <a:sym typeface="Helvetica Neue Medium"/>
                </a:defRPr>
              </a:pPr>
              <a:endParaRPr sz="1160"/>
            </a:p>
          </p:txBody>
        </p:sp>
      </p:grpSp>
      <p:sp>
        <p:nvSpPr>
          <p:cNvPr id="278" name="Improve Generalization"/>
          <p:cNvSpPr txBox="1"/>
          <p:nvPr/>
        </p:nvSpPr>
        <p:spPr>
          <a:xfrm>
            <a:off x="3584146" y="4012412"/>
            <a:ext cx="2014574"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defTabSz="584200">
              <a:defRPr sz="2800">
                <a:solidFill>
                  <a:srgbClr val="000000"/>
                </a:solidFill>
              </a:defRPr>
            </a:lvl1pPr>
          </a:lstStyle>
          <a:p>
            <a:r>
              <a:rPr sz="1476"/>
              <a:t>Improve Generalization</a:t>
            </a:r>
          </a:p>
        </p:txBody>
      </p:sp>
      <p:sp>
        <p:nvSpPr>
          <p:cNvPr id="2" name="TextBox 1">
            <a:extLst>
              <a:ext uri="{FF2B5EF4-FFF2-40B4-BE49-F238E27FC236}">
                <a16:creationId xmlns:a16="http://schemas.microsoft.com/office/drawing/2014/main" id="{67A1A5E4-8EBB-C86E-AB1D-C05B1F14C7B1}"/>
              </a:ext>
            </a:extLst>
          </p:cNvPr>
          <p:cNvSpPr txBox="1"/>
          <p:nvPr/>
        </p:nvSpPr>
        <p:spPr>
          <a:xfrm>
            <a:off x="7476435" y="3890669"/>
            <a:ext cx="1659429" cy="646331"/>
          </a:xfrm>
          <a:prstGeom prst="rect">
            <a:avLst/>
          </a:prstGeom>
          <a:noFill/>
        </p:spPr>
        <p:txBody>
          <a:bodyPr wrap="none" rtlCol="0">
            <a:spAutoFit/>
          </a:bodyPr>
          <a:lstStyle/>
          <a:p>
            <a:pPr algn="ctr"/>
            <a:r>
              <a:rPr lang="en-US" dirty="0"/>
              <a:t>Rose Yu</a:t>
            </a:r>
          </a:p>
          <a:p>
            <a:pPr algn="ctr"/>
            <a:r>
              <a:rPr lang="en-US" dirty="0"/>
              <a:t>UC San Diego</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2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2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2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advAuto="0"/>
      <p:bldP spid="251" grpId="0" animBg="1" advAuto="0"/>
      <p:bldP spid="252" grpId="0" animBg="1" advAuto="0"/>
      <p:bldP spid="253" grpId="0" animBg="1" advAuto="0"/>
      <p:bldP spid="256" grpId="0" animBg="1" advAuto="0"/>
      <p:bldP spid="259" grpId="0" animBg="1" advAuto="0"/>
      <p:bldP spid="263" grpId="0" animBg="1" advAuto="0"/>
      <p:bldP spid="266" grpId="0" animBg="1" advAuto="0"/>
      <p:bldP spid="269" grpId="0" animBg="1" advAuto="0"/>
      <p:bldP spid="273" grpId="0" animBg="1" advAuto="0"/>
      <p:bldP spid="277" grpId="0" animBg="1" advAuto="0"/>
      <p:bldP spid="27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8E525B-AB2F-CAF8-FF58-C15DE23DC425}"/>
              </a:ext>
            </a:extLst>
          </p:cNvPr>
          <p:cNvPicPr>
            <a:picLocks noChangeAspect="1"/>
          </p:cNvPicPr>
          <p:nvPr/>
        </p:nvPicPr>
        <p:blipFill>
          <a:blip r:embed="rId2"/>
          <a:stretch>
            <a:fillRect/>
          </a:stretch>
        </p:blipFill>
        <p:spPr>
          <a:xfrm>
            <a:off x="9525" y="767960"/>
            <a:ext cx="9144000" cy="1993996"/>
          </a:xfrm>
          <a:prstGeom prst="rect">
            <a:avLst/>
          </a:prstGeom>
        </p:spPr>
      </p:pic>
      <p:pic>
        <p:nvPicPr>
          <p:cNvPr id="4" name="Picture 3">
            <a:extLst>
              <a:ext uri="{FF2B5EF4-FFF2-40B4-BE49-F238E27FC236}">
                <a16:creationId xmlns:a16="http://schemas.microsoft.com/office/drawing/2014/main" id="{8C1640CA-9272-FBC5-9E47-E5D46A7B16A0}"/>
              </a:ext>
            </a:extLst>
          </p:cNvPr>
          <p:cNvPicPr>
            <a:picLocks noChangeAspect="1"/>
          </p:cNvPicPr>
          <p:nvPr/>
        </p:nvPicPr>
        <p:blipFill>
          <a:blip r:embed="rId3"/>
          <a:stretch>
            <a:fillRect/>
          </a:stretch>
        </p:blipFill>
        <p:spPr>
          <a:xfrm>
            <a:off x="28575" y="2814798"/>
            <a:ext cx="9144000" cy="1971344"/>
          </a:xfrm>
          <a:prstGeom prst="rect">
            <a:avLst/>
          </a:prstGeom>
        </p:spPr>
      </p:pic>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a:t>Larry </a:t>
            </a:r>
            <a:r>
              <a:rPr lang="en-US" sz="1800" dirty="0"/>
              <a:t>Smarr, UC San Diego</a:t>
            </a:r>
            <a:br>
              <a:rPr lang="en-US" sz="1800" dirty="0"/>
            </a:br>
            <a:r>
              <a:rPr lang="en-US" sz="1800" dirty="0"/>
              <a:t>GPU/CPU Usage Per Day, Last 6 Months</a:t>
            </a:r>
          </a:p>
        </p:txBody>
      </p:sp>
      <p:sp>
        <p:nvSpPr>
          <p:cNvPr id="8" name="TextBox 7">
            <a:extLst>
              <a:ext uri="{FF2B5EF4-FFF2-40B4-BE49-F238E27FC236}">
                <a16:creationId xmlns:a16="http://schemas.microsoft.com/office/drawing/2014/main" id="{6A70D48C-5A28-1DE8-7775-97CB12712F12}"/>
              </a:ext>
            </a:extLst>
          </p:cNvPr>
          <p:cNvSpPr txBox="1"/>
          <p:nvPr/>
        </p:nvSpPr>
        <p:spPr>
          <a:xfrm>
            <a:off x="3079174" y="4763887"/>
            <a:ext cx="2985652" cy="369332"/>
          </a:xfrm>
          <a:prstGeom prst="rect">
            <a:avLst/>
          </a:prstGeom>
          <a:noFill/>
        </p:spPr>
        <p:txBody>
          <a:bodyPr wrap="square">
            <a:spAutoFit/>
          </a:bodyPr>
          <a:lstStyle/>
          <a:p>
            <a:r>
              <a:rPr lang="en-US" dirty="0"/>
              <a:t>Namespace </a:t>
            </a:r>
            <a:r>
              <a:rPr lang="en-US" dirty="0" err="1">
                <a:solidFill>
                  <a:srgbClr val="F2495C"/>
                </a:solidFill>
              </a:rPr>
              <a:t>jupyterlab</a:t>
            </a:r>
            <a:endParaRPr lang="en-US" dirty="0"/>
          </a:p>
        </p:txBody>
      </p:sp>
      <p:sp>
        <p:nvSpPr>
          <p:cNvPr id="3" name="TextBox 2">
            <a:extLst>
              <a:ext uri="{FF2B5EF4-FFF2-40B4-BE49-F238E27FC236}">
                <a16:creationId xmlns:a16="http://schemas.microsoft.com/office/drawing/2014/main" id="{0AA619F3-AE83-DD4E-C795-1C78F65E4AFD}"/>
              </a:ext>
            </a:extLst>
          </p:cNvPr>
          <p:cNvSpPr txBox="1"/>
          <p:nvPr/>
        </p:nvSpPr>
        <p:spPr>
          <a:xfrm>
            <a:off x="2628025" y="732455"/>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b="0" i="0" dirty="0">
                <a:solidFill>
                  <a:srgbClr val="222222"/>
                </a:solidFill>
                <a:effectLst/>
                <a:highlight>
                  <a:srgbClr val="F2F2F2"/>
                </a:highlight>
                <a:latin typeface="Arial" panose="020B0604020202020204" pitchFamily="34" charset="0"/>
              </a:rPr>
              <a:t>19,000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6" name="TextBox 5">
            <a:extLst>
              <a:ext uri="{FF2B5EF4-FFF2-40B4-BE49-F238E27FC236}">
                <a16:creationId xmlns:a16="http://schemas.microsoft.com/office/drawing/2014/main" id="{1D09AE69-B847-0B38-0E28-1DF5DF62D16A}"/>
              </a:ext>
            </a:extLst>
          </p:cNvPr>
          <p:cNvSpPr txBox="1"/>
          <p:nvPr/>
        </p:nvSpPr>
        <p:spPr>
          <a:xfrm>
            <a:off x="2384512" y="2814176"/>
            <a:ext cx="2656496"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122 CPU-Cores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285</a:t>
            </a:r>
            <a:r>
              <a:rPr lang="en-US" sz="1600" b="0" i="0" dirty="0">
                <a:solidFill>
                  <a:srgbClr val="222222"/>
                </a:solidFill>
                <a:effectLst/>
                <a:highlight>
                  <a:srgbClr val="F2F2F2"/>
                </a:highlight>
                <a:latin typeface="Arial" panose="020B0604020202020204" pitchFamily="34" charset="0"/>
              </a:rPr>
              <a:t>,000 CPU Core-</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0" name="TextBox 9">
            <a:extLst>
              <a:ext uri="{FF2B5EF4-FFF2-40B4-BE49-F238E27FC236}">
                <a16:creationId xmlns:a16="http://schemas.microsoft.com/office/drawing/2014/main" id="{E3DD79C2-DE5A-5F38-793B-A59374753F92}"/>
              </a:ext>
            </a:extLst>
          </p:cNvPr>
          <p:cNvSpPr txBox="1"/>
          <p:nvPr/>
        </p:nvSpPr>
        <p:spPr>
          <a:xfrm>
            <a:off x="8379212" y="795371"/>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11" name="TextBox 10">
            <a:extLst>
              <a:ext uri="{FF2B5EF4-FFF2-40B4-BE49-F238E27FC236}">
                <a16:creationId xmlns:a16="http://schemas.microsoft.com/office/drawing/2014/main" id="{3851DB05-8635-95A0-EEA7-8F91229D2EE1}"/>
              </a:ext>
            </a:extLst>
          </p:cNvPr>
          <p:cNvSpPr txBox="1"/>
          <p:nvPr/>
        </p:nvSpPr>
        <p:spPr>
          <a:xfrm>
            <a:off x="8368296" y="2834396"/>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CPUs</a:t>
            </a:r>
          </a:p>
        </p:txBody>
      </p:sp>
      <p:sp>
        <p:nvSpPr>
          <p:cNvPr id="12" name="TextBox 11">
            <a:extLst>
              <a:ext uri="{FF2B5EF4-FFF2-40B4-BE49-F238E27FC236}">
                <a16:creationId xmlns:a16="http://schemas.microsoft.com/office/drawing/2014/main" id="{1915418E-BFA2-C09E-DDA2-EDF9CD8FA048}"/>
              </a:ext>
            </a:extLst>
          </p:cNvPr>
          <p:cNvSpPr txBox="1"/>
          <p:nvPr/>
        </p:nvSpPr>
        <p:spPr>
          <a:xfrm>
            <a:off x="5495811" y="933870"/>
            <a:ext cx="2416046" cy="369332"/>
          </a:xfrm>
          <a:prstGeom prst="rect">
            <a:avLst/>
          </a:prstGeom>
          <a:noFill/>
        </p:spPr>
        <p:txBody>
          <a:bodyPr wrap="none" rtlCol="0">
            <a:spAutoFit/>
          </a:bodyPr>
          <a:lstStyle/>
          <a:p>
            <a:r>
              <a:rPr lang="en-US" dirty="0">
                <a:solidFill>
                  <a:srgbClr val="FFFF00"/>
                </a:solidFill>
              </a:rPr>
              <a:t>268 Registered Users</a:t>
            </a:r>
          </a:p>
        </p:txBody>
      </p:sp>
    </p:spTree>
    <p:extLst>
      <p:ext uri="{BB962C8B-B14F-4D97-AF65-F5344CB8AC3E}">
        <p14:creationId xmlns:p14="http://schemas.microsoft.com/office/powerpoint/2010/main" val="3190638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105D-3AA4-91C4-A45F-51B7AE7F912A}"/>
              </a:ext>
            </a:extLst>
          </p:cNvPr>
          <p:cNvSpPr>
            <a:spLocks noGrp="1"/>
          </p:cNvSpPr>
          <p:nvPr>
            <p:ph type="title"/>
          </p:nvPr>
        </p:nvSpPr>
        <p:spPr/>
        <p:txBody>
          <a:bodyPr/>
          <a:lstStyle/>
          <a:p>
            <a:r>
              <a:rPr lang="en-US" sz="1800" dirty="0"/>
              <a:t>California State University San Bernardino is an Excellent Example</a:t>
            </a:r>
            <a:br>
              <a:rPr lang="en-US" sz="1800" dirty="0"/>
            </a:br>
            <a:r>
              <a:rPr lang="en-US" sz="1800" dirty="0"/>
              <a:t>of How to Help Your CSU Faculty and Students To Use NRP</a:t>
            </a:r>
          </a:p>
        </p:txBody>
      </p:sp>
      <p:pic>
        <p:nvPicPr>
          <p:cNvPr id="4" name="Picture 3">
            <a:extLst>
              <a:ext uri="{FF2B5EF4-FFF2-40B4-BE49-F238E27FC236}">
                <a16:creationId xmlns:a16="http://schemas.microsoft.com/office/drawing/2014/main" id="{2F854D1D-F514-0FC0-9171-E701D49EC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324" y="1025573"/>
            <a:ext cx="3565525" cy="1923222"/>
          </a:xfrm>
          <a:prstGeom prst="rect">
            <a:avLst/>
          </a:prstGeom>
        </p:spPr>
      </p:pic>
      <p:sp>
        <p:nvSpPr>
          <p:cNvPr id="5" name="TextBox 4">
            <a:extLst>
              <a:ext uri="{FF2B5EF4-FFF2-40B4-BE49-F238E27FC236}">
                <a16:creationId xmlns:a16="http://schemas.microsoft.com/office/drawing/2014/main" id="{02E0F277-617E-15DF-452A-A520E7F31B23}"/>
              </a:ext>
            </a:extLst>
          </p:cNvPr>
          <p:cNvSpPr txBox="1"/>
          <p:nvPr/>
        </p:nvSpPr>
        <p:spPr>
          <a:xfrm>
            <a:off x="454025" y="4514850"/>
            <a:ext cx="8572500" cy="276999"/>
          </a:xfrm>
          <a:prstGeom prst="rect">
            <a:avLst/>
          </a:prstGeom>
          <a:noFill/>
        </p:spPr>
        <p:txBody>
          <a:bodyPr wrap="square" rtlCol="0">
            <a:spAutoFit/>
          </a:bodyPr>
          <a:lstStyle/>
          <a:p>
            <a:r>
              <a:rPr lang="en-US" sz="1200" dirty="0"/>
              <a:t>www.csusb.edu/academic-technologies-innovation/xreal-lab-and-high-performance-computing/high-performance-computing</a:t>
            </a:r>
          </a:p>
        </p:txBody>
      </p:sp>
      <p:sp>
        <p:nvSpPr>
          <p:cNvPr id="11" name="TextBox 10">
            <a:extLst>
              <a:ext uri="{FF2B5EF4-FFF2-40B4-BE49-F238E27FC236}">
                <a16:creationId xmlns:a16="http://schemas.microsoft.com/office/drawing/2014/main" id="{ADE1099F-1617-D89E-4B0D-2883491211D9}"/>
              </a:ext>
            </a:extLst>
          </p:cNvPr>
          <p:cNvSpPr txBox="1"/>
          <p:nvPr/>
        </p:nvSpPr>
        <p:spPr>
          <a:xfrm>
            <a:off x="4627934" y="1225155"/>
            <a:ext cx="3913762" cy="1477328"/>
          </a:xfrm>
          <a:prstGeom prst="rect">
            <a:avLst/>
          </a:prstGeom>
          <a:noFill/>
          <a:ln w="25400">
            <a:solidFill>
              <a:schemeClr val="tx1"/>
            </a:solidFill>
          </a:ln>
        </p:spPr>
        <p:txBody>
          <a:bodyPr wrap="square" rtlCol="0">
            <a:spAutoFit/>
          </a:bodyPr>
          <a:lstStyle/>
          <a:p>
            <a:pPr algn="ctr"/>
            <a:r>
              <a:rPr lang="en-US" dirty="0"/>
              <a:t>Their Campus HPC Program </a:t>
            </a:r>
          </a:p>
          <a:p>
            <a:pPr algn="ctr"/>
            <a:r>
              <a:rPr lang="en-US" dirty="0"/>
              <a:t>Enabled CSUSB Faculty &amp; Students </a:t>
            </a:r>
          </a:p>
          <a:p>
            <a:pPr algn="ctr"/>
            <a:r>
              <a:rPr lang="en-US" dirty="0"/>
              <a:t>to Use </a:t>
            </a:r>
            <a:r>
              <a:rPr lang="en-US" dirty="0">
                <a:solidFill>
                  <a:srgbClr val="C00000"/>
                </a:solidFill>
              </a:rPr>
              <a:t>More NRP GPU-Hours </a:t>
            </a:r>
          </a:p>
          <a:p>
            <a:pPr algn="ctr"/>
            <a:r>
              <a:rPr lang="en-US" dirty="0"/>
              <a:t>In the Last 12 Months</a:t>
            </a:r>
          </a:p>
          <a:p>
            <a:pPr algn="ctr"/>
            <a:r>
              <a:rPr lang="en-US" dirty="0">
                <a:solidFill>
                  <a:srgbClr val="C00000"/>
                </a:solidFill>
              </a:rPr>
              <a:t>Than 8 of the 10 UC Campuses!</a:t>
            </a:r>
          </a:p>
        </p:txBody>
      </p:sp>
      <p:pic>
        <p:nvPicPr>
          <p:cNvPr id="13" name="Picture 12">
            <a:extLst>
              <a:ext uri="{FF2B5EF4-FFF2-40B4-BE49-F238E27FC236}">
                <a16:creationId xmlns:a16="http://schemas.microsoft.com/office/drawing/2014/main" id="{CA799B2D-B907-F943-E9C6-5F8015D047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5487" y="3204356"/>
            <a:ext cx="5153025" cy="1201964"/>
          </a:xfrm>
          <a:prstGeom prst="rect">
            <a:avLst/>
          </a:prstGeom>
        </p:spPr>
      </p:pic>
    </p:spTree>
    <p:extLst>
      <p:ext uri="{BB962C8B-B14F-4D97-AF65-F5344CB8AC3E}">
        <p14:creationId xmlns:p14="http://schemas.microsoft.com/office/powerpoint/2010/main" val="187449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582F-E217-83E5-38A6-8FB984338C8D}"/>
              </a:ext>
            </a:extLst>
          </p:cNvPr>
          <p:cNvSpPr>
            <a:spLocks noGrp="1"/>
          </p:cNvSpPr>
          <p:nvPr>
            <p:ph type="title"/>
          </p:nvPr>
        </p:nvSpPr>
        <p:spPr/>
        <p:txBody>
          <a:bodyPr/>
          <a:lstStyle/>
          <a:p>
            <a:r>
              <a:rPr lang="en-US" sz="1800" dirty="0"/>
              <a:t>A Key Reason CSUSB Has The Largest CSU Nautilus Usage:</a:t>
            </a:r>
            <a:br>
              <a:rPr lang="en-US" sz="1800" dirty="0"/>
            </a:br>
            <a:r>
              <a:rPr lang="en-US" sz="1800" dirty="0"/>
              <a:t>They Installed and Publicized the JupyterHub “Easy Button”</a:t>
            </a:r>
          </a:p>
        </p:txBody>
      </p:sp>
      <p:pic>
        <p:nvPicPr>
          <p:cNvPr id="6" name="Picture 5">
            <a:extLst>
              <a:ext uri="{FF2B5EF4-FFF2-40B4-BE49-F238E27FC236}">
                <a16:creationId xmlns:a16="http://schemas.microsoft.com/office/drawing/2014/main" id="{3D10F92F-43E1-78BC-3F01-44F92F07E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3311" y="876967"/>
            <a:ext cx="6714663" cy="2011039"/>
          </a:xfrm>
          <a:prstGeom prst="rect">
            <a:avLst/>
          </a:prstGeom>
        </p:spPr>
      </p:pic>
      <p:sp>
        <p:nvSpPr>
          <p:cNvPr id="7" name="TextBox 6">
            <a:extLst>
              <a:ext uri="{FF2B5EF4-FFF2-40B4-BE49-F238E27FC236}">
                <a16:creationId xmlns:a16="http://schemas.microsoft.com/office/drawing/2014/main" id="{194917D3-3850-85D1-0148-CE933787E5D5}"/>
              </a:ext>
            </a:extLst>
          </p:cNvPr>
          <p:cNvSpPr txBox="1"/>
          <p:nvPr/>
        </p:nvSpPr>
        <p:spPr>
          <a:xfrm>
            <a:off x="2195742" y="2948306"/>
            <a:ext cx="4749800" cy="369332"/>
          </a:xfrm>
          <a:prstGeom prst="rect">
            <a:avLst/>
          </a:prstGeom>
          <a:noFill/>
        </p:spPr>
        <p:txBody>
          <a:bodyPr wrap="square" rtlCol="0">
            <a:spAutoFit/>
          </a:bodyPr>
          <a:lstStyle/>
          <a:p>
            <a:r>
              <a:rPr lang="en-US" dirty="0"/>
              <a:t>https://csusb-jupyter.nrp-nautilus.io/hub/login</a:t>
            </a:r>
          </a:p>
        </p:txBody>
      </p:sp>
      <p:sp>
        <p:nvSpPr>
          <p:cNvPr id="10" name="TextBox 9">
            <a:extLst>
              <a:ext uri="{FF2B5EF4-FFF2-40B4-BE49-F238E27FC236}">
                <a16:creationId xmlns:a16="http://schemas.microsoft.com/office/drawing/2014/main" id="{D1A8EFF7-49F0-D471-80DB-D76AB2D86E6F}"/>
              </a:ext>
            </a:extLst>
          </p:cNvPr>
          <p:cNvSpPr txBox="1"/>
          <p:nvPr/>
        </p:nvSpPr>
        <p:spPr>
          <a:xfrm>
            <a:off x="7634735" y="3540442"/>
            <a:ext cx="1481046" cy="461665"/>
          </a:xfrm>
          <a:prstGeom prst="rect">
            <a:avLst/>
          </a:prstGeom>
          <a:noFill/>
        </p:spPr>
        <p:txBody>
          <a:bodyPr wrap="none" rtlCol="0">
            <a:spAutoFit/>
          </a:bodyPr>
          <a:lstStyle/>
          <a:p>
            <a:pPr algn="ctr"/>
            <a:r>
              <a:rPr lang="en-US" sz="1200" dirty="0"/>
              <a:t>Slide Adapted from</a:t>
            </a:r>
          </a:p>
          <a:p>
            <a:pPr algn="ctr"/>
            <a:r>
              <a:rPr lang="en-US" sz="1200" dirty="0"/>
              <a:t>Prof. </a:t>
            </a:r>
            <a:r>
              <a:rPr lang="en-US" sz="1200" dirty="0" err="1"/>
              <a:t>Youngsu</a:t>
            </a:r>
            <a:r>
              <a:rPr lang="en-US" sz="1200" dirty="0"/>
              <a:t> Kim</a:t>
            </a:r>
          </a:p>
        </p:txBody>
      </p:sp>
      <p:pic>
        <p:nvPicPr>
          <p:cNvPr id="12" name="Picture 11">
            <a:extLst>
              <a:ext uri="{FF2B5EF4-FFF2-40B4-BE49-F238E27FC236}">
                <a16:creationId xmlns:a16="http://schemas.microsoft.com/office/drawing/2014/main" id="{EEF65D29-402A-510B-1947-4D8149342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7936" y="4647404"/>
            <a:ext cx="3848128" cy="452441"/>
          </a:xfrm>
          <a:prstGeom prst="rect">
            <a:avLst/>
          </a:prstGeom>
        </p:spPr>
      </p:pic>
      <p:pic>
        <p:nvPicPr>
          <p:cNvPr id="14" name="Picture 13">
            <a:extLst>
              <a:ext uri="{FF2B5EF4-FFF2-40B4-BE49-F238E27FC236}">
                <a16:creationId xmlns:a16="http://schemas.microsoft.com/office/drawing/2014/main" id="{44556DCA-13D7-295A-6C12-56CE5C41B5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7150" y="4013414"/>
            <a:ext cx="1396216" cy="406493"/>
          </a:xfrm>
          <a:prstGeom prst="rect">
            <a:avLst/>
          </a:prstGeom>
        </p:spPr>
      </p:pic>
      <p:pic>
        <p:nvPicPr>
          <p:cNvPr id="3" name="Picture 2">
            <a:extLst>
              <a:ext uri="{FF2B5EF4-FFF2-40B4-BE49-F238E27FC236}">
                <a16:creationId xmlns:a16="http://schemas.microsoft.com/office/drawing/2014/main" id="{21154409-8EFD-4FE5-8317-A0184BAE84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144" y="2461242"/>
            <a:ext cx="1395782" cy="640114"/>
          </a:xfrm>
          <a:prstGeom prst="rect">
            <a:avLst/>
          </a:prstGeom>
        </p:spPr>
      </p:pic>
      <p:sp>
        <p:nvSpPr>
          <p:cNvPr id="4" name="TextBox 3">
            <a:extLst>
              <a:ext uri="{FF2B5EF4-FFF2-40B4-BE49-F238E27FC236}">
                <a16:creationId xmlns:a16="http://schemas.microsoft.com/office/drawing/2014/main" id="{E873844D-F252-7175-4EA3-78D9FA3EFD73}"/>
              </a:ext>
            </a:extLst>
          </p:cNvPr>
          <p:cNvSpPr txBox="1"/>
          <p:nvPr/>
        </p:nvSpPr>
        <p:spPr>
          <a:xfrm>
            <a:off x="3172322" y="3644444"/>
            <a:ext cx="2799356" cy="400110"/>
          </a:xfrm>
          <a:prstGeom prst="rect">
            <a:avLst/>
          </a:prstGeom>
          <a:noFill/>
        </p:spPr>
        <p:txBody>
          <a:bodyPr wrap="none" rtlCol="0">
            <a:spAutoFit/>
          </a:bodyPr>
          <a:lstStyle/>
          <a:p>
            <a:r>
              <a:rPr lang="en-US" sz="2000" b="1" dirty="0">
                <a:solidFill>
                  <a:srgbClr val="C00000"/>
                </a:solidFill>
              </a:rPr>
              <a:t>Over 450 Total Users!</a:t>
            </a:r>
          </a:p>
        </p:txBody>
      </p:sp>
    </p:spTree>
    <p:extLst>
      <p:ext uri="{BB962C8B-B14F-4D97-AF65-F5344CB8AC3E}">
        <p14:creationId xmlns:p14="http://schemas.microsoft.com/office/powerpoint/2010/main" val="6854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B0E0-CF34-3797-6D8E-2F803C337F74}"/>
              </a:ext>
            </a:extLst>
          </p:cNvPr>
          <p:cNvSpPr>
            <a:spLocks noGrp="1"/>
          </p:cNvSpPr>
          <p:nvPr>
            <p:ph type="title"/>
          </p:nvPr>
        </p:nvSpPr>
        <p:spPr/>
        <p:txBody>
          <a:bodyPr/>
          <a:lstStyle/>
          <a:p>
            <a:r>
              <a:rPr lang="en-US" sz="1800" dirty="0"/>
              <a:t>CSUSB Provides Human and On-Line Support </a:t>
            </a:r>
            <a:br>
              <a:rPr lang="en-US" sz="1800" dirty="0"/>
            </a:br>
            <a:r>
              <a:rPr lang="en-US" sz="1800" dirty="0"/>
              <a:t>For Faculty, Students, and Staff to Easily Use JupyterHub to Access NRP</a:t>
            </a:r>
          </a:p>
        </p:txBody>
      </p:sp>
      <p:pic>
        <p:nvPicPr>
          <p:cNvPr id="4" name="Picture 3">
            <a:extLst>
              <a:ext uri="{FF2B5EF4-FFF2-40B4-BE49-F238E27FC236}">
                <a16:creationId xmlns:a16="http://schemas.microsoft.com/office/drawing/2014/main" id="{6148053F-2F85-9878-E6F5-1179E6CCA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7717" y="892175"/>
            <a:ext cx="6325705" cy="3778249"/>
          </a:xfrm>
          <a:prstGeom prst="rect">
            <a:avLst/>
          </a:prstGeom>
        </p:spPr>
      </p:pic>
      <p:pic>
        <p:nvPicPr>
          <p:cNvPr id="6" name="Picture 5">
            <a:extLst>
              <a:ext uri="{FF2B5EF4-FFF2-40B4-BE49-F238E27FC236}">
                <a16:creationId xmlns:a16="http://schemas.microsoft.com/office/drawing/2014/main" id="{F559F119-3578-8642-794F-ECC4BB8422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4925" y="2606672"/>
            <a:ext cx="3038497" cy="857256"/>
          </a:xfrm>
          <a:prstGeom prst="rect">
            <a:avLst/>
          </a:prstGeom>
        </p:spPr>
      </p:pic>
      <p:sp>
        <p:nvSpPr>
          <p:cNvPr id="8" name="TextBox 7">
            <a:extLst>
              <a:ext uri="{FF2B5EF4-FFF2-40B4-BE49-F238E27FC236}">
                <a16:creationId xmlns:a16="http://schemas.microsoft.com/office/drawing/2014/main" id="{7EC36915-B48B-448E-65A7-D6A664930A17}"/>
              </a:ext>
            </a:extLst>
          </p:cNvPr>
          <p:cNvSpPr txBox="1"/>
          <p:nvPr/>
        </p:nvSpPr>
        <p:spPr>
          <a:xfrm>
            <a:off x="1076722" y="699955"/>
            <a:ext cx="6990556" cy="276999"/>
          </a:xfrm>
          <a:prstGeom prst="rect">
            <a:avLst/>
          </a:prstGeom>
          <a:noFill/>
        </p:spPr>
        <p:txBody>
          <a:bodyPr wrap="square">
            <a:spAutoFit/>
          </a:bodyPr>
          <a:lstStyle/>
          <a:p>
            <a:r>
              <a:rPr lang="en-US" sz="1200" dirty="0"/>
              <a:t>www.csusb.edu/faculty-center-for-excellence/idat/high-performance-computing/jupyterhub-nrp</a:t>
            </a:r>
          </a:p>
        </p:txBody>
      </p:sp>
      <p:pic>
        <p:nvPicPr>
          <p:cNvPr id="9" name="Picture 8">
            <a:extLst>
              <a:ext uri="{FF2B5EF4-FFF2-40B4-BE49-F238E27FC236}">
                <a16:creationId xmlns:a16="http://schemas.microsoft.com/office/drawing/2014/main" id="{82325357-ABAC-1423-9984-B0CEABFBA0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7936" y="4647404"/>
            <a:ext cx="3848128" cy="452441"/>
          </a:xfrm>
          <a:prstGeom prst="rect">
            <a:avLst/>
          </a:prstGeom>
        </p:spPr>
      </p:pic>
      <p:pic>
        <p:nvPicPr>
          <p:cNvPr id="12" name="Picture 11">
            <a:extLst>
              <a:ext uri="{FF2B5EF4-FFF2-40B4-BE49-F238E27FC236}">
                <a16:creationId xmlns:a16="http://schemas.microsoft.com/office/drawing/2014/main" id="{49336F53-CCBE-BA93-C41F-B206040293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144" y="2461242"/>
            <a:ext cx="1395782" cy="640114"/>
          </a:xfrm>
          <a:prstGeom prst="rect">
            <a:avLst/>
          </a:prstGeom>
        </p:spPr>
      </p:pic>
    </p:spTree>
    <p:extLst>
      <p:ext uri="{BB962C8B-B14F-4D97-AF65-F5344CB8AC3E}">
        <p14:creationId xmlns:p14="http://schemas.microsoft.com/office/powerpoint/2010/main" val="21213334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8692-CCA7-C30D-D668-ECE9792C000B}"/>
              </a:ext>
            </a:extLst>
          </p:cNvPr>
          <p:cNvSpPr>
            <a:spLocks noGrp="1"/>
          </p:cNvSpPr>
          <p:nvPr>
            <p:ph type="title"/>
          </p:nvPr>
        </p:nvSpPr>
        <p:spPr/>
        <p:txBody>
          <a:bodyPr/>
          <a:lstStyle/>
          <a:p>
            <a:r>
              <a:rPr lang="en-US" sz="1800" dirty="0"/>
              <a:t>We are Entering </a:t>
            </a:r>
            <a:br>
              <a:rPr lang="en-US" sz="1800" dirty="0"/>
            </a:br>
            <a:r>
              <a:rPr lang="en-US" sz="1800" dirty="0"/>
              <a:t>a New Reality of Ambient AI/ML</a:t>
            </a:r>
          </a:p>
        </p:txBody>
      </p:sp>
      <p:pic>
        <p:nvPicPr>
          <p:cNvPr id="5" name="PXL_20240229_000757599.TS">
            <a:hlinkClick r:id="" action="ppaction://media"/>
            <a:extLst>
              <a:ext uri="{FF2B5EF4-FFF2-40B4-BE49-F238E27FC236}">
                <a16:creationId xmlns:a16="http://schemas.microsoft.com/office/drawing/2014/main" id="{A863B213-22B6-4BD0-185A-548FAF8E42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9862" y="755065"/>
            <a:ext cx="6804276" cy="3855518"/>
          </a:xfrm>
          <a:prstGeom prst="rect">
            <a:avLst/>
          </a:prstGeom>
        </p:spPr>
      </p:pic>
      <p:sp>
        <p:nvSpPr>
          <p:cNvPr id="6" name="TextBox 5">
            <a:extLst>
              <a:ext uri="{FF2B5EF4-FFF2-40B4-BE49-F238E27FC236}">
                <a16:creationId xmlns:a16="http://schemas.microsoft.com/office/drawing/2014/main" id="{9F202B48-3880-465B-4152-276C82D7568B}"/>
              </a:ext>
            </a:extLst>
          </p:cNvPr>
          <p:cNvSpPr txBox="1"/>
          <p:nvPr/>
        </p:nvSpPr>
        <p:spPr>
          <a:xfrm>
            <a:off x="2673500" y="4661072"/>
            <a:ext cx="3797001" cy="369332"/>
          </a:xfrm>
          <a:prstGeom prst="rect">
            <a:avLst/>
          </a:prstGeom>
          <a:noFill/>
        </p:spPr>
        <p:txBody>
          <a:bodyPr wrap="none" rtlCol="0">
            <a:spAutoFit/>
          </a:bodyPr>
          <a:lstStyle/>
          <a:p>
            <a:r>
              <a:rPr lang="en-US" dirty="0"/>
              <a:t>3 Weeks Ago Outside Atkinson Hall</a:t>
            </a:r>
          </a:p>
        </p:txBody>
      </p:sp>
    </p:spTree>
    <p:extLst>
      <p:ext uri="{BB962C8B-B14F-4D97-AF65-F5344CB8AC3E}">
        <p14:creationId xmlns:p14="http://schemas.microsoft.com/office/powerpoint/2010/main" val="201958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9"/>
          <p:cNvSpPr txBox="1">
            <a:spLocks noGrp="1"/>
          </p:cNvSpPr>
          <p:nvPr>
            <p:ph type="title"/>
          </p:nvPr>
        </p:nvSpPr>
        <p:spPr>
          <a:xfrm>
            <a:off x="0" y="0"/>
            <a:ext cx="9144000" cy="698070"/>
          </a:xfrm>
          <a:prstGeom prst="rect">
            <a:avLst/>
          </a:prstGeom>
          <a:solidFill>
            <a:srgbClr val="002DAA"/>
          </a:solidFill>
          <a:ln>
            <a:noFill/>
          </a:ln>
        </p:spPr>
        <p:txBody>
          <a:bodyPr spcFirstLastPara="1" wrap="square" lIns="68600" tIns="33750" rIns="68600" bIns="33750" anchor="ctr" anchorCtr="0">
            <a:noAutofit/>
          </a:bodyPr>
          <a:lstStyle/>
          <a:p>
            <a:pPr marL="0" lvl="0" indent="0" algn="ctr" rtl="0">
              <a:spcBef>
                <a:spcPts val="0"/>
              </a:spcBef>
              <a:spcAft>
                <a:spcPts val="0"/>
              </a:spcAft>
              <a:buNone/>
            </a:pPr>
            <a:r>
              <a:rPr lang="en-US" sz="1800" dirty="0"/>
              <a:t>2023: The New Pacific Research Platform Video Shown at 4NRP </a:t>
            </a:r>
            <a:br>
              <a:rPr lang="en-US" sz="1800" dirty="0"/>
            </a:br>
            <a:r>
              <a:rPr lang="en-US" sz="1800" dirty="0"/>
              <a:t>Highlighted 3 Applications, But Had No Mention of AI/ML</a:t>
            </a:r>
            <a:endParaRPr dirty="0"/>
          </a:p>
        </p:txBody>
      </p:sp>
      <p:pic>
        <p:nvPicPr>
          <p:cNvPr id="716" name="Google Shape;716;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6829" y="764198"/>
            <a:ext cx="7930342" cy="3689256"/>
          </a:xfrm>
          <a:prstGeom prst="rect">
            <a:avLst/>
          </a:prstGeom>
          <a:noFill/>
          <a:ln>
            <a:noFill/>
          </a:ln>
        </p:spPr>
      </p:pic>
      <p:sp>
        <p:nvSpPr>
          <p:cNvPr id="717" name="Google Shape;717;p39"/>
          <p:cNvSpPr txBox="1"/>
          <p:nvPr/>
        </p:nvSpPr>
        <p:spPr>
          <a:xfrm>
            <a:off x="2096984" y="4578848"/>
            <a:ext cx="4950032"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dk1"/>
                </a:solidFill>
                <a:latin typeface="Arial"/>
                <a:ea typeface="Arial"/>
                <a:cs typeface="Arial"/>
                <a:sym typeface="Arial"/>
              </a:rPr>
              <a:t>Pacific Research Platform Video:</a:t>
            </a:r>
            <a:endParaRPr dirty="0"/>
          </a:p>
          <a:p>
            <a:pPr marL="0" marR="0" lvl="0" indent="0" algn="ctr" rtl="0">
              <a:spcBef>
                <a:spcPts val="0"/>
              </a:spcBef>
              <a:spcAft>
                <a:spcPts val="0"/>
              </a:spcAft>
              <a:buNone/>
            </a:pPr>
            <a:r>
              <a:rPr lang="en-US" sz="1100" dirty="0">
                <a:solidFill>
                  <a:schemeClr val="dk1"/>
                </a:solidFill>
                <a:latin typeface="Arial"/>
                <a:ea typeface="Arial"/>
                <a:cs typeface="Arial"/>
                <a:sym typeface="Arial"/>
              </a:rPr>
              <a:t>https://nationalresearchplatform.org/media/pacific-research-platform-video/</a:t>
            </a:r>
            <a:endParaRPr dirty="0"/>
          </a:p>
        </p:txBody>
      </p:sp>
      <p:pic>
        <p:nvPicPr>
          <p:cNvPr id="718" name="Google Shape;718;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92871" y="4663079"/>
            <a:ext cx="1001252" cy="480421"/>
          </a:xfrm>
          <a:prstGeom prst="rect">
            <a:avLst/>
          </a:prstGeom>
          <a:noFill/>
          <a:ln>
            <a:noFill/>
          </a:ln>
        </p:spPr>
      </p:pic>
    </p:spTree>
    <p:extLst>
      <p:ext uri="{BB962C8B-B14F-4D97-AF65-F5344CB8AC3E}">
        <p14:creationId xmlns:p14="http://schemas.microsoft.com/office/powerpoint/2010/main" val="19523267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TextBox 1017">
            <a:extLst>
              <a:ext uri="{FF2B5EF4-FFF2-40B4-BE49-F238E27FC236}">
                <a16:creationId xmlns:a16="http://schemas.microsoft.com/office/drawing/2014/main" id="{11B933C0-D084-1144-14D9-30342DBC7174}"/>
              </a:ext>
            </a:extLst>
          </p:cNvPr>
          <p:cNvSpPr txBox="1"/>
          <p:nvPr/>
        </p:nvSpPr>
        <p:spPr>
          <a:xfrm>
            <a:off x="43925" y="2188995"/>
            <a:ext cx="1472326" cy="1015663"/>
          </a:xfrm>
          <a:prstGeom prst="rect">
            <a:avLst/>
          </a:prstGeom>
          <a:noFill/>
        </p:spPr>
        <p:txBody>
          <a:bodyPr wrap="none" rtlCol="0">
            <a:spAutoFit/>
          </a:bodyPr>
          <a:lstStyle/>
          <a:p>
            <a:r>
              <a:rPr lang="en-US" sz="1200" dirty="0"/>
              <a:t>5NRP </a:t>
            </a:r>
          </a:p>
          <a:p>
            <a:r>
              <a:rPr lang="en-US" sz="1200" dirty="0"/>
              <a:t>Speakers:</a:t>
            </a:r>
          </a:p>
          <a:p>
            <a:r>
              <a:rPr lang="en-US" sz="1200" dirty="0"/>
              <a:t>	Weds/Thurs</a:t>
            </a:r>
          </a:p>
          <a:p>
            <a:r>
              <a:rPr lang="en-US" sz="1200" dirty="0"/>
              <a:t>	My Talk</a:t>
            </a:r>
          </a:p>
          <a:p>
            <a:endParaRPr lang="en-US" sz="1200" dirty="0"/>
          </a:p>
        </p:txBody>
      </p:sp>
      <p:sp>
        <p:nvSpPr>
          <p:cNvPr id="2" name="Title 1">
            <a:extLst>
              <a:ext uri="{FF2B5EF4-FFF2-40B4-BE49-F238E27FC236}">
                <a16:creationId xmlns:a16="http://schemas.microsoft.com/office/drawing/2014/main" id="{5666F1EB-8BDF-3B8A-661F-66E606BEB2B7}"/>
              </a:ext>
            </a:extLst>
          </p:cNvPr>
          <p:cNvSpPr>
            <a:spLocks noGrp="1"/>
          </p:cNvSpPr>
          <p:nvPr>
            <p:ph type="title"/>
          </p:nvPr>
        </p:nvSpPr>
        <p:spPr/>
        <p:txBody>
          <a:bodyPr/>
          <a:lstStyle/>
          <a:p>
            <a:r>
              <a:rPr lang="en-US" sz="1800" dirty="0"/>
              <a:t>2024: By 5NRP</a:t>
            </a:r>
            <a:br>
              <a:rPr lang="en-US" sz="1800" dirty="0"/>
            </a:br>
            <a:r>
              <a:rPr lang="en-US" sz="1800" dirty="0"/>
              <a:t>Almost All NRP Namespaces Use AI/ML</a:t>
            </a:r>
          </a:p>
        </p:txBody>
      </p:sp>
      <p:pic>
        <p:nvPicPr>
          <p:cNvPr id="4" name="Picture 3">
            <a:extLst>
              <a:ext uri="{FF2B5EF4-FFF2-40B4-BE49-F238E27FC236}">
                <a16:creationId xmlns:a16="http://schemas.microsoft.com/office/drawing/2014/main" id="{14BA4FAB-475C-A532-C75C-3B78E6DAC662}"/>
              </a:ext>
            </a:extLst>
          </p:cNvPr>
          <p:cNvPicPr>
            <a:picLocks noChangeAspect="1"/>
          </p:cNvPicPr>
          <p:nvPr/>
        </p:nvPicPr>
        <p:blipFill>
          <a:blip r:embed="rId2"/>
          <a:stretch>
            <a:fillRect/>
          </a:stretch>
        </p:blipFill>
        <p:spPr>
          <a:xfrm>
            <a:off x="1482325" y="792111"/>
            <a:ext cx="6273127" cy="4403109"/>
          </a:xfrm>
          <a:prstGeom prst="rect">
            <a:avLst/>
          </a:prstGeom>
        </p:spPr>
      </p:pic>
      <p:grpSp>
        <p:nvGrpSpPr>
          <p:cNvPr id="18" name="Group 17">
            <a:extLst>
              <a:ext uri="{FF2B5EF4-FFF2-40B4-BE49-F238E27FC236}">
                <a16:creationId xmlns:a16="http://schemas.microsoft.com/office/drawing/2014/main" id="{8549730A-74BD-9308-586B-ABD20201E9A3}"/>
              </a:ext>
            </a:extLst>
          </p:cNvPr>
          <p:cNvGrpSpPr/>
          <p:nvPr/>
        </p:nvGrpSpPr>
        <p:grpSpPr>
          <a:xfrm>
            <a:off x="5746037" y="1060006"/>
            <a:ext cx="2817196" cy="1066905"/>
            <a:chOff x="5746037" y="1060006"/>
            <a:chExt cx="2817196" cy="1066905"/>
          </a:xfrm>
        </p:grpSpPr>
        <p:sp>
          <p:nvSpPr>
            <p:cNvPr id="5" name="Oval 4">
              <a:extLst>
                <a:ext uri="{FF2B5EF4-FFF2-40B4-BE49-F238E27FC236}">
                  <a16:creationId xmlns:a16="http://schemas.microsoft.com/office/drawing/2014/main" id="{711B5E48-5B5C-FB91-EF38-D70112250AC6}"/>
                </a:ext>
              </a:extLst>
            </p:cNvPr>
            <p:cNvSpPr/>
            <p:nvPr/>
          </p:nvSpPr>
          <p:spPr bwMode="auto">
            <a:xfrm rot="20920336">
              <a:off x="6740132" y="1552789"/>
              <a:ext cx="446015" cy="202746"/>
            </a:xfrm>
            <a:prstGeom prst="ellipse">
              <a:avLst/>
            </a:prstGeom>
            <a:noFill/>
            <a:ln w="19050" cap="flat" cmpd="sng" algn="ctr">
              <a:solidFill>
                <a:srgbClr val="C00000"/>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CC52E6EE-4DDB-E023-8AF6-BE4177E0BC0B}"/>
                </a:ext>
              </a:extLst>
            </p:cNvPr>
            <p:cNvSpPr txBox="1"/>
            <p:nvPr/>
          </p:nvSpPr>
          <p:spPr>
            <a:xfrm>
              <a:off x="6669054" y="1695082"/>
              <a:ext cx="585417" cy="215444"/>
            </a:xfrm>
            <a:prstGeom prst="rect">
              <a:avLst/>
            </a:prstGeom>
            <a:noFill/>
          </p:spPr>
          <p:txBody>
            <a:bodyPr wrap="none" rtlCol="0">
              <a:spAutoFit/>
            </a:bodyPr>
            <a:lstStyle/>
            <a:p>
              <a:r>
                <a:rPr lang="en-US" sz="800" b="1" dirty="0" err="1">
                  <a:solidFill>
                    <a:srgbClr val="C00000"/>
                  </a:solidFill>
                </a:rPr>
                <a:t>IceCube</a:t>
              </a:r>
              <a:endParaRPr lang="en-US" sz="800" b="1" dirty="0">
                <a:solidFill>
                  <a:srgbClr val="C00000"/>
                </a:solidFill>
              </a:endParaRPr>
            </a:p>
          </p:txBody>
        </p:sp>
        <p:sp>
          <p:nvSpPr>
            <p:cNvPr id="7" name="TextBox 6">
              <a:extLst>
                <a:ext uri="{FF2B5EF4-FFF2-40B4-BE49-F238E27FC236}">
                  <a16:creationId xmlns:a16="http://schemas.microsoft.com/office/drawing/2014/main" id="{210283F6-6614-5D26-DF39-DFA34A263638}"/>
                </a:ext>
              </a:extLst>
            </p:cNvPr>
            <p:cNvSpPr txBox="1"/>
            <p:nvPr/>
          </p:nvSpPr>
          <p:spPr>
            <a:xfrm>
              <a:off x="7012117" y="1392211"/>
              <a:ext cx="389850" cy="215444"/>
            </a:xfrm>
            <a:prstGeom prst="rect">
              <a:avLst/>
            </a:prstGeom>
            <a:noFill/>
          </p:spPr>
          <p:txBody>
            <a:bodyPr wrap="none" rtlCol="0">
              <a:spAutoFit/>
            </a:bodyPr>
            <a:lstStyle/>
            <a:p>
              <a:r>
                <a:rPr lang="en-US" sz="800" b="1" dirty="0">
                  <a:solidFill>
                    <a:srgbClr val="C00000"/>
                  </a:solidFill>
                </a:rPr>
                <a:t>OFF</a:t>
              </a:r>
            </a:p>
          </p:txBody>
        </p:sp>
        <p:sp>
          <p:nvSpPr>
            <p:cNvPr id="8" name="TextBox 7">
              <a:extLst>
                <a:ext uri="{FF2B5EF4-FFF2-40B4-BE49-F238E27FC236}">
                  <a16:creationId xmlns:a16="http://schemas.microsoft.com/office/drawing/2014/main" id="{F8859A9E-5CEF-C278-7D17-2D6097E98619}"/>
                </a:ext>
              </a:extLst>
            </p:cNvPr>
            <p:cNvSpPr txBox="1"/>
            <p:nvPr/>
          </p:nvSpPr>
          <p:spPr>
            <a:xfrm>
              <a:off x="7151738" y="1388247"/>
              <a:ext cx="1411495" cy="738664"/>
            </a:xfrm>
            <a:prstGeom prst="rect">
              <a:avLst/>
            </a:prstGeom>
            <a:noFill/>
          </p:spPr>
          <p:txBody>
            <a:bodyPr wrap="square" rtlCol="0">
              <a:spAutoFit/>
            </a:bodyPr>
            <a:lstStyle/>
            <a:p>
              <a:pPr algn="ctr"/>
              <a:r>
                <a:rPr lang="en-US" sz="1050" b="1" dirty="0">
                  <a:solidFill>
                    <a:srgbClr val="C00000"/>
                  </a:solidFill>
                </a:rPr>
                <a:t>3 Massive Physics/Chemistry Community Projects</a:t>
              </a:r>
            </a:p>
          </p:txBody>
        </p:sp>
        <p:sp>
          <p:nvSpPr>
            <p:cNvPr id="16" name="TextBox 15">
              <a:extLst>
                <a:ext uri="{FF2B5EF4-FFF2-40B4-BE49-F238E27FC236}">
                  <a16:creationId xmlns:a16="http://schemas.microsoft.com/office/drawing/2014/main" id="{7C304E7F-6DD6-812B-3C2C-9B4DE853B5FA}"/>
                </a:ext>
              </a:extLst>
            </p:cNvPr>
            <p:cNvSpPr txBox="1"/>
            <p:nvPr/>
          </p:nvSpPr>
          <p:spPr>
            <a:xfrm>
              <a:off x="5746037" y="1060006"/>
              <a:ext cx="354584" cy="184666"/>
            </a:xfrm>
            <a:prstGeom prst="rect">
              <a:avLst/>
            </a:prstGeom>
            <a:noFill/>
          </p:spPr>
          <p:txBody>
            <a:bodyPr wrap="none" rtlCol="0">
              <a:spAutoFit/>
            </a:bodyPr>
            <a:lstStyle/>
            <a:p>
              <a:r>
                <a:rPr lang="en-US" sz="600" b="1" dirty="0">
                  <a:solidFill>
                    <a:srgbClr val="C00000"/>
                  </a:solidFill>
                </a:rPr>
                <a:t>OSG</a:t>
              </a:r>
            </a:p>
          </p:txBody>
        </p:sp>
        <p:sp>
          <p:nvSpPr>
            <p:cNvPr id="17" name="Oval 16">
              <a:extLst>
                <a:ext uri="{FF2B5EF4-FFF2-40B4-BE49-F238E27FC236}">
                  <a16:creationId xmlns:a16="http://schemas.microsoft.com/office/drawing/2014/main" id="{F1538245-9F99-36D6-3E8E-245576198FAC}"/>
                </a:ext>
              </a:extLst>
            </p:cNvPr>
            <p:cNvSpPr/>
            <p:nvPr/>
          </p:nvSpPr>
          <p:spPr bwMode="auto">
            <a:xfrm rot="20920336">
              <a:off x="5821522" y="1197543"/>
              <a:ext cx="204131" cy="138261"/>
            </a:xfrm>
            <a:prstGeom prst="ellipse">
              <a:avLst/>
            </a:prstGeom>
            <a:noFill/>
            <a:ln w="19050" cap="flat" cmpd="sng" algn="ctr">
              <a:solidFill>
                <a:srgbClr val="C00000"/>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27" name="Group 26">
            <a:extLst>
              <a:ext uri="{FF2B5EF4-FFF2-40B4-BE49-F238E27FC236}">
                <a16:creationId xmlns:a16="http://schemas.microsoft.com/office/drawing/2014/main" id="{6021D0DA-FF43-0E27-E327-CD6581A3174C}"/>
              </a:ext>
            </a:extLst>
          </p:cNvPr>
          <p:cNvGrpSpPr/>
          <p:nvPr/>
        </p:nvGrpSpPr>
        <p:grpSpPr>
          <a:xfrm>
            <a:off x="4177449" y="1674753"/>
            <a:ext cx="330540" cy="229694"/>
            <a:chOff x="4186184" y="1680832"/>
            <a:chExt cx="330540" cy="229694"/>
          </a:xfrm>
        </p:grpSpPr>
        <p:sp>
          <p:nvSpPr>
            <p:cNvPr id="23" name="TextBox 22">
              <a:extLst>
                <a:ext uri="{FF2B5EF4-FFF2-40B4-BE49-F238E27FC236}">
                  <a16:creationId xmlns:a16="http://schemas.microsoft.com/office/drawing/2014/main" id="{6E2E87B8-98D6-9CEF-6642-4B72A80BAFCC}"/>
                </a:ext>
              </a:extLst>
            </p:cNvPr>
            <p:cNvSpPr txBox="1"/>
            <p:nvPr/>
          </p:nvSpPr>
          <p:spPr>
            <a:xfrm>
              <a:off x="4186184" y="1680832"/>
              <a:ext cx="330540" cy="184666"/>
            </a:xfrm>
            <a:prstGeom prst="rect">
              <a:avLst/>
            </a:prstGeom>
            <a:noFill/>
          </p:spPr>
          <p:txBody>
            <a:bodyPr wrap="none" rtlCol="0">
              <a:spAutoFit/>
            </a:bodyPr>
            <a:lstStyle/>
            <a:p>
              <a:r>
                <a:rPr lang="en-US" sz="600" b="1" dirty="0"/>
                <a:t>Ben</a:t>
              </a:r>
            </a:p>
          </p:txBody>
        </p:sp>
        <p:sp>
          <p:nvSpPr>
            <p:cNvPr id="26" name="Star: 5 Points 25">
              <a:extLst>
                <a:ext uri="{FF2B5EF4-FFF2-40B4-BE49-F238E27FC236}">
                  <a16:creationId xmlns:a16="http://schemas.microsoft.com/office/drawing/2014/main" id="{1F2A59BC-D2F6-4AE3-A390-6612FB28B903}"/>
                </a:ext>
              </a:extLst>
            </p:cNvPr>
            <p:cNvSpPr/>
            <p:nvPr/>
          </p:nvSpPr>
          <p:spPr bwMode="auto">
            <a:xfrm>
              <a:off x="4295442" y="180824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grpSp>
        <p:nvGrpSpPr>
          <p:cNvPr id="29" name="Group 28">
            <a:extLst>
              <a:ext uri="{FF2B5EF4-FFF2-40B4-BE49-F238E27FC236}">
                <a16:creationId xmlns:a16="http://schemas.microsoft.com/office/drawing/2014/main" id="{F5B8564F-6C14-DCF3-D2D2-5029765C84EC}"/>
              </a:ext>
            </a:extLst>
          </p:cNvPr>
          <p:cNvGrpSpPr/>
          <p:nvPr/>
        </p:nvGrpSpPr>
        <p:grpSpPr>
          <a:xfrm>
            <a:off x="6020948" y="1127835"/>
            <a:ext cx="348172" cy="206123"/>
            <a:chOff x="6020948" y="1127835"/>
            <a:chExt cx="348172" cy="206123"/>
          </a:xfrm>
        </p:grpSpPr>
        <p:sp>
          <p:nvSpPr>
            <p:cNvPr id="14" name="TextBox 13">
              <a:extLst>
                <a:ext uri="{FF2B5EF4-FFF2-40B4-BE49-F238E27FC236}">
                  <a16:creationId xmlns:a16="http://schemas.microsoft.com/office/drawing/2014/main" id="{90F79C67-2090-16A4-836D-77E8BB41D904}"/>
                </a:ext>
              </a:extLst>
            </p:cNvPr>
            <p:cNvSpPr txBox="1"/>
            <p:nvPr/>
          </p:nvSpPr>
          <p:spPr>
            <a:xfrm>
              <a:off x="6020948" y="1127835"/>
              <a:ext cx="348172" cy="184666"/>
            </a:xfrm>
            <a:prstGeom prst="rect">
              <a:avLst/>
            </a:prstGeom>
            <a:noFill/>
          </p:spPr>
          <p:txBody>
            <a:bodyPr wrap="none" rtlCol="0">
              <a:spAutoFit/>
            </a:bodyPr>
            <a:lstStyle/>
            <a:p>
              <a:r>
                <a:rPr lang="en-US" sz="600" b="1" dirty="0"/>
                <a:t>Ravi</a:t>
              </a:r>
            </a:p>
          </p:txBody>
        </p:sp>
        <p:sp>
          <p:nvSpPr>
            <p:cNvPr id="28" name="Star: 5 Points 27">
              <a:extLst>
                <a:ext uri="{FF2B5EF4-FFF2-40B4-BE49-F238E27FC236}">
                  <a16:creationId xmlns:a16="http://schemas.microsoft.com/office/drawing/2014/main" id="{D2F1E8B3-6614-691A-D163-FE37F53BD634}"/>
                </a:ext>
              </a:extLst>
            </p:cNvPr>
            <p:cNvSpPr/>
            <p:nvPr/>
          </p:nvSpPr>
          <p:spPr bwMode="auto">
            <a:xfrm>
              <a:off x="6141160" y="1231676"/>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994" name="Group 993">
            <a:extLst>
              <a:ext uri="{FF2B5EF4-FFF2-40B4-BE49-F238E27FC236}">
                <a16:creationId xmlns:a16="http://schemas.microsoft.com/office/drawing/2014/main" id="{12EFB274-3AFF-1968-B9DC-A0CF942A9F61}"/>
              </a:ext>
            </a:extLst>
          </p:cNvPr>
          <p:cNvGrpSpPr/>
          <p:nvPr/>
        </p:nvGrpSpPr>
        <p:grpSpPr>
          <a:xfrm>
            <a:off x="6329142" y="1265564"/>
            <a:ext cx="506870" cy="215852"/>
            <a:chOff x="6329142" y="1265564"/>
            <a:chExt cx="506870" cy="215852"/>
          </a:xfrm>
        </p:grpSpPr>
        <p:sp>
          <p:nvSpPr>
            <p:cNvPr id="15" name="TextBox 14">
              <a:extLst>
                <a:ext uri="{FF2B5EF4-FFF2-40B4-BE49-F238E27FC236}">
                  <a16:creationId xmlns:a16="http://schemas.microsoft.com/office/drawing/2014/main" id="{48EB7245-9678-9462-DF82-5C1F37835C0D}"/>
                </a:ext>
              </a:extLst>
            </p:cNvPr>
            <p:cNvSpPr txBox="1"/>
            <p:nvPr/>
          </p:nvSpPr>
          <p:spPr>
            <a:xfrm>
              <a:off x="6329142" y="1265564"/>
              <a:ext cx="506870" cy="184666"/>
            </a:xfrm>
            <a:prstGeom prst="rect">
              <a:avLst/>
            </a:prstGeom>
            <a:noFill/>
          </p:spPr>
          <p:txBody>
            <a:bodyPr wrap="none" rtlCol="0">
              <a:spAutoFit/>
            </a:bodyPr>
            <a:lstStyle/>
            <a:p>
              <a:r>
                <a:rPr lang="en-US" sz="600" b="1" dirty="0" err="1"/>
                <a:t>Xiaolong</a:t>
              </a:r>
              <a:endParaRPr lang="en-US" sz="600" b="1" dirty="0"/>
            </a:p>
          </p:txBody>
        </p:sp>
        <p:sp>
          <p:nvSpPr>
            <p:cNvPr id="31" name="Star: 5 Points 30">
              <a:extLst>
                <a:ext uri="{FF2B5EF4-FFF2-40B4-BE49-F238E27FC236}">
                  <a16:creationId xmlns:a16="http://schemas.microsoft.com/office/drawing/2014/main" id="{3EBC88D1-0038-A433-E53C-111FB3BFEEAC}"/>
                </a:ext>
              </a:extLst>
            </p:cNvPr>
            <p:cNvSpPr/>
            <p:nvPr/>
          </p:nvSpPr>
          <p:spPr bwMode="auto">
            <a:xfrm>
              <a:off x="6485844" y="137913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993" name="Group 992">
            <a:extLst>
              <a:ext uri="{FF2B5EF4-FFF2-40B4-BE49-F238E27FC236}">
                <a16:creationId xmlns:a16="http://schemas.microsoft.com/office/drawing/2014/main" id="{1E0E790E-82BC-874F-4FDA-1AAD30AC3E0C}"/>
              </a:ext>
            </a:extLst>
          </p:cNvPr>
          <p:cNvGrpSpPr/>
          <p:nvPr/>
        </p:nvGrpSpPr>
        <p:grpSpPr>
          <a:xfrm>
            <a:off x="5985063" y="1343766"/>
            <a:ext cx="441146" cy="206263"/>
            <a:chOff x="5985063" y="1343766"/>
            <a:chExt cx="441146" cy="206263"/>
          </a:xfrm>
        </p:grpSpPr>
        <p:sp>
          <p:nvSpPr>
            <p:cNvPr id="19" name="TextBox 18">
              <a:extLst>
                <a:ext uri="{FF2B5EF4-FFF2-40B4-BE49-F238E27FC236}">
                  <a16:creationId xmlns:a16="http://schemas.microsoft.com/office/drawing/2014/main" id="{DDC3BD34-56BD-90E8-5BBC-A87790100128}"/>
                </a:ext>
              </a:extLst>
            </p:cNvPr>
            <p:cNvSpPr txBox="1"/>
            <p:nvPr/>
          </p:nvSpPr>
          <p:spPr>
            <a:xfrm>
              <a:off x="5985063" y="1343766"/>
              <a:ext cx="441146" cy="184666"/>
            </a:xfrm>
            <a:prstGeom prst="rect">
              <a:avLst/>
            </a:prstGeom>
            <a:noFill/>
          </p:spPr>
          <p:txBody>
            <a:bodyPr wrap="none" rtlCol="0">
              <a:spAutoFit/>
            </a:bodyPr>
            <a:lstStyle/>
            <a:p>
              <a:r>
                <a:rPr lang="en-US" sz="600" b="1" dirty="0"/>
                <a:t>Dinesh</a:t>
              </a:r>
            </a:p>
          </p:txBody>
        </p:sp>
        <p:sp>
          <p:nvSpPr>
            <p:cNvPr id="992" name="Star: 5 Points 991">
              <a:extLst>
                <a:ext uri="{FF2B5EF4-FFF2-40B4-BE49-F238E27FC236}">
                  <a16:creationId xmlns:a16="http://schemas.microsoft.com/office/drawing/2014/main" id="{8FBD019F-72DB-A4EC-166F-3AE922DD0BEA}"/>
                </a:ext>
              </a:extLst>
            </p:cNvPr>
            <p:cNvSpPr/>
            <p:nvPr/>
          </p:nvSpPr>
          <p:spPr bwMode="auto">
            <a:xfrm>
              <a:off x="6131698" y="1447747"/>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996" name="Group 995">
            <a:extLst>
              <a:ext uri="{FF2B5EF4-FFF2-40B4-BE49-F238E27FC236}">
                <a16:creationId xmlns:a16="http://schemas.microsoft.com/office/drawing/2014/main" id="{727512D4-E941-E9D0-C24E-F38C8BD7F1E9}"/>
              </a:ext>
            </a:extLst>
          </p:cNvPr>
          <p:cNvGrpSpPr/>
          <p:nvPr/>
        </p:nvGrpSpPr>
        <p:grpSpPr>
          <a:xfrm>
            <a:off x="5231152" y="1980099"/>
            <a:ext cx="514885" cy="293713"/>
            <a:chOff x="5231152" y="1980099"/>
            <a:chExt cx="514885" cy="293713"/>
          </a:xfrm>
        </p:grpSpPr>
        <p:sp>
          <p:nvSpPr>
            <p:cNvPr id="24" name="TextBox 23">
              <a:extLst>
                <a:ext uri="{FF2B5EF4-FFF2-40B4-BE49-F238E27FC236}">
                  <a16:creationId xmlns:a16="http://schemas.microsoft.com/office/drawing/2014/main" id="{061EE4D7-E41A-006E-F852-C2C10AA6EC17}"/>
                </a:ext>
              </a:extLst>
            </p:cNvPr>
            <p:cNvSpPr txBox="1"/>
            <p:nvPr/>
          </p:nvSpPr>
          <p:spPr>
            <a:xfrm>
              <a:off x="5231152" y="1980099"/>
              <a:ext cx="514885" cy="184666"/>
            </a:xfrm>
            <a:prstGeom prst="rect">
              <a:avLst/>
            </a:prstGeom>
            <a:noFill/>
          </p:spPr>
          <p:txBody>
            <a:bodyPr wrap="none" rtlCol="0">
              <a:spAutoFit/>
            </a:bodyPr>
            <a:lstStyle/>
            <a:p>
              <a:r>
                <a:rPr lang="en-US" sz="600" b="1" dirty="0" err="1"/>
                <a:t>Bingbing</a:t>
              </a:r>
              <a:endParaRPr lang="en-US" sz="600" b="1" dirty="0"/>
            </a:p>
          </p:txBody>
        </p:sp>
        <p:sp>
          <p:nvSpPr>
            <p:cNvPr id="30" name="Star: 5 Points 29">
              <a:extLst>
                <a:ext uri="{FF2B5EF4-FFF2-40B4-BE49-F238E27FC236}">
                  <a16:creationId xmlns:a16="http://schemas.microsoft.com/office/drawing/2014/main" id="{B57FB2B4-9DEC-A6BD-88BE-6B5C98698AE2}"/>
                </a:ext>
              </a:extLst>
            </p:cNvPr>
            <p:cNvSpPr/>
            <p:nvPr/>
          </p:nvSpPr>
          <p:spPr bwMode="auto">
            <a:xfrm>
              <a:off x="5566207" y="2171530"/>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95" name="Star: 5 Points 994">
              <a:extLst>
                <a:ext uri="{FF2B5EF4-FFF2-40B4-BE49-F238E27FC236}">
                  <a16:creationId xmlns:a16="http://schemas.microsoft.com/office/drawing/2014/main" id="{8330C4A6-7E3E-EFC9-3033-061B1409DCE4}"/>
                </a:ext>
              </a:extLst>
            </p:cNvPr>
            <p:cNvSpPr/>
            <p:nvPr/>
          </p:nvSpPr>
          <p:spPr bwMode="auto">
            <a:xfrm>
              <a:off x="5566207" y="210216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1000" name="Group 999">
            <a:extLst>
              <a:ext uri="{FF2B5EF4-FFF2-40B4-BE49-F238E27FC236}">
                <a16:creationId xmlns:a16="http://schemas.microsoft.com/office/drawing/2014/main" id="{64C60FD9-3E04-D7D8-17AF-9118459D961C}"/>
              </a:ext>
            </a:extLst>
          </p:cNvPr>
          <p:cNvGrpSpPr/>
          <p:nvPr/>
        </p:nvGrpSpPr>
        <p:grpSpPr>
          <a:xfrm>
            <a:off x="6126829" y="1840086"/>
            <a:ext cx="413985" cy="184666"/>
            <a:chOff x="6126829" y="1831350"/>
            <a:chExt cx="413985" cy="184666"/>
          </a:xfrm>
        </p:grpSpPr>
        <p:sp>
          <p:nvSpPr>
            <p:cNvPr id="997" name="Star: 5 Points 996">
              <a:extLst>
                <a:ext uri="{FF2B5EF4-FFF2-40B4-BE49-F238E27FC236}">
                  <a16:creationId xmlns:a16="http://schemas.microsoft.com/office/drawing/2014/main" id="{5FFAF47D-5077-919E-0068-D61A3BC6CD79}"/>
                </a:ext>
              </a:extLst>
            </p:cNvPr>
            <p:cNvSpPr/>
            <p:nvPr/>
          </p:nvSpPr>
          <p:spPr bwMode="auto">
            <a:xfrm>
              <a:off x="6126829" y="1865271"/>
              <a:ext cx="119396" cy="102282"/>
            </a:xfrm>
            <a:prstGeom prst="star5">
              <a:avLst/>
            </a:prstGeom>
            <a:solidFill>
              <a:srgbClr val="FF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FF0000"/>
                </a:solidFill>
                <a:effectLst/>
                <a:latin typeface="Arial" charset="0"/>
              </a:endParaRPr>
            </a:p>
          </p:txBody>
        </p:sp>
        <p:sp>
          <p:nvSpPr>
            <p:cNvPr id="998" name="TextBox 997">
              <a:extLst>
                <a:ext uri="{FF2B5EF4-FFF2-40B4-BE49-F238E27FC236}">
                  <a16:creationId xmlns:a16="http://schemas.microsoft.com/office/drawing/2014/main" id="{5A4CC3FA-EA2C-16BD-C331-6D7FAB2A924E}"/>
                </a:ext>
              </a:extLst>
            </p:cNvPr>
            <p:cNvSpPr txBox="1"/>
            <p:nvPr/>
          </p:nvSpPr>
          <p:spPr>
            <a:xfrm>
              <a:off x="6166994" y="1831350"/>
              <a:ext cx="373820" cy="184666"/>
            </a:xfrm>
            <a:prstGeom prst="rect">
              <a:avLst/>
            </a:prstGeom>
            <a:noFill/>
          </p:spPr>
          <p:txBody>
            <a:bodyPr wrap="none" rtlCol="0">
              <a:spAutoFit/>
            </a:bodyPr>
            <a:lstStyle/>
            <a:p>
              <a:r>
                <a:rPr lang="en-US" sz="600" b="1" dirty="0">
                  <a:solidFill>
                    <a:srgbClr val="FF0000"/>
                  </a:solidFill>
                </a:rPr>
                <a:t>Rose</a:t>
              </a:r>
            </a:p>
          </p:txBody>
        </p:sp>
      </p:grpSp>
      <p:sp>
        <p:nvSpPr>
          <p:cNvPr id="1001" name="Star: 5 Points 1000">
            <a:extLst>
              <a:ext uri="{FF2B5EF4-FFF2-40B4-BE49-F238E27FC236}">
                <a16:creationId xmlns:a16="http://schemas.microsoft.com/office/drawing/2014/main" id="{34B94C8F-76CE-5146-700A-D30AB1219398}"/>
              </a:ext>
            </a:extLst>
          </p:cNvPr>
          <p:cNvSpPr/>
          <p:nvPr/>
        </p:nvSpPr>
        <p:spPr bwMode="auto">
          <a:xfrm>
            <a:off x="382351" y="2654306"/>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1006" name="Group 1005">
            <a:extLst>
              <a:ext uri="{FF2B5EF4-FFF2-40B4-BE49-F238E27FC236}">
                <a16:creationId xmlns:a16="http://schemas.microsoft.com/office/drawing/2014/main" id="{4B010A29-9DA6-E24F-3CF9-BA11FD108E74}"/>
              </a:ext>
            </a:extLst>
          </p:cNvPr>
          <p:cNvGrpSpPr/>
          <p:nvPr/>
        </p:nvGrpSpPr>
        <p:grpSpPr>
          <a:xfrm>
            <a:off x="6649160" y="900993"/>
            <a:ext cx="449162" cy="224830"/>
            <a:chOff x="6638174" y="903005"/>
            <a:chExt cx="449162" cy="224830"/>
          </a:xfrm>
        </p:grpSpPr>
        <p:sp>
          <p:nvSpPr>
            <p:cNvPr id="13" name="TextBox 12">
              <a:extLst>
                <a:ext uri="{FF2B5EF4-FFF2-40B4-BE49-F238E27FC236}">
                  <a16:creationId xmlns:a16="http://schemas.microsoft.com/office/drawing/2014/main" id="{1612706B-BAF8-9A55-7081-44AD694FF8C7}"/>
                </a:ext>
              </a:extLst>
            </p:cNvPr>
            <p:cNvSpPr txBox="1"/>
            <p:nvPr/>
          </p:nvSpPr>
          <p:spPr>
            <a:xfrm>
              <a:off x="6638174" y="903005"/>
              <a:ext cx="449162" cy="184666"/>
            </a:xfrm>
            <a:prstGeom prst="rect">
              <a:avLst/>
            </a:prstGeom>
            <a:noFill/>
          </p:spPr>
          <p:txBody>
            <a:bodyPr wrap="none" rtlCol="0">
              <a:spAutoFit/>
            </a:bodyPr>
            <a:lstStyle/>
            <a:p>
              <a:r>
                <a:rPr lang="en-US" sz="600" b="1" dirty="0">
                  <a:solidFill>
                    <a:srgbClr val="FF0000"/>
                  </a:solidFill>
                </a:rPr>
                <a:t>Hao Su</a:t>
              </a:r>
            </a:p>
          </p:txBody>
        </p:sp>
        <p:sp>
          <p:nvSpPr>
            <p:cNvPr id="1002" name="Star: 5 Points 1001">
              <a:extLst>
                <a:ext uri="{FF2B5EF4-FFF2-40B4-BE49-F238E27FC236}">
                  <a16:creationId xmlns:a16="http://schemas.microsoft.com/office/drawing/2014/main" id="{92F157F6-CD84-C577-4557-8493C7DD35D3}"/>
                </a:ext>
              </a:extLst>
            </p:cNvPr>
            <p:cNvSpPr/>
            <p:nvPr/>
          </p:nvSpPr>
          <p:spPr bwMode="auto">
            <a:xfrm>
              <a:off x="6799904" y="1025553"/>
              <a:ext cx="119396" cy="102282"/>
            </a:xfrm>
            <a:prstGeom prst="star5">
              <a:avLst/>
            </a:prstGeom>
            <a:solidFill>
              <a:srgbClr val="FF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1005" name="Group 1004">
            <a:extLst>
              <a:ext uri="{FF2B5EF4-FFF2-40B4-BE49-F238E27FC236}">
                <a16:creationId xmlns:a16="http://schemas.microsoft.com/office/drawing/2014/main" id="{ACF65D08-990D-F38B-034A-2A01C9A0D205}"/>
              </a:ext>
            </a:extLst>
          </p:cNvPr>
          <p:cNvGrpSpPr/>
          <p:nvPr/>
        </p:nvGrpSpPr>
        <p:grpSpPr>
          <a:xfrm>
            <a:off x="6141742" y="1692170"/>
            <a:ext cx="394660" cy="218652"/>
            <a:chOff x="6138830" y="1692170"/>
            <a:chExt cx="394660" cy="218652"/>
          </a:xfrm>
        </p:grpSpPr>
        <p:sp>
          <p:nvSpPr>
            <p:cNvPr id="1003" name="Star: 5 Points 1002">
              <a:extLst>
                <a:ext uri="{FF2B5EF4-FFF2-40B4-BE49-F238E27FC236}">
                  <a16:creationId xmlns:a16="http://schemas.microsoft.com/office/drawing/2014/main" id="{35BFE446-1434-4C37-7257-6D64E87D04DD}"/>
                </a:ext>
              </a:extLst>
            </p:cNvPr>
            <p:cNvSpPr/>
            <p:nvPr/>
          </p:nvSpPr>
          <p:spPr bwMode="auto">
            <a:xfrm>
              <a:off x="6269444" y="1692170"/>
              <a:ext cx="119396" cy="102282"/>
            </a:xfrm>
            <a:prstGeom prst="star5">
              <a:avLst/>
            </a:prstGeom>
            <a:solidFill>
              <a:srgbClr val="FF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04" name="TextBox 1003">
              <a:extLst>
                <a:ext uri="{FF2B5EF4-FFF2-40B4-BE49-F238E27FC236}">
                  <a16:creationId xmlns:a16="http://schemas.microsoft.com/office/drawing/2014/main" id="{18F369DF-7DA2-BBCF-11E9-3E73F0573CDD}"/>
                </a:ext>
              </a:extLst>
            </p:cNvPr>
            <p:cNvSpPr txBox="1"/>
            <p:nvPr/>
          </p:nvSpPr>
          <p:spPr>
            <a:xfrm>
              <a:off x="6138830" y="1726156"/>
              <a:ext cx="394660" cy="184666"/>
            </a:xfrm>
            <a:prstGeom prst="rect">
              <a:avLst/>
            </a:prstGeom>
            <a:noFill/>
          </p:spPr>
          <p:txBody>
            <a:bodyPr wrap="none" rtlCol="0">
              <a:spAutoFit/>
            </a:bodyPr>
            <a:lstStyle/>
            <a:p>
              <a:r>
                <a:rPr lang="en-US" sz="600" b="1" dirty="0">
                  <a:solidFill>
                    <a:srgbClr val="FF0000"/>
                  </a:solidFill>
                </a:rPr>
                <a:t>Frank</a:t>
              </a:r>
            </a:p>
          </p:txBody>
        </p:sp>
      </p:grpSp>
      <p:grpSp>
        <p:nvGrpSpPr>
          <p:cNvPr id="1008" name="Group 1007">
            <a:extLst>
              <a:ext uri="{FF2B5EF4-FFF2-40B4-BE49-F238E27FC236}">
                <a16:creationId xmlns:a16="http://schemas.microsoft.com/office/drawing/2014/main" id="{993A6EB1-E823-4BC9-1119-61CEA28F5DCC}"/>
              </a:ext>
            </a:extLst>
          </p:cNvPr>
          <p:cNvGrpSpPr/>
          <p:nvPr/>
        </p:nvGrpSpPr>
        <p:grpSpPr>
          <a:xfrm>
            <a:off x="5698767" y="1582420"/>
            <a:ext cx="399468" cy="247945"/>
            <a:chOff x="4052909" y="1662581"/>
            <a:chExt cx="399468" cy="247945"/>
          </a:xfrm>
        </p:grpSpPr>
        <p:sp>
          <p:nvSpPr>
            <p:cNvPr id="1009" name="TextBox 1008">
              <a:extLst>
                <a:ext uri="{FF2B5EF4-FFF2-40B4-BE49-F238E27FC236}">
                  <a16:creationId xmlns:a16="http://schemas.microsoft.com/office/drawing/2014/main" id="{86FCFF68-8B24-4141-0FC5-2A0E873A5CC6}"/>
                </a:ext>
              </a:extLst>
            </p:cNvPr>
            <p:cNvSpPr txBox="1"/>
            <p:nvPr/>
          </p:nvSpPr>
          <p:spPr>
            <a:xfrm>
              <a:off x="4052909" y="1662581"/>
              <a:ext cx="399468" cy="184666"/>
            </a:xfrm>
            <a:prstGeom prst="rect">
              <a:avLst/>
            </a:prstGeom>
            <a:noFill/>
          </p:spPr>
          <p:txBody>
            <a:bodyPr wrap="none" rtlCol="0">
              <a:spAutoFit/>
            </a:bodyPr>
            <a:lstStyle/>
            <a:p>
              <a:r>
                <a:rPr lang="en-US" sz="600" b="1" dirty="0"/>
                <a:t>Aman</a:t>
              </a:r>
            </a:p>
          </p:txBody>
        </p:sp>
        <p:sp>
          <p:nvSpPr>
            <p:cNvPr id="1010" name="Star: 5 Points 1009">
              <a:extLst>
                <a:ext uri="{FF2B5EF4-FFF2-40B4-BE49-F238E27FC236}">
                  <a16:creationId xmlns:a16="http://schemas.microsoft.com/office/drawing/2014/main" id="{DB84DBD1-5B1C-E5C0-925F-54B3D3D6FEFA}"/>
                </a:ext>
              </a:extLst>
            </p:cNvPr>
            <p:cNvSpPr/>
            <p:nvPr/>
          </p:nvSpPr>
          <p:spPr bwMode="auto">
            <a:xfrm>
              <a:off x="4295442" y="180824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grpSp>
        <p:nvGrpSpPr>
          <p:cNvPr id="1011" name="Group 1010">
            <a:extLst>
              <a:ext uri="{FF2B5EF4-FFF2-40B4-BE49-F238E27FC236}">
                <a16:creationId xmlns:a16="http://schemas.microsoft.com/office/drawing/2014/main" id="{AD10842D-E548-D4F5-A5FC-ACC0B509A6F6}"/>
              </a:ext>
            </a:extLst>
          </p:cNvPr>
          <p:cNvGrpSpPr/>
          <p:nvPr/>
        </p:nvGrpSpPr>
        <p:grpSpPr>
          <a:xfrm>
            <a:off x="5690408" y="1695454"/>
            <a:ext cx="312906" cy="229694"/>
            <a:chOff x="4186184" y="1680832"/>
            <a:chExt cx="312906" cy="229694"/>
          </a:xfrm>
        </p:grpSpPr>
        <p:sp>
          <p:nvSpPr>
            <p:cNvPr id="1012" name="TextBox 1011">
              <a:extLst>
                <a:ext uri="{FF2B5EF4-FFF2-40B4-BE49-F238E27FC236}">
                  <a16:creationId xmlns:a16="http://schemas.microsoft.com/office/drawing/2014/main" id="{F28B1C00-1C3C-6954-7EAF-A3B33EB24482}"/>
                </a:ext>
              </a:extLst>
            </p:cNvPr>
            <p:cNvSpPr txBox="1"/>
            <p:nvPr/>
          </p:nvSpPr>
          <p:spPr>
            <a:xfrm>
              <a:off x="4186184" y="1680832"/>
              <a:ext cx="312906" cy="184666"/>
            </a:xfrm>
            <a:prstGeom prst="rect">
              <a:avLst/>
            </a:prstGeom>
            <a:noFill/>
          </p:spPr>
          <p:txBody>
            <a:bodyPr wrap="none" rtlCol="0">
              <a:spAutoFit/>
            </a:bodyPr>
            <a:lstStyle/>
            <a:p>
              <a:r>
                <a:rPr lang="en-US" sz="600" b="1" dirty="0"/>
                <a:t>Mai</a:t>
              </a:r>
            </a:p>
          </p:txBody>
        </p:sp>
        <p:sp>
          <p:nvSpPr>
            <p:cNvPr id="1013" name="Star: 5 Points 1012">
              <a:extLst>
                <a:ext uri="{FF2B5EF4-FFF2-40B4-BE49-F238E27FC236}">
                  <a16:creationId xmlns:a16="http://schemas.microsoft.com/office/drawing/2014/main" id="{3F9EC02C-35F8-C1E4-944B-C8F0F94BD5E5}"/>
                </a:ext>
              </a:extLst>
            </p:cNvPr>
            <p:cNvSpPr/>
            <p:nvPr/>
          </p:nvSpPr>
          <p:spPr bwMode="auto">
            <a:xfrm>
              <a:off x="4295442" y="180824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grpSp>
        <p:nvGrpSpPr>
          <p:cNvPr id="1017" name="Group 1016">
            <a:extLst>
              <a:ext uri="{FF2B5EF4-FFF2-40B4-BE49-F238E27FC236}">
                <a16:creationId xmlns:a16="http://schemas.microsoft.com/office/drawing/2014/main" id="{D6F24B99-F562-D9F0-362C-8CED4D00A727}"/>
              </a:ext>
            </a:extLst>
          </p:cNvPr>
          <p:cNvGrpSpPr/>
          <p:nvPr/>
        </p:nvGrpSpPr>
        <p:grpSpPr>
          <a:xfrm>
            <a:off x="5947039" y="1661313"/>
            <a:ext cx="324128" cy="634814"/>
            <a:chOff x="5947039" y="1661313"/>
            <a:chExt cx="324128" cy="634814"/>
          </a:xfrm>
        </p:grpSpPr>
        <p:sp>
          <p:nvSpPr>
            <p:cNvPr id="25" name="Star: 5 Points 24">
              <a:extLst>
                <a:ext uri="{FF2B5EF4-FFF2-40B4-BE49-F238E27FC236}">
                  <a16:creationId xmlns:a16="http://schemas.microsoft.com/office/drawing/2014/main" id="{212BB8BE-1A19-CE91-4CDE-9710F87D245F}"/>
                </a:ext>
              </a:extLst>
            </p:cNvPr>
            <p:cNvSpPr/>
            <p:nvPr/>
          </p:nvSpPr>
          <p:spPr bwMode="auto">
            <a:xfrm>
              <a:off x="6012926" y="1661313"/>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1014" name="Group 1013">
              <a:extLst>
                <a:ext uri="{FF2B5EF4-FFF2-40B4-BE49-F238E27FC236}">
                  <a16:creationId xmlns:a16="http://schemas.microsoft.com/office/drawing/2014/main" id="{A80C027C-637A-974C-7C68-D012530530CC}"/>
                </a:ext>
              </a:extLst>
            </p:cNvPr>
            <p:cNvGrpSpPr/>
            <p:nvPr/>
          </p:nvGrpSpPr>
          <p:grpSpPr>
            <a:xfrm>
              <a:off x="5947039" y="1984686"/>
              <a:ext cx="324128" cy="311441"/>
              <a:chOff x="4124598" y="1599085"/>
              <a:chExt cx="324128" cy="311441"/>
            </a:xfrm>
          </p:grpSpPr>
          <p:sp>
            <p:nvSpPr>
              <p:cNvPr id="1015" name="TextBox 1014">
                <a:extLst>
                  <a:ext uri="{FF2B5EF4-FFF2-40B4-BE49-F238E27FC236}">
                    <a16:creationId xmlns:a16="http://schemas.microsoft.com/office/drawing/2014/main" id="{26B70D75-E508-6C4D-0EB9-B5CCDFA124CE}"/>
                  </a:ext>
                </a:extLst>
              </p:cNvPr>
              <p:cNvSpPr txBox="1"/>
              <p:nvPr/>
            </p:nvSpPr>
            <p:spPr>
              <a:xfrm>
                <a:off x="4124598" y="1599085"/>
                <a:ext cx="324128" cy="184666"/>
              </a:xfrm>
              <a:prstGeom prst="rect">
                <a:avLst/>
              </a:prstGeom>
              <a:noFill/>
            </p:spPr>
            <p:txBody>
              <a:bodyPr wrap="none" rtlCol="0">
                <a:spAutoFit/>
              </a:bodyPr>
              <a:lstStyle/>
              <a:p>
                <a:r>
                  <a:rPr lang="en-US" sz="600" b="1" dirty="0"/>
                  <a:t>Phil</a:t>
                </a:r>
              </a:p>
            </p:txBody>
          </p:sp>
          <p:sp>
            <p:nvSpPr>
              <p:cNvPr id="1016" name="Star: 5 Points 1015">
                <a:extLst>
                  <a:ext uri="{FF2B5EF4-FFF2-40B4-BE49-F238E27FC236}">
                    <a16:creationId xmlns:a16="http://schemas.microsoft.com/office/drawing/2014/main" id="{F5CB7050-BA6B-BB76-6FA3-5E11F9E41270}"/>
                  </a:ext>
                </a:extLst>
              </p:cNvPr>
              <p:cNvSpPr/>
              <p:nvPr/>
            </p:nvSpPr>
            <p:spPr bwMode="auto">
              <a:xfrm>
                <a:off x="4295442" y="1808244"/>
                <a:ext cx="119396" cy="102282"/>
              </a:xfrm>
              <a:prstGeom prst="star5">
                <a:avLst/>
              </a:prstGeom>
              <a:solidFill>
                <a:schemeClr val="tx1"/>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grpSp>
      <p:sp>
        <p:nvSpPr>
          <p:cNvPr id="1019" name="Star: 5 Points 1018">
            <a:extLst>
              <a:ext uri="{FF2B5EF4-FFF2-40B4-BE49-F238E27FC236}">
                <a16:creationId xmlns:a16="http://schemas.microsoft.com/office/drawing/2014/main" id="{831A25F0-0836-A698-EA42-6F1593638A3A}"/>
              </a:ext>
            </a:extLst>
          </p:cNvPr>
          <p:cNvSpPr/>
          <p:nvPr/>
        </p:nvSpPr>
        <p:spPr bwMode="auto">
          <a:xfrm>
            <a:off x="374797" y="2830867"/>
            <a:ext cx="119396" cy="102282"/>
          </a:xfrm>
          <a:prstGeom prst="star5">
            <a:avLst/>
          </a:prstGeom>
          <a:solidFill>
            <a:srgbClr val="FF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0" name="TextBox 1019">
            <a:extLst>
              <a:ext uri="{FF2B5EF4-FFF2-40B4-BE49-F238E27FC236}">
                <a16:creationId xmlns:a16="http://schemas.microsoft.com/office/drawing/2014/main" id="{72188E2B-024C-4886-942D-4E9380B40FE2}"/>
              </a:ext>
            </a:extLst>
          </p:cNvPr>
          <p:cNvSpPr txBox="1"/>
          <p:nvPr/>
        </p:nvSpPr>
        <p:spPr>
          <a:xfrm>
            <a:off x="5703458" y="3554770"/>
            <a:ext cx="1486754" cy="830997"/>
          </a:xfrm>
          <a:prstGeom prst="rect">
            <a:avLst/>
          </a:prstGeom>
          <a:noFill/>
          <a:ln w="25400">
            <a:solidFill>
              <a:schemeClr val="tx1"/>
            </a:solidFill>
          </a:ln>
        </p:spPr>
        <p:txBody>
          <a:bodyPr wrap="none" rtlCol="0">
            <a:spAutoFit/>
          </a:bodyPr>
          <a:lstStyle/>
          <a:p>
            <a:pPr algn="ctr"/>
            <a:r>
              <a:rPr lang="en-US" sz="1200" dirty="0"/>
              <a:t>250 Active</a:t>
            </a:r>
          </a:p>
          <a:p>
            <a:pPr algn="ctr"/>
            <a:r>
              <a:rPr lang="en-US" sz="1200" dirty="0"/>
              <a:t>NRP Namespaces </a:t>
            </a:r>
          </a:p>
          <a:p>
            <a:pPr algn="ctr"/>
            <a:r>
              <a:rPr lang="en-US" sz="1200" dirty="0"/>
              <a:t>GPU/CPU Usage</a:t>
            </a:r>
          </a:p>
          <a:p>
            <a:pPr algn="ctr"/>
            <a:r>
              <a:rPr lang="en-US" sz="1200" dirty="0"/>
              <a:t>Last Six Months</a:t>
            </a:r>
          </a:p>
        </p:txBody>
      </p:sp>
      <p:grpSp>
        <p:nvGrpSpPr>
          <p:cNvPr id="1024" name="Group 1023">
            <a:extLst>
              <a:ext uri="{FF2B5EF4-FFF2-40B4-BE49-F238E27FC236}">
                <a16:creationId xmlns:a16="http://schemas.microsoft.com/office/drawing/2014/main" id="{91627FE2-D804-77B6-B15D-338D76AACD22}"/>
              </a:ext>
            </a:extLst>
          </p:cNvPr>
          <p:cNvGrpSpPr/>
          <p:nvPr/>
        </p:nvGrpSpPr>
        <p:grpSpPr>
          <a:xfrm>
            <a:off x="6467564" y="1910235"/>
            <a:ext cx="407573" cy="184666"/>
            <a:chOff x="6126829" y="1831350"/>
            <a:chExt cx="407573" cy="184666"/>
          </a:xfrm>
        </p:grpSpPr>
        <p:sp>
          <p:nvSpPr>
            <p:cNvPr id="1025" name="Star: 5 Points 1024">
              <a:extLst>
                <a:ext uri="{FF2B5EF4-FFF2-40B4-BE49-F238E27FC236}">
                  <a16:creationId xmlns:a16="http://schemas.microsoft.com/office/drawing/2014/main" id="{77B6E9CB-6068-C3D4-B4C8-DFE2D16D7806}"/>
                </a:ext>
              </a:extLst>
            </p:cNvPr>
            <p:cNvSpPr/>
            <p:nvPr/>
          </p:nvSpPr>
          <p:spPr bwMode="auto">
            <a:xfrm>
              <a:off x="6126829" y="1865271"/>
              <a:ext cx="119396" cy="102282"/>
            </a:xfrm>
            <a:prstGeom prst="star5">
              <a:avLst/>
            </a:prstGeom>
            <a:solidFill>
              <a:srgbClr val="FF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FF0000"/>
                </a:solidFill>
                <a:effectLst/>
                <a:latin typeface="Arial" charset="0"/>
              </a:endParaRPr>
            </a:p>
          </p:txBody>
        </p:sp>
        <p:sp>
          <p:nvSpPr>
            <p:cNvPr id="1026" name="TextBox 1025">
              <a:extLst>
                <a:ext uri="{FF2B5EF4-FFF2-40B4-BE49-F238E27FC236}">
                  <a16:creationId xmlns:a16="http://schemas.microsoft.com/office/drawing/2014/main" id="{FFF9EC5E-1AE8-9C9A-1476-2FA9F18D8A87}"/>
                </a:ext>
              </a:extLst>
            </p:cNvPr>
            <p:cNvSpPr txBox="1"/>
            <p:nvPr/>
          </p:nvSpPr>
          <p:spPr>
            <a:xfrm>
              <a:off x="6166994" y="1831350"/>
              <a:ext cx="367408" cy="184666"/>
            </a:xfrm>
            <a:prstGeom prst="rect">
              <a:avLst/>
            </a:prstGeom>
            <a:noFill/>
          </p:spPr>
          <p:txBody>
            <a:bodyPr wrap="none" rtlCol="0">
              <a:spAutoFit/>
            </a:bodyPr>
            <a:lstStyle/>
            <a:p>
              <a:r>
                <a:rPr lang="en-US" sz="600" b="1" dirty="0">
                  <a:solidFill>
                    <a:srgbClr val="FF0000"/>
                  </a:solidFill>
                </a:rPr>
                <a:t>John</a:t>
              </a:r>
            </a:p>
          </p:txBody>
        </p:sp>
      </p:grpSp>
    </p:spTree>
    <p:extLst>
      <p:ext uri="{BB962C8B-B14F-4D97-AF65-F5344CB8AC3E}">
        <p14:creationId xmlns:p14="http://schemas.microsoft.com/office/powerpoint/2010/main" val="3289770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76FA-B2E2-D6D7-93F6-37CEED1ADDEE}"/>
              </a:ext>
            </a:extLst>
          </p:cNvPr>
          <p:cNvSpPr>
            <a:spLocks noGrp="1"/>
          </p:cNvSpPr>
          <p:nvPr>
            <p:ph type="title"/>
          </p:nvPr>
        </p:nvSpPr>
        <p:spPr/>
        <p:txBody>
          <a:bodyPr/>
          <a:lstStyle/>
          <a:p>
            <a:r>
              <a:rPr lang="en-US" sz="1800" dirty="0"/>
              <a:t>The Rise of Machine Learning ML Applications</a:t>
            </a:r>
            <a:br>
              <a:rPr lang="en-US" sz="1800" dirty="0"/>
            </a:br>
            <a:r>
              <a:rPr lang="en-US" sz="1800" dirty="0"/>
              <a:t>on the NRP</a:t>
            </a:r>
          </a:p>
        </p:txBody>
      </p:sp>
    </p:spTree>
    <p:extLst>
      <p:ext uri="{BB962C8B-B14F-4D97-AF65-F5344CB8AC3E}">
        <p14:creationId xmlns:p14="http://schemas.microsoft.com/office/powerpoint/2010/main" val="21643410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F7D1-50D7-D695-94B6-1CBDFB7DC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61C82-FBA1-2D04-1556-C813CDBA79C7}"/>
              </a:ext>
            </a:extLst>
          </p:cNvPr>
          <p:cNvSpPr>
            <a:spLocks noGrp="1"/>
          </p:cNvSpPr>
          <p:nvPr>
            <p:ph type="title"/>
          </p:nvPr>
        </p:nvSpPr>
        <p:spPr/>
        <p:txBody>
          <a:bodyPr/>
          <a:lstStyle/>
          <a:p>
            <a:r>
              <a:rPr lang="en-US" sz="1800" dirty="0"/>
              <a:t>NRP’s Nautilus Cyberinfrastructure Supports</a:t>
            </a:r>
            <a:br>
              <a:rPr lang="en-US" sz="1800" dirty="0"/>
            </a:br>
            <a:r>
              <a:rPr lang="en-US" sz="1800" dirty="0"/>
              <a:t>a Wide Array of AI/ML Algorithms</a:t>
            </a:r>
          </a:p>
        </p:txBody>
      </p:sp>
      <p:sp>
        <p:nvSpPr>
          <p:cNvPr id="3" name="Content Placeholder 2">
            <a:extLst>
              <a:ext uri="{FF2B5EF4-FFF2-40B4-BE49-F238E27FC236}">
                <a16:creationId xmlns:a16="http://schemas.microsoft.com/office/drawing/2014/main" id="{F6DB0600-35B1-3D16-2302-970842146CB6}"/>
              </a:ext>
            </a:extLst>
          </p:cNvPr>
          <p:cNvSpPr>
            <a:spLocks noGrp="1"/>
          </p:cNvSpPr>
          <p:nvPr>
            <p:ph idx="1"/>
          </p:nvPr>
        </p:nvSpPr>
        <p:spPr>
          <a:xfrm>
            <a:off x="314373" y="1527416"/>
            <a:ext cx="8515255" cy="2893279"/>
          </a:xfrm>
        </p:spPr>
        <p:txBody>
          <a:bodyPr/>
          <a:lstStyle/>
          <a:p>
            <a:pPr>
              <a:buFont typeface="+mj-lt"/>
              <a:buAutoNum type="arabicParenR"/>
            </a:pPr>
            <a:r>
              <a:rPr lang="en-US" sz="1200" dirty="0"/>
              <a:t>Deep Neural Network (DNN) and Recurrent Neural Network (RNN) algorithms including layered networks:</a:t>
            </a:r>
          </a:p>
          <a:p>
            <a:pPr lvl="1">
              <a:buFont typeface="Arial" panose="020B0604020202020204" pitchFamily="34" charset="0"/>
              <a:buChar char="•"/>
            </a:pPr>
            <a:r>
              <a:rPr lang="en-US" sz="1200" dirty="0"/>
              <a:t>Convolutional layers (CNNs), </a:t>
            </a:r>
          </a:p>
          <a:p>
            <a:pPr lvl="1">
              <a:buFont typeface="Arial" panose="020B0604020202020204" pitchFamily="34" charset="0"/>
              <a:buChar char="•"/>
            </a:pPr>
            <a:r>
              <a:rPr lang="en-US" sz="1200" dirty="0"/>
              <a:t>Generative adversarial networks (GANs), &amp; </a:t>
            </a:r>
          </a:p>
          <a:p>
            <a:pPr lvl="1">
              <a:buFont typeface="Arial" panose="020B0604020202020204" pitchFamily="34" charset="0"/>
              <a:buChar char="•"/>
            </a:pPr>
            <a:r>
              <a:rPr lang="en-US" sz="1200" dirty="0"/>
              <a:t>Transformer Neural Networks (e.g., LLMs). </a:t>
            </a:r>
          </a:p>
          <a:p>
            <a:pPr>
              <a:buFont typeface="+mj-lt"/>
              <a:buAutoNum type="arabicParenR"/>
            </a:pPr>
            <a:r>
              <a:rPr lang="en-US" sz="1200" dirty="0"/>
              <a:t>Reinforcement Learning (RL) and inverse-RL algorithms &amp; related Markov decision process (MDP) algorithms.</a:t>
            </a:r>
          </a:p>
          <a:p>
            <a:pPr>
              <a:buFont typeface="+mj-lt"/>
              <a:buAutoNum type="arabicParenR"/>
            </a:pPr>
            <a:endParaRPr lang="en-US" sz="1200" dirty="0"/>
          </a:p>
          <a:p>
            <a:pPr>
              <a:buFont typeface="+mj-lt"/>
              <a:buAutoNum type="arabicParenR"/>
            </a:pPr>
            <a:r>
              <a:rPr lang="en-US" sz="1200" dirty="0"/>
              <a:t>Variational Autoencoder (VAE) and Markov Chain Monte Carlo (MCMC) stochastic sampling</a:t>
            </a:r>
          </a:p>
          <a:p>
            <a:pPr>
              <a:buFont typeface="+mj-lt"/>
              <a:buAutoNum type="arabicParenR"/>
            </a:pPr>
            <a:endParaRPr lang="en-US" sz="1200" dirty="0"/>
          </a:p>
          <a:p>
            <a:pPr>
              <a:buFont typeface="+mj-lt"/>
              <a:buAutoNum type="arabicParenR"/>
            </a:pPr>
            <a:r>
              <a:rPr lang="en-US" sz="1200" dirty="0"/>
              <a:t>Support Vector Machine (SVM) algorithms and various ensemble ML algorithms</a:t>
            </a:r>
          </a:p>
          <a:p>
            <a:pPr>
              <a:buFont typeface="+mj-lt"/>
              <a:buAutoNum type="arabicParenR"/>
            </a:pPr>
            <a:endParaRPr lang="en-US" sz="1200" dirty="0"/>
          </a:p>
          <a:p>
            <a:pPr>
              <a:buFont typeface="+mj-lt"/>
              <a:buAutoNum type="arabicParenR"/>
            </a:pPr>
            <a:r>
              <a:rPr lang="en-US" sz="1200" dirty="0"/>
              <a:t>Sparse Signal Processing (SSP) algorithms, including Sparse Bayesian Learning (SBL)</a:t>
            </a:r>
          </a:p>
          <a:p>
            <a:pPr>
              <a:buFont typeface="+mj-lt"/>
              <a:buAutoNum type="arabicParenR"/>
            </a:pPr>
            <a:endParaRPr lang="en-US" sz="1200" dirty="0"/>
          </a:p>
          <a:p>
            <a:pPr>
              <a:buFont typeface="+mj-lt"/>
              <a:buAutoNum type="arabicParenR"/>
            </a:pPr>
            <a:r>
              <a:rPr lang="en-US" sz="1200" dirty="0"/>
              <a:t>Latent Variable (LVA) Algorithms for source separation algorithms.</a:t>
            </a:r>
          </a:p>
        </p:txBody>
      </p:sp>
      <p:sp>
        <p:nvSpPr>
          <p:cNvPr id="4" name="TextBox 3">
            <a:extLst>
              <a:ext uri="{FF2B5EF4-FFF2-40B4-BE49-F238E27FC236}">
                <a16:creationId xmlns:a16="http://schemas.microsoft.com/office/drawing/2014/main" id="{5E9798F0-CDA0-07C9-1814-226EA6E20A30}"/>
              </a:ext>
            </a:extLst>
          </p:cNvPr>
          <p:cNvSpPr txBox="1"/>
          <p:nvPr/>
        </p:nvSpPr>
        <p:spPr>
          <a:xfrm>
            <a:off x="214878" y="827460"/>
            <a:ext cx="8714245" cy="523220"/>
          </a:xfrm>
          <a:prstGeom prst="rect">
            <a:avLst/>
          </a:prstGeom>
          <a:noFill/>
        </p:spPr>
        <p:txBody>
          <a:bodyPr wrap="none" rtlCol="0">
            <a:spAutoFit/>
          </a:bodyPr>
          <a:lstStyle/>
          <a:p>
            <a:pPr marL="0" indent="0">
              <a:buNone/>
            </a:pPr>
            <a:r>
              <a:rPr lang="en-US" sz="1400" b="1" dirty="0">
                <a:solidFill>
                  <a:srgbClr val="C00000"/>
                </a:solidFill>
              </a:rPr>
              <a:t>Nautilus was Designed to Support Research in 6 Broadly Defined Families of Information Extraction </a:t>
            </a:r>
            <a:br>
              <a:rPr lang="en-US" sz="1400" b="1" dirty="0">
                <a:solidFill>
                  <a:srgbClr val="C00000"/>
                </a:solidFill>
              </a:rPr>
            </a:br>
            <a:r>
              <a:rPr lang="en-US" sz="1400" b="1" dirty="0">
                <a:solidFill>
                  <a:srgbClr val="C00000"/>
                </a:solidFill>
              </a:rPr>
              <a:t>                and Pattern Recognition Algorithms that are Commonly Used in AI/ML Research:</a:t>
            </a:r>
          </a:p>
        </p:txBody>
      </p:sp>
      <p:sp>
        <p:nvSpPr>
          <p:cNvPr id="5" name="TextBox 4">
            <a:extLst>
              <a:ext uri="{FF2B5EF4-FFF2-40B4-BE49-F238E27FC236}">
                <a16:creationId xmlns:a16="http://schemas.microsoft.com/office/drawing/2014/main" id="{0A62C196-253A-097F-3F7C-95B66F8C2F07}"/>
              </a:ext>
            </a:extLst>
          </p:cNvPr>
          <p:cNvSpPr txBox="1"/>
          <p:nvPr/>
        </p:nvSpPr>
        <p:spPr>
          <a:xfrm>
            <a:off x="2770093" y="4774168"/>
            <a:ext cx="3190315" cy="369332"/>
          </a:xfrm>
          <a:prstGeom prst="rect">
            <a:avLst/>
          </a:prstGeom>
          <a:noFill/>
        </p:spPr>
        <p:txBody>
          <a:bodyPr wrap="square" rtlCol="0">
            <a:spAutoFit/>
          </a:bodyPr>
          <a:lstStyle/>
          <a:p>
            <a:r>
              <a:rPr lang="en-US" dirty="0"/>
              <a:t>Source: CHASE-CI Proposal</a:t>
            </a:r>
          </a:p>
        </p:txBody>
      </p:sp>
    </p:spTree>
    <p:extLst>
      <p:ext uri="{BB962C8B-B14F-4D97-AF65-F5344CB8AC3E}">
        <p14:creationId xmlns:p14="http://schemas.microsoft.com/office/powerpoint/2010/main" val="36208583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CE242-F274-4DDD-CB92-C31805057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968DB-7C40-65E0-FB81-BBCC90A4F5C0}"/>
              </a:ext>
            </a:extLst>
          </p:cNvPr>
          <p:cNvSpPr>
            <a:spLocks noGrp="1"/>
          </p:cNvSpPr>
          <p:nvPr>
            <p:ph type="title"/>
          </p:nvPr>
        </p:nvSpPr>
        <p:spPr/>
        <p:txBody>
          <a:bodyPr/>
          <a:lstStyle/>
          <a:p>
            <a:r>
              <a:rPr lang="en-US" sz="1800" dirty="0"/>
              <a:t>Today’s Over 1000 Nautilus Namespaces</a:t>
            </a:r>
            <a:br>
              <a:rPr lang="en-US" sz="1800" dirty="0"/>
            </a:br>
            <a:r>
              <a:rPr lang="en-US" sz="1800" dirty="0"/>
              <a:t>Have Utilized Many of These Algorithms</a:t>
            </a:r>
          </a:p>
        </p:txBody>
      </p:sp>
      <p:sp>
        <p:nvSpPr>
          <p:cNvPr id="3" name="Content Placeholder 2">
            <a:extLst>
              <a:ext uri="{FF2B5EF4-FFF2-40B4-BE49-F238E27FC236}">
                <a16:creationId xmlns:a16="http://schemas.microsoft.com/office/drawing/2014/main" id="{697168BB-D18B-A500-FB84-17F1089E17A9}"/>
              </a:ext>
            </a:extLst>
          </p:cNvPr>
          <p:cNvSpPr>
            <a:spLocks noGrp="1"/>
          </p:cNvSpPr>
          <p:nvPr>
            <p:ph idx="1"/>
          </p:nvPr>
        </p:nvSpPr>
        <p:spPr/>
        <p:txBody>
          <a:bodyPr/>
          <a:lstStyle/>
          <a:p>
            <a:pPr marL="0" indent="0" algn="ctr">
              <a:buNone/>
            </a:pPr>
            <a:r>
              <a:rPr lang="en-US" sz="1800" dirty="0">
                <a:solidFill>
                  <a:srgbClr val="C00000"/>
                </a:solidFill>
              </a:rPr>
              <a:t>The Great Majority of Nautilus AI/ML Namespaces </a:t>
            </a:r>
            <a:br>
              <a:rPr lang="en-US" sz="1800" dirty="0">
                <a:solidFill>
                  <a:srgbClr val="C00000"/>
                </a:solidFill>
              </a:rPr>
            </a:br>
            <a:r>
              <a:rPr lang="en-US" sz="1800" dirty="0">
                <a:solidFill>
                  <a:srgbClr val="C00000"/>
                </a:solidFill>
              </a:rPr>
              <a:t>are Using Some Form of NNs or RL</a:t>
            </a:r>
            <a:endParaRPr lang="en-US" sz="1800" dirty="0"/>
          </a:p>
          <a:p>
            <a:r>
              <a:rPr lang="en-US" sz="1800" dirty="0"/>
              <a:t>For NNs </a:t>
            </a:r>
            <a:r>
              <a:rPr lang="en-US" sz="1800" dirty="0" err="1"/>
              <a:t>PyTorch</a:t>
            </a:r>
            <a:r>
              <a:rPr lang="en-US" sz="1800" dirty="0"/>
              <a:t>, TensorFlow, and </a:t>
            </a:r>
            <a:r>
              <a:rPr lang="en-US" sz="1800" dirty="0" err="1"/>
              <a:t>Keras</a:t>
            </a:r>
            <a:r>
              <a:rPr lang="en-US" sz="1800" dirty="0"/>
              <a:t> are the preferred (in that order) </a:t>
            </a:r>
            <a:br>
              <a:rPr lang="en-US" sz="1800" dirty="0"/>
            </a:br>
            <a:r>
              <a:rPr lang="en-US" sz="1800" dirty="0"/>
              <a:t>open-source deep learning (DL) frameworks used on Nautilus. </a:t>
            </a:r>
          </a:p>
          <a:p>
            <a:r>
              <a:rPr lang="en-US" sz="1800" dirty="0"/>
              <a:t>Our AI/ML researchers use different subtypes of DNNs, including: </a:t>
            </a:r>
          </a:p>
          <a:p>
            <a:pPr lvl="1"/>
            <a:r>
              <a:rPr lang="en-US" sz="1600" dirty="0"/>
              <a:t>Deep Belief Networks (DBN), </a:t>
            </a:r>
          </a:p>
          <a:p>
            <a:pPr lvl="1"/>
            <a:r>
              <a:rPr lang="en-US" sz="1600" dirty="0"/>
              <a:t>Quantum NNs (QNN), </a:t>
            </a:r>
          </a:p>
          <a:p>
            <a:pPr lvl="1"/>
            <a:r>
              <a:rPr lang="en-US" sz="1600" dirty="0"/>
              <a:t>Graph NNs (GNNs) and </a:t>
            </a:r>
          </a:p>
          <a:p>
            <a:pPr lvl="1"/>
            <a:r>
              <a:rPr lang="en-US" sz="1600" dirty="0"/>
              <a:t>Long Short-Term Memory (LSTM) RNNs-specifically designed to handle sequential data, such as time series, speech, and text. </a:t>
            </a:r>
          </a:p>
          <a:p>
            <a:r>
              <a:rPr lang="en-US" sz="1800" dirty="0"/>
              <a:t>Nautilus namespaces use RL and inverse-RL algorithms in many areas of dynamic decision-making, robotics, and human/robotic transfer learning.</a:t>
            </a:r>
          </a:p>
        </p:txBody>
      </p:sp>
      <p:sp>
        <p:nvSpPr>
          <p:cNvPr id="22" name="TextBox 21">
            <a:extLst>
              <a:ext uri="{FF2B5EF4-FFF2-40B4-BE49-F238E27FC236}">
                <a16:creationId xmlns:a16="http://schemas.microsoft.com/office/drawing/2014/main" id="{C5FE4DAB-7CD1-C788-200A-17DD68B75DEE}"/>
              </a:ext>
            </a:extLst>
          </p:cNvPr>
          <p:cNvSpPr txBox="1"/>
          <p:nvPr/>
        </p:nvSpPr>
        <p:spPr>
          <a:xfrm>
            <a:off x="2785426" y="4620280"/>
            <a:ext cx="3573149" cy="523220"/>
          </a:xfrm>
          <a:prstGeom prst="rect">
            <a:avLst/>
          </a:prstGeom>
          <a:noFill/>
        </p:spPr>
        <p:txBody>
          <a:bodyPr wrap="square">
            <a:spAutoFit/>
          </a:bodyPr>
          <a:lstStyle/>
          <a:p>
            <a:pPr algn="ctr"/>
            <a:r>
              <a:rPr lang="en-US" sz="1400" dirty="0"/>
              <a:t>Nautilus Namespaces with Descriptions:</a:t>
            </a:r>
          </a:p>
          <a:p>
            <a:pPr algn="ctr"/>
            <a:r>
              <a:rPr lang="en-US" sz="1400" dirty="0">
                <a:hlinkClick r:id="rId2"/>
              </a:rPr>
              <a:t>https://portal.nrp-nautilus.io/namespaces-g</a:t>
            </a:r>
            <a:endParaRPr lang="en-US" sz="1400" dirty="0"/>
          </a:p>
        </p:txBody>
      </p:sp>
    </p:spTree>
    <p:extLst>
      <p:ext uri="{BB962C8B-B14F-4D97-AF65-F5344CB8AC3E}">
        <p14:creationId xmlns:p14="http://schemas.microsoft.com/office/powerpoint/2010/main" val="1166711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295-2477-20F1-50F6-8AD3C34A1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ECBC4-AA54-9B18-AF7E-A4F4F80EA534}"/>
              </a:ext>
            </a:extLst>
          </p:cNvPr>
          <p:cNvSpPr>
            <a:spLocks noGrp="1"/>
          </p:cNvSpPr>
          <p:nvPr>
            <p:ph type="title"/>
          </p:nvPr>
        </p:nvSpPr>
        <p:spPr/>
        <p:txBody>
          <a:bodyPr/>
          <a:lstStyle/>
          <a:p>
            <a:r>
              <a:rPr lang="en-US" sz="1800" dirty="0"/>
              <a:t>NRP’s Largest GPU-Consuming AI/ML Researchers </a:t>
            </a:r>
            <a:br>
              <a:rPr lang="en-US" sz="1800" dirty="0"/>
            </a:br>
            <a:r>
              <a:rPr lang="en-US" sz="1800" dirty="0"/>
              <a:t>Point to the Rapid Growth of Transformer NNs</a:t>
            </a:r>
          </a:p>
        </p:txBody>
      </p:sp>
      <p:sp>
        <p:nvSpPr>
          <p:cNvPr id="3" name="Content Placeholder 2">
            <a:extLst>
              <a:ext uri="{FF2B5EF4-FFF2-40B4-BE49-F238E27FC236}">
                <a16:creationId xmlns:a16="http://schemas.microsoft.com/office/drawing/2014/main" id="{2C54C760-4F35-33EE-E157-4EE05E88A119}"/>
              </a:ext>
            </a:extLst>
          </p:cNvPr>
          <p:cNvSpPr>
            <a:spLocks noGrp="1"/>
          </p:cNvSpPr>
          <p:nvPr>
            <p:ph idx="1"/>
          </p:nvPr>
        </p:nvSpPr>
        <p:spPr>
          <a:xfrm>
            <a:off x="284633" y="861067"/>
            <a:ext cx="9110193" cy="2448589"/>
          </a:xfrm>
        </p:spPr>
        <p:txBody>
          <a:bodyPr/>
          <a:lstStyle/>
          <a:p>
            <a:pPr marL="0" indent="0" algn="ctr">
              <a:buNone/>
            </a:pPr>
            <a:r>
              <a:rPr lang="en-US" sz="1800" dirty="0"/>
              <a:t>Transformer NNs Have Become the Default Architecture </a:t>
            </a:r>
            <a:br>
              <a:rPr lang="en-US" sz="1800" dirty="0"/>
            </a:br>
            <a:r>
              <a:rPr lang="en-US" sz="1800" dirty="0"/>
              <a:t>for Applications Involving Images, Sound, or </a:t>
            </a:r>
            <a:r>
              <a:rPr lang="en-US" sz="1800" dirty="0" err="1"/>
              <a:t>ext</a:t>
            </a:r>
            <a:endParaRPr lang="en-US" sz="1800" dirty="0"/>
          </a:p>
          <a:p>
            <a:pPr marL="0" indent="0">
              <a:buNone/>
            </a:pPr>
            <a:endParaRPr lang="en-US" sz="1800" dirty="0"/>
          </a:p>
          <a:p>
            <a:r>
              <a:rPr lang="en-US" sz="1800" dirty="0"/>
              <a:t>A growing number of NRP namespaces are using Transformer-based </a:t>
            </a:r>
            <a:br>
              <a:rPr lang="en-US" sz="1800" dirty="0"/>
            </a:br>
            <a:r>
              <a:rPr lang="en-US" sz="1800" dirty="0"/>
              <a:t>Large Language Models (LLMs), such as GPT, </a:t>
            </a:r>
            <a:r>
              <a:rPr lang="en-US" sz="1800" dirty="0" err="1"/>
              <a:t>LLaMa</a:t>
            </a:r>
            <a:r>
              <a:rPr lang="en-US" sz="1800" dirty="0"/>
              <a:t>, and BERT in </a:t>
            </a:r>
            <a:br>
              <a:rPr lang="en-US" sz="1800" dirty="0"/>
            </a:br>
            <a:r>
              <a:rPr lang="en-US" sz="1800" dirty="0"/>
              <a:t>Natural Language Processing (NLP), or Vision Language Models, </a:t>
            </a:r>
            <a:br>
              <a:rPr lang="en-US" sz="1800" dirty="0"/>
            </a:br>
            <a:r>
              <a:rPr lang="en-US" sz="1800" dirty="0"/>
              <a:t>such as CLIP and </a:t>
            </a:r>
            <a:r>
              <a:rPr lang="en-US" sz="1800" dirty="0" err="1"/>
              <a:t>ViT</a:t>
            </a:r>
            <a:r>
              <a:rPr lang="en-US" sz="1800" dirty="0"/>
              <a:t>, for image understanding research. </a:t>
            </a:r>
          </a:p>
          <a:p>
            <a:r>
              <a:rPr lang="en-US" sz="1800" dirty="0"/>
              <a:t>Also popular are Generative models, such as GANs and Diffusion models, which are prevalent in data synthesis, such as for text to image generation, </a:t>
            </a:r>
            <a:br>
              <a:rPr lang="en-US" sz="1800" dirty="0"/>
            </a:br>
            <a:r>
              <a:rPr lang="en-US" sz="1800" dirty="0"/>
              <a:t>like Stable Diffusion. </a:t>
            </a:r>
          </a:p>
          <a:p>
            <a:r>
              <a:rPr lang="en-US" sz="1800" dirty="0"/>
              <a:t>Finally, we see many namespaces working in fields such as Learning for Dynamics and Control (L4DC), Computer Vision (CV), and Trustworthy ML.</a:t>
            </a:r>
          </a:p>
        </p:txBody>
      </p:sp>
    </p:spTree>
    <p:extLst>
      <p:ext uri="{BB962C8B-B14F-4D97-AF65-F5344CB8AC3E}">
        <p14:creationId xmlns:p14="http://schemas.microsoft.com/office/powerpoint/2010/main" val="34824818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70D48C-5A28-1DE8-7775-97CB12712F12}"/>
              </a:ext>
            </a:extLst>
          </p:cNvPr>
          <p:cNvSpPr txBox="1"/>
          <p:nvPr/>
        </p:nvSpPr>
        <p:spPr>
          <a:xfrm>
            <a:off x="2345699" y="4763887"/>
            <a:ext cx="4452603" cy="369332"/>
          </a:xfrm>
          <a:prstGeom prst="rect">
            <a:avLst/>
          </a:prstGeom>
          <a:noFill/>
        </p:spPr>
        <p:txBody>
          <a:bodyPr wrap="square">
            <a:spAutoFit/>
          </a:bodyPr>
          <a:lstStyle/>
          <a:p>
            <a:r>
              <a:rPr lang="en-US" dirty="0"/>
              <a:t>Namespaces </a:t>
            </a:r>
            <a:r>
              <a:rPr lang="en-US" dirty="0" err="1"/>
              <a:t>osg-icecube</a:t>
            </a:r>
            <a:r>
              <a:rPr lang="en-US" dirty="0"/>
              <a:t>, </a:t>
            </a:r>
            <a:r>
              <a:rPr lang="en-US" dirty="0" err="1">
                <a:solidFill>
                  <a:srgbClr val="F2495C"/>
                </a:solidFill>
              </a:rPr>
              <a:t>openforcefield</a:t>
            </a:r>
            <a:endParaRPr lang="en-US" dirty="0">
              <a:solidFill>
                <a:srgbClr val="F2495C"/>
              </a:solidFill>
            </a:endParaRPr>
          </a:p>
        </p:txBody>
      </p:sp>
      <p:sp>
        <p:nvSpPr>
          <p:cNvPr id="2" name="Title 1">
            <a:extLst>
              <a:ext uri="{FF2B5EF4-FFF2-40B4-BE49-F238E27FC236}">
                <a16:creationId xmlns:a16="http://schemas.microsoft.com/office/drawing/2014/main" id="{8D237C94-DAAC-29AF-7A20-606240DD9432}"/>
              </a:ext>
            </a:extLst>
          </p:cNvPr>
          <p:cNvSpPr>
            <a:spLocks noGrp="1"/>
          </p:cNvSpPr>
          <p:nvPr>
            <p:ph type="title"/>
          </p:nvPr>
        </p:nvSpPr>
        <p:spPr/>
        <p:txBody>
          <a:bodyPr/>
          <a:lstStyle/>
          <a:p>
            <a:r>
              <a:rPr lang="en-US" sz="1800" dirty="0"/>
              <a:t>Namespace OpenForceField Surpasses Namespace </a:t>
            </a:r>
            <a:r>
              <a:rPr lang="en-US" sz="1800" dirty="0" err="1"/>
              <a:t>osg-icecube</a:t>
            </a:r>
            <a:br>
              <a:rPr lang="en-US" sz="1800" dirty="0"/>
            </a:br>
            <a:r>
              <a:rPr lang="en-US" sz="1800" dirty="0"/>
              <a:t>GPU Usage Over Last 6 Months</a:t>
            </a:r>
          </a:p>
        </p:txBody>
      </p:sp>
      <p:pic>
        <p:nvPicPr>
          <p:cNvPr id="4" name="Picture 3">
            <a:extLst>
              <a:ext uri="{FF2B5EF4-FFF2-40B4-BE49-F238E27FC236}">
                <a16:creationId xmlns:a16="http://schemas.microsoft.com/office/drawing/2014/main" id="{5FCDF2EE-E5C1-100D-10CE-15FC5FD45032}"/>
              </a:ext>
            </a:extLst>
          </p:cNvPr>
          <p:cNvPicPr>
            <a:picLocks noChangeAspect="1"/>
          </p:cNvPicPr>
          <p:nvPr/>
        </p:nvPicPr>
        <p:blipFill>
          <a:blip r:embed="rId2"/>
          <a:stretch>
            <a:fillRect/>
          </a:stretch>
        </p:blipFill>
        <p:spPr>
          <a:xfrm>
            <a:off x="0" y="751256"/>
            <a:ext cx="9144000" cy="1960885"/>
          </a:xfrm>
          <a:prstGeom prst="rect">
            <a:avLst/>
          </a:prstGeom>
        </p:spPr>
      </p:pic>
      <p:pic>
        <p:nvPicPr>
          <p:cNvPr id="9" name="Picture 8">
            <a:extLst>
              <a:ext uri="{FF2B5EF4-FFF2-40B4-BE49-F238E27FC236}">
                <a16:creationId xmlns:a16="http://schemas.microsoft.com/office/drawing/2014/main" id="{8E533C25-D3EF-936E-AF12-1CAD007E6677}"/>
              </a:ext>
            </a:extLst>
          </p:cNvPr>
          <p:cNvPicPr>
            <a:picLocks noChangeAspect="1"/>
          </p:cNvPicPr>
          <p:nvPr/>
        </p:nvPicPr>
        <p:blipFill>
          <a:blip r:embed="rId3"/>
          <a:stretch>
            <a:fillRect/>
          </a:stretch>
        </p:blipFill>
        <p:spPr>
          <a:xfrm>
            <a:off x="8737" y="2765328"/>
            <a:ext cx="9144000" cy="1998559"/>
          </a:xfrm>
          <a:prstGeom prst="rect">
            <a:avLst/>
          </a:prstGeom>
        </p:spPr>
      </p:pic>
      <p:sp>
        <p:nvSpPr>
          <p:cNvPr id="3" name="TextBox 2">
            <a:extLst>
              <a:ext uri="{FF2B5EF4-FFF2-40B4-BE49-F238E27FC236}">
                <a16:creationId xmlns:a16="http://schemas.microsoft.com/office/drawing/2014/main" id="{BB2C9E96-1937-E8EA-33F3-AF51DF621C9C}"/>
              </a:ext>
            </a:extLst>
          </p:cNvPr>
          <p:cNvSpPr txBox="1"/>
          <p:nvPr/>
        </p:nvSpPr>
        <p:spPr>
          <a:xfrm>
            <a:off x="8358443" y="718047"/>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5" name="TextBox 4">
            <a:extLst>
              <a:ext uri="{FF2B5EF4-FFF2-40B4-BE49-F238E27FC236}">
                <a16:creationId xmlns:a16="http://schemas.microsoft.com/office/drawing/2014/main" id="{A666B991-96E0-5DD7-60A6-0C66CF4DC7EF}"/>
              </a:ext>
            </a:extLst>
          </p:cNvPr>
          <p:cNvSpPr txBox="1"/>
          <p:nvPr/>
        </p:nvSpPr>
        <p:spPr>
          <a:xfrm>
            <a:off x="8347527" y="2757072"/>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6" name="TextBox 5">
            <a:extLst>
              <a:ext uri="{FF2B5EF4-FFF2-40B4-BE49-F238E27FC236}">
                <a16:creationId xmlns:a16="http://schemas.microsoft.com/office/drawing/2014/main" id="{C6478B12-A331-D460-63BF-9AB119BE5F3E}"/>
              </a:ext>
            </a:extLst>
          </p:cNvPr>
          <p:cNvSpPr txBox="1"/>
          <p:nvPr/>
        </p:nvSpPr>
        <p:spPr>
          <a:xfrm>
            <a:off x="5086358" y="751256"/>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290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b="0" i="0" dirty="0">
                <a:solidFill>
                  <a:srgbClr val="222222"/>
                </a:solidFill>
                <a:effectLst/>
                <a:highlight>
                  <a:srgbClr val="F2F2F2"/>
                </a:highlight>
                <a:latin typeface="Arial" panose="020B0604020202020204" pitchFamily="34" charset="0"/>
              </a:rPr>
              <a:t>196,000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7" name="TextBox 6">
            <a:extLst>
              <a:ext uri="{FF2B5EF4-FFF2-40B4-BE49-F238E27FC236}">
                <a16:creationId xmlns:a16="http://schemas.microsoft.com/office/drawing/2014/main" id="{2EE039C6-011E-C835-CBC7-F372A9372298}"/>
              </a:ext>
            </a:extLst>
          </p:cNvPr>
          <p:cNvSpPr txBox="1"/>
          <p:nvPr/>
        </p:nvSpPr>
        <p:spPr>
          <a:xfrm>
            <a:off x="5092913" y="2717711"/>
            <a:ext cx="2156360"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300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473</a:t>
            </a:r>
            <a:r>
              <a:rPr lang="en-US" sz="1600" b="0" i="0" dirty="0">
                <a:solidFill>
                  <a:srgbClr val="222222"/>
                </a:solidFill>
                <a:effectLst/>
                <a:highlight>
                  <a:srgbClr val="F2F2F2"/>
                </a:highlight>
                <a:latin typeface="Arial" panose="020B0604020202020204" pitchFamily="34" charset="0"/>
              </a:rPr>
              <a:t>,000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0" name="TextBox 9">
            <a:extLst>
              <a:ext uri="{FF2B5EF4-FFF2-40B4-BE49-F238E27FC236}">
                <a16:creationId xmlns:a16="http://schemas.microsoft.com/office/drawing/2014/main" id="{589FB5BE-C125-DA8F-3E5E-AAA343ED05F6}"/>
              </a:ext>
            </a:extLst>
          </p:cNvPr>
          <p:cNvSpPr txBox="1"/>
          <p:nvPr/>
        </p:nvSpPr>
        <p:spPr>
          <a:xfrm>
            <a:off x="485775" y="2825432"/>
            <a:ext cx="1552669" cy="369332"/>
          </a:xfrm>
          <a:prstGeom prst="rect">
            <a:avLst/>
          </a:prstGeom>
          <a:noFill/>
        </p:spPr>
        <p:txBody>
          <a:bodyPr wrap="none" rtlCol="0">
            <a:spAutoFit/>
          </a:bodyPr>
          <a:lstStyle/>
          <a:p>
            <a:r>
              <a:rPr lang="en-US" dirty="0">
                <a:solidFill>
                  <a:srgbClr val="FFFF00"/>
                </a:solidFill>
              </a:rPr>
              <a:t>#1 NRP GPU</a:t>
            </a:r>
          </a:p>
        </p:txBody>
      </p:sp>
    </p:spTree>
    <p:extLst>
      <p:ext uri="{BB962C8B-B14F-4D97-AF65-F5344CB8AC3E}">
        <p14:creationId xmlns:p14="http://schemas.microsoft.com/office/powerpoint/2010/main" val="3986996925"/>
      </p:ext>
    </p:extLst>
  </p:cSld>
  <p:clrMapOvr>
    <a:masterClrMapping/>
  </p:clrMapOvr>
  <p:transition/>
</p:sld>
</file>

<file path=ppt/theme/theme1.xml><?xml version="1.0" encoding="utf-8"?>
<a:theme xmlns:a="http://schemas.openxmlformats.org/drawingml/2006/main" name="NCSA.Allian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NCSA.Allia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CSA.Allianc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SA.Allian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SA.Allianc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SA.Allianc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SA.Allianc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SA.Allianc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SA.Allianc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144053</TotalTime>
  <Words>2132</Words>
  <Application>Microsoft Office PowerPoint</Application>
  <PresentationFormat>On-screen Show (16:9)</PresentationFormat>
  <Paragraphs>260</Paragraphs>
  <Slides>28</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Century Gothic</vt:lpstr>
      <vt:lpstr>Courier New</vt:lpstr>
      <vt:lpstr>Muli</vt:lpstr>
      <vt:lpstr>Proxima Nova</vt:lpstr>
      <vt:lpstr>Proxima Nova Medium</vt:lpstr>
      <vt:lpstr>Proxima Nova Semibold</vt:lpstr>
      <vt:lpstr>Times New Roman</vt:lpstr>
      <vt:lpstr>NCSA.Alliance</vt:lpstr>
      <vt:lpstr>“The Rise of NRP AI/ML Computing  Across Diverse Disciplines” </vt:lpstr>
      <vt:lpstr>2017-2020: NSF CHASE-CI Grant Adds a Machine Learning Layer  Built on Top of the Pacific Research Platform</vt:lpstr>
      <vt:lpstr>2023: The New Pacific Research Platform Video Shown at 4NRP  Highlighted 3 Applications, But Had No Mention of AI/ML</vt:lpstr>
      <vt:lpstr>2024: By 5NRP Almost All NRP Namespaces Use AI/ML</vt:lpstr>
      <vt:lpstr>The Rise of Machine Learning ML Applications on the NRP</vt:lpstr>
      <vt:lpstr>NRP’s Nautilus Cyberinfrastructure Supports a Wide Array of AI/ML Algorithms</vt:lpstr>
      <vt:lpstr>Today’s Over 1000 Nautilus Namespaces Have Utilized Many of These Algorithms</vt:lpstr>
      <vt:lpstr>NRP’s Largest GPU-Consuming AI/ML Researchers  Point to the Rapid Growth of Transformer NNs</vt:lpstr>
      <vt:lpstr>Namespace OpenForceField Surpasses Namespace osg-icecube GPU Usage Over Last 6 Months</vt:lpstr>
      <vt:lpstr>OpenForceField Uses OPEN Software, OPEN Data, OPEN Science  and PRP to Generate Quantum Chemistry Datasets for Druglike Molecules</vt:lpstr>
      <vt:lpstr>OFF Runs Quantum Mechanical Computations on Many Molecules  to Determine Their Optimized Force Fields</vt:lpstr>
      <vt:lpstr>PRP is Capable of Running Millions of Quantum Chemistry Workloads </vt:lpstr>
      <vt:lpstr>John Chodera, Memorial Sloan-Kettering Cancer Center GPU/CPU Usage Per Day, Last 6 Months</vt:lpstr>
      <vt:lpstr>The AI-driven Structure-Enabled Antiviral Platform (ASAP)  is a $68M NIH-Funded Open Science Drug Discovery Effort</vt:lpstr>
      <vt:lpstr>OpenFF Uses Alchemiscale On NRP To Assess Progress In Improving The Accuracy Of Biomolecular Forcefields Against Current Best-Practice Methods</vt:lpstr>
      <vt:lpstr>Hao Su, UC San Diego GPU/CPU Usage Per Day, Last 6 Months</vt:lpstr>
      <vt:lpstr>A Major Project in UCSD’s Hao Su Lab is Large-Scale Robot Learning</vt:lpstr>
      <vt:lpstr>Frank Wuerthwein &amp; Javier Duarte, UC San Diego GPU/CPU Usage Per Day, Last 6 Months</vt:lpstr>
      <vt:lpstr>Self-Supervised Learning (SSL) for Jet Tagging</vt:lpstr>
      <vt:lpstr>Machine-Learned Particle-Flow Reconstruction</vt:lpstr>
      <vt:lpstr>Rose Yu, UC San Diego GPU/CPU Usage Per Day, Last 6 Months</vt:lpstr>
      <vt:lpstr>Physics-Guided AI for Large-Scale Spatiotemporal Data: Learning Spatiotemporal Dynamics</vt:lpstr>
      <vt:lpstr>Physics-Guided AI</vt:lpstr>
      <vt:lpstr>Larry Smarr, UC San Diego GPU/CPU Usage Per Day, Last 6 Months</vt:lpstr>
      <vt:lpstr>California State University San Bernardino is an Excellent Example of How to Help Your CSU Faculty and Students To Use NRP</vt:lpstr>
      <vt:lpstr>A Key Reason CSUSB Has The Largest CSU Nautilus Usage: They Installed and Publicized the JupyterHub “Easy Button”</vt:lpstr>
      <vt:lpstr>CSUSB Provides Human and On-Line Support  For Faculty, Students, and Staff to Easily Use JupyterHub to Access NRP</vt:lpstr>
      <vt:lpstr>We are Entering  a New Reality of Ambient AI/ML</vt:lpstr>
    </vt:vector>
  </TitlesOfParts>
  <Company>Dave Reese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Points (101?)</dc:title>
  <dc:creator>David Reese</dc:creator>
  <cp:lastModifiedBy>Smarr, Larry</cp:lastModifiedBy>
  <cp:revision>1412</cp:revision>
  <cp:lastPrinted>2023-07-16T22:33:03Z</cp:lastPrinted>
  <dcterms:created xsi:type="dcterms:W3CDTF">2016-02-04T17:18:46Z</dcterms:created>
  <dcterms:modified xsi:type="dcterms:W3CDTF">2024-03-22T13:31:25Z</dcterms:modified>
</cp:coreProperties>
</file>