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9"/>
  </p:notesMasterIdLst>
  <p:sldIdLst>
    <p:sldId id="291" r:id="rId2"/>
    <p:sldId id="348" r:id="rId3"/>
    <p:sldId id="349" r:id="rId4"/>
    <p:sldId id="316" r:id="rId5"/>
    <p:sldId id="292" r:id="rId6"/>
    <p:sldId id="296" r:id="rId7"/>
    <p:sldId id="297" r:id="rId8"/>
    <p:sldId id="294" r:id="rId9"/>
    <p:sldId id="295" r:id="rId10"/>
    <p:sldId id="350" r:id="rId11"/>
    <p:sldId id="293" r:id="rId12"/>
    <p:sldId id="298" r:id="rId13"/>
    <p:sldId id="303" r:id="rId14"/>
    <p:sldId id="338" r:id="rId15"/>
    <p:sldId id="346" r:id="rId16"/>
    <p:sldId id="342" r:id="rId17"/>
    <p:sldId id="344" r:id="rId18"/>
    <p:sldId id="345" r:id="rId19"/>
    <p:sldId id="343" r:id="rId20"/>
    <p:sldId id="339" r:id="rId21"/>
    <p:sldId id="335" r:id="rId22"/>
    <p:sldId id="340" r:id="rId23"/>
    <p:sldId id="341" r:id="rId24"/>
    <p:sldId id="351" r:id="rId25"/>
    <p:sldId id="352" r:id="rId26"/>
    <p:sldId id="337" r:id="rId27"/>
    <p:sldId id="304" r:id="rId28"/>
    <p:sldId id="256" r:id="rId29"/>
    <p:sldId id="257" r:id="rId30"/>
    <p:sldId id="314" r:id="rId31"/>
    <p:sldId id="306" r:id="rId32"/>
    <p:sldId id="317" r:id="rId33"/>
    <p:sldId id="318" r:id="rId34"/>
    <p:sldId id="326" r:id="rId35"/>
    <p:sldId id="327" r:id="rId36"/>
    <p:sldId id="332" r:id="rId37"/>
    <p:sldId id="34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AD89"/>
    <a:srgbClr val="F1B82D"/>
    <a:srgbClr val="9EEACD"/>
    <a:srgbClr val="1DBD93"/>
    <a:srgbClr val="B1E884"/>
    <a:srgbClr val="26D0A3"/>
    <a:srgbClr val="C66868"/>
    <a:srgbClr val="E4B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E209DE-EEB0-FCE6-E569-5F03DA090E95}" v="61" dt="2024-03-22T02:48:38.644"/>
    <p1510:client id="{168DD509-67AD-CD17-21DE-E45FB50A43E5}" v="12" dt="2024-03-21T02:47:01.294"/>
    <p1510:client id="{3D0E44D1-791D-5A75-5727-AC2E7E659F79}" v="534" dt="2024-03-21T18:18:10.515"/>
    <p1510:client id="{4B8A0EF7-A95F-0ECF-E27A-66ABF41E1EF4}" v="71" dt="2024-03-21T21:41:45.266"/>
    <p1510:client id="{4FD3F23E-960F-48C1-8862-08BABD98E819}" v="129" dt="2024-03-21T16:53:38.723"/>
    <p1510:client id="{5E05DF14-E421-38B5-4C95-A626B2477EFE}" v="13" dt="2024-03-20T22:42:24.757"/>
    <p1510:client id="{951B81B8-65EC-BE24-EA5E-24DC53AC6C06}" v="310" dt="2024-03-21T19:19:27.203"/>
    <p1510:client id="{B657F5F1-4FE7-33E4-F74E-1193DD00E24A}" v="12" dt="2024-03-21T20:50:27.134"/>
    <p1510:client id="{B7C4E948-7963-C6B2-F4FB-505C09844D0A}" v="254" dt="2024-03-22T03:30:56.106"/>
    <p1510:client id="{CBAD0C0E-3BC7-A771-DE5D-454731AE281A}" v="3" dt="2024-03-21T03:19:21.973"/>
    <p1510:client id="{F1EC4F8B-1ED1-E04E-AAD5-E50C4DDF0FF6}" v="600" dt="2024-03-21T02:21:57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7"/>
  </p:normalViewPr>
  <p:slideViewPr>
    <p:cSldViewPr snapToGrid="0">
      <p:cViewPr varScale="1">
        <p:scale>
          <a:sx n="142" d="100"/>
          <a:sy n="142" d="100"/>
        </p:scale>
        <p:origin x="7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C73F85-C5A8-094E-B7FD-CB8C37E3D30F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ED555-A8ED-4A4E-A202-1E25736CCF94}">
      <dgm:prSet phldrT="[Text]"/>
      <dgm:spPr/>
      <dgm:t>
        <a:bodyPr/>
        <a:lstStyle/>
        <a:p>
          <a:r>
            <a:rPr lang="en-US"/>
            <a:t>Load Imagery</a:t>
          </a:r>
        </a:p>
      </dgm:t>
    </dgm:pt>
    <dgm:pt modelId="{07C4AD4D-B4BE-8E4A-9F44-A796655D0295}" type="parTrans" cxnId="{9F5D3F10-2B45-B84D-8395-CC65964259F4}">
      <dgm:prSet/>
      <dgm:spPr/>
      <dgm:t>
        <a:bodyPr/>
        <a:lstStyle/>
        <a:p>
          <a:endParaRPr lang="en-US"/>
        </a:p>
      </dgm:t>
    </dgm:pt>
    <dgm:pt modelId="{12EEF3D6-9262-6844-91A9-B70443F4038E}" type="sibTrans" cxnId="{9F5D3F10-2B45-B84D-8395-CC65964259F4}">
      <dgm:prSet/>
      <dgm:spPr/>
      <dgm:t>
        <a:bodyPr/>
        <a:lstStyle/>
        <a:p>
          <a:endParaRPr lang="en-US"/>
        </a:p>
      </dgm:t>
    </dgm:pt>
    <dgm:pt modelId="{3A435051-E21D-4F45-AF1F-A8D87BEC60EA}">
      <dgm:prSet phldrT="[Text]"/>
      <dgm:spPr/>
      <dgm:t>
        <a:bodyPr/>
        <a:lstStyle/>
        <a:p>
          <a:r>
            <a:rPr lang="en-US"/>
            <a:t> Forward Pass</a:t>
          </a:r>
        </a:p>
      </dgm:t>
    </dgm:pt>
    <dgm:pt modelId="{1C073BA0-7E47-DD45-939F-8FC2F65EC342}" type="parTrans" cxnId="{1C6EACE1-1504-D34D-B70E-42436C688ABB}">
      <dgm:prSet/>
      <dgm:spPr/>
      <dgm:t>
        <a:bodyPr/>
        <a:lstStyle/>
        <a:p>
          <a:endParaRPr lang="en-US"/>
        </a:p>
      </dgm:t>
    </dgm:pt>
    <dgm:pt modelId="{4D5A8CFE-94DB-254E-BB39-6EEF737161FE}" type="sibTrans" cxnId="{1C6EACE1-1504-D34D-B70E-42436C688ABB}">
      <dgm:prSet/>
      <dgm:spPr/>
      <dgm:t>
        <a:bodyPr/>
        <a:lstStyle/>
        <a:p>
          <a:endParaRPr lang="en-US"/>
        </a:p>
      </dgm:t>
    </dgm:pt>
    <dgm:pt modelId="{FE17710B-EED9-0445-82FE-B562B6A00D71}">
      <dgm:prSet phldrT="[Text]"/>
      <dgm:spPr/>
      <dgm:t>
        <a:bodyPr/>
        <a:lstStyle/>
        <a:p>
          <a:r>
            <a:rPr lang="en-US"/>
            <a:t> Calculate Loss</a:t>
          </a:r>
        </a:p>
      </dgm:t>
    </dgm:pt>
    <dgm:pt modelId="{F97C493C-4B77-184B-805D-040A2E90249F}" type="parTrans" cxnId="{5CB6D1B5-B5E2-1E46-82D3-6D85A8D2AC00}">
      <dgm:prSet/>
      <dgm:spPr/>
      <dgm:t>
        <a:bodyPr/>
        <a:lstStyle/>
        <a:p>
          <a:endParaRPr lang="en-US"/>
        </a:p>
      </dgm:t>
    </dgm:pt>
    <dgm:pt modelId="{EB869083-FC60-FB4A-B52B-0E5FE1961D96}" type="sibTrans" cxnId="{5CB6D1B5-B5E2-1E46-82D3-6D85A8D2AC00}">
      <dgm:prSet/>
      <dgm:spPr/>
      <dgm:t>
        <a:bodyPr/>
        <a:lstStyle/>
        <a:p>
          <a:endParaRPr lang="en-US"/>
        </a:p>
      </dgm:t>
    </dgm:pt>
    <dgm:pt modelId="{35F5B816-A5E1-D24C-A57F-B435B3EE9279}">
      <dgm:prSet phldrT="[Text]"/>
      <dgm:spPr/>
      <dgm:t>
        <a:bodyPr/>
        <a:lstStyle/>
        <a:p>
          <a:r>
            <a:rPr lang="en-US"/>
            <a:t> Backward Pass</a:t>
          </a:r>
        </a:p>
      </dgm:t>
    </dgm:pt>
    <dgm:pt modelId="{CB058FBF-C1EA-D34E-AD11-B1CD122FF5F8}" type="parTrans" cxnId="{35E2AF57-EF79-F544-97F6-8853B7D4F203}">
      <dgm:prSet/>
      <dgm:spPr/>
      <dgm:t>
        <a:bodyPr/>
        <a:lstStyle/>
        <a:p>
          <a:endParaRPr lang="en-US"/>
        </a:p>
      </dgm:t>
    </dgm:pt>
    <dgm:pt modelId="{69AA4E15-5790-B244-BB0C-0F4A28ABFC77}" type="sibTrans" cxnId="{35E2AF57-EF79-F544-97F6-8853B7D4F203}">
      <dgm:prSet/>
      <dgm:spPr/>
      <dgm:t>
        <a:bodyPr/>
        <a:lstStyle/>
        <a:p>
          <a:endParaRPr lang="en-US"/>
        </a:p>
      </dgm:t>
    </dgm:pt>
    <dgm:pt modelId="{3CF7F8BE-330F-6448-9EAE-E1CC587D8C06}" type="pres">
      <dgm:prSet presAssocID="{78C73F85-C5A8-094E-B7FD-CB8C37E3D30F}" presName="cycle" presStyleCnt="0">
        <dgm:presLayoutVars>
          <dgm:dir/>
          <dgm:resizeHandles val="exact"/>
        </dgm:presLayoutVars>
      </dgm:prSet>
      <dgm:spPr/>
    </dgm:pt>
    <dgm:pt modelId="{D7897E66-9E0D-DB4E-B5DD-79281445DA12}" type="pres">
      <dgm:prSet presAssocID="{04FED555-A8ED-4A4E-A202-1E25736CCF94}" presName="dummy" presStyleCnt="0"/>
      <dgm:spPr/>
    </dgm:pt>
    <dgm:pt modelId="{37824A4D-59CC-8745-9237-4015EBC85172}" type="pres">
      <dgm:prSet presAssocID="{04FED555-A8ED-4A4E-A202-1E25736CCF94}" presName="node" presStyleLbl="revTx" presStyleIdx="0" presStyleCnt="4">
        <dgm:presLayoutVars>
          <dgm:bulletEnabled val="1"/>
        </dgm:presLayoutVars>
      </dgm:prSet>
      <dgm:spPr/>
    </dgm:pt>
    <dgm:pt modelId="{8EC4A225-0B25-FB44-BC0F-F2AA115C3DDD}" type="pres">
      <dgm:prSet presAssocID="{12EEF3D6-9262-6844-91A9-B70443F4038E}" presName="sibTrans" presStyleLbl="node1" presStyleIdx="0" presStyleCnt="4"/>
      <dgm:spPr/>
    </dgm:pt>
    <dgm:pt modelId="{44F37CD1-66F4-FD44-BC70-A45D6FD9F073}" type="pres">
      <dgm:prSet presAssocID="{3A435051-E21D-4F45-AF1F-A8D87BEC60EA}" presName="dummy" presStyleCnt="0"/>
      <dgm:spPr/>
    </dgm:pt>
    <dgm:pt modelId="{677F790A-F12F-FC43-9A55-9F7A32B43563}" type="pres">
      <dgm:prSet presAssocID="{3A435051-E21D-4F45-AF1F-A8D87BEC60EA}" presName="node" presStyleLbl="revTx" presStyleIdx="1" presStyleCnt="4">
        <dgm:presLayoutVars>
          <dgm:bulletEnabled val="1"/>
        </dgm:presLayoutVars>
      </dgm:prSet>
      <dgm:spPr/>
    </dgm:pt>
    <dgm:pt modelId="{82C75F83-0497-0844-8336-4C2C6F391DB9}" type="pres">
      <dgm:prSet presAssocID="{4D5A8CFE-94DB-254E-BB39-6EEF737161FE}" presName="sibTrans" presStyleLbl="node1" presStyleIdx="1" presStyleCnt="4"/>
      <dgm:spPr/>
    </dgm:pt>
    <dgm:pt modelId="{F6FBF67D-30A7-3A46-A079-719B3478286E}" type="pres">
      <dgm:prSet presAssocID="{FE17710B-EED9-0445-82FE-B562B6A00D71}" presName="dummy" presStyleCnt="0"/>
      <dgm:spPr/>
    </dgm:pt>
    <dgm:pt modelId="{16F4E0EA-AE5F-394E-AFD7-971F468CE46A}" type="pres">
      <dgm:prSet presAssocID="{FE17710B-EED9-0445-82FE-B562B6A00D71}" presName="node" presStyleLbl="revTx" presStyleIdx="2" presStyleCnt="4">
        <dgm:presLayoutVars>
          <dgm:bulletEnabled val="1"/>
        </dgm:presLayoutVars>
      </dgm:prSet>
      <dgm:spPr/>
    </dgm:pt>
    <dgm:pt modelId="{617CCDD1-D185-8C4D-B871-963B59E7BBB4}" type="pres">
      <dgm:prSet presAssocID="{EB869083-FC60-FB4A-B52B-0E5FE1961D96}" presName="sibTrans" presStyleLbl="node1" presStyleIdx="2" presStyleCnt="4"/>
      <dgm:spPr/>
    </dgm:pt>
    <dgm:pt modelId="{ED84C463-6453-7F46-B87E-26D6408267A1}" type="pres">
      <dgm:prSet presAssocID="{35F5B816-A5E1-D24C-A57F-B435B3EE9279}" presName="dummy" presStyleCnt="0"/>
      <dgm:spPr/>
    </dgm:pt>
    <dgm:pt modelId="{BDEE8BFB-D8B8-4348-86A9-346CE69D4E1B}" type="pres">
      <dgm:prSet presAssocID="{35F5B816-A5E1-D24C-A57F-B435B3EE9279}" presName="node" presStyleLbl="revTx" presStyleIdx="3" presStyleCnt="4">
        <dgm:presLayoutVars>
          <dgm:bulletEnabled val="1"/>
        </dgm:presLayoutVars>
      </dgm:prSet>
      <dgm:spPr/>
    </dgm:pt>
    <dgm:pt modelId="{28DC7DA8-28CF-4F42-A5E8-44B95DBCC2AC}" type="pres">
      <dgm:prSet presAssocID="{69AA4E15-5790-B244-BB0C-0F4A28ABFC77}" presName="sibTrans" presStyleLbl="node1" presStyleIdx="3" presStyleCnt="4"/>
      <dgm:spPr/>
    </dgm:pt>
  </dgm:ptLst>
  <dgm:cxnLst>
    <dgm:cxn modelId="{9F5D3F10-2B45-B84D-8395-CC65964259F4}" srcId="{78C73F85-C5A8-094E-B7FD-CB8C37E3D30F}" destId="{04FED555-A8ED-4A4E-A202-1E25736CCF94}" srcOrd="0" destOrd="0" parTransId="{07C4AD4D-B4BE-8E4A-9F44-A796655D0295}" sibTransId="{12EEF3D6-9262-6844-91A9-B70443F4038E}"/>
    <dgm:cxn modelId="{72E8F610-4F15-314E-AC56-5B42D8E83A23}" type="presOf" srcId="{4D5A8CFE-94DB-254E-BB39-6EEF737161FE}" destId="{82C75F83-0497-0844-8336-4C2C6F391DB9}" srcOrd="0" destOrd="0" presId="urn:microsoft.com/office/officeart/2005/8/layout/cycle1"/>
    <dgm:cxn modelId="{F088C525-8AB0-BB4C-B6CC-8C11EEF90283}" type="presOf" srcId="{35F5B816-A5E1-D24C-A57F-B435B3EE9279}" destId="{BDEE8BFB-D8B8-4348-86A9-346CE69D4E1B}" srcOrd="0" destOrd="0" presId="urn:microsoft.com/office/officeart/2005/8/layout/cycle1"/>
    <dgm:cxn modelId="{A8525735-9EB6-614B-91AB-E7C3EE66960B}" type="presOf" srcId="{69AA4E15-5790-B244-BB0C-0F4A28ABFC77}" destId="{28DC7DA8-28CF-4F42-A5E8-44B95DBCC2AC}" srcOrd="0" destOrd="0" presId="urn:microsoft.com/office/officeart/2005/8/layout/cycle1"/>
    <dgm:cxn modelId="{8CE41552-4D55-D24A-849B-8CA78C4F31EE}" type="presOf" srcId="{FE17710B-EED9-0445-82FE-B562B6A00D71}" destId="{16F4E0EA-AE5F-394E-AFD7-971F468CE46A}" srcOrd="0" destOrd="0" presId="urn:microsoft.com/office/officeart/2005/8/layout/cycle1"/>
    <dgm:cxn modelId="{35E2AF57-EF79-F544-97F6-8853B7D4F203}" srcId="{78C73F85-C5A8-094E-B7FD-CB8C37E3D30F}" destId="{35F5B816-A5E1-D24C-A57F-B435B3EE9279}" srcOrd="3" destOrd="0" parTransId="{CB058FBF-C1EA-D34E-AD11-B1CD122FF5F8}" sibTransId="{69AA4E15-5790-B244-BB0C-0F4A28ABFC77}"/>
    <dgm:cxn modelId="{5CB6D1B5-B5E2-1E46-82D3-6D85A8D2AC00}" srcId="{78C73F85-C5A8-094E-B7FD-CB8C37E3D30F}" destId="{FE17710B-EED9-0445-82FE-B562B6A00D71}" srcOrd="2" destOrd="0" parTransId="{F97C493C-4B77-184B-805D-040A2E90249F}" sibTransId="{EB869083-FC60-FB4A-B52B-0E5FE1961D96}"/>
    <dgm:cxn modelId="{B3C888BF-407F-D546-B046-493C28EDB168}" type="presOf" srcId="{12EEF3D6-9262-6844-91A9-B70443F4038E}" destId="{8EC4A225-0B25-FB44-BC0F-F2AA115C3DDD}" srcOrd="0" destOrd="0" presId="urn:microsoft.com/office/officeart/2005/8/layout/cycle1"/>
    <dgm:cxn modelId="{0F69D0C1-0920-5845-8A8B-A224630868ED}" type="presOf" srcId="{3A435051-E21D-4F45-AF1F-A8D87BEC60EA}" destId="{677F790A-F12F-FC43-9A55-9F7A32B43563}" srcOrd="0" destOrd="0" presId="urn:microsoft.com/office/officeart/2005/8/layout/cycle1"/>
    <dgm:cxn modelId="{1C6EACE1-1504-D34D-B70E-42436C688ABB}" srcId="{78C73F85-C5A8-094E-B7FD-CB8C37E3D30F}" destId="{3A435051-E21D-4F45-AF1F-A8D87BEC60EA}" srcOrd="1" destOrd="0" parTransId="{1C073BA0-7E47-DD45-939F-8FC2F65EC342}" sibTransId="{4D5A8CFE-94DB-254E-BB39-6EEF737161FE}"/>
    <dgm:cxn modelId="{6DA756E3-ED72-C547-8E2F-CC127446CA84}" type="presOf" srcId="{04FED555-A8ED-4A4E-A202-1E25736CCF94}" destId="{37824A4D-59CC-8745-9237-4015EBC85172}" srcOrd="0" destOrd="0" presId="urn:microsoft.com/office/officeart/2005/8/layout/cycle1"/>
    <dgm:cxn modelId="{C6C8D7EB-FAC0-2C42-855A-79B0E4D704FE}" type="presOf" srcId="{78C73F85-C5A8-094E-B7FD-CB8C37E3D30F}" destId="{3CF7F8BE-330F-6448-9EAE-E1CC587D8C06}" srcOrd="0" destOrd="0" presId="urn:microsoft.com/office/officeart/2005/8/layout/cycle1"/>
    <dgm:cxn modelId="{12AB24F4-4DC1-D44C-962B-3E9A12DE5F43}" type="presOf" srcId="{EB869083-FC60-FB4A-B52B-0E5FE1961D96}" destId="{617CCDD1-D185-8C4D-B871-963B59E7BBB4}" srcOrd="0" destOrd="0" presId="urn:microsoft.com/office/officeart/2005/8/layout/cycle1"/>
    <dgm:cxn modelId="{C20A14EC-DA75-7843-B089-95200D8E8BBE}" type="presParOf" srcId="{3CF7F8BE-330F-6448-9EAE-E1CC587D8C06}" destId="{D7897E66-9E0D-DB4E-B5DD-79281445DA12}" srcOrd="0" destOrd="0" presId="urn:microsoft.com/office/officeart/2005/8/layout/cycle1"/>
    <dgm:cxn modelId="{E4DA36A4-298C-C94F-AED8-D22FC1B1AB24}" type="presParOf" srcId="{3CF7F8BE-330F-6448-9EAE-E1CC587D8C06}" destId="{37824A4D-59CC-8745-9237-4015EBC85172}" srcOrd="1" destOrd="0" presId="urn:microsoft.com/office/officeart/2005/8/layout/cycle1"/>
    <dgm:cxn modelId="{F10D668A-4FF3-D148-8549-754915EB7AFF}" type="presParOf" srcId="{3CF7F8BE-330F-6448-9EAE-E1CC587D8C06}" destId="{8EC4A225-0B25-FB44-BC0F-F2AA115C3DDD}" srcOrd="2" destOrd="0" presId="urn:microsoft.com/office/officeart/2005/8/layout/cycle1"/>
    <dgm:cxn modelId="{4743FAE9-1C2D-B145-A511-F7D3CE74276C}" type="presParOf" srcId="{3CF7F8BE-330F-6448-9EAE-E1CC587D8C06}" destId="{44F37CD1-66F4-FD44-BC70-A45D6FD9F073}" srcOrd="3" destOrd="0" presId="urn:microsoft.com/office/officeart/2005/8/layout/cycle1"/>
    <dgm:cxn modelId="{0CC594A1-4CDA-0B4B-9300-D043E1927343}" type="presParOf" srcId="{3CF7F8BE-330F-6448-9EAE-E1CC587D8C06}" destId="{677F790A-F12F-FC43-9A55-9F7A32B43563}" srcOrd="4" destOrd="0" presId="urn:microsoft.com/office/officeart/2005/8/layout/cycle1"/>
    <dgm:cxn modelId="{370511F7-3558-9645-8B81-5EE5B87808F2}" type="presParOf" srcId="{3CF7F8BE-330F-6448-9EAE-E1CC587D8C06}" destId="{82C75F83-0497-0844-8336-4C2C6F391DB9}" srcOrd="5" destOrd="0" presId="urn:microsoft.com/office/officeart/2005/8/layout/cycle1"/>
    <dgm:cxn modelId="{4F8019E9-6A53-0E40-905C-F464D4291D2A}" type="presParOf" srcId="{3CF7F8BE-330F-6448-9EAE-E1CC587D8C06}" destId="{F6FBF67D-30A7-3A46-A079-719B3478286E}" srcOrd="6" destOrd="0" presId="urn:microsoft.com/office/officeart/2005/8/layout/cycle1"/>
    <dgm:cxn modelId="{B14F581A-820E-4B42-9E6F-C66215E54668}" type="presParOf" srcId="{3CF7F8BE-330F-6448-9EAE-E1CC587D8C06}" destId="{16F4E0EA-AE5F-394E-AFD7-971F468CE46A}" srcOrd="7" destOrd="0" presId="urn:microsoft.com/office/officeart/2005/8/layout/cycle1"/>
    <dgm:cxn modelId="{DCEDE552-D0DA-814A-8422-103E636E0632}" type="presParOf" srcId="{3CF7F8BE-330F-6448-9EAE-E1CC587D8C06}" destId="{617CCDD1-D185-8C4D-B871-963B59E7BBB4}" srcOrd="8" destOrd="0" presId="urn:microsoft.com/office/officeart/2005/8/layout/cycle1"/>
    <dgm:cxn modelId="{9C8565E7-2E94-CB41-9F41-53AA804BF7B5}" type="presParOf" srcId="{3CF7F8BE-330F-6448-9EAE-E1CC587D8C06}" destId="{ED84C463-6453-7F46-B87E-26D6408267A1}" srcOrd="9" destOrd="0" presId="urn:microsoft.com/office/officeart/2005/8/layout/cycle1"/>
    <dgm:cxn modelId="{A0159015-7AC2-FC43-897D-442D69805040}" type="presParOf" srcId="{3CF7F8BE-330F-6448-9EAE-E1CC587D8C06}" destId="{BDEE8BFB-D8B8-4348-86A9-346CE69D4E1B}" srcOrd="10" destOrd="0" presId="urn:microsoft.com/office/officeart/2005/8/layout/cycle1"/>
    <dgm:cxn modelId="{5A5B2D17-E927-0C4B-9F40-5F14398FD6E1}" type="presParOf" srcId="{3CF7F8BE-330F-6448-9EAE-E1CC587D8C06}" destId="{28DC7DA8-28CF-4F42-A5E8-44B95DBCC2AC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24A4D-59CC-8745-9237-4015EBC85172}">
      <dsp:nvSpPr>
        <dsp:cNvPr id="0" name=""/>
        <dsp:cNvSpPr/>
      </dsp:nvSpPr>
      <dsp:spPr>
        <a:xfrm>
          <a:off x="1240629" y="37718"/>
          <a:ext cx="599825" cy="599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Load Imagery</a:t>
          </a:r>
        </a:p>
      </dsp:txBody>
      <dsp:txXfrm>
        <a:off x="1240629" y="37718"/>
        <a:ext cx="599825" cy="599825"/>
      </dsp:txXfrm>
    </dsp:sp>
    <dsp:sp modelId="{8EC4A225-0B25-FB44-BC0F-F2AA115C3DDD}">
      <dsp:nvSpPr>
        <dsp:cNvPr id="0" name=""/>
        <dsp:cNvSpPr/>
      </dsp:nvSpPr>
      <dsp:spPr>
        <a:xfrm>
          <a:off x="182654" y="-317"/>
          <a:ext cx="1695837" cy="1695837"/>
        </a:xfrm>
        <a:prstGeom prst="circularArrow">
          <a:avLst>
            <a:gd name="adj1" fmla="val 6897"/>
            <a:gd name="adj2" fmla="val 464970"/>
            <a:gd name="adj3" fmla="val 551024"/>
            <a:gd name="adj4" fmla="val 2058400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F790A-F12F-FC43-9A55-9F7A32B43563}">
      <dsp:nvSpPr>
        <dsp:cNvPr id="0" name=""/>
        <dsp:cNvSpPr/>
      </dsp:nvSpPr>
      <dsp:spPr>
        <a:xfrm>
          <a:off x="1240629" y="1057657"/>
          <a:ext cx="599825" cy="599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 Forward Pass</a:t>
          </a:r>
        </a:p>
      </dsp:txBody>
      <dsp:txXfrm>
        <a:off x="1240629" y="1057657"/>
        <a:ext cx="599825" cy="599825"/>
      </dsp:txXfrm>
    </dsp:sp>
    <dsp:sp modelId="{82C75F83-0497-0844-8336-4C2C6F391DB9}">
      <dsp:nvSpPr>
        <dsp:cNvPr id="0" name=""/>
        <dsp:cNvSpPr/>
      </dsp:nvSpPr>
      <dsp:spPr>
        <a:xfrm>
          <a:off x="182654" y="-317"/>
          <a:ext cx="1695837" cy="1695837"/>
        </a:xfrm>
        <a:prstGeom prst="circularArrow">
          <a:avLst>
            <a:gd name="adj1" fmla="val 6897"/>
            <a:gd name="adj2" fmla="val 464970"/>
            <a:gd name="adj3" fmla="val 5951024"/>
            <a:gd name="adj4" fmla="val 438400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F4E0EA-AE5F-394E-AFD7-971F468CE46A}">
      <dsp:nvSpPr>
        <dsp:cNvPr id="0" name=""/>
        <dsp:cNvSpPr/>
      </dsp:nvSpPr>
      <dsp:spPr>
        <a:xfrm>
          <a:off x="220691" y="1057657"/>
          <a:ext cx="599825" cy="599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 Calculate Loss</a:t>
          </a:r>
        </a:p>
      </dsp:txBody>
      <dsp:txXfrm>
        <a:off x="220691" y="1057657"/>
        <a:ext cx="599825" cy="599825"/>
      </dsp:txXfrm>
    </dsp:sp>
    <dsp:sp modelId="{617CCDD1-D185-8C4D-B871-963B59E7BBB4}">
      <dsp:nvSpPr>
        <dsp:cNvPr id="0" name=""/>
        <dsp:cNvSpPr/>
      </dsp:nvSpPr>
      <dsp:spPr>
        <a:xfrm>
          <a:off x="182654" y="-317"/>
          <a:ext cx="1695837" cy="1695837"/>
        </a:xfrm>
        <a:prstGeom prst="circularArrow">
          <a:avLst>
            <a:gd name="adj1" fmla="val 6897"/>
            <a:gd name="adj2" fmla="val 464970"/>
            <a:gd name="adj3" fmla="val 11351024"/>
            <a:gd name="adj4" fmla="val 978400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E8BFB-D8B8-4348-86A9-346CE69D4E1B}">
      <dsp:nvSpPr>
        <dsp:cNvPr id="0" name=""/>
        <dsp:cNvSpPr/>
      </dsp:nvSpPr>
      <dsp:spPr>
        <a:xfrm>
          <a:off x="220691" y="37718"/>
          <a:ext cx="599825" cy="599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 Backward Pass</a:t>
          </a:r>
        </a:p>
      </dsp:txBody>
      <dsp:txXfrm>
        <a:off x="220691" y="37718"/>
        <a:ext cx="599825" cy="599825"/>
      </dsp:txXfrm>
    </dsp:sp>
    <dsp:sp modelId="{28DC7DA8-28CF-4F42-A5E8-44B95DBCC2AC}">
      <dsp:nvSpPr>
        <dsp:cNvPr id="0" name=""/>
        <dsp:cNvSpPr/>
      </dsp:nvSpPr>
      <dsp:spPr>
        <a:xfrm>
          <a:off x="182654" y="-317"/>
          <a:ext cx="1695837" cy="1695837"/>
        </a:xfrm>
        <a:prstGeom prst="circularArrow">
          <a:avLst>
            <a:gd name="adj1" fmla="val 6897"/>
            <a:gd name="adj2" fmla="val 464970"/>
            <a:gd name="adj3" fmla="val 16751024"/>
            <a:gd name="adj4" fmla="val 15184006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028DE-8280-4298-AE9E-FCD30F612A8D}" type="datetimeFigureOut">
              <a:rPr lang="en-US" smtClean="0"/>
              <a:t>3/22/24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0CD04-28F2-4ADF-B128-E6B35077F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0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ucsd-prp.gitlab.io/userdocs/jupyter/jupyter-pod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ithub.com/facebookresearch/segment-anything" TargetMode="Externa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86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20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77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52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20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77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84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52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2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4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28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10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19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12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45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804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08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58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Alex</a:t>
            </a:r>
          </a:p>
        </p:txBody>
      </p:sp>
      <p:sp>
        <p:nvSpPr>
          <p:cNvPr id="127" name="Google Shape;12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4ee8081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224ee8081f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Alex</a:t>
            </a:r>
          </a:p>
        </p:txBody>
      </p:sp>
      <p:sp>
        <p:nvSpPr>
          <p:cNvPr id="138" name="Google Shape;138;g224ee8081f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72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042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62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502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" indent="0">
              <a:spcBef>
                <a:spcPts val="0"/>
              </a:spcBef>
              <a:buNone/>
            </a:pPr>
            <a:r>
              <a:rPr lang="en-US"/>
              <a:t>Alex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en-US" sz="1200">
                <a:hlinkClick r:id="rId3"/>
              </a:rPr>
              <a:t>https://ucsd-prp.gitlab.io/userdocs/jupyter/jupyter-pod/</a:t>
            </a:r>
            <a:endParaRPr lang="en-US" sz="1200"/>
          </a:p>
          <a:p>
            <a:pPr marL="137160" indent="0">
              <a:spcBef>
                <a:spcPts val="0"/>
              </a:spcBef>
              <a:buNone/>
            </a:pPr>
            <a:r>
              <a:rPr lang="en-US" sz="1200">
                <a:hlinkClick r:id="rId4"/>
              </a:rPr>
              <a:t>https://github.com/facebookresearch/segment-anything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737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090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106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08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02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30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77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1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8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0CD04-28F2-4ADF-B128-E6B35077F8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86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C33AC-FD60-48C3-8049-F103CE71B2DC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364F9701-6577-0FA6-44D6-742FC447E14D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7" name="Google Shape;90;p13">
            <a:extLst>
              <a:ext uri="{FF2B5EF4-FFF2-40B4-BE49-F238E27FC236}">
                <a16:creationId xmlns:a16="http://schemas.microsoft.com/office/drawing/2014/main" id="{CB148053-2804-909A-1469-7E6862D3F4D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55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064053"/>
            <a:ext cx="107027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1070271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6F72-EEDA-4296-9DBC-E817DB799B91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FEA268F-EF46-F27C-D977-0CC88F8F5876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7" name="Google Shape;90;p13">
            <a:extLst>
              <a:ext uri="{FF2B5EF4-FFF2-40B4-BE49-F238E27FC236}">
                <a16:creationId xmlns:a16="http://schemas.microsoft.com/office/drawing/2014/main" id="{A3CE35E2-A0DF-0F78-9E70-410032157EE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81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3" y="1075011"/>
            <a:ext cx="102489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8" y="4097611"/>
            <a:ext cx="9814129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10502932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687B-7C0C-4B80-8792-65DE59FF9396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tx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tx1"/>
                </a:solidFill>
                <a:latin typeface="Arial"/>
              </a:rPr>
              <a:t>”</a:t>
            </a:r>
            <a:endParaRPr lang="en-US">
              <a:solidFill>
                <a:schemeClr val="tx1"/>
              </a:solidFill>
              <a:latin typeface="Arial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F75A2BE1-DB0A-12CF-FCB3-1D64F374C26B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7" name="Google Shape;90;p13">
            <a:extLst>
              <a:ext uri="{FF2B5EF4-FFF2-40B4-BE49-F238E27FC236}">
                <a16:creationId xmlns:a16="http://schemas.microsoft.com/office/drawing/2014/main" id="{94EDF451-8119-2033-B01C-F94DAE18533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162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4DCE0-C966-4CE8-A065-6FD5B14A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86" y="32853"/>
            <a:ext cx="5442597" cy="765654"/>
          </a:xfrm>
        </p:spPr>
        <p:txBody>
          <a:bodyPr>
            <a:noAutofit/>
          </a:bodyPr>
          <a:lstStyle>
            <a:lvl1pPr algn="ctr">
              <a:defRPr sz="2800">
                <a:solidFill>
                  <a:srgbClr val="F1B82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D2B8B7-264F-4B78-8B72-72597FA5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9F8EE-28EC-4306-A3E3-08EC1C579BED}" type="datetime1">
              <a:rPr lang="en-US" smtClean="0"/>
              <a:t>3/22/24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57DE1-DFFE-4495-B180-780ED80A90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A7DF50-86DB-49AD-ABD4-D996E9E5C439}"/>
              </a:ext>
            </a:extLst>
          </p:cNvPr>
          <p:cNvCxnSpPr>
            <a:cxnSpLocks/>
          </p:cNvCxnSpPr>
          <p:nvPr userDrawn="1"/>
        </p:nvCxnSpPr>
        <p:spPr>
          <a:xfrm flipV="1">
            <a:off x="264091" y="732773"/>
            <a:ext cx="11708715" cy="438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DF4C73-1BFD-4321-9A45-7F2581B48078}"/>
              </a:ext>
            </a:extLst>
          </p:cNvPr>
          <p:cNvCxnSpPr>
            <a:cxnSpLocks/>
          </p:cNvCxnSpPr>
          <p:nvPr userDrawn="1"/>
        </p:nvCxnSpPr>
        <p:spPr>
          <a:xfrm flipV="1">
            <a:off x="264091" y="3613732"/>
            <a:ext cx="11708715" cy="438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8E2DC8-E0C7-4DA3-864C-E1AFEC1EF2B4}"/>
              </a:ext>
            </a:extLst>
          </p:cNvPr>
          <p:cNvCxnSpPr>
            <a:cxnSpLocks/>
          </p:cNvCxnSpPr>
          <p:nvPr userDrawn="1"/>
        </p:nvCxnSpPr>
        <p:spPr>
          <a:xfrm>
            <a:off x="6033370" y="798507"/>
            <a:ext cx="85078" cy="582776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EB38DBD-4313-450F-8DE8-A7312FC6F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590" y="4136316"/>
            <a:ext cx="5729900" cy="2489951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A6F28C4-A669-4531-8CA3-5B1B6D64FD6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42906" y="4136316"/>
            <a:ext cx="5729900" cy="2292639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6E15465-B861-4F4B-B396-2151F142E8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25590" y="1622078"/>
            <a:ext cx="5729900" cy="1982131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3FCFB11-AFF9-4FBB-85B0-19B4E1A9D11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2906" y="1622078"/>
            <a:ext cx="5729900" cy="1965701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84C1EE3-C3BC-4692-85C4-19ACB9E64C02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25590" y="1165235"/>
            <a:ext cx="5683981" cy="460196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6D3AFB0-6518-42A5-BD28-63B4351DF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2247" y="1163353"/>
            <a:ext cx="5683974" cy="460196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08B7AD-DE1D-4FC3-80C6-34646BA062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25590" y="3676120"/>
            <a:ext cx="5683981" cy="460196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8F9376E9-E26C-4C04-BF57-364F0500B8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906" y="3668419"/>
            <a:ext cx="5683974" cy="460196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818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10618194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10618194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8A1B5-1EBE-4BD2-96FC-BE71580D638D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7EFF626-729A-A3C5-7950-BC72F7A4E38C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7" name="Google Shape;90;p13">
            <a:extLst>
              <a:ext uri="{FF2B5EF4-FFF2-40B4-BE49-F238E27FC236}">
                <a16:creationId xmlns:a16="http://schemas.microsoft.com/office/drawing/2014/main" id="{A9335AD6-4EF5-B41F-0A3F-9F46FD40C5B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744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1297681"/>
            <a:ext cx="8094134" cy="2723274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D027-C201-4280-924A-F7C8A053D90D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4191" y="16500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tx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tx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05C534C-335D-91E4-F4AB-6AF4BD82E4E9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7" name="Google Shape;90;p13">
            <a:extLst>
              <a:ext uri="{FF2B5EF4-FFF2-40B4-BE49-F238E27FC236}">
                <a16:creationId xmlns:a16="http://schemas.microsoft.com/office/drawing/2014/main" id="{794513A8-E263-505B-2CC8-95B644C1405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238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987408"/>
            <a:ext cx="1064815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1065661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4527448"/>
            <a:ext cx="106566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8866-BCCA-4074-B21F-ED681AE1EC4F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A468CC47-CE1C-CB3D-0774-9D1A7F0F07E6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7" name="Google Shape;90;p13">
            <a:extLst>
              <a:ext uri="{FF2B5EF4-FFF2-40B4-BE49-F238E27FC236}">
                <a16:creationId xmlns:a16="http://schemas.microsoft.com/office/drawing/2014/main" id="{8B439765-4695-5CD0-0BB8-C4446638170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5750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7158-C820-4CA6-BBCF-7BC272E9A237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7702C86-FB98-3FA2-6A1C-633E4CDEF532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7" name="Google Shape;90;p13">
            <a:extLst>
              <a:ext uri="{FF2B5EF4-FFF2-40B4-BE49-F238E27FC236}">
                <a16:creationId xmlns:a16="http://schemas.microsoft.com/office/drawing/2014/main" id="{541F19FD-8C67-2388-4FD2-0E3930553C7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718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1095090"/>
            <a:ext cx="2126657" cy="4765960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1095090"/>
            <a:ext cx="7060150" cy="4765960"/>
          </a:xfrm>
        </p:spPr>
        <p:txBody>
          <a:bodyPr vert="eaVert"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5A15-85E4-43A4-AC10-1DC4D4C6F864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21DE5C1A-FED8-011D-A43D-D0904B346062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7" name="Google Shape;90;p13">
            <a:extLst>
              <a:ext uri="{FF2B5EF4-FFF2-40B4-BE49-F238E27FC236}">
                <a16:creationId xmlns:a16="http://schemas.microsoft.com/office/drawing/2014/main" id="{BEEDCF1C-63F3-BB10-9058-38A43F2F5E7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42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 sz="2400"/>
            </a:lvl1pPr>
            <a:lvl2pPr>
              <a:buClrTx/>
              <a:defRPr sz="1800"/>
            </a:lvl2pPr>
            <a:lvl3pPr>
              <a:buClrTx/>
              <a:defRPr sz="1800"/>
            </a:lvl3pPr>
            <a:lvl4pPr>
              <a:buClrTx/>
              <a:defRPr sz="1400"/>
            </a:lvl4pPr>
            <a:lvl5pPr>
              <a:buClrTx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0DB2-71FD-4392-922F-B41D67B2A0E2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A0F10871-5869-4026-B0AA-0C903A5577E8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7" name="Google Shape;90;p13">
            <a:extLst>
              <a:ext uri="{FF2B5EF4-FFF2-40B4-BE49-F238E27FC236}">
                <a16:creationId xmlns:a16="http://schemas.microsoft.com/office/drawing/2014/main" id="{792DB5C6-2541-B799-BAF0-EF98DB83651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23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7D1A-8FC9-448E-B45F-02EE15F82363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32E50560-401A-1A6D-6DE7-3BD7B402CACB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7" name="Google Shape;90;p13">
            <a:extLst>
              <a:ext uri="{FF2B5EF4-FFF2-40B4-BE49-F238E27FC236}">
                <a16:creationId xmlns:a16="http://schemas.microsoft.com/office/drawing/2014/main" id="{D88DB506-F346-F408-26E6-609B44E0E2A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21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7F922-6485-445E-9272-14D90EBFACE5}" type="datetime1">
              <a:rPr lang="en-US" smtClean="0"/>
              <a:t>3/22/24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53D5E85-8AF4-0FA4-B12B-235A6A7D074D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8" name="Google Shape;90;p13">
            <a:extLst>
              <a:ext uri="{FF2B5EF4-FFF2-40B4-BE49-F238E27FC236}">
                <a16:creationId xmlns:a16="http://schemas.microsoft.com/office/drawing/2014/main" id="{37B54D66-F70B-721E-D6C0-5E9D124A466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58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1BC16-CA2B-4031-AFE3-DDC9F7262809}" type="datetime1">
              <a:rPr lang="en-US" smtClean="0"/>
              <a:t>3/22/24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AD031531-6D34-6133-EFE7-F345A9D6C20E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10" name="Google Shape;90;p13">
            <a:extLst>
              <a:ext uri="{FF2B5EF4-FFF2-40B4-BE49-F238E27FC236}">
                <a16:creationId xmlns:a16="http://schemas.microsoft.com/office/drawing/2014/main" id="{8C80A112-D185-AA5A-F231-4EB2CBA9217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62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275780"/>
            <a:ext cx="10656616" cy="6546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900E-DE23-41C0-BDA8-EF9CEFD2021B}" type="datetime1">
              <a:rPr lang="en-US" smtClean="0"/>
              <a:t>3/22/24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9E3B686D-44BE-967E-BD28-7F528334F30E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6" name="Google Shape;90;p13">
            <a:extLst>
              <a:ext uri="{FF2B5EF4-FFF2-40B4-BE49-F238E27FC236}">
                <a16:creationId xmlns:a16="http://schemas.microsoft.com/office/drawing/2014/main" id="{0313E466-28F1-2E8A-FAA2-6A788022C63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32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B0FD1-A965-48C3-AE46-37A8CC16CD30}" type="datetime1">
              <a:rPr lang="en-US" smtClean="0"/>
              <a:t>3/22/24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D43DF155-DBE8-945C-50F2-0D1AB9184507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5" name="Google Shape;90;p13">
            <a:extLst>
              <a:ext uri="{FF2B5EF4-FFF2-40B4-BE49-F238E27FC236}">
                <a16:creationId xmlns:a16="http://schemas.microsoft.com/office/drawing/2014/main" id="{FC356C74-4A28-ED58-C7D9-8249ACA26FD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789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1160795"/>
            <a:ext cx="6788642" cy="5220040"/>
          </a:xfrm>
        </p:spPr>
        <p:txBody>
          <a:bodyPr>
            <a:normAutofit/>
          </a:bodyPr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C255-6A4D-4D16-82B5-E6B75D5CFCF0}" type="datetime1">
              <a:rPr lang="en-US" smtClean="0"/>
              <a:t>3/22/24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DC6575-7596-0766-DD9E-4834E1795F87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8" name="Google Shape;90;p13">
            <a:extLst>
              <a:ext uri="{FF2B5EF4-FFF2-40B4-BE49-F238E27FC236}">
                <a16:creationId xmlns:a16="http://schemas.microsoft.com/office/drawing/2014/main" id="{CE2F4F2A-D8DE-9CA8-F3B1-3F42910CD52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771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1081798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1231975"/>
            <a:ext cx="10817980" cy="357376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1081798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8AD74-4526-4894-AD48-2FE1BE817622}" type="datetime1">
              <a:rPr lang="en-US" smtClean="0"/>
              <a:t>3/22/24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FD0EFF-F590-84C4-5B6F-EAD623FF9605}"/>
              </a:ext>
            </a:extLst>
          </p:cNvPr>
          <p:cNvSpPr txBox="1">
            <a:spLocks/>
          </p:cNvSpPr>
          <p:nvPr userDrawn="1"/>
        </p:nvSpPr>
        <p:spPr>
          <a:xfrm>
            <a:off x="1957137" y="220107"/>
            <a:ext cx="2998932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i="1">
                <a:solidFill>
                  <a:srgbClr val="8FAD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GP-ENGINE</a:t>
            </a:r>
          </a:p>
        </p:txBody>
      </p:sp>
      <p:pic>
        <p:nvPicPr>
          <p:cNvPr id="9" name="Google Shape;90;p13">
            <a:extLst>
              <a:ext uri="{FF2B5EF4-FFF2-40B4-BE49-F238E27FC236}">
                <a16:creationId xmlns:a16="http://schemas.microsoft.com/office/drawing/2014/main" id="{4D1076FF-4721-F1B0-E628-414CAE6F3F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5399" l="6173" r="95062">
                        <a14:foregroundMark x1="22222" y1="20859" x2="22222" y2="20859"/>
                        <a14:foregroundMark x1="19444" y1="19632" x2="23148" y2="23620"/>
                        <a14:foregroundMark x1="35494" y1="12577" x2="33025" y2="12577"/>
                        <a14:foregroundMark x1="16667" y1="16871" x2="16667" y2="16871"/>
                        <a14:foregroundMark x1="28395" y1="16871" x2="28395" y2="16871"/>
                        <a14:foregroundMark x1="26543" y1="18098" x2="26543" y2="18098"/>
                        <a14:foregroundMark x1="49691" y1="10736" x2="49691" y2="10736"/>
                        <a14:foregroundMark x1="50617" y1="9816" x2="49383" y2="11656"/>
                        <a14:foregroundMark x1="31790" y1="7055" x2="31790" y2="7055"/>
                        <a14:foregroundMark x1="50309" y1="3067" x2="50309" y2="3067"/>
                        <a14:foregroundMark x1="42593" y1="11043" x2="42593" y2="11043"/>
                        <a14:foregroundMark x1="65432" y1="11656" x2="65432" y2="11656"/>
                        <a14:foregroundMark x1="77778" y1="21472" x2="77778" y2="21472"/>
                        <a14:foregroundMark x1="87346" y1="34969" x2="87346" y2="34969"/>
                        <a14:foregroundMark x1="87346" y1="34356" x2="87346" y2="34356"/>
                        <a14:foregroundMark x1="86420" y1="33436" x2="86420" y2="33436"/>
                        <a14:foregroundMark x1="93827" y1="32515" x2="93827" y2="32515"/>
                        <a14:foregroundMark x1="95370" y1="49693" x2="95370" y2="49693"/>
                        <a14:foregroundMark x1="8333" y1="33129" x2="8333" y2="33129"/>
                        <a14:foregroundMark x1="6173" y1="50000" x2="6173" y2="50000"/>
                        <a14:foregroundMark x1="33025" y1="90798" x2="33025" y2="90798"/>
                        <a14:foregroundMark x1="50926" y1="89877" x2="50926" y2="89877"/>
                        <a14:foregroundMark x1="50000" y1="95399" x2="50000" y2="95399"/>
                        <a14:foregroundMark x1="27160" y1="43558" x2="27160" y2="43558"/>
                        <a14:foregroundMark x1="25000" y1="42025" x2="25000" y2="42025"/>
                        <a14:foregroundMark x1="23765" y1="41104" x2="23765" y2="41104"/>
                        <a14:foregroundMark x1="36111" y1="56442" x2="36111" y2="56442"/>
                        <a14:foregroundMark x1="35802" y1="54294" x2="33642" y2="51227"/>
                        <a14:foregroundMark x1="33025" y1="50613" x2="27469" y2="45399"/>
                        <a14:foregroundMark x1="37963" y1="40184" x2="37963" y2="40184"/>
                        <a14:foregroundMark x1="21605" y1="50000" x2="21605" y2="50000"/>
                        <a14:foregroundMark x1="21605" y1="46933" x2="21605" y2="46933"/>
                        <a14:foregroundMark x1="22222" y1="55215" x2="22222" y2="55215"/>
                        <a14:foregroundMark x1="21914" y1="59202" x2="21914" y2="59202"/>
                        <a14:foregroundMark x1="54012" y1="51534" x2="54012" y2="51534"/>
                        <a14:foregroundMark x1="53086" y1="50613" x2="49074" y2="48160"/>
                        <a14:foregroundMark x1="54938" y1="51534" x2="57407" y2="53374"/>
                        <a14:foregroundMark x1="48457" y1="46933" x2="46605" y2="45706"/>
                        <a14:foregroundMark x1="58025" y1="41104" x2="58025" y2="41104"/>
                        <a14:foregroundMark x1="45062" y1="59816" x2="45062" y2="59816"/>
                        <a14:foregroundMark x1="68519" y1="45399" x2="68519" y2="45399"/>
                        <a14:foregroundMark x1="68210" y1="43558" x2="69136" y2="52761"/>
                        <a14:foregroundMark x1="69136" y1="57669" x2="69136" y2="57669"/>
                        <a14:foregroundMark x1="75000" y1="49693" x2="75000" y2="49693"/>
                        <a14:foregroundMark x1="79938" y1="40491" x2="79938" y2="404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59982" y="225601"/>
            <a:ext cx="784331" cy="697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51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939C6B-EA27-AA7C-320B-D3F5B04A2E5B}"/>
              </a:ext>
            </a:extLst>
          </p:cNvPr>
          <p:cNvSpPr/>
          <p:nvPr userDrawn="1"/>
        </p:nvSpPr>
        <p:spPr>
          <a:xfrm>
            <a:off x="0" y="-15570"/>
            <a:ext cx="12192000" cy="113306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1232586"/>
            <a:ext cx="10579774" cy="697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3" y="2063751"/>
            <a:ext cx="1057977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94330" y="6398659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649F8EE-28EC-4306-A3E3-08EC1C579BED}" type="datetime1">
              <a:rPr lang="en-US" smtClean="0"/>
              <a:t>3/22/24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7108" y="639866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DB45812-0AC9-4F72-AD0E-97F6B79482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146FD2-482B-6665-406C-4D393E83C2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82530"/>
          <a:stretch/>
        </p:blipFill>
        <p:spPr>
          <a:xfrm>
            <a:off x="9919164" y="-133165"/>
            <a:ext cx="1262270" cy="1420160"/>
          </a:xfrm>
          <a:prstGeom prst="rect">
            <a:avLst/>
          </a:prstGeom>
        </p:spPr>
      </p:pic>
      <p:pic>
        <p:nvPicPr>
          <p:cNvPr id="1028" name="Picture 4" descr="Nebraska N campus icon">
            <a:extLst>
              <a:ext uri="{FF2B5EF4-FFF2-40B4-BE49-F238E27FC236}">
                <a16:creationId xmlns:a16="http://schemas.microsoft.com/office/drawing/2014/main" id="{FB71542F-4335-64C9-C63B-F169023370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765" y="93369"/>
            <a:ext cx="926049" cy="92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CA408B3-A5AE-790C-1CA0-A34734B9EB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9" y="-21614"/>
            <a:ext cx="1984512" cy="108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5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7" r:id="rId12"/>
    <p:sldLayoutId id="2147483672" r:id="rId13"/>
    <p:sldLayoutId id="2147483673" r:id="rId14"/>
    <p:sldLayoutId id="2147483674" r:id="rId15"/>
    <p:sldLayoutId id="2147483675" r:id="rId16"/>
    <p:sldLayoutId id="2147483676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Tx/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Tx/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Tx/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Tx/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Tx/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hyperlink" Target="https://gp-engine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hyperlink" Target="https://github.com/orgs/MU-HPDI/repositori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42.png"/><Relationship Id="rId3" Type="http://schemas.openxmlformats.org/officeDocument/2006/relationships/image" Target="../media/image40.jpeg"/><Relationship Id="rId7" Type="http://schemas.openxmlformats.org/officeDocument/2006/relationships/image" Target="../media/image41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lipartmax.com/download/m2K9A0m2b1m2i8i8_4-o-clock-clip-art-clock-face-clip-art/" TargetMode="External"/><Relationship Id="rId11" Type="http://schemas.openxmlformats.org/officeDocument/2006/relationships/diagramColors" Target="../diagrams/colors1.xml"/><Relationship Id="rId5" Type="http://schemas.openxmlformats.org/officeDocument/2006/relationships/hyperlink" Target="https://commons.wikimedia.org/wiki/File:PyTorch_logo_icon.svg" TargetMode="External"/><Relationship Id="rId10" Type="http://schemas.openxmlformats.org/officeDocument/2006/relationships/diagramQuickStyle" Target="../diagrams/quickStyle1.xml"/><Relationship Id="rId4" Type="http://schemas.openxmlformats.org/officeDocument/2006/relationships/hyperlink" Target="https://www.freecodecamp.org/news/want-to-know-how-deep-learning-works-heres-a-quick-guide-for-everyone-1aedeca88076/" TargetMode="External"/><Relationship Id="rId9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engineering.missouri.edu/mizzou-engineers-help-locate-remote-bomas-in-east-africa-through-geospatial-ai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41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sources.nvidia.com/en-us-grace-cpu/nvidia-grace-hopper-2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69345" y="1412065"/>
            <a:ext cx="4957918" cy="2447239"/>
          </a:xfrm>
        </p:spPr>
        <p:txBody>
          <a:bodyPr/>
          <a:lstStyle/>
          <a:p>
            <a:r>
              <a:rPr lang="en-US" sz="3600" i="1"/>
              <a:t>Great Plains Network</a:t>
            </a:r>
            <a:br>
              <a:rPr lang="en-US" sz="3600" i="1"/>
            </a:br>
            <a:r>
              <a:rPr lang="en-US" sz="3600" i="1"/>
              <a:t>&amp;</a:t>
            </a:r>
            <a:br>
              <a:rPr lang="en-US" sz="3600" i="1"/>
            </a:br>
            <a:r>
              <a:rPr lang="en-US" sz="3600" i="1"/>
              <a:t>GP-ENGINE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4754" y="4099238"/>
            <a:ext cx="9735349" cy="1747379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/>
              <a:t>Alex Hurt and Derek Weitzel</a:t>
            </a:r>
          </a:p>
          <a:p>
            <a:r>
              <a:rPr lang="en-US" sz="2800" b="1"/>
              <a:t>March 22, 2024</a:t>
            </a:r>
            <a:endParaRPr lang="en-US" sz="2800"/>
          </a:p>
          <a:p>
            <a:r>
              <a:rPr lang="en-US" sz="2800" b="1"/>
              <a:t>5NRP</a:t>
            </a:r>
          </a:p>
          <a:p>
            <a:r>
              <a:rPr lang="en-US" sz="2800" b="1">
                <a:hlinkClick r:id="rId2"/>
              </a:rPr>
              <a:t>gp-engine.org</a:t>
            </a:r>
            <a:endParaRPr lang="en-US" sz="2800" b="1"/>
          </a:p>
          <a:p>
            <a:endParaRPr lang="en-US" b="1"/>
          </a:p>
        </p:txBody>
      </p:sp>
      <p:pic>
        <p:nvPicPr>
          <p:cNvPr id="2" name="Picture 1" descr="Nautilus">
            <a:extLst>
              <a:ext uri="{FF2B5EF4-FFF2-40B4-BE49-F238E27FC236}">
                <a16:creationId xmlns:a16="http://schemas.microsoft.com/office/drawing/2014/main" id="{1AE0D619-FAAD-E329-D2E0-BBAA37D13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4" y="5460562"/>
            <a:ext cx="4777431" cy="134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CFE82D-F61B-CE30-B5F7-66F9A7E7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90" y="1694646"/>
            <a:ext cx="4112695" cy="362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105;gb4cf107e60_0_20">
            <a:extLst>
              <a:ext uri="{FF2B5EF4-FFF2-40B4-BE49-F238E27FC236}">
                <a16:creationId xmlns:a16="http://schemas.microsoft.com/office/drawing/2014/main" id="{2EF38923-B5CD-9AA9-C068-ADE6F9A7F63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153" y="1916197"/>
            <a:ext cx="1022243" cy="51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6;gb4cf107e60_0_20">
            <a:extLst>
              <a:ext uri="{FF2B5EF4-FFF2-40B4-BE49-F238E27FC236}">
                <a16:creationId xmlns:a16="http://schemas.microsoft.com/office/drawing/2014/main" id="{C65EA786-70E6-679A-D1DF-0FC707360E7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18607" y="1916197"/>
            <a:ext cx="507223" cy="51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7;gb4cf107e60_0_20">
            <a:extLst>
              <a:ext uri="{FF2B5EF4-FFF2-40B4-BE49-F238E27FC236}">
                <a16:creationId xmlns:a16="http://schemas.microsoft.com/office/drawing/2014/main" id="{C90D6DE1-BA04-48E0-B41E-EBFCFE9ED4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65016" y="2761513"/>
            <a:ext cx="614403" cy="39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8;gb4cf107e60_0_20">
            <a:extLst>
              <a:ext uri="{FF2B5EF4-FFF2-40B4-BE49-F238E27FC236}">
                <a16:creationId xmlns:a16="http://schemas.microsoft.com/office/drawing/2014/main" id="{D6923001-8420-0023-3E77-3D15BDBF1A5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78275" y="3444224"/>
            <a:ext cx="1364831" cy="41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9;gb4cf107e60_0_20">
            <a:extLst>
              <a:ext uri="{FF2B5EF4-FFF2-40B4-BE49-F238E27FC236}">
                <a16:creationId xmlns:a16="http://schemas.microsoft.com/office/drawing/2014/main" id="{8D4A1288-9421-CEF0-FDB5-C04C2A5C349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56080" b="12586"/>
          <a:stretch/>
        </p:blipFill>
        <p:spPr>
          <a:xfrm>
            <a:off x="3275128" y="3101752"/>
            <a:ext cx="666856" cy="7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C609F405-5588-6937-ABA2-569B42D610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30" y="3729252"/>
            <a:ext cx="599700" cy="487223"/>
          </a:xfrm>
          <a:prstGeom prst="rect">
            <a:avLst/>
          </a:prstGeom>
        </p:spPr>
      </p:pic>
      <p:pic>
        <p:nvPicPr>
          <p:cNvPr id="15" name="Picture 14" descr="A red outline of a state with white dots and lines&#10;&#10;Description automatically generated with low confidence">
            <a:extLst>
              <a:ext uri="{FF2B5EF4-FFF2-40B4-BE49-F238E27FC236}">
                <a16:creationId xmlns:a16="http://schemas.microsoft.com/office/drawing/2014/main" id="{61132253-923E-4D61-2BD0-D27B4EAA1A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13" y="4459257"/>
            <a:ext cx="599700" cy="581304"/>
          </a:xfrm>
          <a:prstGeom prst="rect">
            <a:avLst/>
          </a:prstGeom>
        </p:spPr>
      </p:pic>
      <p:pic>
        <p:nvPicPr>
          <p:cNvPr id="16" name="Picture 15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E17508E1-F36E-FD9F-3FE6-11C7B7F437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50" y="4176958"/>
            <a:ext cx="889079" cy="459494"/>
          </a:xfrm>
          <a:prstGeom prst="rect">
            <a:avLst/>
          </a:prstGeom>
        </p:spPr>
      </p:pic>
      <p:pic>
        <p:nvPicPr>
          <p:cNvPr id="17" name="Picture 16" descr="A blue and tan logo&#10;&#10;Description automatically generated with low confidence">
            <a:extLst>
              <a:ext uri="{FF2B5EF4-FFF2-40B4-BE49-F238E27FC236}">
                <a16:creationId xmlns:a16="http://schemas.microsoft.com/office/drawing/2014/main" id="{822DD0C3-44A6-C1DB-AD97-FEF9060487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72" y="4192390"/>
            <a:ext cx="373614" cy="533734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90C2B4B-1B41-6319-92C2-6CD0FEFC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79" y="4563921"/>
            <a:ext cx="599700" cy="50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1B3836-2287-4B12-56D2-855CC3F2AB85}"/>
              </a:ext>
            </a:extLst>
          </p:cNvPr>
          <p:cNvSpPr txBox="1"/>
          <p:nvPr/>
        </p:nvSpPr>
        <p:spPr>
          <a:xfrm>
            <a:off x="3514821" y="4334218"/>
            <a:ext cx="822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latin typeface="Arial" panose="020B0604020202020204" pitchFamily="34" charset="0"/>
                <a:cs typeface="Arial" panose="020B0604020202020204" pitchFamily="34" charset="0"/>
              </a:rPr>
              <a:t>ARE-ON</a:t>
            </a:r>
          </a:p>
        </p:txBody>
      </p:sp>
    </p:spTree>
    <p:extLst>
      <p:ext uri="{BB962C8B-B14F-4D97-AF65-F5344CB8AC3E}">
        <p14:creationId xmlns:p14="http://schemas.microsoft.com/office/powerpoint/2010/main" val="757113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DCDDE-D970-6E4E-07AE-89399106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GPN – Cyberinfrastructure – GP-ARGO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F7698-A0FD-DE94-AE13-AB136426C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063751"/>
            <a:ext cx="6363375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Statistics for GP-ENGINE</a:t>
            </a:r>
          </a:p>
          <a:p>
            <a:endParaRPr lang="en-US" dirty="0"/>
          </a:p>
          <a:p>
            <a:r>
              <a:rPr lang="en-US" dirty="0"/>
              <a:t>Already making an impact in the NRP </a:t>
            </a:r>
            <a:r>
              <a:rPr lang="en-US"/>
              <a:t>community</a:t>
            </a:r>
          </a:p>
          <a:p>
            <a:endParaRPr lang="en-US" dirty="0"/>
          </a:p>
          <a:p>
            <a:r>
              <a:rPr lang="en-US"/>
              <a:t>Available at gp-engine.org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DF554-31BA-ABBD-1389-F0B8CF18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A red square with white numbers and a white text&#10;&#10;Description automatically generated">
            <a:extLst>
              <a:ext uri="{FF2B5EF4-FFF2-40B4-BE49-F238E27FC236}">
                <a16:creationId xmlns:a16="http://schemas.microsoft.com/office/drawing/2014/main" id="{5E9BA699-6D05-5753-BB87-EC2CE3592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8886"/>
            <a:ext cx="12192000" cy="1712629"/>
          </a:xfrm>
          <a:prstGeom prst="rect">
            <a:avLst/>
          </a:prstGeom>
        </p:spPr>
      </p:pic>
      <p:pic>
        <p:nvPicPr>
          <p:cNvPr id="8" name="Picture 7" descr="A map of the state of mississippi&#10;&#10;Description automatically generated">
            <a:extLst>
              <a:ext uri="{FF2B5EF4-FFF2-40B4-BE49-F238E27FC236}">
                <a16:creationId xmlns:a16="http://schemas.microsoft.com/office/drawing/2014/main" id="{7263E612-EF10-FD49-F008-4BC7D2F3F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888" y="1758950"/>
            <a:ext cx="35786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85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AB92B-C777-40F0-890A-C691C782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11</a:t>
            </a:fld>
            <a:endParaRPr lang="en-US"/>
          </a:p>
        </p:txBody>
      </p:sp>
      <p:pic>
        <p:nvPicPr>
          <p:cNvPr id="6" name="image2.png">
            <a:extLst>
              <a:ext uri="{FF2B5EF4-FFF2-40B4-BE49-F238E27FC236}">
                <a16:creationId xmlns:a16="http://schemas.microsoft.com/office/drawing/2014/main" id="{5BBE83AA-EEE6-3C67-8CCB-616D8DFD5D93}"/>
              </a:ext>
            </a:extLst>
          </p:cNvPr>
          <p:cNvPicPr/>
          <p:nvPr/>
        </p:nvPicPr>
        <p:blipFill>
          <a:blip r:embed="rId3"/>
          <a:srcRect l="5202" t="3722" r="3232" b="6080"/>
          <a:stretch>
            <a:fillRect/>
          </a:stretch>
        </p:blipFill>
        <p:spPr>
          <a:xfrm>
            <a:off x="416860" y="2493044"/>
            <a:ext cx="4131212" cy="4086317"/>
          </a:xfrm>
          <a:prstGeom prst="rect">
            <a:avLst/>
          </a:prstGeom>
          <a:ln/>
        </p:spPr>
      </p:pic>
      <p:sp>
        <p:nvSpPr>
          <p:cNvPr id="7" name="Google Shape;153;p6">
            <a:extLst>
              <a:ext uri="{FF2B5EF4-FFF2-40B4-BE49-F238E27FC236}">
                <a16:creationId xmlns:a16="http://schemas.microsoft.com/office/drawing/2014/main" id="{102BF523-27AB-C7E4-0185-C59E6C6BBBF2}"/>
              </a:ext>
            </a:extLst>
          </p:cNvPr>
          <p:cNvSpPr txBox="1">
            <a:spLocks/>
          </p:cNvSpPr>
          <p:nvPr/>
        </p:nvSpPr>
        <p:spPr>
          <a:xfrm>
            <a:off x="160833" y="1789353"/>
            <a:ext cx="4387239" cy="61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4848"/>
              </a:buClr>
              <a:buSzPts val="6000"/>
              <a:buFont typeface="Fjalla One"/>
              <a:buNone/>
              <a:defRPr sz="6000" b="0" i="0" u="none" strike="noStrike" cap="none">
                <a:solidFill>
                  <a:srgbClr val="484848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en-US" sz="3600"/>
              <a:t>GP-ENGINE Hardware</a:t>
            </a:r>
          </a:p>
        </p:txBody>
      </p:sp>
      <p:sp>
        <p:nvSpPr>
          <p:cNvPr id="8" name="Google Shape;154;p6">
            <a:extLst>
              <a:ext uri="{FF2B5EF4-FFF2-40B4-BE49-F238E27FC236}">
                <a16:creationId xmlns:a16="http://schemas.microsoft.com/office/drawing/2014/main" id="{94BF19B6-C647-685F-9641-6E2E7C297375}"/>
              </a:ext>
            </a:extLst>
          </p:cNvPr>
          <p:cNvSpPr txBox="1">
            <a:spLocks/>
          </p:cNvSpPr>
          <p:nvPr/>
        </p:nvSpPr>
        <p:spPr>
          <a:xfrm>
            <a:off x="250497" y="2489539"/>
            <a:ext cx="5735838" cy="420073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 algn="l">
              <a:spcBef>
                <a:spcPts val="0"/>
              </a:spcBef>
              <a:buSzPts val="2800"/>
            </a:pPr>
            <a:r>
              <a:rPr lang="en-US" sz="3200"/>
              <a:t>AI/ML Compute Nodes</a:t>
            </a:r>
          </a:p>
          <a:p>
            <a:pPr marL="50800" indent="0" algn="l">
              <a:spcBef>
                <a:spcPts val="0"/>
              </a:spcBef>
              <a:buSzPts val="2800"/>
            </a:pPr>
            <a:r>
              <a:rPr lang="en-US" sz="3200"/>
              <a:t>		</a:t>
            </a:r>
          </a:p>
          <a:p>
            <a:pPr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3200" b="0"/>
              <a:t>4x Nvidia A100</a:t>
            </a:r>
          </a:p>
          <a:p>
            <a:pPr lvl="1"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2800" b="0"/>
              <a:t>320GB GPU RAM </a:t>
            </a:r>
          </a:p>
          <a:p>
            <a:pPr lvl="1"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2800" b="0"/>
              <a:t>27,648 CUDA cores</a:t>
            </a:r>
          </a:p>
          <a:p>
            <a:pPr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3200" b="0"/>
              <a:t>2x AMD 7713</a:t>
            </a:r>
          </a:p>
          <a:p>
            <a:pPr lvl="1"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2800" b="0"/>
              <a:t>128 Cores / 256 Threads</a:t>
            </a:r>
          </a:p>
          <a:p>
            <a:pPr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3200" b="0"/>
              <a:t>1 TB RAM </a:t>
            </a:r>
          </a:p>
          <a:p>
            <a:pPr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3200" b="0"/>
              <a:t>2x - 25Gbe NIC</a:t>
            </a:r>
          </a:p>
        </p:txBody>
      </p:sp>
      <p:sp>
        <p:nvSpPr>
          <p:cNvPr id="9" name="Google Shape;181;p10">
            <a:extLst>
              <a:ext uri="{FF2B5EF4-FFF2-40B4-BE49-F238E27FC236}">
                <a16:creationId xmlns:a16="http://schemas.microsoft.com/office/drawing/2014/main" id="{2C219FF7-7FF8-783C-5B03-3C8D24DAC0DC}"/>
              </a:ext>
            </a:extLst>
          </p:cNvPr>
          <p:cNvSpPr txBox="1">
            <a:spLocks/>
          </p:cNvSpPr>
          <p:nvPr/>
        </p:nvSpPr>
        <p:spPr>
          <a:xfrm>
            <a:off x="5986335" y="1937743"/>
            <a:ext cx="4618541" cy="4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4848"/>
              </a:buClr>
              <a:buSzPts val="6000"/>
              <a:buFont typeface="Fjalla One"/>
              <a:buNone/>
              <a:defRPr sz="6000" b="0" i="0" u="none" strike="noStrike" cap="none">
                <a:solidFill>
                  <a:srgbClr val="484848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en-US" sz="4000"/>
              <a:t>GPU Workbench</a:t>
            </a:r>
          </a:p>
        </p:txBody>
      </p:sp>
      <p:sp>
        <p:nvSpPr>
          <p:cNvPr id="10" name="Google Shape;154;p6">
            <a:extLst>
              <a:ext uri="{FF2B5EF4-FFF2-40B4-BE49-F238E27FC236}">
                <a16:creationId xmlns:a16="http://schemas.microsoft.com/office/drawing/2014/main" id="{6015CE77-2987-67DE-DB6F-47FB80958A1E}"/>
              </a:ext>
            </a:extLst>
          </p:cNvPr>
          <p:cNvSpPr txBox="1">
            <a:spLocks/>
          </p:cNvSpPr>
          <p:nvPr/>
        </p:nvSpPr>
        <p:spPr>
          <a:xfrm>
            <a:off x="6095999" y="2489539"/>
            <a:ext cx="5679141" cy="205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 algn="l">
              <a:spcBef>
                <a:spcPts val="0"/>
              </a:spcBef>
              <a:buSzPts val="2800"/>
            </a:pPr>
            <a:r>
              <a:rPr lang="en-US" b="0"/>
              <a:t>Jupyter Containers for AI/ML, Data Science, and STEM w/ GUI as needed</a:t>
            </a:r>
          </a:p>
          <a:p>
            <a:pPr marL="533400" lvl="1" indent="0" algn="l">
              <a:spcBef>
                <a:spcPts val="0"/>
              </a:spcBef>
              <a:buSzPts val="2800"/>
            </a:pPr>
            <a:endParaRPr lang="en-US" sz="2400" b="0"/>
          </a:p>
          <a:p>
            <a:pPr marL="50800" indent="0" algn="l">
              <a:spcBef>
                <a:spcPts val="0"/>
              </a:spcBef>
              <a:buSzPts val="2800"/>
            </a:pPr>
            <a:r>
              <a:rPr lang="en-US" b="0">
                <a:sym typeface="Wingdings" panose="05000000000000000000" pitchFamily="2" charset="2"/>
              </a:rPr>
              <a:t>Training researchers to use GP-ENGINE</a:t>
            </a:r>
            <a:endParaRPr lang="en-US" b="0"/>
          </a:p>
          <a:p>
            <a:pPr algn="l">
              <a:spcBef>
                <a:spcPts val="0"/>
              </a:spcBef>
              <a:buSzPts val="2800"/>
              <a:buFont typeface="Arial"/>
              <a:buChar char="•"/>
            </a:pPr>
            <a:endParaRPr lang="en-US" sz="2000" b="0"/>
          </a:p>
        </p:txBody>
      </p:sp>
      <p:sp>
        <p:nvSpPr>
          <p:cNvPr id="11" name="Google Shape;181;p10">
            <a:extLst>
              <a:ext uri="{FF2B5EF4-FFF2-40B4-BE49-F238E27FC236}">
                <a16:creationId xmlns:a16="http://schemas.microsoft.com/office/drawing/2014/main" id="{609E5992-C002-D8D6-9D2A-3240D01946CA}"/>
              </a:ext>
            </a:extLst>
          </p:cNvPr>
          <p:cNvSpPr txBox="1">
            <a:spLocks/>
          </p:cNvSpPr>
          <p:nvPr/>
        </p:nvSpPr>
        <p:spPr>
          <a:xfrm>
            <a:off x="5986335" y="5007154"/>
            <a:ext cx="5213712" cy="4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4848"/>
              </a:buClr>
              <a:buSzPts val="6000"/>
              <a:buFont typeface="Fjalla One"/>
              <a:buNone/>
              <a:defRPr sz="6000" b="0" i="0" u="none" strike="noStrike" cap="none">
                <a:solidFill>
                  <a:srgbClr val="484848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en-US" sz="3600"/>
              <a:t>Workbench to HTC</a:t>
            </a:r>
          </a:p>
        </p:txBody>
      </p:sp>
      <p:sp>
        <p:nvSpPr>
          <p:cNvPr id="12" name="Google Shape;154;p6">
            <a:extLst>
              <a:ext uri="{FF2B5EF4-FFF2-40B4-BE49-F238E27FC236}">
                <a16:creationId xmlns:a16="http://schemas.microsoft.com/office/drawing/2014/main" id="{D7B9009A-D8E1-6746-9120-C2F704326FA3}"/>
              </a:ext>
            </a:extLst>
          </p:cNvPr>
          <p:cNvSpPr txBox="1">
            <a:spLocks/>
          </p:cNvSpPr>
          <p:nvPr/>
        </p:nvSpPr>
        <p:spPr>
          <a:xfrm>
            <a:off x="6095999" y="5475506"/>
            <a:ext cx="5961529" cy="119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 algn="l">
              <a:spcBef>
                <a:spcPts val="0"/>
              </a:spcBef>
              <a:buSzPts val="2800"/>
            </a:pPr>
            <a:r>
              <a:rPr lang="en-US" sz="2800"/>
              <a:t>Support for HTC in NRP</a:t>
            </a:r>
          </a:p>
          <a:p>
            <a:pPr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b="0"/>
              <a:t>Containers and Training to help researchers scale their science</a:t>
            </a:r>
          </a:p>
        </p:txBody>
      </p:sp>
    </p:spTree>
    <p:extLst>
      <p:ext uri="{BB962C8B-B14F-4D97-AF65-F5344CB8AC3E}">
        <p14:creationId xmlns:p14="http://schemas.microsoft.com/office/powerpoint/2010/main" val="345554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CE2FA1-4608-6E9A-EF95-EF41F924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12</a:t>
            </a:fld>
            <a:endParaRPr lang="en-US"/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03E4AB71-8273-3801-6C18-DF022EFB4883}"/>
              </a:ext>
            </a:extLst>
          </p:cNvPr>
          <p:cNvPicPr/>
          <p:nvPr/>
        </p:nvPicPr>
        <p:blipFill>
          <a:blip r:embed="rId3"/>
          <a:srcRect l="5202" t="3722" r="3232" b="6080"/>
          <a:stretch>
            <a:fillRect/>
          </a:stretch>
        </p:blipFill>
        <p:spPr>
          <a:xfrm>
            <a:off x="7692488" y="2651756"/>
            <a:ext cx="4131212" cy="4086317"/>
          </a:xfrm>
          <a:prstGeom prst="rect">
            <a:avLst/>
          </a:prstGeom>
          <a:ln/>
        </p:spPr>
      </p:pic>
      <p:sp>
        <p:nvSpPr>
          <p:cNvPr id="4" name="Google Shape;160;p7">
            <a:extLst>
              <a:ext uri="{FF2B5EF4-FFF2-40B4-BE49-F238E27FC236}">
                <a16:creationId xmlns:a16="http://schemas.microsoft.com/office/drawing/2014/main" id="{7D8E3FF1-318A-C16E-F3CC-BD16649E6378}"/>
              </a:ext>
            </a:extLst>
          </p:cNvPr>
          <p:cNvSpPr txBox="1">
            <a:spLocks/>
          </p:cNvSpPr>
          <p:nvPr/>
        </p:nvSpPr>
        <p:spPr>
          <a:xfrm>
            <a:off x="91614" y="1631131"/>
            <a:ext cx="5354444" cy="458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4848"/>
              </a:buClr>
              <a:buSzPts val="6000"/>
              <a:buFont typeface="Fjalla One"/>
              <a:buNone/>
              <a:defRPr sz="6000" b="0" i="0" u="none" strike="noStrike" cap="none">
                <a:solidFill>
                  <a:srgbClr val="484848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en-US" sz="2800"/>
              <a:t>GP-ENGINE - HTC</a:t>
            </a:r>
          </a:p>
        </p:txBody>
      </p:sp>
      <p:sp>
        <p:nvSpPr>
          <p:cNvPr id="5" name="Google Shape;161;p7">
            <a:extLst>
              <a:ext uri="{FF2B5EF4-FFF2-40B4-BE49-F238E27FC236}">
                <a16:creationId xmlns:a16="http://schemas.microsoft.com/office/drawing/2014/main" id="{43FD3972-D685-C6F6-84BF-45329E015D6C}"/>
              </a:ext>
            </a:extLst>
          </p:cNvPr>
          <p:cNvSpPr txBox="1">
            <a:spLocks/>
          </p:cNvSpPr>
          <p:nvPr/>
        </p:nvSpPr>
        <p:spPr>
          <a:xfrm>
            <a:off x="196458" y="2243746"/>
            <a:ext cx="6444641" cy="237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 algn="l">
              <a:spcBef>
                <a:spcPts val="0"/>
              </a:spcBef>
              <a:buSzPts val="2800"/>
            </a:pPr>
            <a:r>
              <a:rPr lang="en-US" sz="2800"/>
              <a:t>Researchers can develop interactively on same containers as used for HTC</a:t>
            </a:r>
          </a:p>
          <a:p>
            <a:pPr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2800" b="0"/>
              <a:t>Convert to Kubernetes Job/Pod</a:t>
            </a:r>
          </a:p>
          <a:p>
            <a:pPr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2800" b="0"/>
              <a:t>Link in GPU Hardware</a:t>
            </a:r>
          </a:p>
          <a:p>
            <a:pPr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2800" b="0"/>
              <a:t>Link in Storage (Persistent Volumes)</a:t>
            </a:r>
            <a:endParaRPr lang="en-US" sz="2800"/>
          </a:p>
        </p:txBody>
      </p:sp>
      <p:sp>
        <p:nvSpPr>
          <p:cNvPr id="6" name="Google Shape;168;p8">
            <a:extLst>
              <a:ext uri="{FF2B5EF4-FFF2-40B4-BE49-F238E27FC236}">
                <a16:creationId xmlns:a16="http://schemas.microsoft.com/office/drawing/2014/main" id="{A3E1D065-AE23-0907-2167-2F86D29D7952}"/>
              </a:ext>
            </a:extLst>
          </p:cNvPr>
          <p:cNvSpPr txBox="1">
            <a:spLocks/>
          </p:cNvSpPr>
          <p:nvPr/>
        </p:nvSpPr>
        <p:spPr>
          <a:xfrm>
            <a:off x="196458" y="4618465"/>
            <a:ext cx="6444641" cy="225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 algn="l">
              <a:spcBef>
                <a:spcPts val="0"/>
              </a:spcBef>
              <a:buSzPts val="2800"/>
            </a:pPr>
            <a:r>
              <a:rPr lang="en-US" sz="2000"/>
              <a:t>Ideal for Machine Learning and AI</a:t>
            </a:r>
            <a:endParaRPr lang="en-US" sz="2000" b="0"/>
          </a:p>
          <a:p>
            <a:pPr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2000" b="0"/>
              <a:t>Deep Neural Networks (DNN)</a:t>
            </a:r>
          </a:p>
          <a:p>
            <a:pPr lvl="1"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1600" b="0"/>
              <a:t>Vision Models</a:t>
            </a:r>
          </a:p>
          <a:p>
            <a:pPr lvl="1"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1600" b="0"/>
              <a:t>Language Models</a:t>
            </a:r>
          </a:p>
          <a:p>
            <a:pPr lvl="1"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1600" b="0"/>
              <a:t>Graph Models</a:t>
            </a:r>
          </a:p>
          <a:p>
            <a:pPr marL="50800" indent="0" algn="l">
              <a:spcBef>
                <a:spcPts val="0"/>
              </a:spcBef>
              <a:buSzPts val="2800"/>
            </a:pPr>
            <a:r>
              <a:rPr lang="en-US" sz="2000"/>
              <a:t>Kubernetes Tutorials Offered in-person and </a:t>
            </a:r>
            <a:r>
              <a:rPr lang="en-US" sz="2000" err="1"/>
              <a:t>Github</a:t>
            </a:r>
          </a:p>
          <a:p>
            <a:pPr algn="l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2000" b="0">
                <a:hlinkClick r:id="rId4"/>
              </a:rPr>
              <a:t>https://github.com/orgs/MU-HPDI/repositories</a:t>
            </a:r>
            <a:r>
              <a:rPr lang="en-US" sz="2000" b="0"/>
              <a:t> </a:t>
            </a:r>
            <a:endParaRPr lang="en-US" sz="1600" b="0"/>
          </a:p>
          <a:p>
            <a:pPr marL="50800" indent="0" algn="l">
              <a:spcBef>
                <a:spcPts val="0"/>
              </a:spcBef>
              <a:buSzPts val="2800"/>
            </a:pPr>
            <a:endParaRPr lang="en-US" sz="2000"/>
          </a:p>
        </p:txBody>
      </p:sp>
      <p:sp>
        <p:nvSpPr>
          <p:cNvPr id="7" name="Google Shape;175;p9">
            <a:extLst>
              <a:ext uri="{FF2B5EF4-FFF2-40B4-BE49-F238E27FC236}">
                <a16:creationId xmlns:a16="http://schemas.microsoft.com/office/drawing/2014/main" id="{183E6EF5-7614-F3B7-7FC7-769B03D85BD2}"/>
              </a:ext>
            </a:extLst>
          </p:cNvPr>
          <p:cNvSpPr txBox="1">
            <a:spLocks/>
          </p:cNvSpPr>
          <p:nvPr/>
        </p:nvSpPr>
        <p:spPr>
          <a:xfrm>
            <a:off x="6551407" y="1508233"/>
            <a:ext cx="5444136" cy="522984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 algn="l">
              <a:spcBef>
                <a:spcPts val="0"/>
              </a:spcBef>
              <a:buSzPts val="2800"/>
            </a:pPr>
            <a:r>
              <a:rPr lang="en-US" sz="2800"/>
              <a:t>HTC Example</a:t>
            </a:r>
          </a:p>
          <a:p>
            <a:pPr marL="57150" indent="0" algn="l">
              <a:spcBef>
                <a:spcPts val="0"/>
              </a:spcBef>
              <a:buSzPts val="2700"/>
            </a:pPr>
            <a:endParaRPr lang="en-US" b="0"/>
          </a:p>
          <a:p>
            <a:pPr marL="57150" indent="0" algn="l">
              <a:spcBef>
                <a:spcPts val="0"/>
              </a:spcBef>
              <a:buSzPts val="2700"/>
            </a:pPr>
            <a:r>
              <a:rPr lang="en-US" b="0"/>
              <a:t>Training DNN</a:t>
            </a:r>
          </a:p>
          <a:p>
            <a:pPr indent="-400050" algn="l">
              <a:spcBef>
                <a:spcPts val="0"/>
              </a:spcBef>
              <a:buSzPts val="2700"/>
              <a:buFont typeface="Arial"/>
              <a:buChar char="•"/>
            </a:pPr>
            <a:r>
              <a:rPr lang="en-US" b="0"/>
              <a:t>27 DNN</a:t>
            </a:r>
          </a:p>
          <a:p>
            <a:pPr indent="-400050" algn="l">
              <a:spcBef>
                <a:spcPts val="0"/>
              </a:spcBef>
              <a:buSzPts val="2700"/>
              <a:buFont typeface="Arial"/>
              <a:buChar char="•"/>
            </a:pPr>
            <a:r>
              <a:rPr lang="en-US" b="0"/>
              <a:t>8100 epochs</a:t>
            </a:r>
          </a:p>
          <a:p>
            <a:pPr indent="-400050" algn="l">
              <a:spcBef>
                <a:spcPts val="0"/>
              </a:spcBef>
              <a:buSzPts val="2700"/>
              <a:buFont typeface="Arial"/>
              <a:buChar char="•"/>
            </a:pPr>
            <a:r>
              <a:rPr lang="en-US" b="0"/>
              <a:t>30M iterations</a:t>
            </a:r>
          </a:p>
          <a:p>
            <a:pPr indent="-400050" algn="l">
              <a:spcBef>
                <a:spcPts val="0"/>
              </a:spcBef>
              <a:buSzPts val="2700"/>
              <a:buFont typeface="Arial"/>
              <a:buChar char="•"/>
            </a:pPr>
            <a:endParaRPr lang="en-US" b="0"/>
          </a:p>
          <a:p>
            <a:pPr indent="-400050" algn="l">
              <a:spcBef>
                <a:spcPts val="0"/>
              </a:spcBef>
              <a:buSzPts val="2700"/>
              <a:buFont typeface="Arial"/>
              <a:buChar char="•"/>
            </a:pPr>
            <a:r>
              <a:rPr lang="en-US" b="0"/>
              <a:t>3 hours setup</a:t>
            </a:r>
          </a:p>
          <a:p>
            <a:pPr indent="-400050" algn="l">
              <a:spcBef>
                <a:spcPts val="0"/>
              </a:spcBef>
              <a:buSzPts val="2700"/>
              <a:buFont typeface="Arial"/>
              <a:buChar char="•"/>
            </a:pPr>
            <a:r>
              <a:rPr lang="en-US" b="0"/>
              <a:t>77 Days</a:t>
            </a:r>
          </a:p>
          <a:p>
            <a:pPr marL="57150" indent="0" algn="l">
              <a:spcBef>
                <a:spcPts val="0"/>
              </a:spcBef>
              <a:buSzPts val="2700"/>
            </a:pPr>
            <a:r>
              <a:rPr lang="en-US" b="0"/>
              <a:t>      wall-clock</a:t>
            </a:r>
            <a:endParaRPr lang="en-US"/>
          </a:p>
          <a:p>
            <a:pPr marL="57150" indent="0" algn="l">
              <a:spcBef>
                <a:spcPts val="0"/>
              </a:spcBef>
              <a:buSzPts val="2700"/>
            </a:pPr>
            <a:endParaRPr lang="en-US"/>
          </a:p>
          <a:p>
            <a:pPr indent="-400050" algn="l">
              <a:spcBef>
                <a:spcPts val="0"/>
              </a:spcBef>
              <a:buSzPts val="2700"/>
              <a:buFont typeface="Arial"/>
              <a:buChar char="•"/>
            </a:pPr>
            <a:r>
              <a:rPr lang="en-US"/>
              <a:t>240M images</a:t>
            </a:r>
          </a:p>
          <a:p>
            <a:pPr indent="-400050" algn="l">
              <a:spcBef>
                <a:spcPts val="0"/>
              </a:spcBef>
              <a:buSzPts val="2700"/>
              <a:buFont typeface="Arial"/>
              <a:buChar char="•"/>
            </a:pPr>
            <a:r>
              <a:rPr lang="en-US"/>
              <a:t>1.73B param</a:t>
            </a:r>
            <a:endParaRPr lang="en-US" sz="2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93D10E-74F8-7C42-18F9-072BE4738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60" y="1631131"/>
            <a:ext cx="3228340" cy="4811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061B2B-18D6-C272-BAA3-15C71434D264}"/>
              </a:ext>
            </a:extLst>
          </p:cNvPr>
          <p:cNvSpPr txBox="1"/>
          <p:nvPr/>
        </p:nvSpPr>
        <p:spPr>
          <a:xfrm>
            <a:off x="6561810" y="6091742"/>
            <a:ext cx="4169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By Alex Hurt</a:t>
            </a:r>
          </a:p>
          <a:p>
            <a:r>
              <a:rPr lang="en-US">
                <a:solidFill>
                  <a:srgbClr val="002060"/>
                </a:solidFill>
              </a:rPr>
              <a:t>Research Assistant Professor, EECS, MU</a:t>
            </a:r>
          </a:p>
        </p:txBody>
      </p:sp>
    </p:spTree>
    <p:extLst>
      <p:ext uri="{BB962C8B-B14F-4D97-AF65-F5344CB8AC3E}">
        <p14:creationId xmlns:p14="http://schemas.microsoft.com/office/powerpoint/2010/main" val="38974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B596-4EF7-3DD9-23FB-2D1B1203A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997" y="2404534"/>
            <a:ext cx="7766936" cy="1646302"/>
          </a:xfrm>
        </p:spPr>
        <p:txBody>
          <a:bodyPr/>
          <a:lstStyle/>
          <a:p>
            <a:pPr algn="ctr"/>
            <a:r>
              <a:rPr lang="en-US" dirty="0"/>
              <a:t>GP-ENGINE Outreach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7FC289-DB77-C396-3A5D-5EB1BCBD13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997" y="4050833"/>
            <a:ext cx="7766936" cy="1096899"/>
          </a:xfrm>
        </p:spPr>
        <p:txBody>
          <a:bodyPr/>
          <a:lstStyle/>
          <a:p>
            <a:pPr algn="ctr"/>
            <a:r>
              <a:rPr lang="en-US"/>
              <a:t>Teaching researchers to utilize NRP with in-person, hands-on tutorials</a:t>
            </a:r>
          </a:p>
          <a:p>
            <a:pPr algn="ctr"/>
            <a:endParaRPr lang="en-US"/>
          </a:p>
        </p:txBody>
      </p:sp>
      <p:pic>
        <p:nvPicPr>
          <p:cNvPr id="6" name="Picture 5" descr="Nautilus">
            <a:extLst>
              <a:ext uri="{FF2B5EF4-FFF2-40B4-BE49-F238E27FC236}">
                <a16:creationId xmlns:a16="http://schemas.microsoft.com/office/drawing/2014/main" id="{6EC7C0D8-B614-5F41-E81C-E6F1677FB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4" y="5460562"/>
            <a:ext cx="4777431" cy="134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524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0E30C-AA95-2235-58EB-DF110BDC4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GP-ENGINE Workshops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5BC4A-224E-5F05-78FF-295F979B0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63751"/>
            <a:ext cx="7181769" cy="460321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/>
              <a:t>GP-ENGINE team delivers 4xA100 nodes to GPN member institutions to be initialized and added to NRP</a:t>
            </a:r>
          </a:p>
          <a:p>
            <a:r>
              <a:rPr lang="en-US"/>
              <a:t>While on each institution’s campus, GP-ENGINE team hosts a workshop on utilizing NRP for researchers</a:t>
            </a:r>
          </a:p>
          <a:p>
            <a:pPr lvl="1"/>
            <a:r>
              <a:rPr lang="en-US"/>
              <a:t>Introduction to Containers &amp; Kubernetes</a:t>
            </a:r>
          </a:p>
          <a:p>
            <a:pPr lvl="1"/>
            <a:r>
              <a:rPr lang="en-US"/>
              <a:t>Introduction to NRP: Mission and Background</a:t>
            </a:r>
          </a:p>
          <a:p>
            <a:pPr lvl="1"/>
            <a:r>
              <a:rPr lang="en-US"/>
              <a:t>Starting Pods and Jobs</a:t>
            </a:r>
          </a:p>
          <a:p>
            <a:pPr lvl="1"/>
            <a:r>
              <a:rPr lang="en-US"/>
              <a:t>Creating Persistent Storage</a:t>
            </a:r>
          </a:p>
          <a:p>
            <a:pPr lvl="1"/>
            <a:r>
              <a:rPr lang="en-US"/>
              <a:t>Running Computer Vision on NRP</a:t>
            </a:r>
          </a:p>
          <a:p>
            <a:pPr lvl="1"/>
            <a:r>
              <a:rPr lang="en-US"/>
              <a:t>Training Deep Networks on NRP</a:t>
            </a:r>
          </a:p>
          <a:p>
            <a:pPr lvl="1"/>
            <a:r>
              <a:rPr lang="en-US"/>
              <a:t>Scaling Research on NRP with Automation</a:t>
            </a:r>
          </a:p>
          <a:p>
            <a:r>
              <a:rPr lang="en-US"/>
              <a:t>All resources used are published on GitHub to allow researchers to refer back later</a:t>
            </a:r>
          </a:p>
          <a:p>
            <a:pPr lvl="1"/>
            <a:r>
              <a:rPr lang="en-US"/>
              <a:t>Resources are continuously refined with feedback from attendees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F0596-5C9D-5B25-E357-7BECEFAE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C3BBE0-D59C-6F66-E12C-951E69963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752" y="2241492"/>
            <a:ext cx="4112695" cy="362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05;gb4cf107e60_0_20">
            <a:extLst>
              <a:ext uri="{FF2B5EF4-FFF2-40B4-BE49-F238E27FC236}">
                <a16:creationId xmlns:a16="http://schemas.microsoft.com/office/drawing/2014/main" id="{8CA4AC71-EB0A-9C60-7411-BD6571750B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5415" y="2463043"/>
            <a:ext cx="1022243" cy="51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6;gb4cf107e60_0_20">
            <a:extLst>
              <a:ext uri="{FF2B5EF4-FFF2-40B4-BE49-F238E27FC236}">
                <a16:creationId xmlns:a16="http://schemas.microsoft.com/office/drawing/2014/main" id="{F72FBCD8-C420-F897-5BBE-FD25182921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26869" y="2463043"/>
            <a:ext cx="507223" cy="51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7;gb4cf107e60_0_20">
            <a:extLst>
              <a:ext uri="{FF2B5EF4-FFF2-40B4-BE49-F238E27FC236}">
                <a16:creationId xmlns:a16="http://schemas.microsoft.com/office/drawing/2014/main" id="{D5D663DD-9977-01C0-232C-0196061D05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73278" y="3308359"/>
            <a:ext cx="614403" cy="39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8;gb4cf107e60_0_20">
            <a:extLst>
              <a:ext uri="{FF2B5EF4-FFF2-40B4-BE49-F238E27FC236}">
                <a16:creationId xmlns:a16="http://schemas.microsoft.com/office/drawing/2014/main" id="{E7B7F019-BB1B-BEF5-AAD2-D07F9025019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86537" y="3991070"/>
            <a:ext cx="1364831" cy="41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9;gb4cf107e60_0_20">
            <a:extLst>
              <a:ext uri="{FF2B5EF4-FFF2-40B4-BE49-F238E27FC236}">
                <a16:creationId xmlns:a16="http://schemas.microsoft.com/office/drawing/2014/main" id="{B4239235-DF24-97F9-23D3-2FBE05115EA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56080" b="12586"/>
          <a:stretch/>
        </p:blipFill>
        <p:spPr>
          <a:xfrm>
            <a:off x="10383390" y="3648598"/>
            <a:ext cx="666856" cy="7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004870D4-E4C3-8DF8-0EA1-11410EE3B6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792" y="4276098"/>
            <a:ext cx="599700" cy="487223"/>
          </a:xfrm>
          <a:prstGeom prst="rect">
            <a:avLst/>
          </a:prstGeom>
        </p:spPr>
      </p:pic>
      <p:pic>
        <p:nvPicPr>
          <p:cNvPr id="12" name="Picture 11" descr="A red outline of a state with white dots and lines&#10;&#10;Description automatically generated with low confidence">
            <a:extLst>
              <a:ext uri="{FF2B5EF4-FFF2-40B4-BE49-F238E27FC236}">
                <a16:creationId xmlns:a16="http://schemas.microsoft.com/office/drawing/2014/main" id="{67A3EF26-C37F-8C8B-CDE5-A71C319017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775" y="5006103"/>
            <a:ext cx="599700" cy="581304"/>
          </a:xfrm>
          <a:prstGeom prst="rect">
            <a:avLst/>
          </a:prstGeom>
        </p:spPr>
      </p:pic>
      <p:pic>
        <p:nvPicPr>
          <p:cNvPr id="13" name="Picture 12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CE65E27E-CD11-9E7E-0AD0-6A790E5626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412" y="4723804"/>
            <a:ext cx="889079" cy="459494"/>
          </a:xfrm>
          <a:prstGeom prst="rect">
            <a:avLst/>
          </a:prstGeom>
        </p:spPr>
      </p:pic>
      <p:pic>
        <p:nvPicPr>
          <p:cNvPr id="14" name="Picture 13" descr="A blue and tan logo&#10;&#10;Description automatically generated with low confidence">
            <a:extLst>
              <a:ext uri="{FF2B5EF4-FFF2-40B4-BE49-F238E27FC236}">
                <a16:creationId xmlns:a16="http://schemas.microsoft.com/office/drawing/2014/main" id="{02B00791-B560-A87A-F408-B87D89B266B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434" y="4739236"/>
            <a:ext cx="373614" cy="53373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470D8D7-DA04-792C-FAEB-A3ACBF9E1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641" y="5110767"/>
            <a:ext cx="599700" cy="50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16F06E-8C41-7039-A4F5-9D8A3DE1FD74}"/>
              </a:ext>
            </a:extLst>
          </p:cNvPr>
          <p:cNvSpPr txBox="1"/>
          <p:nvPr/>
        </p:nvSpPr>
        <p:spPr>
          <a:xfrm>
            <a:off x="10623083" y="4881064"/>
            <a:ext cx="822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latin typeface="Arial" panose="020B0604020202020204" pitchFamily="34" charset="0"/>
                <a:cs typeface="Arial" panose="020B0604020202020204" pitchFamily="34" charset="0"/>
              </a:rPr>
              <a:t>ARE-ON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59E82B-8611-632D-2AA1-067752E3484E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888403" y="3703380"/>
            <a:ext cx="494987" cy="295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BBE4008-A28E-1599-B0F4-1E3FC795C47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9951368" y="3998924"/>
            <a:ext cx="432022" cy="2747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9624CC9-D73F-9980-1183-8CB09513EA2D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734092" y="2904565"/>
            <a:ext cx="649298" cy="10943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39BA8E-E03E-E389-CE75-3FDE2AF8503D}"/>
              </a:ext>
            </a:extLst>
          </p:cNvPr>
          <p:cNvCxnSpPr>
            <a:cxnSpLocks/>
            <a:stCxn id="10" idx="1"/>
            <a:endCxn id="14" idx="0"/>
          </p:cNvCxnSpPr>
          <p:nvPr/>
        </p:nvCxnSpPr>
        <p:spPr>
          <a:xfrm flipH="1">
            <a:off x="10114241" y="3998924"/>
            <a:ext cx="269149" cy="7403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657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627E-BAB6-7405-E242-65DA4D9CE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GP-ENGINE Workshops / Trainings</a:t>
            </a:r>
          </a:p>
        </p:txBody>
      </p:sp>
      <p:pic>
        <p:nvPicPr>
          <p:cNvPr id="5" name="Content Placeholder 4" descr="A group of people sitting around tables in a room with a screen&#10;&#10;Description automatically generated">
            <a:extLst>
              <a:ext uri="{FF2B5EF4-FFF2-40B4-BE49-F238E27FC236}">
                <a16:creationId xmlns:a16="http://schemas.microsoft.com/office/drawing/2014/main" id="{A1187349-6037-8FA2-5E6E-827105C56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51841" y="2061386"/>
            <a:ext cx="5486400" cy="4114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7F36-DBCC-FA50-EE03-C4F90EE5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5BDDF8B7-8CAB-526B-824A-5F6F8ECDB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91" y="2063860"/>
            <a:ext cx="5486400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4F986D-A5F8-2379-B246-3D2A307E7A19}"/>
              </a:ext>
            </a:extLst>
          </p:cNvPr>
          <p:cNvSpPr txBox="1"/>
          <p:nvPr/>
        </p:nvSpPr>
        <p:spPr>
          <a:xfrm>
            <a:off x="2222368" y="6215443"/>
            <a:ext cx="238719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University of Missouri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C60005-DB1D-69AA-212E-2AC844280FBD}"/>
              </a:ext>
            </a:extLst>
          </p:cNvPr>
          <p:cNvSpPr txBox="1"/>
          <p:nvPr/>
        </p:nvSpPr>
        <p:spPr>
          <a:xfrm>
            <a:off x="7936378" y="6214453"/>
            <a:ext cx="251222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University of Nebraska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7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5A09D-5131-73F0-2ABE-77DE3903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2736019"/>
            <a:ext cx="3115549" cy="2469838"/>
          </a:xfrm>
        </p:spPr>
        <p:txBody>
          <a:bodyPr>
            <a:normAutofit/>
          </a:bodyPr>
          <a:lstStyle/>
          <a:p>
            <a:r>
              <a:rPr lang="en-US"/>
              <a:t>GP-ENGINE Outreach: Creating a PVC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4F996B0A-79DC-235E-9D38-69619A47B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32" y="1232586"/>
            <a:ext cx="8097745" cy="54767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250DD-E6F6-9DDA-1F21-715166DEA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73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5A09D-5131-73F0-2ABE-77DE3903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53" y="2736018"/>
            <a:ext cx="3309613" cy="2924661"/>
          </a:xfrm>
        </p:spPr>
        <p:txBody>
          <a:bodyPr>
            <a:noAutofit/>
          </a:bodyPr>
          <a:lstStyle/>
          <a:p>
            <a:r>
              <a:rPr lang="en-US"/>
              <a:t>GP-ENGINE Outreach: Running</a:t>
            </a:r>
            <a:br>
              <a:rPr lang="en-US"/>
            </a:br>
            <a:r>
              <a:rPr lang="en-US" err="1"/>
              <a:t>SKLearn</a:t>
            </a:r>
            <a:br>
              <a:rPr lang="en-US"/>
            </a:br>
            <a:r>
              <a:rPr lang="en-US"/>
              <a:t>in a Job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5435A4C3-C5D9-B5BC-1168-46AA4ED8A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66" y="1197320"/>
            <a:ext cx="8379281" cy="55472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250DD-E6F6-9DDA-1F21-715166DEA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45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5A09D-5131-73F0-2ABE-77DE3903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53" y="2736018"/>
            <a:ext cx="3054162" cy="2924661"/>
          </a:xfrm>
        </p:spPr>
        <p:txBody>
          <a:bodyPr>
            <a:noAutofit/>
          </a:bodyPr>
          <a:lstStyle/>
          <a:p>
            <a:r>
              <a:rPr lang="en-US"/>
              <a:t>GP-ENGINE Outreach: Automating Job Creation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0AA9E22-597C-A282-A70A-61999221D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820" y="1197321"/>
            <a:ext cx="8958627" cy="53648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250DD-E6F6-9DDA-1F21-715166DEA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81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7D41F-F5D3-E13B-FADC-44E34853F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GPN Presentations on the NRP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E0A5E-5412-505F-7AF6-00E1F7ED7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063751"/>
            <a:ext cx="6331515" cy="4157755"/>
          </a:xfrm>
        </p:spPr>
        <p:txBody>
          <a:bodyPr>
            <a:normAutofit/>
          </a:bodyPr>
          <a:lstStyle/>
          <a:p>
            <a:r>
              <a:rPr lang="en-US"/>
              <a:t>GPN Annual Meeting 2023</a:t>
            </a:r>
          </a:p>
          <a:p>
            <a:pPr lvl="1"/>
            <a:r>
              <a:rPr lang="en-US"/>
              <a:t>Two separate 3-hour tutorials given:</a:t>
            </a:r>
          </a:p>
          <a:p>
            <a:pPr lvl="2"/>
            <a:r>
              <a:rPr lang="en-US"/>
              <a:t>Introduction to Docker and Kubernetes</a:t>
            </a:r>
          </a:p>
          <a:p>
            <a:pPr lvl="2"/>
            <a:r>
              <a:rPr lang="en-US"/>
              <a:t>Scaling Deep Learning Research in Kubernetes Using the National Research Platform</a:t>
            </a:r>
          </a:p>
          <a:p>
            <a:r>
              <a:rPr lang="en-US"/>
              <a:t>2023 IEEE International Conference </a:t>
            </a:r>
            <a:br>
              <a:rPr lang="en-US"/>
            </a:br>
            <a:r>
              <a:rPr lang="en-US"/>
              <a:t>on Big Data</a:t>
            </a:r>
          </a:p>
          <a:p>
            <a:pPr lvl="1"/>
            <a:r>
              <a:rPr lang="en-US"/>
              <a:t>2-hour tutorial</a:t>
            </a:r>
          </a:p>
          <a:p>
            <a:pPr lvl="1"/>
            <a:r>
              <a:rPr lang="en-US"/>
              <a:t>With Big Data Comes Big Compute: Scaling Research Compute on the National Research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9D9B3-4759-AB96-E09C-8FC09B329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DB591B-C6AC-30A4-3E2B-F995A4452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48" y="2102657"/>
            <a:ext cx="4589929" cy="229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4785A0B-654D-0F41-AB94-AD3A2F4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38" y="4691144"/>
            <a:ext cx="4589929" cy="141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74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4970-DCE9-7607-A568-029AF88D9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Great Plains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1162D-F3EB-C916-59EE-F9630514B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 collaboration of Midwest universities for cyberinfrastructure</a:t>
            </a:r>
          </a:p>
          <a:p>
            <a:endParaRPr lang="en-US"/>
          </a:p>
          <a:p>
            <a:r>
              <a:rPr lang="en-US"/>
              <a:t>It started as a collaborative for network access, but it grew significantly</a:t>
            </a:r>
          </a:p>
          <a:p>
            <a:endParaRPr lang="en-US"/>
          </a:p>
          <a:p>
            <a:r>
              <a:rPr lang="en-US"/>
              <a:t>Some of the successes of GPN's cyberinfrastructure: Cyberteams – Education of cyberinfrastructure experts throughout the GPN states.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72C04-BF06-112B-63F0-AC9AC3DB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Great Plains Cyberteam">
            <a:extLst>
              <a:ext uri="{FF2B5EF4-FFF2-40B4-BE49-F238E27FC236}">
                <a16:creationId xmlns:a16="http://schemas.microsoft.com/office/drawing/2014/main" id="{F17CD538-48EA-C5FF-FC5D-FE9B9B6A9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374" y="4913022"/>
            <a:ext cx="3746238" cy="185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22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B596-4EF7-3DD9-23FB-2D1B1203AF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Using NRP for </a:t>
            </a:r>
            <a:br>
              <a:rPr lang="en-US"/>
            </a:br>
            <a:r>
              <a:rPr lang="en-US"/>
              <a:t>CS &amp; AI Education</a:t>
            </a:r>
          </a:p>
        </p:txBody>
      </p:sp>
      <p:pic>
        <p:nvPicPr>
          <p:cNvPr id="6" name="Picture 5" descr="Nautilus">
            <a:extLst>
              <a:ext uri="{FF2B5EF4-FFF2-40B4-BE49-F238E27FC236}">
                <a16:creationId xmlns:a16="http://schemas.microsoft.com/office/drawing/2014/main" id="{6EC7C0D8-B614-5F41-E81C-E6F1677FB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4" y="5460562"/>
            <a:ext cx="4777431" cy="134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4472A901-13DD-0E46-6A1F-4B9B7723B3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33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5B0CD-9105-431D-302A-E7C3ECFE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NRP for Teaching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E10C06-F949-E024-95A2-D9ABF04C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D9453360-DEF1-2D16-9514-4F6A4A6D2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" t="3884" r="62" b="3802"/>
          <a:stretch/>
        </p:blipFill>
        <p:spPr>
          <a:xfrm>
            <a:off x="4454370" y="1762335"/>
            <a:ext cx="7238075" cy="5045146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F8316EE0-C702-3E8C-2554-F9A7E3911174}"/>
              </a:ext>
            </a:extLst>
          </p:cNvPr>
          <p:cNvSpPr txBox="1">
            <a:spLocks/>
          </p:cNvSpPr>
          <p:nvPr/>
        </p:nvSpPr>
        <p:spPr>
          <a:xfrm>
            <a:off x="677457" y="2317581"/>
            <a:ext cx="3605465" cy="4290621"/>
          </a:xfrm>
          <a:prstGeom prst="rect">
            <a:avLst/>
          </a:prstGeom>
        </p:spPr>
        <p:txBody>
          <a:bodyPr lIns="91440" tIns="45720" rIns="91440" bIns="45720" anchor="t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2800"/>
              <a:buFont typeface="Arial"/>
              <a:buChar char="•"/>
            </a:pPr>
            <a:r>
              <a:rPr lang="en-US" sz="3200"/>
              <a:t>Students access </a:t>
            </a:r>
            <a:r>
              <a:rPr lang="en-US" sz="3200" err="1"/>
              <a:t>JupyterHub</a:t>
            </a:r>
            <a:r>
              <a:rPr lang="en-US" sz="3200"/>
              <a:t> instance through browser</a:t>
            </a:r>
          </a:p>
          <a:p>
            <a:pPr lvl="1">
              <a:buSzPts val="2800"/>
              <a:buFont typeface="Courier New"/>
              <a:buChar char="o"/>
            </a:pPr>
            <a:r>
              <a:rPr lang="en-US" sz="3000"/>
              <a:t>NRP, K8s, </a:t>
            </a:r>
            <a:r>
              <a:rPr lang="en-US" sz="3000" err="1"/>
              <a:t>etc</a:t>
            </a:r>
            <a:r>
              <a:rPr lang="en-US" sz="3000"/>
              <a:t> is opaque to users</a:t>
            </a:r>
          </a:p>
          <a:p>
            <a:pPr>
              <a:buSzPts val="2800"/>
              <a:buFont typeface="Arial"/>
              <a:buChar char="•"/>
            </a:pPr>
            <a:r>
              <a:rPr lang="en-US" sz="3200"/>
              <a:t>Professors / TAs control the containers (software) available to students</a:t>
            </a:r>
          </a:p>
          <a:p>
            <a:pPr>
              <a:buSzPts val="2800"/>
              <a:buFont typeface="Arial"/>
              <a:buChar char="•"/>
            </a:pPr>
            <a:r>
              <a:rPr lang="en-US" sz="3200"/>
              <a:t>Science DMZ allows access to organizational enterprise network for VCS, Storage, and more</a:t>
            </a:r>
          </a:p>
        </p:txBody>
      </p:sp>
    </p:spTree>
    <p:extLst>
      <p:ext uri="{BB962C8B-B14F-4D97-AF65-F5344CB8AC3E}">
        <p14:creationId xmlns:p14="http://schemas.microsoft.com/office/powerpoint/2010/main" val="38631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8F53F9-812F-2DD7-B7FF-517310F85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097" y="1789766"/>
            <a:ext cx="4807589" cy="479145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BF53050-F61E-884F-010E-764E90C89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Courses Taught at MU with NRP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801A72-E921-B312-D033-8C700BDCE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063751"/>
            <a:ext cx="6111053" cy="428156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>
                <a:solidFill>
                  <a:schemeClr val="tx1"/>
                </a:solidFill>
              </a:rPr>
              <a:t>DATA SCI 8420: Cloud Computing for Data Analytics</a:t>
            </a:r>
          </a:p>
          <a:p>
            <a:pPr lvl="1"/>
            <a:r>
              <a:rPr lang="en-US"/>
              <a:t>Graduate cloud computing course</a:t>
            </a:r>
          </a:p>
          <a:p>
            <a:pPr lvl="1"/>
            <a:r>
              <a:rPr lang="en-US"/>
              <a:t>Distributed cluster computing and Kubernetes modules taught on NRP</a:t>
            </a:r>
          </a:p>
          <a:p>
            <a:pPr lvl="1"/>
            <a:r>
              <a:rPr lang="en-US"/>
              <a:t>Students learn containerization, K8s concepts, </a:t>
            </a:r>
            <a:r>
              <a:rPr lang="en-US" err="1"/>
              <a:t>KubeCTL</a:t>
            </a:r>
            <a:r>
              <a:rPr lang="en-US"/>
              <a:t>, and hands-on job and pod creation</a:t>
            </a:r>
          </a:p>
          <a:p>
            <a:r>
              <a:rPr lang="en-US" b="1">
                <a:solidFill>
                  <a:schemeClr val="tx1"/>
                </a:solidFill>
              </a:rPr>
              <a:t>CMP SCI 7750: Artificial Intelligence</a:t>
            </a:r>
          </a:p>
          <a:p>
            <a:pPr lvl="1"/>
            <a:r>
              <a:rPr lang="en-US"/>
              <a:t>Graduate CS and CE class</a:t>
            </a:r>
          </a:p>
          <a:p>
            <a:pPr lvl="1"/>
            <a:r>
              <a:rPr lang="en-US"/>
              <a:t>Historical AI through modern generative AI</a:t>
            </a:r>
          </a:p>
          <a:p>
            <a:pPr lvl="1"/>
            <a:r>
              <a:rPr lang="en-US"/>
              <a:t>Varied containers for Generative AI, </a:t>
            </a:r>
            <a:r>
              <a:rPr lang="en-US" dirty="0"/>
              <a:t>classical AI</a:t>
            </a:r>
            <a:r>
              <a:rPr lang="en-US"/>
              <a:t>, and </a:t>
            </a:r>
            <a:r>
              <a:rPr lang="en-US" dirty="0"/>
              <a:t>computational intelligence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B46364-C70E-C62F-46FB-71CD3F01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22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9975D7-84B7-1E06-0C44-717A75BE1624}"/>
              </a:ext>
            </a:extLst>
          </p:cNvPr>
          <p:cNvSpPr/>
          <p:nvPr/>
        </p:nvSpPr>
        <p:spPr>
          <a:xfrm>
            <a:off x="7985765" y="4505892"/>
            <a:ext cx="2258458" cy="34666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98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F53050-F61E-884F-010E-764E90C89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Courses Taught at MU with NRP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801A72-E921-B312-D033-8C700BDCE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063751"/>
            <a:ext cx="6411621" cy="444095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 fontAlgn="base"/>
            <a:r>
              <a:rPr lang="en-US" b="1" i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CMP SCI 4080: Parallel Programming for High Performance Computing</a:t>
            </a:r>
          </a:p>
          <a:p>
            <a:pPr lvl="1"/>
            <a:r>
              <a:rPr lang="en-US"/>
              <a:t>Cross-listed undergraduate / graduate course focusing on parallel programming</a:t>
            </a:r>
          </a:p>
          <a:p>
            <a:pPr lvl="1"/>
            <a:r>
              <a:rPr lang="en-US"/>
              <a:t>Entire course taught on NRP using custom </a:t>
            </a:r>
            <a:r>
              <a:rPr lang="en-US" err="1"/>
              <a:t>Jupyter</a:t>
            </a:r>
            <a:r>
              <a:rPr lang="en-US"/>
              <a:t> Instance, including MPI and CUDA modules</a:t>
            </a:r>
          </a:p>
          <a:p>
            <a:pPr lvl="1"/>
            <a:r>
              <a:rPr lang="en-US"/>
              <a:t>C/C++ container provided for students, while K8s and containers remain opaque</a:t>
            </a:r>
          </a:p>
          <a:p>
            <a:r>
              <a:rPr lang="en-US" b="1">
                <a:solidFill>
                  <a:schemeClr val="tx1"/>
                </a:solidFill>
              </a:rPr>
              <a:t>CMP SCI 8275: Parallel Hardware and Distributed Processing</a:t>
            </a:r>
          </a:p>
          <a:p>
            <a:pPr lvl="1"/>
            <a:r>
              <a:rPr lang="en-US"/>
              <a:t>Graduate computer science course, covering more advanced topics from CMP SCI 4080</a:t>
            </a:r>
          </a:p>
          <a:p>
            <a:pPr lvl="1"/>
            <a:r>
              <a:rPr lang="en-US"/>
              <a:t>Hands-on and in-depth coverage of Docker, Containerization, Kubernetes, Distributed Cluster Computing, MPI, and CUDA all performed on NRP</a:t>
            </a:r>
            <a:br>
              <a:rPr lang="en-US"/>
            </a:b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B46364-C70E-C62F-46FB-71CD3F01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F0DF7B2E-FBD4-25CF-CFBD-2AE773EE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54" y="1997075"/>
            <a:ext cx="4634514" cy="43349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9FC425-4880-B27A-F567-AF59B1042BAC}"/>
              </a:ext>
            </a:extLst>
          </p:cNvPr>
          <p:cNvSpPr/>
          <p:nvPr/>
        </p:nvSpPr>
        <p:spPr>
          <a:xfrm>
            <a:off x="7147753" y="2219892"/>
            <a:ext cx="2258458" cy="34666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AB6AA8-1EE0-4B4E-A5FC-11C6180671A3}"/>
              </a:ext>
            </a:extLst>
          </p:cNvPr>
          <p:cNvSpPr/>
          <p:nvPr/>
        </p:nvSpPr>
        <p:spPr>
          <a:xfrm>
            <a:off x="7147753" y="2912619"/>
            <a:ext cx="2258458" cy="34666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59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08D8-53F7-45BC-0BB1-1381D144E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Courses Taught at UNL with NRP - Twomey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33ABB-AD1F-C80F-97AD-F914F6F26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75" y="2073228"/>
            <a:ext cx="4704041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404040"/>
                </a:solidFill>
                <a:ea typeface="+mn-lt"/>
                <a:cs typeface="+mn-lt"/>
              </a:rPr>
              <a:t>AI Filmmaking Hackathon</a:t>
            </a:r>
          </a:p>
          <a:p>
            <a:pPr lvl="1">
              <a:buFont typeface="Courier New" charset="2"/>
              <a:buChar char="o"/>
            </a:pPr>
            <a:r>
              <a:rPr lang="en-US" dirty="0">
                <a:solidFill>
                  <a:srgbClr val="404040"/>
                </a:solidFill>
              </a:rPr>
              <a:t>Using Generative AI to create film</a:t>
            </a:r>
          </a:p>
          <a:p>
            <a:pPr lvl="1">
              <a:buFont typeface="Courier New" charset="2"/>
              <a:buChar char="o"/>
            </a:pPr>
            <a:r>
              <a:rPr lang="en-US" dirty="0">
                <a:solidFill>
                  <a:srgbClr val="404040"/>
                </a:solidFill>
              </a:rPr>
              <a:t>Uses NRP to host the AI models and the inference, </a:t>
            </a:r>
            <a:r>
              <a:rPr lang="en-US" dirty="0" err="1">
                <a:solidFill>
                  <a:srgbClr val="404040"/>
                </a:solidFill>
              </a:rPr>
              <a:t>ie</a:t>
            </a:r>
            <a:r>
              <a:rPr lang="en-US" dirty="0">
                <a:solidFill>
                  <a:srgbClr val="404040"/>
                </a:solidFill>
              </a:rPr>
              <a:t>, standard diffusion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06A6A-5F10-39F7-92D5-830D9379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A building with a sign and a plane flying in the sky&#10;&#10;Description automatically generated">
            <a:extLst>
              <a:ext uri="{FF2B5EF4-FFF2-40B4-BE49-F238E27FC236}">
                <a16:creationId xmlns:a16="http://schemas.microsoft.com/office/drawing/2014/main" id="{AB156BAC-87ED-6E9F-149A-1183C6971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274" y="1881188"/>
            <a:ext cx="5627077" cy="3857625"/>
          </a:xfrm>
          <a:prstGeom prst="rect">
            <a:avLst/>
          </a:prstGeom>
        </p:spPr>
      </p:pic>
      <p:pic>
        <p:nvPicPr>
          <p:cNvPr id="6" name="Picture 5" descr="A person sitting at a table in the rain looking at a computer&#10;&#10;Description automatically generated">
            <a:extLst>
              <a:ext uri="{FF2B5EF4-FFF2-40B4-BE49-F238E27FC236}">
                <a16:creationId xmlns:a16="http://schemas.microsoft.com/office/drawing/2014/main" id="{7AEB47F9-8BAB-C89D-5F5E-7442EFA03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869" y="3843337"/>
            <a:ext cx="27432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567052-92D5-6DF6-7654-DBE080A7E8AB}"/>
              </a:ext>
            </a:extLst>
          </p:cNvPr>
          <p:cNvSpPr txBox="1"/>
          <p:nvPr/>
        </p:nvSpPr>
        <p:spPr>
          <a:xfrm>
            <a:off x="4355083" y="6072373"/>
            <a:ext cx="52435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Image generated with stable diffusion instance on the NRP</a:t>
            </a:r>
          </a:p>
        </p:txBody>
      </p:sp>
    </p:spTree>
    <p:extLst>
      <p:ext uri="{BB962C8B-B14F-4D97-AF65-F5344CB8AC3E}">
        <p14:creationId xmlns:p14="http://schemas.microsoft.com/office/powerpoint/2010/main" val="2109696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09D65-121F-5414-E062-CCEA0407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Courses Taught at OU with NRP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8F72F-743D-39CB-39E4-1BAA0A307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"Over 200 individuals across multiple organizations have accessed this UL pilot, which positively impacts OU research, UL Software Carpentry workshops, and multiple courses at OU."</a:t>
            </a:r>
          </a:p>
          <a:p>
            <a:r>
              <a:rPr lang="en-US" dirty="0"/>
              <a:t>Lead by their libraries group, multiple groups at OU use their </a:t>
            </a:r>
            <a:r>
              <a:rPr lang="en-US" dirty="0" err="1"/>
              <a:t>Jupyter</a:t>
            </a:r>
            <a:r>
              <a:rPr lang="en-US" dirty="0"/>
              <a:t> </a:t>
            </a:r>
            <a:r>
              <a:rPr lang="en-US"/>
              <a:t>notebooks for education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2F3F6-E6C3-43EE-0016-EB1E6662D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3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B596-4EF7-3DD9-23FB-2D1B1203AF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AI/ML Research in the Great Plains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7FC289-DB77-C396-3A5D-5EB1BCBD13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Nautilus">
            <a:extLst>
              <a:ext uri="{FF2B5EF4-FFF2-40B4-BE49-F238E27FC236}">
                <a16:creationId xmlns:a16="http://schemas.microsoft.com/office/drawing/2014/main" id="{6EC7C0D8-B614-5F41-E81C-E6F1677FB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4" y="5460562"/>
            <a:ext cx="4777431" cy="134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317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04B9-23D8-9643-5CBA-350F98648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Deep Learning on Nautilus: Transformer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3A7F7-C363-8AE6-2A09-E45801AD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27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07778A-A2CB-83DD-096F-653BC6FE79A6}"/>
              </a:ext>
            </a:extLst>
          </p:cNvPr>
          <p:cNvSpPr/>
          <p:nvPr/>
        </p:nvSpPr>
        <p:spPr>
          <a:xfrm>
            <a:off x="7733819" y="4082435"/>
            <a:ext cx="2013665" cy="20919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807EF1-4FA9-4B15-399F-9725A7B64179}"/>
              </a:ext>
            </a:extLst>
          </p:cNvPr>
          <p:cNvGrpSpPr/>
          <p:nvPr/>
        </p:nvGrpSpPr>
        <p:grpSpPr>
          <a:xfrm>
            <a:off x="1724144" y="1964348"/>
            <a:ext cx="2295144" cy="1949198"/>
            <a:chOff x="7534657" y="2160589"/>
            <a:chExt cx="2295144" cy="194919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F063C25-DCBF-C925-CE2F-7458915B45B2}"/>
                </a:ext>
              </a:extLst>
            </p:cNvPr>
            <p:cNvSpPr/>
            <p:nvPr/>
          </p:nvSpPr>
          <p:spPr>
            <a:xfrm>
              <a:off x="7534657" y="2160589"/>
              <a:ext cx="2295144" cy="19118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34" name="Picture 33" descr="Want to know how Deep Learning works? Here's a quick guide for everyone.">
              <a:extLst>
                <a:ext uri="{FF2B5EF4-FFF2-40B4-BE49-F238E27FC236}">
                  <a16:creationId xmlns:a16="http://schemas.microsoft.com/office/drawing/2014/main" id="{18FBEB4C-2B03-A0CC-7AB9-AE5C23E388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4516" y="2208848"/>
              <a:ext cx="1995423" cy="1329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F9BAA470-EF84-8C96-883D-3626CC858706}"/>
                </a:ext>
              </a:extLst>
            </p:cNvPr>
            <p:cNvSpPr txBox="1"/>
            <p:nvPr/>
          </p:nvSpPr>
          <p:spPr>
            <a:xfrm>
              <a:off x="7534657" y="3463456"/>
              <a:ext cx="2295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000000"/>
                  </a:solidFill>
                  <a:latin typeface="Trebuchet MS" panose="020B0603020202020204"/>
                </a:rPr>
                <a:t>10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Deep Neural Architectures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A00F72-EF7D-007A-AA43-8DEF75B689F0}"/>
              </a:ext>
            </a:extLst>
          </p:cNvPr>
          <p:cNvGrpSpPr/>
          <p:nvPr/>
        </p:nvGrpSpPr>
        <p:grpSpPr>
          <a:xfrm>
            <a:off x="1724141" y="4099455"/>
            <a:ext cx="2295145" cy="2065059"/>
            <a:chOff x="8330184" y="4297680"/>
            <a:chExt cx="2295145" cy="182137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BA4DDE-F393-428B-1CAB-ED5FD0F747E1}"/>
                </a:ext>
              </a:extLst>
            </p:cNvPr>
            <p:cNvSpPr/>
            <p:nvPr/>
          </p:nvSpPr>
          <p:spPr>
            <a:xfrm>
              <a:off x="8330184" y="4297680"/>
              <a:ext cx="2295144" cy="18213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9" name="Direct Access Storage 5">
              <a:extLst>
                <a:ext uri="{FF2B5EF4-FFF2-40B4-BE49-F238E27FC236}">
                  <a16:creationId xmlns:a16="http://schemas.microsoft.com/office/drawing/2014/main" id="{1A8C35D7-74C7-B7FA-CC3B-B95ECA64AAFA}"/>
                </a:ext>
              </a:extLst>
            </p:cNvPr>
            <p:cNvSpPr/>
            <p:nvPr/>
          </p:nvSpPr>
          <p:spPr>
            <a:xfrm rot="16200000">
              <a:off x="8931014" y="4402064"/>
              <a:ext cx="843887" cy="762416"/>
            </a:xfrm>
            <a:prstGeom prst="flowChartMagneticDrum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0" name="Direct Access Storage 9">
              <a:extLst>
                <a:ext uri="{FF2B5EF4-FFF2-40B4-BE49-F238E27FC236}">
                  <a16:creationId xmlns:a16="http://schemas.microsoft.com/office/drawing/2014/main" id="{77D58E6D-FBF1-3B99-7C21-DC2E273CF5CE}"/>
                </a:ext>
              </a:extLst>
            </p:cNvPr>
            <p:cNvSpPr/>
            <p:nvPr/>
          </p:nvSpPr>
          <p:spPr>
            <a:xfrm rot="16200000">
              <a:off x="9083414" y="4554464"/>
              <a:ext cx="843887" cy="762416"/>
            </a:xfrm>
            <a:prstGeom prst="flowChartMagneticDrum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1" name="Direct Access Storage 10">
              <a:extLst>
                <a:ext uri="{FF2B5EF4-FFF2-40B4-BE49-F238E27FC236}">
                  <a16:creationId xmlns:a16="http://schemas.microsoft.com/office/drawing/2014/main" id="{08699AC6-4F1F-33A3-2CBF-43BBC7AF6522}"/>
                </a:ext>
              </a:extLst>
            </p:cNvPr>
            <p:cNvSpPr/>
            <p:nvPr/>
          </p:nvSpPr>
          <p:spPr>
            <a:xfrm rot="16200000">
              <a:off x="9235814" y="4706864"/>
              <a:ext cx="843887" cy="762416"/>
            </a:xfrm>
            <a:prstGeom prst="flowChartMagneticDrum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2" name="TextBox 11">
              <a:extLst>
                <a:ext uri="{FF2B5EF4-FFF2-40B4-BE49-F238E27FC236}">
                  <a16:creationId xmlns:a16="http://schemas.microsoft.com/office/drawing/2014/main" id="{CF26325F-EFBB-E842-0D91-42E747029459}"/>
                </a:ext>
              </a:extLst>
            </p:cNvPr>
            <p:cNvSpPr txBox="1"/>
            <p:nvPr/>
          </p:nvSpPr>
          <p:spPr>
            <a:xfrm>
              <a:off x="8330185" y="5472723"/>
              <a:ext cx="2295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3 Open Source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HR-RSI Datasets</a:t>
              </a:r>
            </a:p>
          </p:txBody>
        </p:sp>
      </p:grpSp>
      <p:sp>
        <p:nvSpPr>
          <p:cNvPr id="11" name="TextBox 13">
            <a:extLst>
              <a:ext uri="{FF2B5EF4-FFF2-40B4-BE49-F238E27FC236}">
                <a16:creationId xmlns:a16="http://schemas.microsoft.com/office/drawing/2014/main" id="{FCB859CC-4201-D101-3A48-25A81DE5E2BD}"/>
              </a:ext>
            </a:extLst>
          </p:cNvPr>
          <p:cNvSpPr txBox="1"/>
          <p:nvPr/>
        </p:nvSpPr>
        <p:spPr>
          <a:xfrm>
            <a:off x="4795711" y="6376491"/>
            <a:ext cx="69124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4"/>
              </a:rPr>
              <a:t>https://www.freecodecamp.org/news/want-to-know-how-deep-learning-works-heres-a-quick-guide-for-everyone-1aedeca88076/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5"/>
              </a:rPr>
              <a:t>https://commons.wikimedia.org/wiki/File:PyTorch_logo_icon.svg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6"/>
              </a:rPr>
              <a:t>https://www.clipartmax.com/download/m2K9A0m2b1m2i8i8_4-o-clock-clip-art-clock-face-clip-art/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CE7BA6-67C7-1EF0-57DC-A9D9D4E87DC2}"/>
              </a:ext>
            </a:extLst>
          </p:cNvPr>
          <p:cNvGrpSpPr/>
          <p:nvPr/>
        </p:nvGrpSpPr>
        <p:grpSpPr>
          <a:xfrm>
            <a:off x="4660850" y="1964348"/>
            <a:ext cx="2319554" cy="1441522"/>
            <a:chOff x="7042458" y="1927227"/>
            <a:chExt cx="2319554" cy="144152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20784A-C0B8-AB30-A899-EC8BDA093432}"/>
                </a:ext>
              </a:extLst>
            </p:cNvPr>
            <p:cNvSpPr/>
            <p:nvPr/>
          </p:nvSpPr>
          <p:spPr>
            <a:xfrm>
              <a:off x="7066869" y="1927227"/>
              <a:ext cx="2295143" cy="14415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5813855-49E1-B59D-A4CF-9E71ADA06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442" y="1939597"/>
              <a:ext cx="898328" cy="1087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4">
              <a:extLst>
                <a:ext uri="{FF2B5EF4-FFF2-40B4-BE49-F238E27FC236}">
                  <a16:creationId xmlns:a16="http://schemas.microsoft.com/office/drawing/2014/main" id="{D663DE0D-143B-A473-6810-C3C45B88FFB1}"/>
                </a:ext>
              </a:extLst>
            </p:cNvPr>
            <p:cNvSpPr txBox="1"/>
            <p:nvPr/>
          </p:nvSpPr>
          <p:spPr>
            <a:xfrm>
              <a:off x="7042458" y="2999416"/>
              <a:ext cx="2319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000000"/>
                  </a:solidFill>
                  <a:latin typeface="Trebuchet MS" panose="020B0603020202020204"/>
                </a:rPr>
                <a:t>30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Trained Models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00FC67-988B-0162-314B-E262E76DF1F0}"/>
              </a:ext>
            </a:extLst>
          </p:cNvPr>
          <p:cNvGrpSpPr/>
          <p:nvPr/>
        </p:nvGrpSpPr>
        <p:grpSpPr>
          <a:xfrm>
            <a:off x="4681901" y="3598471"/>
            <a:ext cx="2295144" cy="2586265"/>
            <a:chOff x="4262775" y="3777522"/>
            <a:chExt cx="2295144" cy="25862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C3F9D0B-1522-4DAB-DCB5-A5D87055135D}"/>
                </a:ext>
              </a:extLst>
            </p:cNvPr>
            <p:cNvSpPr/>
            <p:nvPr/>
          </p:nvSpPr>
          <p:spPr>
            <a:xfrm>
              <a:off x="4262775" y="3777522"/>
              <a:ext cx="2295144" cy="25624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aphicFrame>
          <p:nvGraphicFramePr>
            <p:cNvPr id="23" name="Diagram 22">
              <a:extLst>
                <a:ext uri="{FF2B5EF4-FFF2-40B4-BE49-F238E27FC236}">
                  <a16:creationId xmlns:a16="http://schemas.microsoft.com/office/drawing/2014/main" id="{6973E366-E427-07C5-15D2-F80B4FD26C8E}"/>
                </a:ext>
              </a:extLst>
            </p:cNvPr>
            <p:cNvGraphicFramePr/>
            <p:nvPr/>
          </p:nvGraphicFramePr>
          <p:xfrm>
            <a:off x="4379773" y="3809085"/>
            <a:ext cx="2061147" cy="16952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43DF36DE-F3E9-E87C-C3F9-7F6349D18878}"/>
                </a:ext>
              </a:extLst>
            </p:cNvPr>
            <p:cNvSpPr txBox="1"/>
            <p:nvPr/>
          </p:nvSpPr>
          <p:spPr>
            <a:xfrm>
              <a:off x="4337725" y="5440457"/>
              <a:ext cx="21663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9,000 Epochs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30M iterations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>
                  <a:solidFill>
                    <a:srgbClr val="000000"/>
                  </a:solidFill>
                  <a:latin typeface="Trebuchet MS" panose="020B0603020202020204"/>
                </a:rPr>
                <a:t>2.0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B parameters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8E215C-0E6F-1220-D154-E3186A3B9131}"/>
              </a:ext>
            </a:extLst>
          </p:cNvPr>
          <p:cNvGrpSpPr/>
          <p:nvPr/>
        </p:nvGrpSpPr>
        <p:grpSpPr>
          <a:xfrm>
            <a:off x="7714610" y="1947328"/>
            <a:ext cx="2032874" cy="2011586"/>
            <a:chOff x="9764451" y="3304936"/>
            <a:chExt cx="1769423" cy="201158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70F781-536C-DE5E-285B-F347222B899F}"/>
                </a:ext>
              </a:extLst>
            </p:cNvPr>
            <p:cNvSpPr/>
            <p:nvPr/>
          </p:nvSpPr>
          <p:spPr>
            <a:xfrm>
              <a:off x="9764451" y="3304936"/>
              <a:ext cx="1750215" cy="19831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0E4BB0-2DD5-0BF1-ECA8-F085DCC83EB3}"/>
                </a:ext>
              </a:extLst>
            </p:cNvPr>
            <p:cNvSpPr/>
            <p:nvPr/>
          </p:nvSpPr>
          <p:spPr>
            <a:xfrm>
              <a:off x="10042737" y="3443294"/>
              <a:ext cx="929390" cy="5583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CD4EBD7-D74F-7F57-3AF7-38F17AE83D91}"/>
                </a:ext>
              </a:extLst>
            </p:cNvPr>
            <p:cNvSpPr/>
            <p:nvPr/>
          </p:nvSpPr>
          <p:spPr>
            <a:xfrm>
              <a:off x="10195137" y="3595694"/>
              <a:ext cx="929390" cy="5583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2E9207-C146-B23A-D7F9-2282D0BEA34B}"/>
                </a:ext>
              </a:extLst>
            </p:cNvPr>
            <p:cNvSpPr/>
            <p:nvPr/>
          </p:nvSpPr>
          <p:spPr>
            <a:xfrm>
              <a:off x="10347537" y="3748094"/>
              <a:ext cx="929390" cy="5583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1" name="TextBox 27">
              <a:extLst>
                <a:ext uri="{FF2B5EF4-FFF2-40B4-BE49-F238E27FC236}">
                  <a16:creationId xmlns:a16="http://schemas.microsoft.com/office/drawing/2014/main" id="{B1084C2C-F743-9443-7FC9-4524DADCD0C5}"/>
                </a:ext>
              </a:extLst>
            </p:cNvPr>
            <p:cNvSpPr txBox="1"/>
            <p:nvPr/>
          </p:nvSpPr>
          <p:spPr>
            <a:xfrm>
              <a:off x="9783660" y="4393192"/>
              <a:ext cx="17502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137 TB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Imagery Processed</a:t>
              </a:r>
            </a:p>
          </p:txBody>
        </p:sp>
      </p:grpSp>
      <p:pic>
        <p:nvPicPr>
          <p:cNvPr id="15" name="Picture 14" descr="A black and white clock&#10;&#10;Description automatically generated with medium confidence">
            <a:extLst>
              <a:ext uri="{FF2B5EF4-FFF2-40B4-BE49-F238E27FC236}">
                <a16:creationId xmlns:a16="http://schemas.microsoft.com/office/drawing/2014/main" id="{3476C090-436B-74DD-8C7D-F6BAE3EAA8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308" y="4192724"/>
            <a:ext cx="1376013" cy="1359025"/>
          </a:xfrm>
          <a:prstGeom prst="rect">
            <a:avLst/>
          </a:prstGeom>
        </p:spPr>
      </p:pic>
      <p:sp>
        <p:nvSpPr>
          <p:cNvPr id="16" name="TextBox 33">
            <a:extLst>
              <a:ext uri="{FF2B5EF4-FFF2-40B4-BE49-F238E27FC236}">
                <a16:creationId xmlns:a16="http://schemas.microsoft.com/office/drawing/2014/main" id="{11D3A382-5F28-B87F-184B-2882BEABAD9F}"/>
              </a:ext>
            </a:extLst>
          </p:cNvPr>
          <p:cNvSpPr txBox="1"/>
          <p:nvPr/>
        </p:nvSpPr>
        <p:spPr>
          <a:xfrm>
            <a:off x="7765146" y="5528055"/>
            <a:ext cx="1982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Wall Clock Time: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Trebuchet MS" panose="020B0603020202020204"/>
              </a:rPr>
              <a:t>89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days, </a:t>
            </a:r>
            <a:r>
              <a:rPr lang="en-US">
                <a:solidFill>
                  <a:srgbClr val="000000"/>
                </a:solidFill>
                <a:latin typeface="Trebuchet MS" panose="020B0603020202020204"/>
              </a:rPr>
              <a:t>6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hours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E40281-1E66-7F36-6CEE-2579768B4192}"/>
              </a:ext>
            </a:extLst>
          </p:cNvPr>
          <p:cNvSpPr txBox="1"/>
          <p:nvPr/>
        </p:nvSpPr>
        <p:spPr>
          <a:xfrm>
            <a:off x="0" y="6160937"/>
            <a:ext cx="4169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By Alex Hurt</a:t>
            </a:r>
          </a:p>
          <a:p>
            <a:r>
              <a:rPr lang="en-US">
                <a:solidFill>
                  <a:srgbClr val="002060"/>
                </a:solidFill>
              </a:rPr>
              <a:t>Research Assistant Professor, EECS, MU</a:t>
            </a:r>
          </a:p>
        </p:txBody>
      </p:sp>
      <p:sp>
        <p:nvSpPr>
          <p:cNvPr id="37" name="Rectangle: Diagonal Corners Snipped 36">
            <a:extLst>
              <a:ext uri="{FF2B5EF4-FFF2-40B4-BE49-F238E27FC236}">
                <a16:creationId xmlns:a16="http://schemas.microsoft.com/office/drawing/2014/main" id="{62B5D510-3965-DF8D-5413-E402330CDEF1}"/>
              </a:ext>
            </a:extLst>
          </p:cNvPr>
          <p:cNvSpPr/>
          <p:nvPr/>
        </p:nvSpPr>
        <p:spPr>
          <a:xfrm>
            <a:off x="4590107" y="5249871"/>
            <a:ext cx="2516863" cy="946400"/>
          </a:xfrm>
          <a:prstGeom prst="snip2Diag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>
            <a:spLocks noGrp="1"/>
          </p:cNvSpPr>
          <p:nvPr>
            <p:ph type="title"/>
          </p:nvPr>
        </p:nvSpPr>
        <p:spPr>
          <a:xfrm>
            <a:off x="371100" y="1265995"/>
            <a:ext cx="111693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940" b="1"/>
              <a:t>Maasai Boma Mapping using DCNN &amp; Remote Sensing Data</a:t>
            </a:r>
            <a:endParaRPr sz="2940" b="1"/>
          </a:p>
        </p:txBody>
      </p:sp>
      <p:sp>
        <p:nvSpPr>
          <p:cNvPr id="130" name="Google Shape;130;p2"/>
          <p:cNvSpPr txBox="1">
            <a:spLocks noGrp="1"/>
          </p:cNvSpPr>
          <p:nvPr>
            <p:ph type="sldNum" idx="12"/>
          </p:nvPr>
        </p:nvSpPr>
        <p:spPr>
          <a:xfrm>
            <a:off x="11257108" y="6398660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131" name="Google Shape;13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413" y="1842300"/>
            <a:ext cx="10582676" cy="204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"/>
          <p:cNvSpPr txBox="1"/>
          <p:nvPr/>
        </p:nvSpPr>
        <p:spPr>
          <a:xfrm>
            <a:off x="360528" y="6387993"/>
            <a:ext cx="487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1" u="sng" strike="noStrike" cap="none">
                <a:solidFill>
                  <a:srgbClr val="3C78D8"/>
                </a:solidFill>
                <a:latin typeface="Trebuchet MS"/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More: Mizzou Engineering Geospatial AI</a:t>
            </a:r>
            <a:r>
              <a:rPr lang="en-US" sz="1600" b="0" i="1" u="none" strike="noStrike" cap="none">
                <a:solidFill>
                  <a:srgbClr val="3C78D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200" b="0" i="1" u="none" strike="noStrike" cap="none">
              <a:solidFill>
                <a:srgbClr val="3C7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360525" y="3971050"/>
            <a:ext cx="69216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rebuchet MS"/>
              <a:buChar char="❖"/>
            </a:pPr>
            <a:r>
              <a:rPr lang="en-US" sz="1700">
                <a:latin typeface="Trebuchet MS"/>
                <a:ea typeface="Trebuchet MS"/>
                <a:cs typeface="Trebuchet MS"/>
                <a:sym typeface="Trebuchet MS"/>
              </a:rPr>
              <a:t>We evaluated the very-high-resolution (VHR) Google Maps imagery on the Boma mapping task. Different architectures were experimented with, and the most efficient ProxylessNAS model was selected for broad-area scanning. </a:t>
            </a:r>
            <a:endParaRPr sz="17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rebuchet MS"/>
              <a:buChar char="❖"/>
            </a:pPr>
            <a:r>
              <a:rPr lang="en-US" sz="1700">
                <a:latin typeface="Trebuchet MS"/>
                <a:ea typeface="Trebuchet MS"/>
                <a:cs typeface="Trebuchet MS"/>
                <a:sym typeface="Trebuchet MS"/>
              </a:rPr>
              <a:t>Google Maps Satellite images covering a 76.620 km</a:t>
            </a:r>
            <a:r>
              <a:rPr lang="en-US" sz="1700" baseline="30000"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lang="en-US" sz="1700">
                <a:latin typeface="Trebuchet MS"/>
                <a:ea typeface="Trebuchet MS"/>
                <a:cs typeface="Trebuchet MS"/>
                <a:sym typeface="Trebuchet MS"/>
              </a:rPr>
              <a:t> AOI across 4◦ 18.176’ S - 4◦ 24.0813’ S latitude and 36◦ 18.8062’ E - 36◦ 22.5862’ E degree longitude were acquired and scanned. </a:t>
            </a:r>
            <a:endParaRPr sz="17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rebuchet MS"/>
              <a:buChar char="❖"/>
            </a:pPr>
            <a:r>
              <a:rPr lang="en-US" sz="1700">
                <a:latin typeface="Trebuchet MS"/>
                <a:ea typeface="Trebuchet MS"/>
                <a:cs typeface="Trebuchet MS"/>
                <a:sym typeface="Trebuchet MS"/>
              </a:rPr>
              <a:t>A total of 127,008,768 chips were inferred using the ProxylessNAS models.</a:t>
            </a:r>
            <a:endParaRPr sz="17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4" name="Google Shape;134;p2"/>
          <p:cNvSpPr txBox="1"/>
          <p:nvPr/>
        </p:nvSpPr>
        <p:spPr>
          <a:xfrm>
            <a:off x="7199600" y="4053550"/>
            <a:ext cx="4740900" cy="22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rebuchet MS"/>
              <a:buChar char="❖"/>
            </a:pPr>
            <a:r>
              <a:rPr lang="en-US" sz="1700">
                <a:latin typeface="Trebuchet MS"/>
                <a:ea typeface="Trebuchet MS"/>
                <a:cs typeface="Trebuchet MS"/>
                <a:sym typeface="Trebuchet MS"/>
              </a:rPr>
              <a:t>The processing time for each 8192 × 8192 px tile is about 5 seconds using an NVIDIA GeForce GTX 1080 GPU. </a:t>
            </a:r>
            <a:endParaRPr sz="17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rebuchet MS"/>
              <a:buChar char="❖"/>
            </a:pPr>
            <a:r>
              <a:rPr lang="en-US" sz="1700">
                <a:latin typeface="Trebuchet MS"/>
                <a:ea typeface="Trebuchet MS"/>
                <a:cs typeface="Trebuchet MS"/>
                <a:sym typeface="Trebuchet MS"/>
              </a:rPr>
              <a:t>It took approximately 689 hours to process the entire AOI</a:t>
            </a:r>
            <a:endParaRPr sz="17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rebuchet MS"/>
              <a:buChar char="❖"/>
            </a:pPr>
            <a:r>
              <a:rPr lang="en-US" sz="1700">
                <a:latin typeface="Trebuchet MS"/>
                <a:ea typeface="Trebuchet MS"/>
                <a:cs typeface="Trebuchet MS"/>
                <a:sym typeface="Trebuchet MS"/>
              </a:rPr>
              <a:t>This can further be accelerated with parallel computing techniques at the host-level.</a:t>
            </a:r>
            <a:endParaRPr sz="17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C408B9-6A75-7D02-2A09-D7ED1F81BD52}"/>
              </a:ext>
            </a:extLst>
          </p:cNvPr>
          <p:cNvSpPr txBox="1"/>
          <p:nvPr/>
        </p:nvSpPr>
        <p:spPr>
          <a:xfrm>
            <a:off x="5955750" y="6173284"/>
            <a:ext cx="2802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By Keli Cheng</a:t>
            </a:r>
          </a:p>
          <a:p>
            <a:r>
              <a:rPr lang="en-US">
                <a:solidFill>
                  <a:srgbClr val="002060"/>
                </a:solidFill>
              </a:rPr>
              <a:t>PhD Candidate, EECS, MU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24ee8081fc_0_0"/>
          <p:cNvSpPr txBox="1">
            <a:spLocks noGrp="1"/>
          </p:cNvSpPr>
          <p:nvPr>
            <p:ph type="sldNum" idx="12"/>
          </p:nvPr>
        </p:nvSpPr>
        <p:spPr>
          <a:xfrm>
            <a:off x="11257108" y="6398660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141" name="Google Shape;141;g224ee8081fc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225" y="1289525"/>
            <a:ext cx="4080800" cy="542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224ee8081fc_0_0"/>
          <p:cNvSpPr txBox="1">
            <a:spLocks noGrp="1"/>
          </p:cNvSpPr>
          <p:nvPr>
            <p:ph type="title"/>
          </p:nvPr>
        </p:nvSpPr>
        <p:spPr>
          <a:xfrm>
            <a:off x="4361150" y="1232700"/>
            <a:ext cx="7768200" cy="11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940" b="1"/>
              <a:t>Deep Seasonal Network for Multi-temporal Data Fusion </a:t>
            </a:r>
            <a:endParaRPr sz="2940" b="1"/>
          </a:p>
        </p:txBody>
      </p:sp>
      <p:sp>
        <p:nvSpPr>
          <p:cNvPr id="143" name="Google Shape;143;g224ee8081fc_0_0"/>
          <p:cNvSpPr txBox="1"/>
          <p:nvPr/>
        </p:nvSpPr>
        <p:spPr>
          <a:xfrm>
            <a:off x="4495025" y="2310250"/>
            <a:ext cx="7357500" cy="3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❖"/>
            </a:pP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Data source: 64x64 px chips generated from mid-res Sentinel-2 data 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❖"/>
            </a:pP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Training time of the EfficientNet: about 45 minutes with a Tesla T4 GPU. 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❖"/>
            </a:pP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It takes about 45 minutes to extract features from the four seasonal datasets (including the I/O operation time and model inference time) 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❖"/>
            </a:pP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With the frozen feature extractor and saved feature vectors, the actual training time of DeepSN with a 2-layer LSTM is about 21 minutes using an NVIDIA GeForce GTX 1080 GPU.</a:t>
            </a: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026FC-1570-22A3-F4A8-0565790F1451}"/>
              </a:ext>
            </a:extLst>
          </p:cNvPr>
          <p:cNvSpPr txBox="1"/>
          <p:nvPr/>
        </p:nvSpPr>
        <p:spPr>
          <a:xfrm>
            <a:off x="5955750" y="6173284"/>
            <a:ext cx="2802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By Keli Cheng</a:t>
            </a:r>
          </a:p>
          <a:p>
            <a:r>
              <a:rPr lang="en-US">
                <a:solidFill>
                  <a:srgbClr val="002060"/>
                </a:solidFill>
              </a:rPr>
              <a:t>PhD Candidate, EECS, MU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DCDDE-D970-6E4E-07AE-89399106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GPN – Cyberinfrastructure – GP-ARGO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F7698-A0FD-DE94-AE13-AB136426C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063751"/>
            <a:ext cx="6363375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The collaborations built from Cyberteams lead to the GP-ARGO project.</a:t>
            </a:r>
          </a:p>
          <a:p>
            <a:r>
              <a:rPr lang="en-US"/>
              <a:t>Originally designed to provide a gateway for OSG jobs to access local resources in the GPN.</a:t>
            </a:r>
          </a:p>
          <a:p>
            <a:r>
              <a:rPr lang="en-US"/>
              <a:t>gp-argo.greatplains.net</a:t>
            </a:r>
          </a:p>
          <a:p>
            <a:r>
              <a:rPr lang="en-US"/>
              <a:t>Contributions to the OSG resource groups: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DF554-31BA-ABBD-1389-F0B8CF18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A map with blue points on it&#10;&#10;Description automatically generated">
            <a:extLst>
              <a:ext uri="{FF2B5EF4-FFF2-40B4-BE49-F238E27FC236}">
                <a16:creationId xmlns:a16="http://schemas.microsoft.com/office/drawing/2014/main" id="{CE47125F-5638-FEBA-BA09-32B9239AF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191" y="1860550"/>
            <a:ext cx="4303568" cy="3359150"/>
          </a:xfrm>
          <a:prstGeom prst="rect">
            <a:avLst/>
          </a:prstGeom>
        </p:spPr>
      </p:pic>
      <p:pic>
        <p:nvPicPr>
          <p:cNvPr id="7" name="Picture 6" descr="A purple rectangle with white text&#10;&#10;Description automatically generated">
            <a:extLst>
              <a:ext uri="{FF2B5EF4-FFF2-40B4-BE49-F238E27FC236}">
                <a16:creationId xmlns:a16="http://schemas.microsoft.com/office/drawing/2014/main" id="{43837FDB-4326-C8DC-D410-E4321CBC5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125611"/>
            <a:ext cx="10572750" cy="149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24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04B9-23D8-9643-5CBA-350F98648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Space-borne Computer Vision:</a:t>
            </a:r>
            <a:br>
              <a:rPr lang="en-US"/>
            </a:br>
            <a:r>
              <a:rPr lang="en-US"/>
              <a:t>Wildfire Burned Area Mapping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3A7F7-C363-8AE6-2A09-E45801AD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62C51-0F1D-6E84-B8A9-C892F9D7A8C9}"/>
              </a:ext>
            </a:extLst>
          </p:cNvPr>
          <p:cNvSpPr txBox="1"/>
          <p:nvPr/>
        </p:nvSpPr>
        <p:spPr>
          <a:xfrm>
            <a:off x="0" y="6160937"/>
            <a:ext cx="2555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By Anes Ouadou</a:t>
            </a:r>
          </a:p>
          <a:p>
            <a:r>
              <a:rPr lang="en-US">
                <a:solidFill>
                  <a:srgbClr val="002060"/>
                </a:solidFill>
              </a:rPr>
              <a:t>PhD Student, EECS, MU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117672-EF40-ED92-413B-F1F0787EE71E}"/>
              </a:ext>
            </a:extLst>
          </p:cNvPr>
          <p:cNvSpPr txBox="1">
            <a:spLocks/>
          </p:cNvSpPr>
          <p:nvPr/>
        </p:nvSpPr>
        <p:spPr>
          <a:xfrm>
            <a:off x="512803" y="2743203"/>
            <a:ext cx="6557953" cy="341773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Hyperspectral satellite imagery (raster)</a:t>
            </a:r>
          </a:p>
          <a:p>
            <a:pPr lvl="1"/>
            <a:r>
              <a:rPr lang="en-US" sz="1800"/>
              <a:t>Visible range (R,G,B)</a:t>
            </a:r>
          </a:p>
          <a:p>
            <a:pPr lvl="1"/>
            <a:r>
              <a:rPr lang="en-US" sz="1800"/>
              <a:t>NIR</a:t>
            </a:r>
          </a:p>
          <a:p>
            <a:pPr lvl="1"/>
            <a:r>
              <a:rPr lang="en-US" sz="1800"/>
              <a:t>SWIR</a:t>
            </a:r>
          </a:p>
          <a:p>
            <a:r>
              <a:rPr lang="en-US"/>
              <a:t>Burn Area Polygons (vector data)</a:t>
            </a:r>
          </a:p>
          <a:p>
            <a:r>
              <a:rPr lang="en-US"/>
              <a:t>All data Geotagged</a:t>
            </a:r>
          </a:p>
          <a:p>
            <a:pPr lvl="1"/>
            <a:r>
              <a:rPr lang="en-US" sz="1800"/>
              <a:t>Variable coordinate reference systems</a:t>
            </a:r>
          </a:p>
          <a:p>
            <a:pPr lvl="1"/>
            <a:r>
              <a:rPr lang="en-US" sz="1800"/>
              <a:t>Pixels and Polygon vertices are all coordinates on the Earth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27394AA4-3B64-61AC-2EFD-F4867DDDA1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902" y="1275780"/>
            <a:ext cx="2474441" cy="2485200"/>
          </a:xfrm>
          <a:prstGeom prst="rect">
            <a:avLst/>
          </a:prstGeom>
        </p:spPr>
      </p:pic>
      <p:pic>
        <p:nvPicPr>
          <p:cNvPr id="10" name="Picture 9" descr="Map&#10;&#10;Description automatically generated with low confidence">
            <a:extLst>
              <a:ext uri="{FF2B5EF4-FFF2-40B4-BE49-F238E27FC236}">
                <a16:creationId xmlns:a16="http://schemas.microsoft.com/office/drawing/2014/main" id="{9FD3FE9D-16C5-F577-2F57-7A0A4393F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914" y="3576738"/>
            <a:ext cx="2707004" cy="2849921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2C472D2-344B-C4D8-EC97-DFF2DF2A3776}"/>
              </a:ext>
            </a:extLst>
          </p:cNvPr>
          <p:cNvSpPr/>
          <p:nvPr/>
        </p:nvSpPr>
        <p:spPr>
          <a:xfrm>
            <a:off x="11008907" y="3407760"/>
            <a:ext cx="688396" cy="224794"/>
          </a:xfrm>
          <a:custGeom>
            <a:avLst/>
            <a:gdLst>
              <a:gd name="connsiteX0" fmla="*/ 0 w 1580444"/>
              <a:gd name="connsiteY0" fmla="*/ 0 h 482035"/>
              <a:gd name="connsiteX1" fmla="*/ 1580444 w 1580444"/>
              <a:gd name="connsiteY1" fmla="*/ 0 h 482035"/>
              <a:gd name="connsiteX2" fmla="*/ 1580444 w 1580444"/>
              <a:gd name="connsiteY2" fmla="*/ 482035 h 482035"/>
              <a:gd name="connsiteX3" fmla="*/ 0 w 1580444"/>
              <a:gd name="connsiteY3" fmla="*/ 482035 h 482035"/>
              <a:gd name="connsiteX4" fmla="*/ 0 w 1580444"/>
              <a:gd name="connsiteY4" fmla="*/ 0 h 48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0444" h="482035">
                <a:moveTo>
                  <a:pt x="0" y="0"/>
                </a:moveTo>
                <a:lnTo>
                  <a:pt x="1580444" y="0"/>
                </a:lnTo>
                <a:lnTo>
                  <a:pt x="1580444" y="482035"/>
                </a:lnTo>
                <a:lnTo>
                  <a:pt x="0" y="4820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5" tIns="20955" rIns="20955" bIns="20955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kern="1200"/>
              <a:t>Labels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C750107-03F8-C152-0AE8-4830E3BA88CE}"/>
              </a:ext>
            </a:extLst>
          </p:cNvPr>
          <p:cNvSpPr/>
          <p:nvPr/>
        </p:nvSpPr>
        <p:spPr>
          <a:xfrm>
            <a:off x="9762922" y="3419950"/>
            <a:ext cx="688396" cy="224794"/>
          </a:xfrm>
          <a:custGeom>
            <a:avLst/>
            <a:gdLst>
              <a:gd name="connsiteX0" fmla="*/ 0 w 1580444"/>
              <a:gd name="connsiteY0" fmla="*/ 0 h 482035"/>
              <a:gd name="connsiteX1" fmla="*/ 1580444 w 1580444"/>
              <a:gd name="connsiteY1" fmla="*/ 0 h 482035"/>
              <a:gd name="connsiteX2" fmla="*/ 1580444 w 1580444"/>
              <a:gd name="connsiteY2" fmla="*/ 482035 h 482035"/>
              <a:gd name="connsiteX3" fmla="*/ 0 w 1580444"/>
              <a:gd name="connsiteY3" fmla="*/ 482035 h 482035"/>
              <a:gd name="connsiteX4" fmla="*/ 0 w 1580444"/>
              <a:gd name="connsiteY4" fmla="*/ 0 h 48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0444" h="482035">
                <a:moveTo>
                  <a:pt x="0" y="0"/>
                </a:moveTo>
                <a:lnTo>
                  <a:pt x="1580444" y="0"/>
                </a:lnTo>
                <a:lnTo>
                  <a:pt x="1580444" y="482035"/>
                </a:lnTo>
                <a:lnTo>
                  <a:pt x="0" y="4820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5" tIns="20955" rIns="20955" bIns="20955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kern="1200"/>
              <a:t>Images</a:t>
            </a:r>
          </a:p>
        </p:txBody>
      </p:sp>
      <p:sp>
        <p:nvSpPr>
          <p:cNvPr id="31" name="Arrow: Bent-Up 30">
            <a:extLst>
              <a:ext uri="{FF2B5EF4-FFF2-40B4-BE49-F238E27FC236}">
                <a16:creationId xmlns:a16="http://schemas.microsoft.com/office/drawing/2014/main" id="{19E5FD3D-C569-2F06-3FFD-B75D4E04299B}"/>
              </a:ext>
            </a:extLst>
          </p:cNvPr>
          <p:cNvSpPr/>
          <p:nvPr/>
        </p:nvSpPr>
        <p:spPr>
          <a:xfrm rot="5400000">
            <a:off x="7594996" y="3704460"/>
            <a:ext cx="1529329" cy="1835375"/>
          </a:xfrm>
          <a:prstGeom prst="bentUp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CB5F55C8-E4F2-9F8A-3600-977639C5811A}"/>
              </a:ext>
            </a:extLst>
          </p:cNvPr>
          <p:cNvSpPr txBox="1"/>
          <p:nvPr/>
        </p:nvSpPr>
        <p:spPr>
          <a:xfrm>
            <a:off x="459600" y="2384237"/>
            <a:ext cx="4192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5">
                    <a:lumMod val="50000"/>
                  </a:schemeClr>
                </a:solidFill>
              </a:rPr>
              <a:t>Multi-Modal Data Sets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8E8EE6E2-8D9E-13F9-EB8F-F2D94992D5FA}"/>
              </a:ext>
            </a:extLst>
          </p:cNvPr>
          <p:cNvSpPr txBox="1"/>
          <p:nvPr/>
        </p:nvSpPr>
        <p:spPr>
          <a:xfrm>
            <a:off x="7461327" y="4834549"/>
            <a:ext cx="1835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bg1"/>
                </a:solidFill>
              </a:rPr>
              <a:t>Data Preparation</a:t>
            </a:r>
          </a:p>
        </p:txBody>
      </p:sp>
    </p:spTree>
    <p:extLst>
      <p:ext uri="{BB962C8B-B14F-4D97-AF65-F5344CB8AC3E}">
        <p14:creationId xmlns:p14="http://schemas.microsoft.com/office/powerpoint/2010/main" val="4122135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04B9-23D8-9643-5CBA-350F98648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Space-borne Computer Vision:</a:t>
            </a:r>
            <a:br>
              <a:rPr lang="en-US"/>
            </a:br>
            <a:r>
              <a:rPr lang="en-US"/>
              <a:t>Wildfire Burned Area Mapping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3A7F7-C363-8AE6-2A09-E45801AD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62C51-0F1D-6E84-B8A9-C892F9D7A8C9}"/>
              </a:ext>
            </a:extLst>
          </p:cNvPr>
          <p:cNvSpPr txBox="1"/>
          <p:nvPr/>
        </p:nvSpPr>
        <p:spPr>
          <a:xfrm>
            <a:off x="0" y="6160937"/>
            <a:ext cx="2555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By Anes Ouadou</a:t>
            </a:r>
          </a:p>
          <a:p>
            <a:r>
              <a:rPr lang="en-US">
                <a:solidFill>
                  <a:srgbClr val="002060"/>
                </a:solidFill>
              </a:rPr>
              <a:t>PhD Student, EECS, MU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5A4B33-6630-C4A4-576E-1F927068769F}"/>
                  </a:ext>
                </a:extLst>
              </p:cNvPr>
              <p:cNvSpPr txBox="1"/>
              <p:nvPr/>
            </p:nvSpPr>
            <p:spPr>
              <a:xfrm>
                <a:off x="590438" y="2769060"/>
                <a:ext cx="5168427" cy="313932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Each combination of these parameters provides us with a unique conditions for an experiment to run</a:t>
                </a:r>
              </a:p>
              <a:p>
                <a:endParaRPr lang="en-US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𝑁𝑢𝑚𝑏𝑒𝑟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𝑒𝑥𝑝𝑒𝑟𝑖𝑚𝑒𝑛𝑡𝑠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 ×3 ×3×2×2</m:t>
                    </m:r>
                  </m:oMath>
                </a14:m>
                <a:endParaRPr lang="en-US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/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𝑁𝑢𝑚𝑏𝑒𝑟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𝑒𝑥𝑝𝑒𝑟𝑖𝑚𝑒𝑛𝑡𝑠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=72</m:t>
                    </m:r>
                  </m:oMath>
                </a14:m>
                <a:r>
                  <a:rPr lang="en-US" b="0">
                    <a:ea typeface="Cambria Math" panose="02040503050406030204" pitchFamily="18" charset="0"/>
                  </a:rPr>
                  <a:t> </a:t>
                </a:r>
              </a:p>
              <a:p>
                <a:pPr lvl="3"/>
                <a:endParaRPr lang="en-US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For each experiments we save two models: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/>
                  <a:t>The last model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/>
                  <a:t>The best model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/>
                  <a:t>We end up with 144 models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5A4B33-6630-C4A4-576E-1F9270687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38" y="2769060"/>
                <a:ext cx="5168427" cy="3139321"/>
              </a:xfrm>
              <a:prstGeom prst="rect">
                <a:avLst/>
              </a:prstGeom>
              <a:blipFill>
                <a:blip r:embed="rId3"/>
                <a:stretch>
                  <a:fillRect l="-706" t="-967" b="-174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A6D48E0-8989-24AC-DEC7-C15CE676B241}"/>
              </a:ext>
            </a:extLst>
          </p:cNvPr>
          <p:cNvGrpSpPr/>
          <p:nvPr/>
        </p:nvGrpSpPr>
        <p:grpSpPr>
          <a:xfrm>
            <a:off x="6034999" y="919563"/>
            <a:ext cx="5645060" cy="3329662"/>
            <a:chOff x="2432844" y="2164874"/>
            <a:chExt cx="7068751" cy="3876786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318F57A-6F7A-0BD0-D4ED-BFA8DE6EF51B}"/>
                </a:ext>
              </a:extLst>
            </p:cNvPr>
            <p:cNvSpPr/>
            <p:nvPr/>
          </p:nvSpPr>
          <p:spPr>
            <a:xfrm>
              <a:off x="8166774" y="3569338"/>
              <a:ext cx="174107" cy="135803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58035"/>
                  </a:lnTo>
                  <a:lnTo>
                    <a:pt x="174107" y="1358035"/>
                  </a:lnTo>
                </a:path>
              </a:pathLst>
            </a:custGeom>
            <a:noFill/>
            <a:sp3d z="-1100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5DAC5ED-D3A7-9ECF-1667-9444A1F1A91A}"/>
                </a:ext>
              </a:extLst>
            </p:cNvPr>
            <p:cNvSpPr/>
            <p:nvPr/>
          </p:nvSpPr>
          <p:spPr>
            <a:xfrm>
              <a:off x="8166774" y="3569338"/>
              <a:ext cx="174107" cy="53392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33928"/>
                  </a:lnTo>
                  <a:lnTo>
                    <a:pt x="174107" y="533928"/>
                  </a:lnTo>
                </a:path>
              </a:pathLst>
            </a:custGeom>
            <a:noFill/>
            <a:sp3d z="-1100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19334E5-50E3-8B0E-C064-EB3914300EDD}"/>
                </a:ext>
              </a:extLst>
            </p:cNvPr>
            <p:cNvSpPr/>
            <p:nvPr/>
          </p:nvSpPr>
          <p:spPr>
            <a:xfrm>
              <a:off x="5822131" y="2745231"/>
              <a:ext cx="2808928" cy="24375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21875"/>
                  </a:lnTo>
                  <a:lnTo>
                    <a:pt x="2808928" y="121875"/>
                  </a:lnTo>
                  <a:lnTo>
                    <a:pt x="2808928" y="243750"/>
                  </a:lnTo>
                </a:path>
              </a:pathLst>
            </a:custGeom>
            <a:noFill/>
            <a:sp3d z="-110000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92BA478-3C30-2B8C-DABC-3733BD1CE8CE}"/>
                </a:ext>
              </a:extLst>
            </p:cNvPr>
            <p:cNvSpPr/>
            <p:nvPr/>
          </p:nvSpPr>
          <p:spPr>
            <a:xfrm>
              <a:off x="6762309" y="3569338"/>
              <a:ext cx="174107" cy="135803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58035"/>
                  </a:lnTo>
                  <a:lnTo>
                    <a:pt x="174107" y="1358035"/>
                  </a:lnTo>
                </a:path>
              </a:pathLst>
            </a:custGeom>
            <a:noFill/>
            <a:sp3d z="-1100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86435DB-741D-48C9-EE20-DDE047F4B6A7}"/>
                </a:ext>
              </a:extLst>
            </p:cNvPr>
            <p:cNvSpPr/>
            <p:nvPr/>
          </p:nvSpPr>
          <p:spPr>
            <a:xfrm>
              <a:off x="6762309" y="3569338"/>
              <a:ext cx="174107" cy="53392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33928"/>
                  </a:lnTo>
                  <a:lnTo>
                    <a:pt x="174107" y="533928"/>
                  </a:lnTo>
                </a:path>
              </a:pathLst>
            </a:custGeom>
            <a:noFill/>
            <a:sp3d z="-1100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24F7DCE-3032-0142-32B7-5E1F262EC06E}"/>
                </a:ext>
              </a:extLst>
            </p:cNvPr>
            <p:cNvSpPr/>
            <p:nvPr/>
          </p:nvSpPr>
          <p:spPr>
            <a:xfrm>
              <a:off x="5822131" y="2745231"/>
              <a:ext cx="1404464" cy="24375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21875"/>
                  </a:lnTo>
                  <a:lnTo>
                    <a:pt x="1404464" y="121875"/>
                  </a:lnTo>
                  <a:lnTo>
                    <a:pt x="1404464" y="243750"/>
                  </a:lnTo>
                </a:path>
              </a:pathLst>
            </a:custGeom>
            <a:noFill/>
            <a:sp3d z="-110000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E04C4D-2EF2-5937-B5B3-2EDBDDC06FDF}"/>
                </a:ext>
              </a:extLst>
            </p:cNvPr>
            <p:cNvSpPr/>
            <p:nvPr/>
          </p:nvSpPr>
          <p:spPr>
            <a:xfrm>
              <a:off x="5357845" y="3569338"/>
              <a:ext cx="174107" cy="21821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182143"/>
                  </a:lnTo>
                  <a:lnTo>
                    <a:pt x="174107" y="2182143"/>
                  </a:lnTo>
                </a:path>
              </a:pathLst>
            </a:custGeom>
            <a:noFill/>
            <a:sp3d z="-1100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28F489-5170-CB5A-E427-CDF0D59C8533}"/>
                </a:ext>
              </a:extLst>
            </p:cNvPr>
            <p:cNvSpPr/>
            <p:nvPr/>
          </p:nvSpPr>
          <p:spPr>
            <a:xfrm>
              <a:off x="5357845" y="3569338"/>
              <a:ext cx="174107" cy="135803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58035"/>
                  </a:lnTo>
                  <a:lnTo>
                    <a:pt x="174107" y="1358035"/>
                  </a:lnTo>
                </a:path>
              </a:pathLst>
            </a:custGeom>
            <a:noFill/>
            <a:sp3d z="-1100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FDEB2D0-2F86-1D07-B310-F4E807718720}"/>
                </a:ext>
              </a:extLst>
            </p:cNvPr>
            <p:cNvSpPr/>
            <p:nvPr/>
          </p:nvSpPr>
          <p:spPr>
            <a:xfrm>
              <a:off x="5357845" y="3569338"/>
              <a:ext cx="174107" cy="53392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33928"/>
                  </a:lnTo>
                  <a:lnTo>
                    <a:pt x="174107" y="533928"/>
                  </a:lnTo>
                </a:path>
              </a:pathLst>
            </a:custGeom>
            <a:noFill/>
            <a:sp3d z="-1100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242C0B3-F75C-97FD-41AE-4D406318A6A8}"/>
                </a:ext>
              </a:extLst>
            </p:cNvPr>
            <p:cNvSpPr/>
            <p:nvPr/>
          </p:nvSpPr>
          <p:spPr>
            <a:xfrm>
              <a:off x="5776411" y="2745231"/>
              <a:ext cx="91440" cy="24375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43750"/>
                  </a:lnTo>
                </a:path>
              </a:pathLst>
            </a:custGeom>
            <a:noFill/>
            <a:sp3d z="-110000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49FDE6D-F207-8CB8-764E-4CC22E17AE30}"/>
                </a:ext>
              </a:extLst>
            </p:cNvPr>
            <p:cNvSpPr/>
            <p:nvPr/>
          </p:nvSpPr>
          <p:spPr>
            <a:xfrm>
              <a:off x="3953380" y="3569338"/>
              <a:ext cx="174107" cy="21821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182143"/>
                  </a:lnTo>
                  <a:lnTo>
                    <a:pt x="174107" y="2182143"/>
                  </a:lnTo>
                </a:path>
              </a:pathLst>
            </a:custGeom>
            <a:noFill/>
            <a:sp3d z="-1100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7BA72A-A452-033F-7413-F523D618D3FC}"/>
                </a:ext>
              </a:extLst>
            </p:cNvPr>
            <p:cNvSpPr/>
            <p:nvPr/>
          </p:nvSpPr>
          <p:spPr>
            <a:xfrm>
              <a:off x="3953380" y="3569338"/>
              <a:ext cx="174107" cy="135803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58035"/>
                  </a:lnTo>
                  <a:lnTo>
                    <a:pt x="174107" y="1358035"/>
                  </a:lnTo>
                </a:path>
              </a:pathLst>
            </a:custGeom>
            <a:noFill/>
            <a:sp3d z="-1100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517DC88-045D-39DC-A56B-B046FF07B02A}"/>
                </a:ext>
              </a:extLst>
            </p:cNvPr>
            <p:cNvSpPr/>
            <p:nvPr/>
          </p:nvSpPr>
          <p:spPr>
            <a:xfrm>
              <a:off x="3953380" y="3569338"/>
              <a:ext cx="174107" cy="53392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33928"/>
                  </a:lnTo>
                  <a:lnTo>
                    <a:pt x="174107" y="533928"/>
                  </a:lnTo>
                </a:path>
              </a:pathLst>
            </a:custGeom>
            <a:noFill/>
            <a:sp3d z="-1100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0CD92A2-0972-26B5-E7C7-30B675956847}"/>
                </a:ext>
              </a:extLst>
            </p:cNvPr>
            <p:cNvSpPr/>
            <p:nvPr/>
          </p:nvSpPr>
          <p:spPr>
            <a:xfrm>
              <a:off x="4417666" y="2745231"/>
              <a:ext cx="1404464" cy="24375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404464" y="0"/>
                  </a:moveTo>
                  <a:lnTo>
                    <a:pt x="1404464" y="121875"/>
                  </a:lnTo>
                  <a:lnTo>
                    <a:pt x="0" y="121875"/>
                  </a:lnTo>
                  <a:lnTo>
                    <a:pt x="0" y="243750"/>
                  </a:lnTo>
                </a:path>
              </a:pathLst>
            </a:custGeom>
            <a:noFill/>
            <a:sp3d z="-110000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025EACC-BAD7-3B4D-0A81-37DB491F0418}"/>
                </a:ext>
              </a:extLst>
            </p:cNvPr>
            <p:cNvSpPr/>
            <p:nvPr/>
          </p:nvSpPr>
          <p:spPr>
            <a:xfrm>
              <a:off x="2548916" y="3569338"/>
              <a:ext cx="174107" cy="135803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58035"/>
                  </a:lnTo>
                  <a:lnTo>
                    <a:pt x="174107" y="1358035"/>
                  </a:lnTo>
                </a:path>
              </a:pathLst>
            </a:custGeom>
            <a:noFill/>
            <a:sp3d z="-1100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579B61E-FEF3-EF9F-02AD-E7BF460076F9}"/>
                </a:ext>
              </a:extLst>
            </p:cNvPr>
            <p:cNvSpPr/>
            <p:nvPr/>
          </p:nvSpPr>
          <p:spPr>
            <a:xfrm>
              <a:off x="2548916" y="3569338"/>
              <a:ext cx="174107" cy="53392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33928"/>
                  </a:lnTo>
                  <a:lnTo>
                    <a:pt x="174107" y="533928"/>
                  </a:lnTo>
                </a:path>
              </a:pathLst>
            </a:custGeom>
            <a:noFill/>
            <a:sp3d z="-1100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1C5FA94-1D28-8847-589E-D451B80FD255}"/>
                </a:ext>
              </a:extLst>
            </p:cNvPr>
            <p:cNvSpPr/>
            <p:nvPr/>
          </p:nvSpPr>
          <p:spPr>
            <a:xfrm>
              <a:off x="3013202" y="2745231"/>
              <a:ext cx="2808928" cy="24375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08928" y="0"/>
                  </a:moveTo>
                  <a:lnTo>
                    <a:pt x="2808928" y="121875"/>
                  </a:lnTo>
                  <a:lnTo>
                    <a:pt x="0" y="121875"/>
                  </a:lnTo>
                  <a:lnTo>
                    <a:pt x="0" y="243750"/>
                  </a:lnTo>
                </a:path>
              </a:pathLst>
            </a:custGeom>
            <a:noFill/>
            <a:sp3d z="-110000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1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210A803-425F-3E6E-80E3-876C303EF14F}"/>
                </a:ext>
              </a:extLst>
            </p:cNvPr>
            <p:cNvSpPr/>
            <p:nvPr/>
          </p:nvSpPr>
          <p:spPr>
            <a:xfrm>
              <a:off x="5241773" y="2164874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Config options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2F40446-197A-FEFC-E115-AEF68576880C}"/>
                </a:ext>
              </a:extLst>
            </p:cNvPr>
            <p:cNvSpPr/>
            <p:nvPr/>
          </p:nvSpPr>
          <p:spPr>
            <a:xfrm>
              <a:off x="2432844" y="2988981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Architecture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CDD63F0-DBD9-EBDA-5171-7386274B9F33}"/>
                </a:ext>
              </a:extLst>
            </p:cNvPr>
            <p:cNvSpPr/>
            <p:nvPr/>
          </p:nvSpPr>
          <p:spPr>
            <a:xfrm>
              <a:off x="2723023" y="3813088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U-Net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171850C-A27C-3FDD-3EAE-A0F35C9E4B28}"/>
                </a:ext>
              </a:extLst>
            </p:cNvPr>
            <p:cNvSpPr/>
            <p:nvPr/>
          </p:nvSpPr>
          <p:spPr>
            <a:xfrm>
              <a:off x="2723023" y="4637196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Deeplab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A552CA-A2A6-3A9C-ACD7-DA5C904C0C30}"/>
                </a:ext>
              </a:extLst>
            </p:cNvPr>
            <p:cNvSpPr/>
            <p:nvPr/>
          </p:nvSpPr>
          <p:spPr>
            <a:xfrm>
              <a:off x="3837309" y="2988981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Learning rate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56662CF8-9E48-C361-CF01-8867D76B1226}"/>
                    </a:ext>
                  </a:extLst>
                </p:cNvPr>
                <p:cNvSpPr/>
                <p:nvPr/>
              </p:nvSpPr>
              <p:spPr>
                <a:xfrm>
                  <a:off x="4127488" y="3813088"/>
                  <a:ext cx="1160714" cy="580357"/>
                </a:xfrm>
                <a:custGeom>
                  <a:avLst/>
                  <a:gdLst>
                    <a:gd name="connsiteX0" fmla="*/ 0 w 1160714"/>
                    <a:gd name="connsiteY0" fmla="*/ 0 h 580357"/>
                    <a:gd name="connsiteX1" fmla="*/ 1160714 w 1160714"/>
                    <a:gd name="connsiteY1" fmla="*/ 0 h 580357"/>
                    <a:gd name="connsiteX2" fmla="*/ 1160714 w 1160714"/>
                    <a:gd name="connsiteY2" fmla="*/ 580357 h 580357"/>
                    <a:gd name="connsiteX3" fmla="*/ 0 w 1160714"/>
                    <a:gd name="connsiteY3" fmla="*/ 580357 h 580357"/>
                    <a:gd name="connsiteX4" fmla="*/ 0 w 1160714"/>
                    <a:gd name="connsiteY4" fmla="*/ 0 h 58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714" h="580357">
                      <a:moveTo>
                        <a:pt x="0" y="0"/>
                      </a:moveTo>
                      <a:lnTo>
                        <a:pt x="1160714" y="0"/>
                      </a:lnTo>
                      <a:lnTo>
                        <a:pt x="1160714" y="580357"/>
                      </a:lnTo>
                      <a:lnTo>
                        <a:pt x="0" y="5803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p3d extrusionH="50600" prstMaterial="plastic">
                  <a:bevelT w="101600" h="80600" prst="relaxedInset"/>
                  <a:bevelB w="80600" h="806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/>
                </a:fontRef>
              </p:style>
              <p:txBody>
                <a:bodyPr spcFirstLastPara="0" vert="horz" wrap="square" lIns="9525" tIns="9525" rIns="9525" bIns="9525" numCol="1" spcCol="1270" anchor="ctr" anchorCtr="0">
                  <a:noAutofit/>
                </a:bodyPr>
                <a:lstStyle/>
                <a:p>
                  <a:pPr marL="0" lvl="0" indent="0" algn="ctr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i="1" kern="120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kern="120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kern="120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100" kern="1200"/>
                </a:p>
              </p:txBody>
            </p:sp>
          </mc:Choice>
          <mc:Fallback xmlns=""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56662CF8-9E48-C361-CF01-8867D76B12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7488" y="3813088"/>
                  <a:ext cx="1160714" cy="580357"/>
                </a:xfrm>
                <a:custGeom>
                  <a:avLst/>
                  <a:gdLst>
                    <a:gd name="connsiteX0" fmla="*/ 0 w 1160714"/>
                    <a:gd name="connsiteY0" fmla="*/ 0 h 580357"/>
                    <a:gd name="connsiteX1" fmla="*/ 1160714 w 1160714"/>
                    <a:gd name="connsiteY1" fmla="*/ 0 h 580357"/>
                    <a:gd name="connsiteX2" fmla="*/ 1160714 w 1160714"/>
                    <a:gd name="connsiteY2" fmla="*/ 580357 h 580357"/>
                    <a:gd name="connsiteX3" fmla="*/ 0 w 1160714"/>
                    <a:gd name="connsiteY3" fmla="*/ 580357 h 580357"/>
                    <a:gd name="connsiteX4" fmla="*/ 0 w 1160714"/>
                    <a:gd name="connsiteY4" fmla="*/ 0 h 58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714" h="580357">
                      <a:moveTo>
                        <a:pt x="0" y="0"/>
                      </a:moveTo>
                      <a:lnTo>
                        <a:pt x="1160714" y="0"/>
                      </a:lnTo>
                      <a:lnTo>
                        <a:pt x="1160714" y="580357"/>
                      </a:lnTo>
                      <a:lnTo>
                        <a:pt x="0" y="5803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7F6354C5-1CC8-914A-EAA3-B06D1726D1F1}"/>
                    </a:ext>
                  </a:extLst>
                </p:cNvPr>
                <p:cNvSpPr/>
                <p:nvPr/>
              </p:nvSpPr>
              <p:spPr>
                <a:xfrm>
                  <a:off x="4127488" y="4637196"/>
                  <a:ext cx="1160714" cy="580357"/>
                </a:xfrm>
                <a:custGeom>
                  <a:avLst/>
                  <a:gdLst>
                    <a:gd name="connsiteX0" fmla="*/ 0 w 1160714"/>
                    <a:gd name="connsiteY0" fmla="*/ 0 h 580357"/>
                    <a:gd name="connsiteX1" fmla="*/ 1160714 w 1160714"/>
                    <a:gd name="connsiteY1" fmla="*/ 0 h 580357"/>
                    <a:gd name="connsiteX2" fmla="*/ 1160714 w 1160714"/>
                    <a:gd name="connsiteY2" fmla="*/ 580357 h 580357"/>
                    <a:gd name="connsiteX3" fmla="*/ 0 w 1160714"/>
                    <a:gd name="connsiteY3" fmla="*/ 580357 h 580357"/>
                    <a:gd name="connsiteX4" fmla="*/ 0 w 1160714"/>
                    <a:gd name="connsiteY4" fmla="*/ 0 h 58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714" h="580357">
                      <a:moveTo>
                        <a:pt x="0" y="0"/>
                      </a:moveTo>
                      <a:lnTo>
                        <a:pt x="1160714" y="0"/>
                      </a:lnTo>
                      <a:lnTo>
                        <a:pt x="1160714" y="580357"/>
                      </a:lnTo>
                      <a:lnTo>
                        <a:pt x="0" y="5803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p3d extrusionH="50600" prstMaterial="plastic">
                  <a:bevelT w="101600" h="80600" prst="relaxedInset"/>
                  <a:bevelB w="80600" h="806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/>
                </a:fontRef>
              </p:style>
              <p:txBody>
                <a:bodyPr spcFirstLastPara="0" vert="horz" wrap="square" lIns="9525" tIns="9525" rIns="9525" bIns="9525" numCol="1" spcCol="1270" anchor="ctr" anchorCtr="0">
                  <a:noAutofit/>
                </a:bodyPr>
                <a:lstStyle/>
                <a:p>
                  <a:pPr marL="0" lvl="0" indent="0" algn="ctr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i="1" kern="120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kern="120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kern="120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lang="en-US" sz="1100" kern="1200"/>
                </a:p>
              </p:txBody>
            </p:sp>
          </mc:Choice>
          <mc:Fallback xmlns=""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7F6354C5-1CC8-914A-EAA3-B06D1726D1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7488" y="4637196"/>
                  <a:ext cx="1160714" cy="580357"/>
                </a:xfrm>
                <a:custGeom>
                  <a:avLst/>
                  <a:gdLst>
                    <a:gd name="connsiteX0" fmla="*/ 0 w 1160714"/>
                    <a:gd name="connsiteY0" fmla="*/ 0 h 580357"/>
                    <a:gd name="connsiteX1" fmla="*/ 1160714 w 1160714"/>
                    <a:gd name="connsiteY1" fmla="*/ 0 h 580357"/>
                    <a:gd name="connsiteX2" fmla="*/ 1160714 w 1160714"/>
                    <a:gd name="connsiteY2" fmla="*/ 580357 h 580357"/>
                    <a:gd name="connsiteX3" fmla="*/ 0 w 1160714"/>
                    <a:gd name="connsiteY3" fmla="*/ 580357 h 580357"/>
                    <a:gd name="connsiteX4" fmla="*/ 0 w 1160714"/>
                    <a:gd name="connsiteY4" fmla="*/ 0 h 58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714" h="580357">
                      <a:moveTo>
                        <a:pt x="0" y="0"/>
                      </a:moveTo>
                      <a:lnTo>
                        <a:pt x="1160714" y="0"/>
                      </a:lnTo>
                      <a:lnTo>
                        <a:pt x="1160714" y="580357"/>
                      </a:lnTo>
                      <a:lnTo>
                        <a:pt x="0" y="5803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B342498F-AAF6-88F6-5CAE-6FA5135BB086}"/>
                    </a:ext>
                  </a:extLst>
                </p:cNvPr>
                <p:cNvSpPr/>
                <p:nvPr/>
              </p:nvSpPr>
              <p:spPr>
                <a:xfrm>
                  <a:off x="4127488" y="5461303"/>
                  <a:ext cx="1160714" cy="580357"/>
                </a:xfrm>
                <a:custGeom>
                  <a:avLst/>
                  <a:gdLst>
                    <a:gd name="connsiteX0" fmla="*/ 0 w 1160714"/>
                    <a:gd name="connsiteY0" fmla="*/ 0 h 580357"/>
                    <a:gd name="connsiteX1" fmla="*/ 1160714 w 1160714"/>
                    <a:gd name="connsiteY1" fmla="*/ 0 h 580357"/>
                    <a:gd name="connsiteX2" fmla="*/ 1160714 w 1160714"/>
                    <a:gd name="connsiteY2" fmla="*/ 580357 h 580357"/>
                    <a:gd name="connsiteX3" fmla="*/ 0 w 1160714"/>
                    <a:gd name="connsiteY3" fmla="*/ 580357 h 580357"/>
                    <a:gd name="connsiteX4" fmla="*/ 0 w 1160714"/>
                    <a:gd name="connsiteY4" fmla="*/ 0 h 58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714" h="580357">
                      <a:moveTo>
                        <a:pt x="0" y="0"/>
                      </a:moveTo>
                      <a:lnTo>
                        <a:pt x="1160714" y="0"/>
                      </a:lnTo>
                      <a:lnTo>
                        <a:pt x="1160714" y="580357"/>
                      </a:lnTo>
                      <a:lnTo>
                        <a:pt x="0" y="5803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p3d extrusionH="50600" prstMaterial="plastic">
                  <a:bevelT w="101600" h="80600" prst="relaxedInset"/>
                  <a:bevelB w="80600" h="806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/>
                </a:fontRef>
              </p:style>
              <p:txBody>
                <a:bodyPr spcFirstLastPara="0" vert="horz" wrap="square" lIns="9525" tIns="9525" rIns="9525" bIns="9525" numCol="1" spcCol="1270" anchor="ctr" anchorCtr="0">
                  <a:noAutofit/>
                </a:bodyPr>
                <a:lstStyle/>
                <a:p>
                  <a:pPr marL="0" lvl="0" indent="0" algn="ctr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100" i="1" kern="120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kern="120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100" b="0" i="1" kern="120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oMath>
                    </m:oMathPara>
                  </a14:m>
                  <a:endParaRPr lang="en-US" sz="1100" kern="1200"/>
                </a:p>
              </p:txBody>
            </p:sp>
          </mc:Choice>
          <mc:Fallback xmlns=""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B342498F-AAF6-88F6-5CAE-6FA5135BB0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7488" y="5461303"/>
                  <a:ext cx="1160714" cy="580357"/>
                </a:xfrm>
                <a:custGeom>
                  <a:avLst/>
                  <a:gdLst>
                    <a:gd name="connsiteX0" fmla="*/ 0 w 1160714"/>
                    <a:gd name="connsiteY0" fmla="*/ 0 h 580357"/>
                    <a:gd name="connsiteX1" fmla="*/ 1160714 w 1160714"/>
                    <a:gd name="connsiteY1" fmla="*/ 0 h 580357"/>
                    <a:gd name="connsiteX2" fmla="*/ 1160714 w 1160714"/>
                    <a:gd name="connsiteY2" fmla="*/ 580357 h 580357"/>
                    <a:gd name="connsiteX3" fmla="*/ 0 w 1160714"/>
                    <a:gd name="connsiteY3" fmla="*/ 580357 h 580357"/>
                    <a:gd name="connsiteX4" fmla="*/ 0 w 1160714"/>
                    <a:gd name="connsiteY4" fmla="*/ 0 h 58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714" h="580357">
                      <a:moveTo>
                        <a:pt x="0" y="0"/>
                      </a:moveTo>
                      <a:lnTo>
                        <a:pt x="1160714" y="0"/>
                      </a:lnTo>
                      <a:lnTo>
                        <a:pt x="1160714" y="580357"/>
                      </a:lnTo>
                      <a:lnTo>
                        <a:pt x="0" y="5803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09BEABE-13B2-7B18-BB5D-15A67DE1767C}"/>
                </a:ext>
              </a:extLst>
            </p:cNvPr>
            <p:cNvSpPr/>
            <p:nvPr/>
          </p:nvSpPr>
          <p:spPr>
            <a:xfrm>
              <a:off x="5241773" y="2988981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Batch size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1530E88-1299-F099-6678-6375A3B6CD98}"/>
                </a:ext>
              </a:extLst>
            </p:cNvPr>
            <p:cNvSpPr/>
            <p:nvPr/>
          </p:nvSpPr>
          <p:spPr>
            <a:xfrm>
              <a:off x="5531952" y="3813088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8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B869B07-9E33-52CD-84BC-C493BA340518}"/>
                </a:ext>
              </a:extLst>
            </p:cNvPr>
            <p:cNvSpPr/>
            <p:nvPr/>
          </p:nvSpPr>
          <p:spPr>
            <a:xfrm>
              <a:off x="5531952" y="4637196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16</a:t>
              </a: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603ABC2-F35F-8683-90A1-9A7B03E07F2A}"/>
                </a:ext>
              </a:extLst>
            </p:cNvPr>
            <p:cNvSpPr/>
            <p:nvPr/>
          </p:nvSpPr>
          <p:spPr>
            <a:xfrm>
              <a:off x="5531952" y="5461303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32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07FE006-A412-7C37-F0A8-F551062A83D6}"/>
                </a:ext>
              </a:extLst>
            </p:cNvPr>
            <p:cNvSpPr/>
            <p:nvPr/>
          </p:nvSpPr>
          <p:spPr>
            <a:xfrm>
              <a:off x="6646238" y="2988981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Optimizer</a:t>
              </a: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29184B-FCE7-0C99-3C5D-8743598FBBE1}"/>
                </a:ext>
              </a:extLst>
            </p:cNvPr>
            <p:cNvSpPr/>
            <p:nvPr/>
          </p:nvSpPr>
          <p:spPr>
            <a:xfrm>
              <a:off x="6936417" y="3813088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Adam</a:t>
              </a: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03A029C-C5DA-32EC-4FC4-7279D4145666}"/>
                </a:ext>
              </a:extLst>
            </p:cNvPr>
            <p:cNvSpPr/>
            <p:nvPr/>
          </p:nvSpPr>
          <p:spPr>
            <a:xfrm>
              <a:off x="6936417" y="4637196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LAMB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FB0E5D2-7416-EB5D-D87B-E35C13AFAE30}"/>
                </a:ext>
              </a:extLst>
            </p:cNvPr>
            <p:cNvSpPr/>
            <p:nvPr/>
          </p:nvSpPr>
          <p:spPr>
            <a:xfrm>
              <a:off x="8050702" y="2988981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Weight initialization</a:t>
              </a: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1F0EDEE-7BEF-8EBC-4D7A-9761F5A3DBC2}"/>
                </a:ext>
              </a:extLst>
            </p:cNvPr>
            <p:cNvSpPr/>
            <p:nvPr/>
          </p:nvSpPr>
          <p:spPr>
            <a:xfrm>
              <a:off x="8340881" y="3813088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Random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33132CF-F632-CEE6-D461-C91480ADF572}"/>
                </a:ext>
              </a:extLst>
            </p:cNvPr>
            <p:cNvSpPr/>
            <p:nvPr/>
          </p:nvSpPr>
          <p:spPr>
            <a:xfrm>
              <a:off x="8340881" y="4637196"/>
              <a:ext cx="1160714" cy="580357"/>
            </a:xfrm>
            <a:custGeom>
              <a:avLst/>
              <a:gdLst>
                <a:gd name="connsiteX0" fmla="*/ 0 w 1160714"/>
                <a:gd name="connsiteY0" fmla="*/ 0 h 580357"/>
                <a:gd name="connsiteX1" fmla="*/ 1160714 w 1160714"/>
                <a:gd name="connsiteY1" fmla="*/ 0 h 580357"/>
                <a:gd name="connsiteX2" fmla="*/ 1160714 w 1160714"/>
                <a:gd name="connsiteY2" fmla="*/ 580357 h 580357"/>
                <a:gd name="connsiteX3" fmla="*/ 0 w 1160714"/>
                <a:gd name="connsiteY3" fmla="*/ 580357 h 580357"/>
                <a:gd name="connsiteX4" fmla="*/ 0 w 1160714"/>
                <a:gd name="connsiteY4" fmla="*/ 0 h 5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714" h="580357">
                  <a:moveTo>
                    <a:pt x="0" y="0"/>
                  </a:moveTo>
                  <a:lnTo>
                    <a:pt x="1160714" y="0"/>
                  </a:lnTo>
                  <a:lnTo>
                    <a:pt x="1160714" y="580357"/>
                  </a:lnTo>
                  <a:lnTo>
                    <a:pt x="0" y="580357"/>
                  </a:lnTo>
                  <a:lnTo>
                    <a:pt x="0" y="0"/>
                  </a:lnTo>
                  <a:close/>
                </a:path>
              </a:pathLst>
            </a:custGeom>
            <a:sp3d extrusionH="50600" prstMaterial="plastic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ImageNet</a:t>
              </a:r>
            </a:p>
          </p:txBody>
        </p:sp>
      </p:grpSp>
      <p:sp>
        <p:nvSpPr>
          <p:cNvPr id="44" name="TextBox 14">
            <a:extLst>
              <a:ext uri="{FF2B5EF4-FFF2-40B4-BE49-F238E27FC236}">
                <a16:creationId xmlns:a16="http://schemas.microsoft.com/office/drawing/2014/main" id="{0A3FDEF5-94A7-03BB-E2F5-4767DC2647F5}"/>
              </a:ext>
            </a:extLst>
          </p:cNvPr>
          <p:cNvSpPr txBox="1"/>
          <p:nvPr/>
        </p:nvSpPr>
        <p:spPr>
          <a:xfrm>
            <a:off x="479834" y="2399728"/>
            <a:ext cx="541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5">
                    <a:lumMod val="50000"/>
                  </a:schemeClr>
                </a:solidFill>
              </a:rPr>
              <a:t>Programmatically Generated Experiment YAMLs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EC85463-5D69-9AED-E58E-A9B58CDDF13D}"/>
              </a:ext>
            </a:extLst>
          </p:cNvPr>
          <p:cNvSpPr txBox="1">
            <a:spLocks/>
          </p:cNvSpPr>
          <p:nvPr/>
        </p:nvSpPr>
        <p:spPr>
          <a:xfrm>
            <a:off x="6127693" y="4491489"/>
            <a:ext cx="5856906" cy="184949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rgbClr val="1D1C1D"/>
                </a:solidFill>
                <a:latin typeface="+mj-lt"/>
              </a:rPr>
              <a:t>Iterations of Training Completed: </a:t>
            </a:r>
            <a:r>
              <a:rPr lang="en-US" sz="1600">
                <a:solidFill>
                  <a:srgbClr val="FF0000"/>
                </a:solidFill>
                <a:latin typeface="+mj-lt"/>
              </a:rPr>
              <a:t>515,550</a:t>
            </a:r>
          </a:p>
          <a:p>
            <a:pPr marL="0" indent="0">
              <a:buNone/>
            </a:pPr>
            <a:r>
              <a:rPr lang="en-US" sz="1600">
                <a:solidFill>
                  <a:srgbClr val="1D1C1D"/>
                </a:solidFill>
                <a:latin typeface="+mj-lt"/>
              </a:rPr>
              <a:t>Number of images Processed: </a:t>
            </a:r>
            <a:r>
              <a:rPr lang="en-US" sz="1600">
                <a:solidFill>
                  <a:srgbClr val="FF0000"/>
                </a:solidFill>
                <a:latin typeface="+mj-lt"/>
              </a:rPr>
              <a:t>7,070,400</a:t>
            </a:r>
          </a:p>
          <a:p>
            <a:pPr marL="0" indent="0">
              <a:buNone/>
            </a:pPr>
            <a:r>
              <a:rPr lang="en-US" sz="1600">
                <a:solidFill>
                  <a:srgbClr val="1D1C1D"/>
                </a:solidFill>
                <a:latin typeface="+mj-lt"/>
              </a:rPr>
              <a:t>Trainable Parameters Optimized: </a:t>
            </a:r>
            <a:r>
              <a:rPr lang="en-US" sz="1600">
                <a:solidFill>
                  <a:srgbClr val="FF0000"/>
                </a:solidFill>
                <a:latin typeface="+mj-lt"/>
              </a:rPr>
              <a:t>23 million per model</a:t>
            </a:r>
          </a:p>
          <a:p>
            <a:pPr marL="0" indent="0">
              <a:buNone/>
            </a:pPr>
            <a:r>
              <a:rPr lang="en-US" sz="1600">
                <a:latin typeface="+mj-lt"/>
              </a:rPr>
              <a:t>The time it took to prepare the experimental set up and to run all the training sessions in parallel is </a:t>
            </a:r>
            <a:r>
              <a:rPr lang="en-US" sz="1600">
                <a:solidFill>
                  <a:srgbClr val="FF0000"/>
                </a:solidFill>
                <a:latin typeface="+mj-lt"/>
              </a:rPr>
              <a:t>12 hours</a:t>
            </a:r>
          </a:p>
          <a:p>
            <a:pPr marL="0" indent="0">
              <a:buNone/>
            </a:pPr>
            <a:r>
              <a:rPr lang="en-US" sz="1600">
                <a:latin typeface="+mj-lt"/>
              </a:rPr>
              <a:t>The actual time it would have take to train is </a:t>
            </a:r>
            <a:r>
              <a:rPr lang="en-US" sz="1600">
                <a:solidFill>
                  <a:srgbClr val="FF0000"/>
                </a:solidFill>
                <a:latin typeface="+mj-lt"/>
              </a:rPr>
              <a:t>21 days 12 hours 45 minutes</a:t>
            </a:r>
          </a:p>
        </p:txBody>
      </p:sp>
      <p:sp>
        <p:nvSpPr>
          <p:cNvPr id="46" name="Rectangle: Diagonal Corners Snipped 45">
            <a:extLst>
              <a:ext uri="{FF2B5EF4-FFF2-40B4-BE49-F238E27FC236}">
                <a16:creationId xmlns:a16="http://schemas.microsoft.com/office/drawing/2014/main" id="{FCA488B9-347A-74B0-EB83-FB563E2C8A81}"/>
              </a:ext>
            </a:extLst>
          </p:cNvPr>
          <p:cNvSpPr/>
          <p:nvPr/>
        </p:nvSpPr>
        <p:spPr>
          <a:xfrm>
            <a:off x="6192570" y="4404766"/>
            <a:ext cx="4560550" cy="1035220"/>
          </a:xfrm>
          <a:prstGeom prst="snip2DiagRect">
            <a:avLst>
              <a:gd name="adj1" fmla="val 0"/>
              <a:gd name="adj2" fmla="val 16667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9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04B9-23D8-9643-5CBA-350F98648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Nano-Energetic Material Reaction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3A7F7-C363-8AE6-2A09-E45801AD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62C51-0F1D-6E84-B8A9-C892F9D7A8C9}"/>
              </a:ext>
            </a:extLst>
          </p:cNvPr>
          <p:cNvSpPr txBox="1"/>
          <p:nvPr/>
        </p:nvSpPr>
        <p:spPr>
          <a:xfrm>
            <a:off x="5171207" y="6118963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By Tim Gaines</a:t>
            </a:r>
          </a:p>
          <a:p>
            <a:r>
              <a:rPr lang="en-US"/>
              <a:t>MS Student, EECS, MU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1690152-CD7B-DC1B-412E-31F155BBB1F0}"/>
              </a:ext>
            </a:extLst>
          </p:cNvPr>
          <p:cNvSpPr txBox="1">
            <a:spLocks/>
          </p:cNvSpPr>
          <p:nvPr/>
        </p:nvSpPr>
        <p:spPr>
          <a:xfrm>
            <a:off x="559514" y="5755952"/>
            <a:ext cx="4212183" cy="105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</a:pPr>
            <a:r>
              <a:rPr lang="en-US"/>
              <a:t>Parallel Experimentation</a:t>
            </a:r>
          </a:p>
          <a:p>
            <a:pPr lvl="1">
              <a:spcBef>
                <a:spcPts val="0"/>
              </a:spcBef>
            </a:pPr>
            <a:r>
              <a:rPr lang="en-US"/>
              <a:t>Several different model architectures</a:t>
            </a:r>
          </a:p>
          <a:p>
            <a:pPr lvl="1">
              <a:spcBef>
                <a:spcPts val="0"/>
              </a:spcBef>
            </a:pPr>
            <a:r>
              <a:rPr lang="en-US"/>
              <a:t>Hyperparameter sweeps</a:t>
            </a:r>
          </a:p>
          <a:p>
            <a:pPr lvl="1">
              <a:spcBef>
                <a:spcPts val="0"/>
              </a:spcBef>
            </a:pPr>
            <a:r>
              <a:rPr lang="en-US"/>
              <a:t>Cross Validation training folds</a:t>
            </a:r>
          </a:p>
          <a:p>
            <a:endParaRPr lang="en-US"/>
          </a:p>
          <a:p>
            <a:pPr lvl="1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E9F27A-F07F-43E1-79C1-6A70E4D3DFD8}"/>
              </a:ext>
            </a:extLst>
          </p:cNvPr>
          <p:cNvGrpSpPr/>
          <p:nvPr/>
        </p:nvGrpSpPr>
        <p:grpSpPr>
          <a:xfrm>
            <a:off x="7610595" y="1952634"/>
            <a:ext cx="4021891" cy="4580964"/>
            <a:chOff x="494152" y="1881264"/>
            <a:chExt cx="4021891" cy="4580964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3C886992-55D1-2592-45A0-9B540FCAC44D}"/>
                </a:ext>
              </a:extLst>
            </p:cNvPr>
            <p:cNvSpPr txBox="1">
              <a:spLocks/>
            </p:cNvSpPr>
            <p:nvPr/>
          </p:nvSpPr>
          <p:spPr>
            <a:xfrm>
              <a:off x="688490" y="2777201"/>
              <a:ext cx="1123672" cy="576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37160" indent="0">
                <a:buNone/>
              </a:pPr>
              <a:r>
                <a:rPr lang="en-US"/>
                <a:t>Spallation</a:t>
              </a:r>
            </a:p>
            <a:p>
              <a:pPr lvl="1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164F92-F3AC-910D-75F5-40C0F2A8235F}"/>
                </a:ext>
              </a:extLst>
            </p:cNvPr>
            <p:cNvGrpSpPr/>
            <p:nvPr/>
          </p:nvGrpSpPr>
          <p:grpSpPr>
            <a:xfrm>
              <a:off x="494152" y="1881264"/>
              <a:ext cx="4021891" cy="4580964"/>
              <a:chOff x="494152" y="1881264"/>
              <a:chExt cx="4021891" cy="4580964"/>
            </a:xfrm>
          </p:grpSpPr>
          <p:sp>
            <p:nvSpPr>
              <p:cNvPr id="13" name="Text Placeholder 3">
                <a:extLst>
                  <a:ext uri="{FF2B5EF4-FFF2-40B4-BE49-F238E27FC236}">
                    <a16:creationId xmlns:a16="http://schemas.microsoft.com/office/drawing/2014/main" id="{F23C2C33-58F1-0E84-1388-B44C662236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4152" y="4126386"/>
                <a:ext cx="1411852" cy="576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37160" indent="0">
                  <a:buNone/>
                </a:pPr>
                <a:r>
                  <a:rPr lang="en-US" sz="1400"/>
                  <a:t>Combination</a:t>
                </a:r>
                <a:endParaRPr lang="en-US" sz="150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E8C995F-C1D9-A667-5BD2-97ABBFB1EB3B}"/>
                  </a:ext>
                </a:extLst>
              </p:cNvPr>
              <p:cNvGrpSpPr/>
              <p:nvPr/>
            </p:nvGrpSpPr>
            <p:grpSpPr>
              <a:xfrm>
                <a:off x="767908" y="1881264"/>
                <a:ext cx="3748135" cy="4580964"/>
                <a:chOff x="767908" y="1881264"/>
                <a:chExt cx="3748135" cy="4580964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7B2B2A98-3DBD-42BB-2B24-527BD55D3390}"/>
                    </a:ext>
                  </a:extLst>
                </p:cNvPr>
                <p:cNvGrpSpPr/>
                <p:nvPr/>
              </p:nvGrpSpPr>
              <p:grpSpPr>
                <a:xfrm>
                  <a:off x="1812162" y="1881264"/>
                  <a:ext cx="2703881" cy="4580964"/>
                  <a:chOff x="1042416" y="1763060"/>
                  <a:chExt cx="2703881" cy="4580964"/>
                </a:xfrm>
              </p:grpSpPr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AD983907-0C65-2E3E-8ED3-125430EB4E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5535" t="8218" r="5783" b="845"/>
                  <a:stretch/>
                </p:blipFill>
                <p:spPr>
                  <a:xfrm>
                    <a:off x="1042416" y="2260120"/>
                    <a:ext cx="2703881" cy="4083904"/>
                  </a:xfrm>
                  <a:prstGeom prst="rect">
                    <a:avLst/>
                  </a:prstGeom>
                </p:spPr>
              </p:pic>
              <p:sp>
                <p:nvSpPr>
                  <p:cNvPr id="18" name="Text Placeholder 3">
                    <a:extLst>
                      <a:ext uri="{FF2B5EF4-FFF2-40B4-BE49-F238E27FC236}">
                        <a16:creationId xmlns:a16="http://schemas.microsoft.com/office/drawing/2014/main" id="{74A3062C-7D9A-A068-4304-F0ED6FC1378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162329" y="1776076"/>
                    <a:ext cx="1123672" cy="5763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rm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137160" indent="0">
                      <a:buNone/>
                    </a:pPr>
                    <a:r>
                      <a:rPr lang="en-US"/>
                      <a:t>Before</a:t>
                    </a:r>
                  </a:p>
                  <a:p>
                    <a:pPr lvl="1"/>
                    <a:endParaRPr lang="en-US"/>
                  </a:p>
                </p:txBody>
              </p:sp>
              <p:sp>
                <p:nvSpPr>
                  <p:cNvPr id="19" name="Text Placeholder 3">
                    <a:extLst>
                      <a:ext uri="{FF2B5EF4-FFF2-40B4-BE49-F238E27FC236}">
                        <a16:creationId xmlns:a16="http://schemas.microsoft.com/office/drawing/2014/main" id="{E4449F15-5179-AF51-CD55-A9E0914D398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583701" y="1763060"/>
                    <a:ext cx="959829" cy="5763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rm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137160" indent="0">
                      <a:buNone/>
                    </a:pPr>
                    <a:r>
                      <a:rPr lang="en-US"/>
                      <a:t>After</a:t>
                    </a:r>
                  </a:p>
                  <a:p>
                    <a:pPr lvl="1"/>
                    <a:endParaRPr lang="en-US"/>
                  </a:p>
                </p:txBody>
              </p:sp>
            </p:grpSp>
            <p:sp>
              <p:nvSpPr>
                <p:cNvPr id="16" name="Text Placeholder 3">
                  <a:extLst>
                    <a:ext uri="{FF2B5EF4-FFF2-40B4-BE49-F238E27FC236}">
                      <a16:creationId xmlns:a16="http://schemas.microsoft.com/office/drawing/2014/main" id="{7C0D088C-67FF-3C4F-F3DD-E1C74872504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67908" y="5502390"/>
                  <a:ext cx="1089974" cy="5763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rm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137160" indent="0">
                    <a:buNone/>
                  </a:pPr>
                  <a:r>
                    <a:rPr lang="en-US" sz="1400"/>
                    <a:t>Sintering</a:t>
                  </a:r>
                </a:p>
              </p:txBody>
            </p:sp>
          </p:grpSp>
        </p:grpSp>
      </p:grpSp>
      <p:pic>
        <p:nvPicPr>
          <p:cNvPr id="10" name="Picture 9" descr="A diagram of a process&#10;&#10;Description automatically generated">
            <a:extLst>
              <a:ext uri="{FF2B5EF4-FFF2-40B4-BE49-F238E27FC236}">
                <a16:creationId xmlns:a16="http://schemas.microsoft.com/office/drawing/2014/main" id="{79802DFA-F7E2-039B-F38E-B51BAD7E3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90" y="1952634"/>
            <a:ext cx="6644405" cy="371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98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04B9-23D8-9643-5CBA-350F98648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428" y="1275780"/>
            <a:ext cx="10640259" cy="646331"/>
          </a:xfrm>
        </p:spPr>
        <p:txBody>
          <a:bodyPr>
            <a:normAutofit/>
          </a:bodyPr>
          <a:lstStyle/>
          <a:p>
            <a:r>
              <a:rPr lang="en-US"/>
              <a:t>Not just for large scale batch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3A7F7-C363-8AE6-2A09-E45801AD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62C51-0F1D-6E84-B8A9-C892F9D7A8C9}"/>
              </a:ext>
            </a:extLst>
          </p:cNvPr>
          <p:cNvSpPr txBox="1"/>
          <p:nvPr/>
        </p:nvSpPr>
        <p:spPr>
          <a:xfrm>
            <a:off x="5171207" y="6118963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By Tim Gaines</a:t>
            </a:r>
          </a:p>
          <a:p>
            <a:r>
              <a:rPr lang="en-US"/>
              <a:t>MS Student, EECS, MU</a:t>
            </a:r>
          </a:p>
        </p:txBody>
      </p:sp>
      <p:pic>
        <p:nvPicPr>
          <p:cNvPr id="21" name="Picture 20" descr="A close-up of a field&#10;&#10;Description automatically generated">
            <a:extLst>
              <a:ext uri="{FF2B5EF4-FFF2-40B4-BE49-F238E27FC236}">
                <a16:creationId xmlns:a16="http://schemas.microsoft.com/office/drawing/2014/main" id="{CED58335-20FF-4E66-36D1-20FB30168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2" r="11900"/>
          <a:stretch/>
        </p:blipFill>
        <p:spPr>
          <a:xfrm>
            <a:off x="257066" y="1880779"/>
            <a:ext cx="3054634" cy="2200482"/>
          </a:xfrm>
          <a:prstGeom prst="rect">
            <a:avLst/>
          </a:prstGeom>
        </p:spPr>
      </p:pic>
      <p:pic>
        <p:nvPicPr>
          <p:cNvPr id="22" name="Picture 21" descr="A blue spots on a black and white surface&#10;&#10;Description automatically generated">
            <a:extLst>
              <a:ext uri="{FF2B5EF4-FFF2-40B4-BE49-F238E27FC236}">
                <a16:creationId xmlns:a16="http://schemas.microsoft.com/office/drawing/2014/main" id="{7720A742-0A85-4108-766B-43238B6131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42" r="11963"/>
          <a:stretch/>
        </p:blipFill>
        <p:spPr>
          <a:xfrm>
            <a:off x="257066" y="4314602"/>
            <a:ext cx="3054634" cy="220048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044053C-5820-3D1B-C3D3-B3A735C2B7EB}"/>
              </a:ext>
            </a:extLst>
          </p:cNvPr>
          <p:cNvGrpSpPr/>
          <p:nvPr/>
        </p:nvGrpSpPr>
        <p:grpSpPr>
          <a:xfrm>
            <a:off x="7091194" y="3074542"/>
            <a:ext cx="2641293" cy="1046435"/>
            <a:chOff x="7000579" y="2644173"/>
            <a:chExt cx="2641293" cy="1046435"/>
          </a:xfrm>
        </p:grpSpPr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4C631007-E9DA-D300-29BC-0B0CFD9B3D00}"/>
                </a:ext>
              </a:extLst>
            </p:cNvPr>
            <p:cNvSpPr/>
            <p:nvPr/>
          </p:nvSpPr>
          <p:spPr>
            <a:xfrm>
              <a:off x="7205472" y="2644173"/>
              <a:ext cx="1645920" cy="523220"/>
            </a:xfrm>
            <a:prstGeom prst="right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TextBox 14">
              <a:extLst>
                <a:ext uri="{FF2B5EF4-FFF2-40B4-BE49-F238E27FC236}">
                  <a16:creationId xmlns:a16="http://schemas.microsoft.com/office/drawing/2014/main" id="{8720B292-CFF2-C9E3-7730-4E53C3D11B86}"/>
                </a:ext>
              </a:extLst>
            </p:cNvPr>
            <p:cNvSpPr txBox="1"/>
            <p:nvPr/>
          </p:nvSpPr>
          <p:spPr>
            <a:xfrm>
              <a:off x="7000579" y="3167388"/>
              <a:ext cx="2641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b="0" i="0">
                  <a:solidFill>
                    <a:srgbClr val="36464E"/>
                  </a:solidFill>
                  <a:effectLst/>
                  <a:latin typeface="Roboto Mono" panose="020F0502020204030204" pitchFamily="49" charset="0"/>
                </a:rPr>
                <a:t>kubectl port-forward gpu-pod 8888:8888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8C0FA4-6623-956D-98B1-D93D1A258802}"/>
              </a:ext>
            </a:extLst>
          </p:cNvPr>
          <p:cNvGrpSpPr/>
          <p:nvPr/>
        </p:nvGrpSpPr>
        <p:grpSpPr>
          <a:xfrm>
            <a:off x="3643402" y="1982186"/>
            <a:ext cx="3360592" cy="2847198"/>
            <a:chOff x="3552787" y="1551817"/>
            <a:chExt cx="3360592" cy="2847198"/>
          </a:xfrm>
        </p:grpSpPr>
        <p:pic>
          <p:nvPicPr>
            <p:cNvPr id="32" name="Picture 31" descr="Nautilus">
              <a:extLst>
                <a:ext uri="{FF2B5EF4-FFF2-40B4-BE49-F238E27FC236}">
                  <a16:creationId xmlns:a16="http://schemas.microsoft.com/office/drawing/2014/main" id="{AD9580AF-A15E-103E-7AF8-39F86837B7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683" y="1659735"/>
              <a:ext cx="1751455" cy="492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68142E6-4793-5E18-F8A1-7D389C03C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132" y="1551817"/>
              <a:ext cx="665631" cy="646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D4DECCD-84EE-80B8-D776-968D8D6A6712}"/>
                </a:ext>
              </a:extLst>
            </p:cNvPr>
            <p:cNvGrpSpPr/>
            <p:nvPr/>
          </p:nvGrpSpPr>
          <p:grpSpPr>
            <a:xfrm>
              <a:off x="3552787" y="2212186"/>
              <a:ext cx="3360592" cy="2186829"/>
              <a:chOff x="3552787" y="2212186"/>
              <a:chExt cx="3360592" cy="2186829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DA3743F-04CD-429E-3557-6549CB92D225}"/>
                  </a:ext>
                </a:extLst>
              </p:cNvPr>
              <p:cNvGrpSpPr/>
              <p:nvPr/>
            </p:nvGrpSpPr>
            <p:grpSpPr>
              <a:xfrm>
                <a:off x="3552787" y="2212186"/>
                <a:ext cx="3360592" cy="2095936"/>
                <a:chOff x="6911408" y="1927227"/>
                <a:chExt cx="2608719" cy="1441522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1DB4E779-AD56-27CC-903C-73566642F26F}"/>
                    </a:ext>
                  </a:extLst>
                </p:cNvPr>
                <p:cNvSpPr/>
                <p:nvPr/>
              </p:nvSpPr>
              <p:spPr>
                <a:xfrm>
                  <a:off x="7066869" y="1927227"/>
                  <a:ext cx="2295143" cy="144152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C7EE6200-CC66-7E7A-46FD-76ADBEB4AA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35669" y="1996566"/>
                  <a:ext cx="557207" cy="6010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" name="TextBox 10">
                  <a:extLst>
                    <a:ext uri="{FF2B5EF4-FFF2-40B4-BE49-F238E27FC236}">
                      <a16:creationId xmlns:a16="http://schemas.microsoft.com/office/drawing/2014/main" id="{AD31FDF7-371B-0476-D4AB-B8F8EAEB76C6}"/>
                    </a:ext>
                  </a:extLst>
                </p:cNvPr>
                <p:cNvSpPr txBox="1"/>
                <p:nvPr/>
              </p:nvSpPr>
              <p:spPr>
                <a:xfrm>
                  <a:off x="6911408" y="3114733"/>
                  <a:ext cx="2608719" cy="254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rPr>
                    <a:t>Segment Anything Container</a:t>
                  </a:r>
                </a:p>
              </p:txBody>
            </p:sp>
          </p:grpSp>
          <p:pic>
            <p:nvPicPr>
              <p:cNvPr id="36" name="Picture 35" descr="Graphics Card PNG, Vector, PSD, and Clipart With Transparent ...">
                <a:extLst>
                  <a:ext uri="{FF2B5EF4-FFF2-40B4-BE49-F238E27FC236}">
                    <a16:creationId xmlns:a16="http://schemas.microsoft.com/office/drawing/2014/main" id="{382457AD-AA19-0D02-B4FD-063115ADD3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1471" y="2919211"/>
                <a:ext cx="1479804" cy="1479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5189D4E-D104-BE3B-52FF-F3553FA953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6132" y="2267892"/>
                <a:ext cx="828079" cy="95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7" descr="Meta logo and the history of the business | LogoMyWay">
                <a:extLst>
                  <a:ext uri="{FF2B5EF4-FFF2-40B4-BE49-F238E27FC236}">
                    <a16:creationId xmlns:a16="http://schemas.microsoft.com/office/drawing/2014/main" id="{41AE7EF8-3188-5DEB-85C9-2053D6FB06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7654" y="2322781"/>
                <a:ext cx="897576" cy="864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99C755-7B10-C75F-765B-9AE5CEF89A5E}"/>
              </a:ext>
            </a:extLst>
          </p:cNvPr>
          <p:cNvGrpSpPr/>
          <p:nvPr/>
        </p:nvGrpSpPr>
        <p:grpSpPr>
          <a:xfrm>
            <a:off x="9661856" y="1982186"/>
            <a:ext cx="2273078" cy="2899270"/>
            <a:chOff x="8573648" y="1650222"/>
            <a:chExt cx="2273078" cy="289927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8F90315-90F3-EBE7-6A7E-B274DC67F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8589" y="2794790"/>
              <a:ext cx="437196" cy="506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BED6D97-E98F-5FDE-84B6-5AFF2D91CF59}"/>
                </a:ext>
              </a:extLst>
            </p:cNvPr>
            <p:cNvGrpSpPr/>
            <p:nvPr/>
          </p:nvGrpSpPr>
          <p:grpSpPr>
            <a:xfrm>
              <a:off x="8573648" y="1650222"/>
              <a:ext cx="2273078" cy="2899270"/>
              <a:chOff x="9564789" y="1551818"/>
              <a:chExt cx="2273078" cy="2899270"/>
            </a:xfrm>
          </p:grpSpPr>
          <p:pic>
            <p:nvPicPr>
              <p:cNvPr id="29" name="Picture 28" descr="Laptop clip art at vector clip art image">
                <a:extLst>
                  <a:ext uri="{FF2B5EF4-FFF2-40B4-BE49-F238E27FC236}">
                    <a16:creationId xmlns:a16="http://schemas.microsoft.com/office/drawing/2014/main" id="{EB722585-CBBC-5591-76F9-0068BE4374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64789" y="2185392"/>
                <a:ext cx="1895992" cy="1974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18">
                <a:extLst>
                  <a:ext uri="{FF2B5EF4-FFF2-40B4-BE49-F238E27FC236}">
                    <a16:creationId xmlns:a16="http://schemas.microsoft.com/office/drawing/2014/main" id="{01C6C92C-2E21-B0C7-D62E-502E22FCF710}"/>
                  </a:ext>
                </a:extLst>
              </p:cNvPr>
              <p:cNvSpPr txBox="1"/>
              <p:nvPr/>
            </p:nvSpPr>
            <p:spPr>
              <a:xfrm>
                <a:off x="9756978" y="4143311"/>
                <a:ext cx="174550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>
                    <a:solidFill>
                      <a:srgbClr val="36464E"/>
                    </a:solidFill>
                    <a:latin typeface="Roboto Mono" panose="020F0502020204030204" pitchFamily="49" charset="0"/>
                  </a:rPr>
                  <a:t>localhost</a:t>
                </a:r>
                <a:r>
                  <a:rPr lang="en-US" b="0" i="0">
                    <a:solidFill>
                      <a:srgbClr val="36464E"/>
                    </a:solidFill>
                    <a:effectLst/>
                    <a:latin typeface="Roboto Mono" panose="020F0502020204030204" pitchFamily="49" charset="0"/>
                  </a:rPr>
                  <a:t>:8888</a:t>
                </a:r>
                <a:endParaRPr lang="en-US"/>
              </a:p>
            </p:txBody>
          </p:sp>
          <p:sp>
            <p:nvSpPr>
              <p:cNvPr id="31" name="Text Placeholder 3">
                <a:extLst>
                  <a:ext uri="{FF2B5EF4-FFF2-40B4-BE49-F238E27FC236}">
                    <a16:creationId xmlns:a16="http://schemas.microsoft.com/office/drawing/2014/main" id="{6F523393-6538-5402-DA02-A72F43DFC2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42320" y="1551818"/>
                <a:ext cx="2095547" cy="6489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37160" indent="0">
                  <a:buNone/>
                </a:pPr>
                <a:r>
                  <a:rPr lang="en-US"/>
                  <a:t>GPU Accelerated Jupyter Environment </a:t>
                </a:r>
              </a:p>
              <a:p>
                <a:pPr lvl="1"/>
                <a:endParaRPr lang="en-US"/>
              </a:p>
            </p:txBody>
          </p:sp>
        </p:grpSp>
      </p:grp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854967E-AEA7-94ED-BF6C-BDFDF6A91A93}"/>
              </a:ext>
            </a:extLst>
          </p:cNvPr>
          <p:cNvSpPr txBox="1">
            <a:spLocks/>
          </p:cNvSpPr>
          <p:nvPr/>
        </p:nvSpPr>
        <p:spPr>
          <a:xfrm>
            <a:off x="4227056" y="4817662"/>
            <a:ext cx="5358378" cy="1282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/>
              <a:t>Enable research on Meta’s Segment Anything </a:t>
            </a:r>
          </a:p>
          <a:p>
            <a:pPr>
              <a:spcBef>
                <a:spcPts val="600"/>
              </a:spcBef>
            </a:pPr>
            <a:r>
              <a:rPr lang="en-US"/>
              <a:t>Model With GPU acceleration large image </a:t>
            </a:r>
          </a:p>
          <a:p>
            <a:pPr>
              <a:spcBef>
                <a:spcPts val="600"/>
              </a:spcBef>
            </a:pPr>
            <a:r>
              <a:rPr lang="en-US"/>
              <a:t>inference times change from </a:t>
            </a:r>
            <a:r>
              <a:rPr lang="en-US" b="1">
                <a:solidFill>
                  <a:srgbClr val="002060"/>
                </a:solidFill>
              </a:rPr>
              <a:t>8 minutes</a:t>
            </a:r>
            <a:r>
              <a:rPr lang="en-US"/>
              <a:t> down to </a:t>
            </a:r>
            <a:r>
              <a:rPr lang="en-US" b="1">
                <a:solidFill>
                  <a:srgbClr val="002060"/>
                </a:solidFill>
              </a:rPr>
              <a:t>11 seconds</a:t>
            </a:r>
            <a:r>
              <a:rPr lang="en-US"/>
              <a:t>!</a:t>
            </a:r>
          </a:p>
        </p:txBody>
      </p:sp>
      <p:sp>
        <p:nvSpPr>
          <p:cNvPr id="44" name="Rectangle: Diagonal Corners Snipped 43">
            <a:extLst>
              <a:ext uri="{FF2B5EF4-FFF2-40B4-BE49-F238E27FC236}">
                <a16:creationId xmlns:a16="http://schemas.microsoft.com/office/drawing/2014/main" id="{6F7F20B8-E175-0027-E842-EF05952C9E8B}"/>
              </a:ext>
            </a:extLst>
          </p:cNvPr>
          <p:cNvSpPr/>
          <p:nvPr/>
        </p:nvSpPr>
        <p:spPr>
          <a:xfrm>
            <a:off x="4227055" y="5435176"/>
            <a:ext cx="5200723" cy="455746"/>
          </a:xfrm>
          <a:prstGeom prst="snip2DiagRect">
            <a:avLst>
              <a:gd name="adj1" fmla="val 0"/>
              <a:gd name="adj2" fmla="val 16667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45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4451F-9959-1E2D-2CA7-46571D0BB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Grace Hopper Superchip: GH200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C4BC1-48EC-75F6-F16C-E7B0E8885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2284573"/>
            <a:ext cx="5237109" cy="411408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/>
              <a:t>GP-ENGINE has facilitated the addition of the first publicly available NVIDIA Grace Hopper Superchip (GH200) via the National Research Platform</a:t>
            </a:r>
          </a:p>
          <a:p>
            <a:r>
              <a:rPr lang="en-US"/>
              <a:t>NVIDIA GH200 Key Features:</a:t>
            </a:r>
          </a:p>
          <a:p>
            <a:pPr lvl="1"/>
            <a:r>
              <a:rPr lang="en-US"/>
              <a:t>72 ARM CPU Cores</a:t>
            </a:r>
          </a:p>
          <a:p>
            <a:pPr lvl="1"/>
            <a:r>
              <a:rPr lang="en-US"/>
              <a:t>480 GB CPU LPDDR5X Memory</a:t>
            </a:r>
          </a:p>
          <a:p>
            <a:pPr lvl="2"/>
            <a:r>
              <a:rPr lang="en-US"/>
              <a:t>500GB/s CPU LPDDR5X Bandwidth</a:t>
            </a:r>
          </a:p>
          <a:p>
            <a:pPr lvl="1"/>
            <a:r>
              <a:rPr lang="en-US"/>
              <a:t>H100 GPU</a:t>
            </a:r>
          </a:p>
          <a:p>
            <a:pPr lvl="2"/>
            <a:r>
              <a:rPr lang="en-US"/>
              <a:t>96 GB HBM3 VRAM</a:t>
            </a:r>
            <a:endParaRPr lang="en-US">
              <a:solidFill>
                <a:srgbClr val="000000"/>
              </a:solidFill>
            </a:endParaRPr>
          </a:p>
          <a:p>
            <a:pPr lvl="2"/>
            <a:r>
              <a:rPr lang="en-US"/>
              <a:t>3 TB/s GPU HBM3 Bandwidth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D648D-6224-D6D2-5E49-FB2E0D24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34</a:t>
            </a:fld>
            <a:endParaRPr lang="en-US"/>
          </a:p>
        </p:txBody>
      </p:sp>
      <p:pic>
        <p:nvPicPr>
          <p:cNvPr id="1026" name="Picture 2" descr="Diagram of the NVIDIA Grace Hopper Superchip showing the LPDDR5X, HBM3, NVLink, and I/O bandwidths as well as memory capacities. Hopper has up to 96 GB HBM3 at up to 3000 GB/s bandwidth. Grace has up to 512 GB LPDDR5X at up to 546 GB/s bandwidth. Grace and Hopper are connected with NVLink C2C at up to 900 GB/s bandwidth. The Grace Hopper Superchip has up to 64 PCIe Gen 5 lanes delivering up to 512 GB/s bandwidth and up to 18x NVLink for lanes delivering up to 900 GB/s to the NVLink Switch network.">
            <a:extLst>
              <a:ext uri="{FF2B5EF4-FFF2-40B4-BE49-F238E27FC236}">
                <a16:creationId xmlns:a16="http://schemas.microsoft.com/office/drawing/2014/main" id="{671CD234-DF57-028E-B37F-517693BB0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484" y="2433722"/>
            <a:ext cx="6547944" cy="333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631FB0-A561-5827-522D-C1518B59968F}"/>
              </a:ext>
            </a:extLst>
          </p:cNvPr>
          <p:cNvSpPr txBox="1"/>
          <p:nvPr/>
        </p:nvSpPr>
        <p:spPr>
          <a:xfrm>
            <a:off x="0" y="6578108"/>
            <a:ext cx="46858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Image: </a:t>
            </a:r>
            <a:r>
              <a:rPr lang="en-US" sz="1000">
                <a:hlinkClick r:id="rId4"/>
              </a:rPr>
              <a:t>https://resources.nvidia.com/en-us-grace-cpu/nvidia-grace-hopper-2</a:t>
            </a:r>
            <a:r>
              <a:rPr lang="en-US" sz="1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4891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31BFB-F6F8-8DFA-B3C2-5AC77DB07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GH200 Benchmarking: Training </a:t>
            </a:r>
            <a:r>
              <a:rPr lang="en-US" err="1"/>
              <a:t>ResNet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B99FE-0B32-9485-A00F-F80485ACD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54" y="1997678"/>
            <a:ext cx="4744989" cy="4766107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4xA100 DP refers to Data Parallel training, in which each batch is simply split between the GPUs</a:t>
            </a:r>
          </a:p>
          <a:p>
            <a:pPr lvl="1"/>
            <a:r>
              <a:rPr lang="en-US"/>
              <a:t>Closer to single GPU Training in IPC design</a:t>
            </a:r>
          </a:p>
          <a:p>
            <a:pPr lvl="1"/>
            <a:r>
              <a:rPr lang="en-US"/>
              <a:t>All parameters for 4x100 DP &amp; GH200 were kept consistent</a:t>
            </a:r>
          </a:p>
          <a:p>
            <a:r>
              <a:rPr lang="en-US"/>
              <a:t>4xA100 DDP refers to full distributed training, in which each GPU processes its own batch and is responsible for its own data loading</a:t>
            </a:r>
          </a:p>
          <a:p>
            <a:pPr lvl="1"/>
            <a:r>
              <a:rPr lang="en-US"/>
              <a:t>Takes best advantage of additional resources on 4x100 nodes</a:t>
            </a:r>
          </a:p>
          <a:p>
            <a:pPr lvl="1"/>
            <a:r>
              <a:rPr lang="en-US"/>
              <a:t>Uses maximum batch size, workers, RAM, </a:t>
            </a:r>
            <a:r>
              <a:rPr lang="en-US" err="1"/>
              <a:t>etc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A75D-7EC3-6799-BA79-7813E858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35</a:t>
            </a:fld>
            <a:endParaRPr lang="en-US"/>
          </a:p>
        </p:txBody>
      </p:sp>
      <p:pic>
        <p:nvPicPr>
          <p:cNvPr id="16" name="Picture 15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22EA5341-C93E-3827-C88D-F62B55548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80" y="2253343"/>
            <a:ext cx="7235020" cy="422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11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30DF3-C61C-42D3-B0DA-9BF10B70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GH200 Benchmarking: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4FBD6-838C-B014-A847-B621E8029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47" y="2171475"/>
            <a:ext cx="4910667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Inference</a:t>
            </a:r>
          </a:p>
          <a:p>
            <a:pPr lvl="1"/>
            <a:r>
              <a:rPr lang="en-US"/>
              <a:t>Previous slides benchmarked training performance, but what about pure inference speeds?</a:t>
            </a:r>
          </a:p>
          <a:p>
            <a:r>
              <a:rPr lang="en-US"/>
              <a:t>2 networks tested: ResNet50 and SWIN-T</a:t>
            </a:r>
          </a:p>
          <a:p>
            <a:r>
              <a:rPr lang="en-US"/>
              <a:t>Use published </a:t>
            </a:r>
            <a:r>
              <a:rPr lang="en-US" err="1"/>
              <a:t>TorchVision</a:t>
            </a:r>
            <a:r>
              <a:rPr lang="en-US"/>
              <a:t> ImageNet model against the ImageNet validation dataset (50,000 images)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413E4-9B3E-B7DC-9F19-B6E9BC28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A blue and orange squares&#10;&#10;Description automatically generated">
            <a:extLst>
              <a:ext uri="{FF2B5EF4-FFF2-40B4-BE49-F238E27FC236}">
                <a16:creationId xmlns:a16="http://schemas.microsoft.com/office/drawing/2014/main" id="{DA0C8FBE-4011-F6E7-6B90-DE0858847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392" y="2556225"/>
            <a:ext cx="6911055" cy="402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48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B596-4EF7-3DD9-23FB-2D1B1203A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9482" y="2191768"/>
            <a:ext cx="7217703" cy="1646302"/>
          </a:xfrm>
        </p:spPr>
        <p:txBody>
          <a:bodyPr/>
          <a:lstStyle/>
          <a:p>
            <a:pPr algn="ctr"/>
            <a:r>
              <a:rPr lang="en-US"/>
              <a:t>Thank you!</a:t>
            </a:r>
          </a:p>
        </p:txBody>
      </p:sp>
      <p:pic>
        <p:nvPicPr>
          <p:cNvPr id="6" name="Picture 5" descr="Nautilus">
            <a:extLst>
              <a:ext uri="{FF2B5EF4-FFF2-40B4-BE49-F238E27FC236}">
                <a16:creationId xmlns:a16="http://schemas.microsoft.com/office/drawing/2014/main" id="{6EC7C0D8-B614-5F41-E81C-E6F1677FB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4" y="5460562"/>
            <a:ext cx="4777431" cy="134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4472A901-13DD-0E46-6A1F-4B9B7723B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9482" y="3838067"/>
            <a:ext cx="7217703" cy="1096899"/>
          </a:xfrm>
        </p:spPr>
        <p:txBody>
          <a:bodyPr/>
          <a:lstStyle/>
          <a:p>
            <a:pPr algn="ctr"/>
            <a:r>
              <a:rPr lang="en-US"/>
              <a:t>gp-engine.org</a:t>
            </a:r>
          </a:p>
        </p:txBody>
      </p:sp>
    </p:spTree>
    <p:extLst>
      <p:ext uri="{BB962C8B-B14F-4D97-AF65-F5344CB8AC3E}">
        <p14:creationId xmlns:p14="http://schemas.microsoft.com/office/powerpoint/2010/main" val="3639847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C7A0A0-B0CC-0223-88FB-2920D65A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5793999" cy="1734400"/>
          </a:xfrm>
        </p:spPr>
        <p:txBody>
          <a:bodyPr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Great Plains Collaborators</a:t>
            </a: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/>
              <a:t>	6 States</a:t>
            </a: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/>
              <a:t>	8 Universities</a:t>
            </a: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/>
              <a:t>	2 Regional Network Organizations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CE22F-488A-420D-8BAC-36783135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E2B0FE-E2F3-3668-600E-95376330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46" y="2828122"/>
            <a:ext cx="4112695" cy="362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105;gb4cf107e60_0_20">
            <a:extLst>
              <a:ext uri="{FF2B5EF4-FFF2-40B4-BE49-F238E27FC236}">
                <a16:creationId xmlns:a16="http://schemas.microsoft.com/office/drawing/2014/main" id="{C687461C-FEFB-18A8-FC45-C25C1F1C44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909" y="3049673"/>
            <a:ext cx="1022243" cy="51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6;gb4cf107e60_0_20">
            <a:extLst>
              <a:ext uri="{FF2B5EF4-FFF2-40B4-BE49-F238E27FC236}">
                <a16:creationId xmlns:a16="http://schemas.microsoft.com/office/drawing/2014/main" id="{A2FFEABF-CB1A-E764-EF37-EA03B6879E4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8363" y="3049673"/>
            <a:ext cx="507223" cy="51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7;gb4cf107e60_0_20">
            <a:extLst>
              <a:ext uri="{FF2B5EF4-FFF2-40B4-BE49-F238E27FC236}">
                <a16:creationId xmlns:a16="http://schemas.microsoft.com/office/drawing/2014/main" id="{15D7C47D-5084-CBB3-0436-0577D62188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4772" y="3894989"/>
            <a:ext cx="614403" cy="39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8;gb4cf107e60_0_20">
            <a:extLst>
              <a:ext uri="{FF2B5EF4-FFF2-40B4-BE49-F238E27FC236}">
                <a16:creationId xmlns:a16="http://schemas.microsoft.com/office/drawing/2014/main" id="{2A983F06-7FFB-871C-BFF6-413B912DA4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08031" y="4577700"/>
            <a:ext cx="1364831" cy="41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9;gb4cf107e60_0_20">
            <a:extLst>
              <a:ext uri="{FF2B5EF4-FFF2-40B4-BE49-F238E27FC236}">
                <a16:creationId xmlns:a16="http://schemas.microsoft.com/office/drawing/2014/main" id="{740EE55B-DCA3-279F-610F-13920979CD6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56080" b="12586"/>
          <a:stretch/>
        </p:blipFill>
        <p:spPr>
          <a:xfrm>
            <a:off x="3104884" y="4235228"/>
            <a:ext cx="666856" cy="7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3B59D77-51DA-2DDD-8B39-74DF58AF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0" y="1350448"/>
            <a:ext cx="2848349" cy="13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52F61652-8B65-4D4D-BE07-7743A32A90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86" y="4862728"/>
            <a:ext cx="599700" cy="487223"/>
          </a:xfrm>
          <a:prstGeom prst="rect">
            <a:avLst/>
          </a:prstGeom>
        </p:spPr>
      </p:pic>
      <p:pic>
        <p:nvPicPr>
          <p:cNvPr id="19" name="Picture 18" descr="A red outline of a state with white dots and lines&#10;&#10;Description automatically generated with low confidence">
            <a:extLst>
              <a:ext uri="{FF2B5EF4-FFF2-40B4-BE49-F238E27FC236}">
                <a16:creationId xmlns:a16="http://schemas.microsoft.com/office/drawing/2014/main" id="{0A8FAE6C-4935-DBDA-4D7A-CA10CFA2BC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69" y="5592733"/>
            <a:ext cx="599700" cy="581304"/>
          </a:xfrm>
          <a:prstGeom prst="rect">
            <a:avLst/>
          </a:prstGeom>
        </p:spPr>
      </p:pic>
      <p:pic>
        <p:nvPicPr>
          <p:cNvPr id="20" name="Picture 19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67BC30E8-0EE9-A458-BD5F-253BA7AE56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06" y="5310434"/>
            <a:ext cx="889079" cy="459494"/>
          </a:xfrm>
          <a:prstGeom prst="rect">
            <a:avLst/>
          </a:prstGeom>
        </p:spPr>
      </p:pic>
      <p:pic>
        <p:nvPicPr>
          <p:cNvPr id="21" name="Picture 20" descr="A blue and tan logo&#10;&#10;Description automatically generated with low confidence">
            <a:extLst>
              <a:ext uri="{FF2B5EF4-FFF2-40B4-BE49-F238E27FC236}">
                <a16:creationId xmlns:a16="http://schemas.microsoft.com/office/drawing/2014/main" id="{8F9FCFB2-B248-36A3-6F06-9AB1D2854B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28" y="5325866"/>
            <a:ext cx="373614" cy="533734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DABF242-086A-D036-95EB-51545155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135" y="5697397"/>
            <a:ext cx="599700" cy="50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1E08EA-B318-4372-C6E9-9ACBDE9E77E0}"/>
              </a:ext>
            </a:extLst>
          </p:cNvPr>
          <p:cNvSpPr txBox="1"/>
          <p:nvPr/>
        </p:nvSpPr>
        <p:spPr>
          <a:xfrm>
            <a:off x="3344577" y="5467694"/>
            <a:ext cx="822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latin typeface="Arial" panose="020B0604020202020204" pitchFamily="34" charset="0"/>
                <a:cs typeface="Arial" panose="020B0604020202020204" pitchFamily="34" charset="0"/>
              </a:rPr>
              <a:t>ARE-ON</a:t>
            </a:r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F6C84200-0D29-75D3-9184-4B65ADD46018}"/>
              </a:ext>
            </a:extLst>
          </p:cNvPr>
          <p:cNvSpPr txBox="1">
            <a:spLocks/>
          </p:cNvSpPr>
          <p:nvPr/>
        </p:nvSpPr>
        <p:spPr>
          <a:xfrm>
            <a:off x="5089969" y="4109233"/>
            <a:ext cx="5793999" cy="1105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NSF CC* Regional Computing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OAC #</a:t>
            </a:r>
            <a:r>
              <a:rPr lang="en-US" sz="3200"/>
              <a:t>2322218</a:t>
            </a:r>
            <a:endParaRPr lang="en-US"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Nautilus">
            <a:extLst>
              <a:ext uri="{FF2B5EF4-FFF2-40B4-BE49-F238E27FC236}">
                <a16:creationId xmlns:a16="http://schemas.microsoft.com/office/drawing/2014/main" id="{7FAE1B98-FD61-1668-0132-8074D7B74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747" y="1250532"/>
            <a:ext cx="2474441" cy="6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0AB6A9B-EC34-B6D6-FA92-32C138740AAA}"/>
              </a:ext>
            </a:extLst>
          </p:cNvPr>
          <p:cNvSpPr txBox="1">
            <a:spLocks/>
          </p:cNvSpPr>
          <p:nvPr/>
        </p:nvSpPr>
        <p:spPr>
          <a:xfrm>
            <a:off x="5057154" y="5293222"/>
            <a:ext cx="6883293" cy="1105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 - Grant Scott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Co-PIs: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Derek Weitzel, Brian Burkhart, Paul Kern</a:t>
            </a:r>
            <a:endParaRPr lang="en-US"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7425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C7A0A0-B0CC-0223-88FB-2920D65A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001" y="2828120"/>
            <a:ext cx="3624245" cy="3623089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Computational and AI-enabled Science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800"/>
          </a:p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2800"/>
              <a:t>Large-scale data analysis, or data science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2800"/>
              <a:t>AI development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2800"/>
              <a:t>Scaled automation of experiments?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CE22F-488A-420D-8BAC-36783135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E2B0FE-E2F3-3668-600E-95376330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05" y="2828122"/>
            <a:ext cx="4112695" cy="362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105;gb4cf107e60_0_20">
            <a:extLst>
              <a:ext uri="{FF2B5EF4-FFF2-40B4-BE49-F238E27FC236}">
                <a16:creationId xmlns:a16="http://schemas.microsoft.com/office/drawing/2014/main" id="{C687461C-FEFB-18A8-FC45-C25C1F1C44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8268" y="3049673"/>
            <a:ext cx="1022243" cy="51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6;gb4cf107e60_0_20">
            <a:extLst>
              <a:ext uri="{FF2B5EF4-FFF2-40B4-BE49-F238E27FC236}">
                <a16:creationId xmlns:a16="http://schemas.microsoft.com/office/drawing/2014/main" id="{A2FFEABF-CB1A-E764-EF37-EA03B6879E4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9722" y="3049673"/>
            <a:ext cx="507223" cy="51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7;gb4cf107e60_0_20">
            <a:extLst>
              <a:ext uri="{FF2B5EF4-FFF2-40B4-BE49-F238E27FC236}">
                <a16:creationId xmlns:a16="http://schemas.microsoft.com/office/drawing/2014/main" id="{15D7C47D-5084-CBB3-0436-0577D62188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6131" y="3894989"/>
            <a:ext cx="614403" cy="39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8;gb4cf107e60_0_20">
            <a:extLst>
              <a:ext uri="{FF2B5EF4-FFF2-40B4-BE49-F238E27FC236}">
                <a16:creationId xmlns:a16="http://schemas.microsoft.com/office/drawing/2014/main" id="{2A983F06-7FFB-871C-BFF6-413B912DA4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69390" y="4577700"/>
            <a:ext cx="1364831" cy="41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9;gb4cf107e60_0_20">
            <a:extLst>
              <a:ext uri="{FF2B5EF4-FFF2-40B4-BE49-F238E27FC236}">
                <a16:creationId xmlns:a16="http://schemas.microsoft.com/office/drawing/2014/main" id="{740EE55B-DCA3-279F-610F-13920979CD6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56080" b="12586"/>
          <a:stretch/>
        </p:blipFill>
        <p:spPr>
          <a:xfrm>
            <a:off x="6666243" y="4235228"/>
            <a:ext cx="666856" cy="7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52F61652-8B65-4D4D-BE07-7743A32A90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45" y="4862728"/>
            <a:ext cx="599700" cy="487223"/>
          </a:xfrm>
          <a:prstGeom prst="rect">
            <a:avLst/>
          </a:prstGeom>
        </p:spPr>
      </p:pic>
      <p:pic>
        <p:nvPicPr>
          <p:cNvPr id="19" name="Picture 18" descr="A red outline of a state with white dots and lines&#10;&#10;Description automatically generated with low confidence">
            <a:extLst>
              <a:ext uri="{FF2B5EF4-FFF2-40B4-BE49-F238E27FC236}">
                <a16:creationId xmlns:a16="http://schemas.microsoft.com/office/drawing/2014/main" id="{0A8FAE6C-4935-DBDA-4D7A-CA10CFA2BC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628" y="5592733"/>
            <a:ext cx="599700" cy="581304"/>
          </a:xfrm>
          <a:prstGeom prst="rect">
            <a:avLst/>
          </a:prstGeom>
        </p:spPr>
      </p:pic>
      <p:pic>
        <p:nvPicPr>
          <p:cNvPr id="20" name="Picture 19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67BC30E8-0EE9-A458-BD5F-253BA7AE56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65" y="5310434"/>
            <a:ext cx="889079" cy="459494"/>
          </a:xfrm>
          <a:prstGeom prst="rect">
            <a:avLst/>
          </a:prstGeom>
        </p:spPr>
      </p:pic>
      <p:pic>
        <p:nvPicPr>
          <p:cNvPr id="21" name="Picture 20" descr="A blue and tan logo&#10;&#10;Description automatically generated with low confidence">
            <a:extLst>
              <a:ext uri="{FF2B5EF4-FFF2-40B4-BE49-F238E27FC236}">
                <a16:creationId xmlns:a16="http://schemas.microsoft.com/office/drawing/2014/main" id="{8F9FCFB2-B248-36A3-6F06-9AB1D2854B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87" y="5325866"/>
            <a:ext cx="373614" cy="533734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DABF242-086A-D036-95EB-51545155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494" y="5697397"/>
            <a:ext cx="599700" cy="50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1E08EA-B318-4372-C6E9-9ACBDE9E77E0}"/>
              </a:ext>
            </a:extLst>
          </p:cNvPr>
          <p:cNvSpPr txBox="1"/>
          <p:nvPr/>
        </p:nvSpPr>
        <p:spPr>
          <a:xfrm>
            <a:off x="6905936" y="5467694"/>
            <a:ext cx="822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latin typeface="Arial" panose="020B0604020202020204" pitchFamily="34" charset="0"/>
                <a:cs typeface="Arial" panose="020B0604020202020204" pitchFamily="34" charset="0"/>
              </a:rPr>
              <a:t>ARE-ON</a:t>
            </a:r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F6C84200-0D29-75D3-9184-4B65ADD46018}"/>
              </a:ext>
            </a:extLst>
          </p:cNvPr>
          <p:cNvSpPr txBox="1">
            <a:spLocks/>
          </p:cNvSpPr>
          <p:nvPr/>
        </p:nvSpPr>
        <p:spPr>
          <a:xfrm>
            <a:off x="8611235" y="2828121"/>
            <a:ext cx="3211797" cy="362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needs more horsepower for </a:t>
            </a:r>
            <a:r>
              <a:rPr lang="en-US"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-US"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Simulation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lang="en-US"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Nautilus">
            <a:extLst>
              <a:ext uri="{FF2B5EF4-FFF2-40B4-BE49-F238E27FC236}">
                <a16:creationId xmlns:a16="http://schemas.microsoft.com/office/drawing/2014/main" id="{7FAE1B98-FD61-1668-0132-8074D7B74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789" y="1248925"/>
            <a:ext cx="5297489" cy="148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672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D75585-A754-8A2C-AA4B-0A2ECF3CF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969" y="1232586"/>
            <a:ext cx="6850478" cy="697813"/>
          </a:xfrm>
        </p:spPr>
        <p:txBody>
          <a:bodyPr>
            <a:normAutofit fontScale="90000"/>
          </a:bodyPr>
          <a:lstStyle/>
          <a:p>
            <a:pPr algn="l">
              <a:buSzPts val="4400"/>
            </a:pPr>
            <a:r>
              <a:rPr lang="en-US" sz="4000"/>
              <a:t>Research Problem / Challenge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C7A0A0-B0CC-0223-88FB-2920D65A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69" y="2160589"/>
            <a:ext cx="5793999" cy="4290621"/>
          </a:xfrm>
        </p:spPr>
        <p:txBody>
          <a:bodyPr>
            <a:normAutofit fontScale="85000" lnSpcReduction="10000"/>
          </a:bodyPr>
          <a:lstStyle/>
          <a:p>
            <a:pPr marL="342900" indent="-342900" algn="l">
              <a:spcBef>
                <a:spcPts val="0"/>
              </a:spcBef>
              <a:buSzPts val="1100"/>
              <a:buFont typeface="Wingdings" panose="05000000000000000000" pitchFamily="2" charset="2"/>
              <a:buChar char="q"/>
            </a:pPr>
            <a:r>
              <a:rPr lang="en-US" sz="3200" b="0" u="sng"/>
              <a:t>Supporting computational and data-intensive research </a:t>
            </a:r>
            <a:r>
              <a:rPr lang="en-US" sz="3200" b="0"/>
              <a:t>at under-resourced institutions in rural states is challenging.​</a:t>
            </a:r>
          </a:p>
          <a:p>
            <a:pPr marL="342900" indent="-342900" algn="l">
              <a:spcBef>
                <a:spcPts val="0"/>
              </a:spcBef>
              <a:buSzPts val="1100"/>
              <a:buFont typeface="Wingdings" panose="05000000000000000000" pitchFamily="2" charset="2"/>
              <a:buChar char="q"/>
            </a:pPr>
            <a:r>
              <a:rPr lang="en-US" sz="3200" b="0" u="sng"/>
              <a:t>Transition researchers’ nascent ideas and workbench codes into GPU-accelerated code</a:t>
            </a:r>
            <a:r>
              <a:rPr lang="en-US" sz="3200" b="0"/>
              <a:t>, which can become high-throughput computing modules for national resources such as the National Research Platform.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CE22F-488A-420D-8BAC-36783135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E2B0FE-E2F3-3668-600E-95376330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46" y="2828122"/>
            <a:ext cx="4112695" cy="362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105;gb4cf107e60_0_20">
            <a:extLst>
              <a:ext uri="{FF2B5EF4-FFF2-40B4-BE49-F238E27FC236}">
                <a16:creationId xmlns:a16="http://schemas.microsoft.com/office/drawing/2014/main" id="{C687461C-FEFB-18A8-FC45-C25C1F1C44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909" y="3049673"/>
            <a:ext cx="1022243" cy="51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6;gb4cf107e60_0_20">
            <a:extLst>
              <a:ext uri="{FF2B5EF4-FFF2-40B4-BE49-F238E27FC236}">
                <a16:creationId xmlns:a16="http://schemas.microsoft.com/office/drawing/2014/main" id="{A2FFEABF-CB1A-E764-EF37-EA03B6879E4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8363" y="3049673"/>
            <a:ext cx="507223" cy="51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7;gb4cf107e60_0_20">
            <a:extLst>
              <a:ext uri="{FF2B5EF4-FFF2-40B4-BE49-F238E27FC236}">
                <a16:creationId xmlns:a16="http://schemas.microsoft.com/office/drawing/2014/main" id="{15D7C47D-5084-CBB3-0436-0577D62188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4772" y="3894989"/>
            <a:ext cx="614403" cy="39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8;gb4cf107e60_0_20">
            <a:extLst>
              <a:ext uri="{FF2B5EF4-FFF2-40B4-BE49-F238E27FC236}">
                <a16:creationId xmlns:a16="http://schemas.microsoft.com/office/drawing/2014/main" id="{2A983F06-7FFB-871C-BFF6-413B912DA4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08031" y="4577700"/>
            <a:ext cx="1364831" cy="41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9;gb4cf107e60_0_20">
            <a:extLst>
              <a:ext uri="{FF2B5EF4-FFF2-40B4-BE49-F238E27FC236}">
                <a16:creationId xmlns:a16="http://schemas.microsoft.com/office/drawing/2014/main" id="{740EE55B-DCA3-279F-610F-13920979CD6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56080" b="12586"/>
          <a:stretch/>
        </p:blipFill>
        <p:spPr>
          <a:xfrm>
            <a:off x="3104884" y="4235228"/>
            <a:ext cx="666856" cy="7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3B59D77-51DA-2DDD-8B39-74DF58AF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0" y="1350448"/>
            <a:ext cx="2848349" cy="13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52F61652-8B65-4D4D-BE07-7743A32A90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86" y="4862728"/>
            <a:ext cx="599700" cy="487223"/>
          </a:xfrm>
          <a:prstGeom prst="rect">
            <a:avLst/>
          </a:prstGeom>
        </p:spPr>
      </p:pic>
      <p:pic>
        <p:nvPicPr>
          <p:cNvPr id="19" name="Picture 18" descr="A red outline of a state with white dots and lines&#10;&#10;Description automatically generated with low confidence">
            <a:extLst>
              <a:ext uri="{FF2B5EF4-FFF2-40B4-BE49-F238E27FC236}">
                <a16:creationId xmlns:a16="http://schemas.microsoft.com/office/drawing/2014/main" id="{0A8FAE6C-4935-DBDA-4D7A-CA10CFA2BC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69" y="5592733"/>
            <a:ext cx="599700" cy="581304"/>
          </a:xfrm>
          <a:prstGeom prst="rect">
            <a:avLst/>
          </a:prstGeom>
        </p:spPr>
      </p:pic>
      <p:pic>
        <p:nvPicPr>
          <p:cNvPr id="20" name="Picture 19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67BC30E8-0EE9-A458-BD5F-253BA7AE56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06" y="5310434"/>
            <a:ext cx="889079" cy="459494"/>
          </a:xfrm>
          <a:prstGeom prst="rect">
            <a:avLst/>
          </a:prstGeom>
        </p:spPr>
      </p:pic>
      <p:pic>
        <p:nvPicPr>
          <p:cNvPr id="21" name="Picture 20" descr="A blue and tan logo&#10;&#10;Description automatically generated with low confidence">
            <a:extLst>
              <a:ext uri="{FF2B5EF4-FFF2-40B4-BE49-F238E27FC236}">
                <a16:creationId xmlns:a16="http://schemas.microsoft.com/office/drawing/2014/main" id="{8F9FCFB2-B248-36A3-6F06-9AB1D2854B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28" y="5325866"/>
            <a:ext cx="373614" cy="533734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DABF242-086A-D036-95EB-51545155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135" y="5697397"/>
            <a:ext cx="599700" cy="50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1E08EA-B318-4372-C6E9-9ACBDE9E77E0}"/>
              </a:ext>
            </a:extLst>
          </p:cNvPr>
          <p:cNvSpPr txBox="1"/>
          <p:nvPr/>
        </p:nvSpPr>
        <p:spPr>
          <a:xfrm>
            <a:off x="3344577" y="5467694"/>
            <a:ext cx="822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latin typeface="Arial" panose="020B0604020202020204" pitchFamily="34" charset="0"/>
                <a:cs typeface="Arial" panose="020B0604020202020204" pitchFamily="34" charset="0"/>
              </a:rPr>
              <a:t>ARE-ON</a:t>
            </a:r>
          </a:p>
        </p:txBody>
      </p:sp>
    </p:spTree>
    <p:extLst>
      <p:ext uri="{BB962C8B-B14F-4D97-AF65-F5344CB8AC3E}">
        <p14:creationId xmlns:p14="http://schemas.microsoft.com/office/powerpoint/2010/main" val="88537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D75585-A754-8A2C-AA4B-0A2ECF3CF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969" y="1232586"/>
            <a:ext cx="6850478" cy="697813"/>
          </a:xfrm>
        </p:spPr>
        <p:txBody>
          <a:bodyPr>
            <a:normAutofit fontScale="90000"/>
          </a:bodyPr>
          <a:lstStyle/>
          <a:p>
            <a:pPr algn="l">
              <a:buSzPts val="4400"/>
            </a:pPr>
            <a:r>
              <a:rPr lang="en-US" sz="4000"/>
              <a:t>GP-ENGINE Project Objectives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C7A0A0-B0CC-0223-88FB-2920D65A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69" y="2160589"/>
            <a:ext cx="5793999" cy="4290621"/>
          </a:xfrm>
        </p:spPr>
        <p:txBody>
          <a:bodyPr>
            <a:normAutofit fontScale="85000" lnSpcReduction="20000"/>
          </a:bodyPr>
          <a:lstStyle/>
          <a:p>
            <a:pPr algn="l">
              <a:buSzPts val="2800"/>
              <a:buFont typeface="Arial"/>
              <a:buChar char="•"/>
            </a:pPr>
            <a:r>
              <a:rPr lang="en-US" sz="3200" b="0"/>
              <a:t>Increasing campus high-throughput computing cyberinfrastructure within GPN </a:t>
            </a:r>
          </a:p>
          <a:p>
            <a:pPr algn="l">
              <a:buSzPts val="2800"/>
              <a:buFont typeface="Arial"/>
              <a:buChar char="•"/>
            </a:pPr>
            <a:r>
              <a:rPr lang="en-US" sz="3200" b="0"/>
              <a:t>Expanding the National Research Platform with 44 latest generation GPUs, over 300,000 cores</a:t>
            </a:r>
          </a:p>
          <a:p>
            <a:pPr algn="l">
              <a:buSzPts val="2800"/>
              <a:buFont typeface="Arial"/>
              <a:buChar char="•"/>
            </a:pPr>
            <a:r>
              <a:rPr lang="en-US" sz="3200" b="0"/>
              <a:t>Improving STEM research and education through adoption of GPU-enabled interactive learning and development environments</a:t>
            </a:r>
            <a:endParaRPr lang="en-US" sz="2400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CE22F-488A-420D-8BAC-36783135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E2B0FE-E2F3-3668-600E-95376330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46" y="2828122"/>
            <a:ext cx="4112695" cy="362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105;gb4cf107e60_0_20">
            <a:extLst>
              <a:ext uri="{FF2B5EF4-FFF2-40B4-BE49-F238E27FC236}">
                <a16:creationId xmlns:a16="http://schemas.microsoft.com/office/drawing/2014/main" id="{C687461C-FEFB-18A8-FC45-C25C1F1C44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909" y="3049673"/>
            <a:ext cx="1022243" cy="51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6;gb4cf107e60_0_20">
            <a:extLst>
              <a:ext uri="{FF2B5EF4-FFF2-40B4-BE49-F238E27FC236}">
                <a16:creationId xmlns:a16="http://schemas.microsoft.com/office/drawing/2014/main" id="{A2FFEABF-CB1A-E764-EF37-EA03B6879E4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8363" y="3049673"/>
            <a:ext cx="507223" cy="51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7;gb4cf107e60_0_20">
            <a:extLst>
              <a:ext uri="{FF2B5EF4-FFF2-40B4-BE49-F238E27FC236}">
                <a16:creationId xmlns:a16="http://schemas.microsoft.com/office/drawing/2014/main" id="{15D7C47D-5084-CBB3-0436-0577D62188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4772" y="3894989"/>
            <a:ext cx="614403" cy="39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8;gb4cf107e60_0_20">
            <a:extLst>
              <a:ext uri="{FF2B5EF4-FFF2-40B4-BE49-F238E27FC236}">
                <a16:creationId xmlns:a16="http://schemas.microsoft.com/office/drawing/2014/main" id="{2A983F06-7FFB-871C-BFF6-413B912DA4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08031" y="4577700"/>
            <a:ext cx="1364831" cy="41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9;gb4cf107e60_0_20">
            <a:extLst>
              <a:ext uri="{FF2B5EF4-FFF2-40B4-BE49-F238E27FC236}">
                <a16:creationId xmlns:a16="http://schemas.microsoft.com/office/drawing/2014/main" id="{740EE55B-DCA3-279F-610F-13920979CD6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56080" b="12586"/>
          <a:stretch/>
        </p:blipFill>
        <p:spPr>
          <a:xfrm>
            <a:off x="3104884" y="4235228"/>
            <a:ext cx="666856" cy="7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3B59D77-51DA-2DDD-8B39-74DF58AF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0" y="1350448"/>
            <a:ext cx="2848349" cy="13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52F61652-8B65-4D4D-BE07-7743A32A90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86" y="4862728"/>
            <a:ext cx="599700" cy="487223"/>
          </a:xfrm>
          <a:prstGeom prst="rect">
            <a:avLst/>
          </a:prstGeom>
        </p:spPr>
      </p:pic>
      <p:pic>
        <p:nvPicPr>
          <p:cNvPr id="19" name="Picture 18" descr="A red outline of a state with white dots and lines&#10;&#10;Description automatically generated with low confidence">
            <a:extLst>
              <a:ext uri="{FF2B5EF4-FFF2-40B4-BE49-F238E27FC236}">
                <a16:creationId xmlns:a16="http://schemas.microsoft.com/office/drawing/2014/main" id="{0A8FAE6C-4935-DBDA-4D7A-CA10CFA2BC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69" y="5592733"/>
            <a:ext cx="599700" cy="581304"/>
          </a:xfrm>
          <a:prstGeom prst="rect">
            <a:avLst/>
          </a:prstGeom>
        </p:spPr>
      </p:pic>
      <p:pic>
        <p:nvPicPr>
          <p:cNvPr id="20" name="Picture 19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67BC30E8-0EE9-A458-BD5F-253BA7AE56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06" y="5310434"/>
            <a:ext cx="889079" cy="459494"/>
          </a:xfrm>
          <a:prstGeom prst="rect">
            <a:avLst/>
          </a:prstGeom>
        </p:spPr>
      </p:pic>
      <p:pic>
        <p:nvPicPr>
          <p:cNvPr id="21" name="Picture 20" descr="A blue and tan logo&#10;&#10;Description automatically generated with low confidence">
            <a:extLst>
              <a:ext uri="{FF2B5EF4-FFF2-40B4-BE49-F238E27FC236}">
                <a16:creationId xmlns:a16="http://schemas.microsoft.com/office/drawing/2014/main" id="{8F9FCFB2-B248-36A3-6F06-9AB1D2854B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28" y="5325866"/>
            <a:ext cx="373614" cy="533734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DABF242-086A-D036-95EB-51545155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135" y="5697397"/>
            <a:ext cx="599700" cy="50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1E08EA-B318-4372-C6E9-9ACBDE9E77E0}"/>
              </a:ext>
            </a:extLst>
          </p:cNvPr>
          <p:cNvSpPr txBox="1"/>
          <p:nvPr/>
        </p:nvSpPr>
        <p:spPr>
          <a:xfrm>
            <a:off x="3344577" y="5467694"/>
            <a:ext cx="822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latin typeface="Arial" panose="020B0604020202020204" pitchFamily="34" charset="0"/>
                <a:cs typeface="Arial" panose="020B0604020202020204" pitchFamily="34" charset="0"/>
              </a:rPr>
              <a:t>ARE-ON</a:t>
            </a:r>
          </a:p>
        </p:txBody>
      </p:sp>
    </p:spTree>
    <p:extLst>
      <p:ext uri="{BB962C8B-B14F-4D97-AF65-F5344CB8AC3E}">
        <p14:creationId xmlns:p14="http://schemas.microsoft.com/office/powerpoint/2010/main" val="31946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60680-B477-4ECB-9C0B-3D3D170D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A picture containing text, screenshot, font, map&#10;&#10;Description automatically generated">
            <a:extLst>
              <a:ext uri="{FF2B5EF4-FFF2-40B4-BE49-F238E27FC236}">
                <a16:creationId xmlns:a16="http://schemas.microsoft.com/office/drawing/2014/main" id="{70BC4D5F-EE20-9206-65FE-DF133E8B8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9" y="4206196"/>
            <a:ext cx="1834541" cy="2284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00787F-E325-BE71-0195-F71E92F4F4D1}"/>
              </a:ext>
            </a:extLst>
          </p:cNvPr>
          <p:cNvSpPr txBox="1"/>
          <p:nvPr/>
        </p:nvSpPr>
        <p:spPr>
          <a:xfrm>
            <a:off x="0" y="1250866"/>
            <a:ext cx="21855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Nautilus</a:t>
            </a:r>
          </a:p>
          <a:p>
            <a:pPr algn="ctr"/>
            <a:r>
              <a:rPr lang="en-US" sz="2000"/>
              <a:t>Data</a:t>
            </a:r>
          </a:p>
          <a:p>
            <a:pPr algn="ctr"/>
            <a:r>
              <a:rPr lang="en-US" sz="2000"/>
              <a:t>Storage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details </a:t>
            </a:r>
          </a:p>
          <a:p>
            <a:pPr algn="ctr"/>
            <a:r>
              <a:rPr lang="en-US" sz="2000"/>
              <a:t>courtesy </a:t>
            </a:r>
          </a:p>
          <a:p>
            <a:pPr algn="ctr"/>
            <a:r>
              <a:rPr lang="en-US" sz="2000"/>
              <a:t>Larry Smarr</a:t>
            </a:r>
          </a:p>
          <a:p>
            <a:pPr algn="ctr"/>
            <a:r>
              <a:rPr lang="en-US" sz="2000"/>
              <a:t>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A6DD59-C652-71BD-326C-4C4DE66863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75545" y="1263999"/>
            <a:ext cx="10018426" cy="559790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AD2E47-A604-6E8D-945F-B3A661C6B961}"/>
              </a:ext>
            </a:extLst>
          </p:cNvPr>
          <p:cNvSpPr/>
          <p:nvPr/>
        </p:nvSpPr>
        <p:spPr>
          <a:xfrm>
            <a:off x="5986335" y="2137948"/>
            <a:ext cx="2647333" cy="3843338"/>
          </a:xfrm>
          <a:custGeom>
            <a:avLst/>
            <a:gdLst>
              <a:gd name="connsiteX0" fmla="*/ 0 w 2647333"/>
              <a:gd name="connsiteY0" fmla="*/ 441231 h 3843338"/>
              <a:gd name="connsiteX1" fmla="*/ 441231 w 2647333"/>
              <a:gd name="connsiteY1" fmla="*/ 0 h 3843338"/>
              <a:gd name="connsiteX2" fmla="*/ 994224 w 2647333"/>
              <a:gd name="connsiteY2" fmla="*/ 0 h 3843338"/>
              <a:gd name="connsiteX3" fmla="*/ 1564866 w 2647333"/>
              <a:gd name="connsiteY3" fmla="*/ 0 h 3843338"/>
              <a:gd name="connsiteX4" fmla="*/ 2206102 w 2647333"/>
              <a:gd name="connsiteY4" fmla="*/ 0 h 3843338"/>
              <a:gd name="connsiteX5" fmla="*/ 2647333 w 2647333"/>
              <a:gd name="connsiteY5" fmla="*/ 441231 h 3843338"/>
              <a:gd name="connsiteX6" fmla="*/ 2647333 w 2647333"/>
              <a:gd name="connsiteY6" fmla="*/ 1092624 h 3843338"/>
              <a:gd name="connsiteX7" fmla="*/ 2647333 w 2647333"/>
              <a:gd name="connsiteY7" fmla="*/ 1595973 h 3843338"/>
              <a:gd name="connsiteX8" fmla="*/ 2647333 w 2647333"/>
              <a:gd name="connsiteY8" fmla="*/ 2188148 h 3843338"/>
              <a:gd name="connsiteX9" fmla="*/ 2647333 w 2647333"/>
              <a:gd name="connsiteY9" fmla="*/ 2780323 h 3843338"/>
              <a:gd name="connsiteX10" fmla="*/ 2647333 w 2647333"/>
              <a:gd name="connsiteY10" fmla="*/ 3402107 h 3843338"/>
              <a:gd name="connsiteX11" fmla="*/ 2206102 w 2647333"/>
              <a:gd name="connsiteY11" fmla="*/ 3843338 h 3843338"/>
              <a:gd name="connsiteX12" fmla="*/ 1600163 w 2647333"/>
              <a:gd name="connsiteY12" fmla="*/ 3843338 h 3843338"/>
              <a:gd name="connsiteX13" fmla="*/ 1064819 w 2647333"/>
              <a:gd name="connsiteY13" fmla="*/ 3843338 h 3843338"/>
              <a:gd name="connsiteX14" fmla="*/ 441231 w 2647333"/>
              <a:gd name="connsiteY14" fmla="*/ 3843338 h 3843338"/>
              <a:gd name="connsiteX15" fmla="*/ 0 w 2647333"/>
              <a:gd name="connsiteY15" fmla="*/ 3402107 h 3843338"/>
              <a:gd name="connsiteX16" fmla="*/ 0 w 2647333"/>
              <a:gd name="connsiteY16" fmla="*/ 2898758 h 3843338"/>
              <a:gd name="connsiteX17" fmla="*/ 0 w 2647333"/>
              <a:gd name="connsiteY17" fmla="*/ 2365800 h 3843338"/>
              <a:gd name="connsiteX18" fmla="*/ 0 w 2647333"/>
              <a:gd name="connsiteY18" fmla="*/ 1803234 h 3843338"/>
              <a:gd name="connsiteX19" fmla="*/ 0 w 2647333"/>
              <a:gd name="connsiteY19" fmla="*/ 1181450 h 3843338"/>
              <a:gd name="connsiteX20" fmla="*/ 0 w 2647333"/>
              <a:gd name="connsiteY20" fmla="*/ 441231 h 384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47333" h="3843338" extrusionOk="0">
                <a:moveTo>
                  <a:pt x="0" y="441231"/>
                </a:moveTo>
                <a:cubicBezTo>
                  <a:pt x="-50403" y="234967"/>
                  <a:pt x="250953" y="-13911"/>
                  <a:pt x="441231" y="0"/>
                </a:cubicBezTo>
                <a:cubicBezTo>
                  <a:pt x="650109" y="-61067"/>
                  <a:pt x="734138" y="41978"/>
                  <a:pt x="994224" y="0"/>
                </a:cubicBezTo>
                <a:cubicBezTo>
                  <a:pt x="1254310" y="-41978"/>
                  <a:pt x="1291288" y="45496"/>
                  <a:pt x="1564866" y="0"/>
                </a:cubicBezTo>
                <a:cubicBezTo>
                  <a:pt x="1838444" y="-45496"/>
                  <a:pt x="2024900" y="16782"/>
                  <a:pt x="2206102" y="0"/>
                </a:cubicBezTo>
                <a:cubicBezTo>
                  <a:pt x="2488029" y="39921"/>
                  <a:pt x="2653305" y="198272"/>
                  <a:pt x="2647333" y="441231"/>
                </a:cubicBezTo>
                <a:cubicBezTo>
                  <a:pt x="2701855" y="711914"/>
                  <a:pt x="2617639" y="876023"/>
                  <a:pt x="2647333" y="1092624"/>
                </a:cubicBezTo>
                <a:cubicBezTo>
                  <a:pt x="2677027" y="1309225"/>
                  <a:pt x="2623344" y="1421690"/>
                  <a:pt x="2647333" y="1595973"/>
                </a:cubicBezTo>
                <a:cubicBezTo>
                  <a:pt x="2671322" y="1770256"/>
                  <a:pt x="2617251" y="1973892"/>
                  <a:pt x="2647333" y="2188148"/>
                </a:cubicBezTo>
                <a:cubicBezTo>
                  <a:pt x="2677415" y="2402405"/>
                  <a:pt x="2601619" y="2503088"/>
                  <a:pt x="2647333" y="2780323"/>
                </a:cubicBezTo>
                <a:cubicBezTo>
                  <a:pt x="2693047" y="3057559"/>
                  <a:pt x="2574580" y="3253800"/>
                  <a:pt x="2647333" y="3402107"/>
                </a:cubicBezTo>
                <a:cubicBezTo>
                  <a:pt x="2621736" y="3625459"/>
                  <a:pt x="2446516" y="3775379"/>
                  <a:pt x="2206102" y="3843338"/>
                </a:cubicBezTo>
                <a:cubicBezTo>
                  <a:pt x="1920542" y="3869233"/>
                  <a:pt x="1793879" y="3833831"/>
                  <a:pt x="1600163" y="3843338"/>
                </a:cubicBezTo>
                <a:cubicBezTo>
                  <a:pt x="1406447" y="3852845"/>
                  <a:pt x="1206755" y="3818781"/>
                  <a:pt x="1064819" y="3843338"/>
                </a:cubicBezTo>
                <a:cubicBezTo>
                  <a:pt x="922883" y="3867895"/>
                  <a:pt x="599187" y="3790129"/>
                  <a:pt x="441231" y="3843338"/>
                </a:cubicBezTo>
                <a:cubicBezTo>
                  <a:pt x="232254" y="3874831"/>
                  <a:pt x="-15059" y="3644199"/>
                  <a:pt x="0" y="3402107"/>
                </a:cubicBezTo>
                <a:cubicBezTo>
                  <a:pt x="-19747" y="3249124"/>
                  <a:pt x="8236" y="3102890"/>
                  <a:pt x="0" y="2898758"/>
                </a:cubicBezTo>
                <a:cubicBezTo>
                  <a:pt x="-8236" y="2694626"/>
                  <a:pt x="46365" y="2482305"/>
                  <a:pt x="0" y="2365800"/>
                </a:cubicBezTo>
                <a:cubicBezTo>
                  <a:pt x="-46365" y="2249295"/>
                  <a:pt x="33374" y="1988541"/>
                  <a:pt x="0" y="1803234"/>
                </a:cubicBezTo>
                <a:cubicBezTo>
                  <a:pt x="-33374" y="1617927"/>
                  <a:pt x="71931" y="1423792"/>
                  <a:pt x="0" y="1181450"/>
                </a:cubicBezTo>
                <a:cubicBezTo>
                  <a:pt x="-71931" y="939108"/>
                  <a:pt x="82088" y="740996"/>
                  <a:pt x="0" y="441231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6543925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FAF9FA-637A-777C-2958-9A6E4C3DACDC}"/>
              </a:ext>
            </a:extLst>
          </p:cNvPr>
          <p:cNvGrpSpPr/>
          <p:nvPr/>
        </p:nvGrpSpPr>
        <p:grpSpPr>
          <a:xfrm>
            <a:off x="3378574" y="1393628"/>
            <a:ext cx="1964972" cy="695815"/>
            <a:chOff x="8173639" y="2512202"/>
            <a:chExt cx="1964972" cy="69581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661CF85-F2B0-A076-BB4A-5F121BD9C305}"/>
                </a:ext>
              </a:extLst>
            </p:cNvPr>
            <p:cNvSpPr/>
            <p:nvPr/>
          </p:nvSpPr>
          <p:spPr>
            <a:xfrm>
              <a:off x="8173639" y="2512202"/>
              <a:ext cx="1964972" cy="695815"/>
            </a:xfrm>
            <a:prstGeom prst="roundRect">
              <a:avLst/>
            </a:prstGeom>
            <a:solidFill>
              <a:srgbClr val="F0B82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D0B644-F35F-EF13-977C-D3CCA582BAC8}"/>
                </a:ext>
              </a:extLst>
            </p:cNvPr>
            <p:cNvSpPr txBox="1"/>
            <p:nvPr/>
          </p:nvSpPr>
          <p:spPr>
            <a:xfrm>
              <a:off x="8173639" y="2627676"/>
              <a:ext cx="196497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 dirty="0"/>
                <a:t>Now ~1PB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2968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5AFEB9-A643-4EA3-87FA-97D3474A8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5812-0AC9-4F72-AD0E-97F6B794828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D1DA0-19E3-4946-71B9-935DE963C5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85515" y="1249647"/>
            <a:ext cx="9994543" cy="55845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44FB43-B862-B8B9-2213-8CA1B272D889}"/>
              </a:ext>
            </a:extLst>
          </p:cNvPr>
          <p:cNvSpPr txBox="1"/>
          <p:nvPr/>
        </p:nvSpPr>
        <p:spPr>
          <a:xfrm>
            <a:off x="0" y="1229841"/>
            <a:ext cx="21855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Nautilus</a:t>
            </a:r>
          </a:p>
          <a:p>
            <a:pPr algn="ctr"/>
            <a:r>
              <a:rPr lang="en-US" sz="2000"/>
              <a:t>GPU</a:t>
            </a:r>
          </a:p>
          <a:p>
            <a:pPr algn="ctr"/>
            <a:r>
              <a:rPr lang="en-US" sz="2000"/>
              <a:t>Compute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details </a:t>
            </a:r>
          </a:p>
          <a:p>
            <a:pPr algn="ctr"/>
            <a:r>
              <a:rPr lang="en-US" sz="2000"/>
              <a:t>courtesy </a:t>
            </a:r>
          </a:p>
          <a:p>
            <a:pPr algn="ctr"/>
            <a:r>
              <a:rPr lang="en-US" sz="2000"/>
              <a:t>Larry Smarr</a:t>
            </a:r>
          </a:p>
          <a:p>
            <a:pPr algn="ctr"/>
            <a:r>
              <a:rPr lang="en-US" sz="2000"/>
              <a:t>2022</a:t>
            </a:r>
          </a:p>
        </p:txBody>
      </p:sp>
      <p:pic>
        <p:nvPicPr>
          <p:cNvPr id="7" name="Picture 6" descr="A picture containing text, screenshot, font, map&#10;&#10;Description automatically generated">
            <a:extLst>
              <a:ext uri="{FF2B5EF4-FFF2-40B4-BE49-F238E27FC236}">
                <a16:creationId xmlns:a16="http://schemas.microsoft.com/office/drawing/2014/main" id="{3E6FAAEE-CEBF-EA27-6529-4A8123563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9" y="4185171"/>
            <a:ext cx="1834541" cy="2284838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83C1C6F-8203-101A-4A2C-3D851B4E1BF7}"/>
              </a:ext>
            </a:extLst>
          </p:cNvPr>
          <p:cNvSpPr/>
          <p:nvPr/>
        </p:nvSpPr>
        <p:spPr>
          <a:xfrm flipV="1">
            <a:off x="4579144" y="2313993"/>
            <a:ext cx="4850606" cy="1625579"/>
          </a:xfrm>
          <a:custGeom>
            <a:avLst/>
            <a:gdLst>
              <a:gd name="connsiteX0" fmla="*/ 0 w 4850606"/>
              <a:gd name="connsiteY0" fmla="*/ 1625579 h 1625579"/>
              <a:gd name="connsiteX1" fmla="*/ 376425 w 4850606"/>
              <a:gd name="connsiteY1" fmla="*/ 1316719 h 1625579"/>
              <a:gd name="connsiteX2" fmla="*/ 812285 w 4850606"/>
              <a:gd name="connsiteY2" fmla="*/ 959092 h 1625579"/>
              <a:gd name="connsiteX3" fmla="*/ 1168897 w 4850606"/>
              <a:gd name="connsiteY3" fmla="*/ 666487 h 1625579"/>
              <a:gd name="connsiteX4" fmla="*/ 1584946 w 4850606"/>
              <a:gd name="connsiteY4" fmla="*/ 325116 h 1625579"/>
              <a:gd name="connsiteX5" fmla="*/ 1981182 w 4850606"/>
              <a:gd name="connsiteY5" fmla="*/ 0 h 1625579"/>
              <a:gd name="connsiteX6" fmla="*/ 2488114 w 4850606"/>
              <a:gd name="connsiteY6" fmla="*/ 287186 h 1625579"/>
              <a:gd name="connsiteX7" fmla="*/ 2908962 w 4850606"/>
              <a:gd name="connsiteY7" fmla="*/ 525604 h 1625579"/>
              <a:gd name="connsiteX8" fmla="*/ 3329811 w 4850606"/>
              <a:gd name="connsiteY8" fmla="*/ 764022 h 1625579"/>
              <a:gd name="connsiteX9" fmla="*/ 3721966 w 4850606"/>
              <a:gd name="connsiteY9" fmla="*/ 986185 h 1625579"/>
              <a:gd name="connsiteX10" fmla="*/ 4200203 w 4850606"/>
              <a:gd name="connsiteY10" fmla="*/ 1257114 h 1625579"/>
              <a:gd name="connsiteX11" fmla="*/ 4850606 w 4850606"/>
              <a:gd name="connsiteY11" fmla="*/ 1625579 h 1625579"/>
              <a:gd name="connsiteX12" fmla="*/ 4457168 w 4850606"/>
              <a:gd name="connsiteY12" fmla="*/ 1625579 h 1625579"/>
              <a:gd name="connsiteX13" fmla="*/ 3821200 w 4850606"/>
              <a:gd name="connsiteY13" fmla="*/ 1625579 h 1625579"/>
              <a:gd name="connsiteX14" fmla="*/ 3233737 w 4850606"/>
              <a:gd name="connsiteY14" fmla="*/ 1625579 h 1625579"/>
              <a:gd name="connsiteX15" fmla="*/ 2791793 w 4850606"/>
              <a:gd name="connsiteY15" fmla="*/ 1625579 h 1625579"/>
              <a:gd name="connsiteX16" fmla="*/ 2349849 w 4850606"/>
              <a:gd name="connsiteY16" fmla="*/ 1625579 h 1625579"/>
              <a:gd name="connsiteX17" fmla="*/ 1810893 w 4850606"/>
              <a:gd name="connsiteY17" fmla="*/ 1625579 h 1625579"/>
              <a:gd name="connsiteX18" fmla="*/ 1223431 w 4850606"/>
              <a:gd name="connsiteY18" fmla="*/ 1625579 h 1625579"/>
              <a:gd name="connsiteX19" fmla="*/ 587462 w 4850606"/>
              <a:gd name="connsiteY19" fmla="*/ 1625579 h 1625579"/>
              <a:gd name="connsiteX20" fmla="*/ 0 w 4850606"/>
              <a:gd name="connsiteY20" fmla="*/ 1625579 h 162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50606" h="1625579" extrusionOk="0">
                <a:moveTo>
                  <a:pt x="0" y="1625579"/>
                </a:moveTo>
                <a:cubicBezTo>
                  <a:pt x="69506" y="1545709"/>
                  <a:pt x="304836" y="1432930"/>
                  <a:pt x="376425" y="1316719"/>
                </a:cubicBezTo>
                <a:cubicBezTo>
                  <a:pt x="448013" y="1200508"/>
                  <a:pt x="637406" y="1183463"/>
                  <a:pt x="812285" y="959092"/>
                </a:cubicBezTo>
                <a:cubicBezTo>
                  <a:pt x="987163" y="734720"/>
                  <a:pt x="1037808" y="845225"/>
                  <a:pt x="1168897" y="666487"/>
                </a:cubicBezTo>
                <a:cubicBezTo>
                  <a:pt x="1299986" y="487749"/>
                  <a:pt x="1448570" y="448691"/>
                  <a:pt x="1584946" y="325116"/>
                </a:cubicBezTo>
                <a:cubicBezTo>
                  <a:pt x="1721322" y="201540"/>
                  <a:pt x="1824116" y="149649"/>
                  <a:pt x="1981182" y="0"/>
                </a:cubicBezTo>
                <a:cubicBezTo>
                  <a:pt x="2121163" y="32108"/>
                  <a:pt x="2264569" y="240493"/>
                  <a:pt x="2488114" y="287186"/>
                </a:cubicBezTo>
                <a:cubicBezTo>
                  <a:pt x="2711659" y="333879"/>
                  <a:pt x="2812884" y="480073"/>
                  <a:pt x="2908962" y="525604"/>
                </a:cubicBezTo>
                <a:cubicBezTo>
                  <a:pt x="3005040" y="571135"/>
                  <a:pt x="3206089" y="700764"/>
                  <a:pt x="3329811" y="764022"/>
                </a:cubicBezTo>
                <a:cubicBezTo>
                  <a:pt x="3453533" y="827280"/>
                  <a:pt x="3529515" y="913637"/>
                  <a:pt x="3721966" y="986185"/>
                </a:cubicBezTo>
                <a:cubicBezTo>
                  <a:pt x="3914418" y="1058733"/>
                  <a:pt x="4054984" y="1184544"/>
                  <a:pt x="4200203" y="1257114"/>
                </a:cubicBezTo>
                <a:cubicBezTo>
                  <a:pt x="4345422" y="1329685"/>
                  <a:pt x="4572047" y="1479089"/>
                  <a:pt x="4850606" y="1625579"/>
                </a:cubicBezTo>
                <a:cubicBezTo>
                  <a:pt x="4762043" y="1653639"/>
                  <a:pt x="4637970" y="1612129"/>
                  <a:pt x="4457168" y="1625579"/>
                </a:cubicBezTo>
                <a:cubicBezTo>
                  <a:pt x="4276366" y="1639029"/>
                  <a:pt x="4033906" y="1598766"/>
                  <a:pt x="3821200" y="1625579"/>
                </a:cubicBezTo>
                <a:cubicBezTo>
                  <a:pt x="3608494" y="1652392"/>
                  <a:pt x="3487262" y="1571759"/>
                  <a:pt x="3233737" y="1625579"/>
                </a:cubicBezTo>
                <a:cubicBezTo>
                  <a:pt x="2980212" y="1679399"/>
                  <a:pt x="2951968" y="1574719"/>
                  <a:pt x="2791793" y="1625579"/>
                </a:cubicBezTo>
                <a:cubicBezTo>
                  <a:pt x="2631618" y="1676439"/>
                  <a:pt x="2538025" y="1580553"/>
                  <a:pt x="2349849" y="1625579"/>
                </a:cubicBezTo>
                <a:cubicBezTo>
                  <a:pt x="2161673" y="1670605"/>
                  <a:pt x="1928758" y="1566941"/>
                  <a:pt x="1810893" y="1625579"/>
                </a:cubicBezTo>
                <a:cubicBezTo>
                  <a:pt x="1693028" y="1684217"/>
                  <a:pt x="1390722" y="1578717"/>
                  <a:pt x="1223431" y="1625579"/>
                </a:cubicBezTo>
                <a:cubicBezTo>
                  <a:pt x="1056140" y="1672441"/>
                  <a:pt x="876652" y="1613858"/>
                  <a:pt x="587462" y="1625579"/>
                </a:cubicBezTo>
                <a:cubicBezTo>
                  <a:pt x="298272" y="1637300"/>
                  <a:pt x="161904" y="1565524"/>
                  <a:pt x="0" y="1625579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616943336">
                  <a:prstGeom prst="triangle">
                    <a:avLst>
                      <a:gd name="adj" fmla="val 4084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32F96C-D90B-7D5E-6957-B7E6A5E66931}"/>
              </a:ext>
            </a:extLst>
          </p:cNvPr>
          <p:cNvGrpSpPr/>
          <p:nvPr/>
        </p:nvGrpSpPr>
        <p:grpSpPr>
          <a:xfrm>
            <a:off x="7877716" y="2512201"/>
            <a:ext cx="3769843" cy="3096152"/>
            <a:chOff x="7509175" y="3194638"/>
            <a:chExt cx="3769843" cy="293692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F459380-D19E-E851-6FA0-57A05A388A82}"/>
                </a:ext>
              </a:extLst>
            </p:cNvPr>
            <p:cNvSpPr/>
            <p:nvPr/>
          </p:nvSpPr>
          <p:spPr>
            <a:xfrm>
              <a:off x="7509175" y="3194638"/>
              <a:ext cx="3769843" cy="2888474"/>
            </a:xfrm>
            <a:prstGeom prst="roundRect">
              <a:avLst/>
            </a:prstGeom>
            <a:solidFill>
              <a:srgbClr val="F0B82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oogle Shape;109;gb4cf107e60_0_20">
              <a:extLst>
                <a:ext uri="{FF2B5EF4-FFF2-40B4-BE49-F238E27FC236}">
                  <a16:creationId xmlns:a16="http://schemas.microsoft.com/office/drawing/2014/main" id="{26EECAAD-D6DC-72F9-8729-3F0F2A47E17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56080" b="12586"/>
            <a:stretch/>
          </p:blipFill>
          <p:spPr>
            <a:xfrm>
              <a:off x="9060668" y="3358116"/>
              <a:ext cx="666856" cy="7006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F92450-0EE7-B40D-5C68-7B39374A8F2E}"/>
                </a:ext>
              </a:extLst>
            </p:cNvPr>
            <p:cNvSpPr txBox="1"/>
            <p:nvPr/>
          </p:nvSpPr>
          <p:spPr>
            <a:xfrm>
              <a:off x="7719873" y="4038681"/>
              <a:ext cx="3348446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/>
                <a:t>Mizzou Hosting</a:t>
              </a:r>
            </a:p>
            <a:p>
              <a:pPr algn="ctr"/>
              <a:r>
                <a:rPr lang="en-US" sz="2400" b="1"/>
                <a:t>24x A100</a:t>
              </a:r>
            </a:p>
            <a:p>
              <a:pPr algn="ctr"/>
              <a:r>
                <a:rPr lang="en-US" sz="1400" b="1"/>
                <a:t>As of Jan 2024</a:t>
              </a:r>
            </a:p>
            <a:p>
              <a:pPr algn="ctr"/>
              <a:endParaRPr lang="en-US" sz="1400" b="1"/>
            </a:p>
            <a:p>
              <a:pPr algn="ctr"/>
              <a:r>
                <a:rPr lang="en-US" b="1"/>
                <a:t>Hosting NRP’s first </a:t>
              </a:r>
              <a:r>
                <a:rPr lang="en-US" b="1" err="1"/>
                <a:t>GraceHopper</a:t>
              </a:r>
              <a:r>
                <a:rPr lang="en-US" b="1"/>
                <a:t> AI Superchip (GH200)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64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Face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1997</Words>
  <Application>Microsoft Macintosh PowerPoint</Application>
  <PresentationFormat>Widescreen</PresentationFormat>
  <Paragraphs>415</Paragraphs>
  <Slides>37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Cambria Math</vt:lpstr>
      <vt:lpstr>Courier New</vt:lpstr>
      <vt:lpstr>Roboto Mono</vt:lpstr>
      <vt:lpstr>Trebuchet MS</vt:lpstr>
      <vt:lpstr>Wingdings</vt:lpstr>
      <vt:lpstr>Wingdings 3</vt:lpstr>
      <vt:lpstr>Facet</vt:lpstr>
      <vt:lpstr>Great Plains Network &amp; GP-ENGINE</vt:lpstr>
      <vt:lpstr>Great Plains Network</vt:lpstr>
      <vt:lpstr>GPN – Cyberinfrastructure – GP-ARGO</vt:lpstr>
      <vt:lpstr>PowerPoint Presentation</vt:lpstr>
      <vt:lpstr>PowerPoint Presentation</vt:lpstr>
      <vt:lpstr>Research Problem / Challenge</vt:lpstr>
      <vt:lpstr>GP-ENGINE Project Objectives</vt:lpstr>
      <vt:lpstr>PowerPoint Presentation</vt:lpstr>
      <vt:lpstr>PowerPoint Presentation</vt:lpstr>
      <vt:lpstr>GPN – Cyberinfrastructure – GP-ARGO</vt:lpstr>
      <vt:lpstr>PowerPoint Presentation</vt:lpstr>
      <vt:lpstr>PowerPoint Presentation</vt:lpstr>
      <vt:lpstr>GP-ENGINE Outreach</vt:lpstr>
      <vt:lpstr>GP-ENGINE Workshops</vt:lpstr>
      <vt:lpstr>GP-ENGINE Workshops / Trainings</vt:lpstr>
      <vt:lpstr>GP-ENGINE Outreach: Creating a PVC</vt:lpstr>
      <vt:lpstr>GP-ENGINE Outreach: Running SKLearn in a Job</vt:lpstr>
      <vt:lpstr>GP-ENGINE Outreach: Automating Job Creation</vt:lpstr>
      <vt:lpstr>GPN Presentations on the NRP</vt:lpstr>
      <vt:lpstr>Using NRP for  CS &amp; AI Education</vt:lpstr>
      <vt:lpstr>Using NRP for Teaching</vt:lpstr>
      <vt:lpstr>Courses Taught at MU with NRP</vt:lpstr>
      <vt:lpstr>Courses Taught at MU with NRP</vt:lpstr>
      <vt:lpstr>Courses Taught at UNL with NRP - Twomey </vt:lpstr>
      <vt:lpstr>Courses Taught at OU with NRP</vt:lpstr>
      <vt:lpstr>AI/ML Research in the Great Plains Network</vt:lpstr>
      <vt:lpstr>Deep Learning on Nautilus: Transformer Research</vt:lpstr>
      <vt:lpstr>Maasai Boma Mapping using DCNN &amp; Remote Sensing Data</vt:lpstr>
      <vt:lpstr>Deep Seasonal Network for Multi-temporal Data Fusion </vt:lpstr>
      <vt:lpstr>Space-borne Computer Vision: Wildfire Burned Area Mapping </vt:lpstr>
      <vt:lpstr>Space-borne Computer Vision: Wildfire Burned Area Mapping </vt:lpstr>
      <vt:lpstr>Nano-Energetic Material Reaction Classification</vt:lpstr>
      <vt:lpstr>Not just for large scale batch experiments</vt:lpstr>
      <vt:lpstr>Grace Hopper Superchip: GH200</vt:lpstr>
      <vt:lpstr>GH200 Benchmarking: Training ResNet</vt:lpstr>
      <vt:lpstr>GH200 Benchmarking: Inference</vt:lpstr>
      <vt:lpstr>Thank you!</vt:lpstr>
    </vt:vector>
  </TitlesOfParts>
  <Company>University of Missouri-Columbia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scottgs@missouri.edu</dc:creator>
  <cp:lastModifiedBy>Hurt, James A.</cp:lastModifiedBy>
  <cp:revision>72</cp:revision>
  <dcterms:created xsi:type="dcterms:W3CDTF">2018-01-23T02:07:13Z</dcterms:created>
  <dcterms:modified xsi:type="dcterms:W3CDTF">2024-03-22T20:39:47Z</dcterms:modified>
</cp:coreProperties>
</file>