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6" r:id="rId2"/>
  </p:sldMasterIdLst>
  <p:notesMasterIdLst>
    <p:notesMasterId r:id="rId49"/>
  </p:notesMasterIdLst>
  <p:handoutMasterIdLst>
    <p:handoutMasterId r:id="rId50"/>
  </p:handoutMasterIdLst>
  <p:sldIdLst>
    <p:sldId id="1206" r:id="rId3"/>
    <p:sldId id="1987" r:id="rId4"/>
    <p:sldId id="2083" r:id="rId5"/>
    <p:sldId id="2047" r:id="rId6"/>
    <p:sldId id="2049" r:id="rId7"/>
    <p:sldId id="2105" r:id="rId8"/>
    <p:sldId id="2107" r:id="rId9"/>
    <p:sldId id="2087" r:id="rId10"/>
    <p:sldId id="2088" r:id="rId11"/>
    <p:sldId id="2053" r:id="rId12"/>
    <p:sldId id="2089" r:id="rId13"/>
    <p:sldId id="2091" r:id="rId14"/>
    <p:sldId id="2111" r:id="rId15"/>
    <p:sldId id="2092" r:id="rId16"/>
    <p:sldId id="1578" r:id="rId17"/>
    <p:sldId id="2110" r:id="rId18"/>
    <p:sldId id="1668" r:id="rId19"/>
    <p:sldId id="2093" r:id="rId20"/>
    <p:sldId id="2094" r:id="rId21"/>
    <p:sldId id="1625" r:id="rId22"/>
    <p:sldId id="2096" r:id="rId23"/>
    <p:sldId id="2097" r:id="rId24"/>
    <p:sldId id="2098" r:id="rId25"/>
    <p:sldId id="1628" r:id="rId26"/>
    <p:sldId id="1631" r:id="rId27"/>
    <p:sldId id="1981" r:id="rId28"/>
    <p:sldId id="2099" r:id="rId29"/>
    <p:sldId id="1636" r:id="rId30"/>
    <p:sldId id="2013" r:id="rId31"/>
    <p:sldId id="2102" r:id="rId32"/>
    <p:sldId id="2136" r:id="rId33"/>
    <p:sldId id="2139" r:id="rId34"/>
    <p:sldId id="2134" r:id="rId35"/>
    <p:sldId id="2014" r:id="rId36"/>
    <p:sldId id="1994" r:id="rId37"/>
    <p:sldId id="2000" r:id="rId38"/>
    <p:sldId id="1995" r:id="rId39"/>
    <p:sldId id="2001" r:id="rId40"/>
    <p:sldId id="2140" r:id="rId41"/>
    <p:sldId id="2125" r:id="rId42"/>
    <p:sldId id="2142" r:id="rId43"/>
    <p:sldId id="2144" r:id="rId44"/>
    <p:sldId id="2145" r:id="rId45"/>
    <p:sldId id="2146" r:id="rId46"/>
    <p:sldId id="2147" r:id="rId47"/>
    <p:sldId id="1662" r:id="rId48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pit Gupta" initials="" lastIdx="0" clrIdx="0"/>
  <p:cmAuthor id="1" name="Arpit Gupta" initials="AG" lastIdx="1" clrIdx="1"/>
  <p:cmAuthor id="2" name="Arpit Gupta" initials="AG [2]" lastIdx="0" clrIdx="2"/>
  <p:cmAuthor id="3" name="Arpit Gupta" initials="AG [3]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B184"/>
    <a:srgbClr val="3D709C"/>
    <a:srgbClr val="FF40FF"/>
    <a:srgbClr val="00FD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" autoAdjust="0"/>
    <p:restoredTop sz="78653" autoAdjust="0"/>
  </p:normalViewPr>
  <p:slideViewPr>
    <p:cSldViewPr snapToGrid="0" snapToObjects="1">
      <p:cViewPr varScale="1">
        <p:scale>
          <a:sx n="176" d="100"/>
          <a:sy n="176" d="100"/>
        </p:scale>
        <p:origin x="5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1688"/>
    </p:cViewPr>
  </p:sorterViewPr>
  <p:notesViewPr>
    <p:cSldViewPr snapToGrid="0" snapToObjects="1">
      <p:cViewPr varScale="1">
        <p:scale>
          <a:sx n="79" d="100"/>
          <a:sy n="79" d="100"/>
        </p:scale>
        <p:origin x="-31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6A4B-E7A7-8142-8CB1-B441A6F163BD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0285-E1AE-EB42-87BC-128C9880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A0B6-B635-6E4E-A0BD-AF165E473B6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901C-08B4-6F48-8C7E-553DA0B0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High-stake decision making needs to bring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7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High-stake decision making needs to bring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31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High-stake decision making needs to bring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98dcd99a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d98dcd99a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9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9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98dcd99a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d98dcd99a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3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High-stake decision making needs to bring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6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3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High-stake decision making needs to bring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6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42e8a63d5c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142e8a63d5c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574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4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08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9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36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98dcd99a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d98dcd99a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22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98dcd99a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d98dcd99a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87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98dcd99a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d98dcd99a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23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98dcd99a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d98dcd99a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defTabSz="914400"/>
            <a:r>
              <a:rPr lang="en-US" sz="12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Experimenter: express data-collection intents</a:t>
            </a:r>
          </a:p>
          <a:p>
            <a:pPr lvl="1" defTabSz="914400"/>
            <a:r>
              <a:rPr lang="en-US" sz="12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Developers: translate intents to mechanisms</a:t>
            </a:r>
            <a:endParaRPr lang="en-US" sz="1400" b="1" kern="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54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d98dcd99a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d98dcd99a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86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7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3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05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87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6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8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04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9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634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0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99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day</a:t>
            </a:r>
            <a:r>
              <a:rPr lang="en-US" baseline="0" dirty="0"/>
              <a:t> --&gt; </a:t>
            </a:r>
            <a:r>
              <a:rPr lang="en-US" dirty="0"/>
              <a:t>108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773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day</a:t>
            </a:r>
            <a:r>
              <a:rPr lang="en-US" baseline="0" dirty="0"/>
              <a:t> --&gt; </a:t>
            </a:r>
            <a:r>
              <a:rPr lang="en-US" dirty="0"/>
              <a:t>108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18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day</a:t>
            </a:r>
            <a:r>
              <a:rPr lang="en-US" baseline="0" dirty="0"/>
              <a:t> --&gt; </a:t>
            </a:r>
            <a:r>
              <a:rPr lang="en-US" dirty="0"/>
              <a:t>108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7901C-08B4-6F48-8C7E-553DA0B036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516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83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3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E98A-7617-944E-8DFB-8CB72C1C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3720-7C34-EC4D-B2EC-8A517687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17885"/>
            <a:ext cx="2190750" cy="4376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885"/>
            <a:ext cx="6419850" cy="4376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F11E-9C30-FB49-AA82-45B2A560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342892">
              <a:defRPr/>
            </a:lvl2pPr>
            <a:lvl3pPr indent="685783">
              <a:defRPr/>
            </a:lvl3pPr>
            <a:lvl4pPr indent="1028675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27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68" indent="0" algn="ctr">
              <a:buNone/>
              <a:defRPr/>
            </a:lvl2pPr>
            <a:lvl3pPr marL="514337" indent="0" algn="ctr">
              <a:buNone/>
              <a:defRPr/>
            </a:lvl3pPr>
            <a:lvl4pPr marL="771506" indent="0" algn="ctr">
              <a:buNone/>
              <a:defRPr/>
            </a:lvl4pPr>
            <a:lvl5pPr marL="1028675" indent="0" algn="ctr">
              <a:buNone/>
              <a:defRPr/>
            </a:lvl5pPr>
            <a:lvl6pPr marL="1285843" indent="0" algn="ctr">
              <a:buNone/>
              <a:defRPr/>
            </a:lvl6pPr>
            <a:lvl7pPr marL="1543012" indent="0" algn="ctr">
              <a:buNone/>
              <a:defRPr/>
            </a:lvl7pPr>
            <a:lvl8pPr marL="1800180" indent="0" algn="ctr">
              <a:buNone/>
              <a:defRPr/>
            </a:lvl8pPr>
            <a:lvl9pPr marL="205734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E98A-7617-944E-8DFB-8CB72C1C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4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DB0F-E9F2-1D42-9E15-ECDE97EF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8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8" indent="0">
              <a:buNone/>
              <a:defRPr sz="1013"/>
            </a:lvl2pPr>
            <a:lvl3pPr marL="514337" indent="0">
              <a:buNone/>
              <a:defRPr sz="900"/>
            </a:lvl3pPr>
            <a:lvl4pPr marL="771506" indent="0">
              <a:buNone/>
              <a:defRPr sz="788"/>
            </a:lvl4pPr>
            <a:lvl5pPr marL="1028675" indent="0">
              <a:buNone/>
              <a:defRPr sz="788"/>
            </a:lvl5pPr>
            <a:lvl6pPr marL="1285843" indent="0">
              <a:buNone/>
              <a:defRPr sz="788"/>
            </a:lvl6pPr>
            <a:lvl7pPr marL="1543012" indent="0">
              <a:buNone/>
              <a:defRPr sz="788"/>
            </a:lvl7pPr>
            <a:lvl8pPr marL="1800180" indent="0">
              <a:buNone/>
              <a:defRPr sz="788"/>
            </a:lvl8pPr>
            <a:lvl9pPr marL="205734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1394-FAD8-EE4B-8333-A4B9D281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0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B203-ED2B-C44F-9466-CA8C73E55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59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A6FA-913C-904B-9D29-0CCC6C53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1C28-92B6-8B47-9073-75D5621F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02B4-4575-7243-9D87-AD52F727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DB0F-E9F2-1D42-9E15-ECDE97EF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5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7139-9D75-A746-A991-127502DC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A5DD-A5D5-4646-A80B-179105F9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9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3720-7C34-EC4D-B2EC-8A517687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67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17885"/>
            <a:ext cx="2190750" cy="4376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885"/>
            <a:ext cx="6419850" cy="4376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F11E-9C30-FB49-AA82-45B2A560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257168">
              <a:defRPr/>
            </a:lvl2pPr>
            <a:lvl3pPr indent="514337">
              <a:defRPr/>
            </a:lvl3pPr>
            <a:lvl4pPr indent="771506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404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F5F0E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15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1394-FAD8-EE4B-8333-A4B9D281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B203-ED2B-C44F-9466-CA8C73E55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A6FA-913C-904B-9D29-0CCC6C53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1C28-92B6-8B47-9073-75D5621F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02B4-4575-7243-9D87-AD52F727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7139-9D75-A746-A991-127502DC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A5DD-A5D5-4646-A80B-179105F9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577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 i="0">
                <a:latin typeface="Helvetica Neue Regular" charset="0"/>
              </a:defRPr>
            </a:lvl1pPr>
          </a:lstStyle>
          <a:p>
            <a:pPr>
              <a:defRPr/>
            </a:pPr>
            <a:fld id="{6BC8C012-C1F6-184D-9B14-785771820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>
          <a:solidFill>
            <a:srgbClr val="800000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342892" algn="l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100" b="0" i="0">
          <a:solidFill>
            <a:schemeClr val="tx1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00" b="0" i="0">
          <a:solidFill>
            <a:schemeClr val="tx1"/>
          </a:solidFill>
          <a:latin typeface="Helvetica Neue Regular" charset="0"/>
          <a:ea typeface="ＭＳ Ｐゴシック" charset="-128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 b="0" i="0">
          <a:solidFill>
            <a:schemeClr val="tx1"/>
          </a:solidFill>
          <a:latin typeface="Helvetica Neue Regular" charset="0"/>
          <a:ea typeface="ＭＳ Ｐゴシック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b="0" i="0">
          <a:solidFill>
            <a:schemeClr val="tx1"/>
          </a:solidFill>
          <a:latin typeface="Helvetica Neue Regular" charset="0"/>
          <a:ea typeface="ＭＳ Ｐゴシック" charset="-128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b="0" i="0">
          <a:solidFill>
            <a:schemeClr val="tx1"/>
          </a:solidFill>
          <a:latin typeface="Helvetica Neue Regular" charset="0"/>
          <a:ea typeface="ＭＳ Ｐゴシック" charset="-128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88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5775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88" b="0" i="0">
                <a:latin typeface="Helvetica Neue Regular" charset="0"/>
              </a:defRPr>
            </a:lvl1pPr>
          </a:lstStyle>
          <a:p>
            <a:pPr>
              <a:defRPr/>
            </a:pPr>
            <a:fld id="{6BC8C012-C1F6-184D-9B14-785771820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2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0" i="0">
          <a:solidFill>
            <a:srgbClr val="800000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7168" algn="l" rtl="0" fontAlgn="base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</a:defRPr>
      </a:lvl6pPr>
      <a:lvl7pPr marL="514337" algn="l" rtl="0" fontAlgn="base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</a:defRPr>
      </a:lvl7pPr>
      <a:lvl8pPr marL="771506" algn="l" rtl="0" fontAlgn="base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</a:defRPr>
      </a:lvl8pPr>
      <a:lvl9pPr marL="1028675" algn="l" rtl="0" fontAlgn="base">
        <a:spcBef>
          <a:spcPct val="0"/>
        </a:spcBef>
        <a:spcAft>
          <a:spcPct val="0"/>
        </a:spcAft>
        <a:defRPr sz="2250" b="1">
          <a:solidFill>
            <a:srgbClr val="FF0000"/>
          </a:solidFill>
          <a:latin typeface="Arial" charset="0"/>
        </a:defRPr>
      </a:lvl9pPr>
    </p:titleStyle>
    <p:bodyStyle>
      <a:lvl1pPr marL="192876" indent="-192876" algn="l" rtl="0" eaLnBrk="0" fontAlgn="base" hangingPunct="0">
        <a:spcBef>
          <a:spcPct val="20000"/>
        </a:spcBef>
        <a:spcAft>
          <a:spcPct val="0"/>
        </a:spcAft>
        <a:buChar char="•"/>
        <a:defRPr sz="1575" b="0" i="0">
          <a:solidFill>
            <a:schemeClr val="tx1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marL="417899" indent="-160731" algn="l" rtl="0" eaLnBrk="0" fontAlgn="base" hangingPunct="0">
        <a:spcBef>
          <a:spcPct val="20000"/>
        </a:spcBef>
        <a:spcAft>
          <a:spcPct val="0"/>
        </a:spcAft>
        <a:buChar char="–"/>
        <a:defRPr sz="1350" b="0" i="0">
          <a:solidFill>
            <a:schemeClr val="tx1"/>
          </a:solidFill>
          <a:latin typeface="Helvetica Neue Regular" charset="0"/>
          <a:ea typeface="ＭＳ Ｐゴシック" charset="-128"/>
        </a:defRPr>
      </a:lvl2pPr>
      <a:lvl3pPr marL="642922" indent="-128585" algn="l" rtl="0" eaLnBrk="0" fontAlgn="base" hangingPunct="0">
        <a:spcBef>
          <a:spcPct val="20000"/>
        </a:spcBef>
        <a:spcAft>
          <a:spcPct val="0"/>
        </a:spcAft>
        <a:buChar char="•"/>
        <a:defRPr sz="1350" b="0" i="0">
          <a:solidFill>
            <a:schemeClr val="tx1"/>
          </a:solidFill>
          <a:latin typeface="Helvetica Neue Regular" charset="0"/>
          <a:ea typeface="ＭＳ Ｐゴシック" charset="-128"/>
        </a:defRPr>
      </a:lvl3pPr>
      <a:lvl4pPr marL="900091" indent="-128585" algn="l" rtl="0" eaLnBrk="0" fontAlgn="base" hangingPunct="0">
        <a:spcBef>
          <a:spcPct val="20000"/>
        </a:spcBef>
        <a:spcAft>
          <a:spcPct val="0"/>
        </a:spcAft>
        <a:buChar char="–"/>
        <a:defRPr sz="1125" b="0" i="0">
          <a:solidFill>
            <a:schemeClr val="tx1"/>
          </a:solidFill>
          <a:latin typeface="Helvetica Neue Regular" charset="0"/>
          <a:ea typeface="ＭＳ Ｐゴシック" charset="-128"/>
        </a:defRPr>
      </a:lvl4pPr>
      <a:lvl5pPr marL="1157259" indent="-128585" algn="l" rtl="0" eaLnBrk="0" fontAlgn="base" hangingPunct="0">
        <a:spcBef>
          <a:spcPct val="20000"/>
        </a:spcBef>
        <a:spcAft>
          <a:spcPct val="0"/>
        </a:spcAft>
        <a:buChar char="»"/>
        <a:defRPr sz="1125" b="0" i="0">
          <a:solidFill>
            <a:schemeClr val="tx1"/>
          </a:solidFill>
          <a:latin typeface="Helvetica Neue Regular" charset="0"/>
          <a:ea typeface="ＭＳ Ｐゴシック" charset="-128"/>
        </a:defRPr>
      </a:lvl5pPr>
      <a:lvl6pPr marL="1414428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ＭＳ Ｐゴシック" charset="-128"/>
        </a:defRPr>
      </a:lvl6pPr>
      <a:lvl7pPr marL="1671596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ＭＳ Ｐゴシック" charset="-128"/>
        </a:defRPr>
      </a:lvl7pPr>
      <a:lvl8pPr marL="1928765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ＭＳ Ｐゴシック" charset="-128"/>
        </a:defRPr>
      </a:lvl8pPr>
      <a:lvl9pPr marL="2185934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36.jpeg"/><Relationship Id="rId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svg"/><Relationship Id="rId9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1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s://trusteeml.github.io/" TargetMode="Externa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pinot.cs.ucsb.edu/" TargetMode="External"/><Relationship Id="rId4" Type="http://schemas.openxmlformats.org/officeDocument/2006/relationships/hyperlink" Target="https://netunicorn.cs.ucsb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3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241" y="537476"/>
            <a:ext cx="8907517" cy="2408924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 Search of a Networking Unicor</a:t>
            </a:r>
            <a:r>
              <a:rPr lang="en-US" sz="48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</a:t>
            </a:r>
            <a:r>
              <a:rPr lang="en-US" sz="4800" b="1" dirty="0">
                <a:solidFill>
                  <a:srgbClr val="FF0000"/>
                </a:solidFill>
                <a:effectLst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Realizing Closed-Loop ML Pipeline for Networking</a:t>
            </a:r>
            <a:endParaRPr lang="en-US" sz="32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9455" y="3499846"/>
            <a:ext cx="8580581" cy="156593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Arpit Gupta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Assistant Professor, UC Santa Barbara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Faculty Affiliate, Lawrence Berkeley Lab</a:t>
            </a:r>
          </a:p>
        </p:txBody>
      </p:sp>
    </p:spTree>
    <p:extLst>
      <p:ext uri="{BB962C8B-B14F-4D97-AF65-F5344CB8AC3E}">
        <p14:creationId xmlns:p14="http://schemas.microsoft.com/office/powerpoint/2010/main" val="8378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"/>
    </mc:Choice>
    <mc:Fallback xmlns="">
      <p:transition spd="slow" advTm="81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BD3DC2C-B389-850F-4A7D-DB97232601A4}"/>
              </a:ext>
            </a:extLst>
          </p:cNvPr>
          <p:cNvSpPr txBox="1">
            <a:spLocks/>
          </p:cNvSpPr>
          <p:nvPr/>
        </p:nvSpPr>
        <p:spPr bwMode="auto">
          <a:xfrm>
            <a:off x="152400" y="1189053"/>
            <a:ext cx="8762999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685800"/>
            <a:r>
              <a:rPr lang="en-US" sz="1800" b="1" kern="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Efforts in Past Decades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1000+ research publications, multiple products/startups, billions of dollars invested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Expectations</a:t>
            </a:r>
          </a:p>
          <a:p>
            <a:pPr lvl="1" indent="-285750" defTabSz="914400"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Easy to develop ML models for any given problem and target environment</a:t>
            </a:r>
          </a:p>
          <a:p>
            <a:pPr lvl="1" indent="-285750" defTabSz="914400">
              <a:defRPr/>
            </a:pPr>
            <a:r>
              <a:rPr lang="en-US" sz="16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Abundance of production-ready ML models---ready for high-stake decision-making</a:t>
            </a:r>
            <a:endParaRPr lang="en-US" b="1" kern="0" dirty="0">
              <a:solidFill>
                <a:srgbClr val="333399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-285750" defTabSz="914400"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Reality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6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Availability of </a:t>
            </a:r>
            <a:r>
              <a:rPr lang="en-US" sz="1600" b="1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public datasets</a:t>
            </a:r>
            <a:r>
              <a:rPr lang="en-US" sz="16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 dictates choice of learning problem and environment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6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Abundance of ML artifacts with high performance in </a:t>
            </a:r>
            <a:r>
              <a:rPr lang="en-US" sz="1600" b="1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controlled “lab” settings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-285750" defTabSz="914400"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Reluctance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among network </a:t>
            </a:r>
            <a:r>
              <a:rPr lang="en-US" sz="1600" kern="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operators to deploy existing ML-based solutions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lvl="2" defTabSz="685800"/>
            <a:endParaRPr lang="en-US" sz="1500" kern="0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Production-Ready ML Model(s) for Networks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395D3BC-7E87-AA2B-B8EC-B9874740C2A7}"/>
              </a:ext>
            </a:extLst>
          </p:cNvPr>
          <p:cNvSpPr/>
          <p:nvPr/>
        </p:nvSpPr>
        <p:spPr>
          <a:xfrm>
            <a:off x="152399" y="3805726"/>
            <a:ext cx="8763000" cy="11198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Getting even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a single ML model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deployed in production settings is a struggle!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0CA33-8490-0E07-4C00-92573AAF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Fundamental Roadblocks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B93C02-8E08-7521-F032-A5AEEA06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50" y="2189278"/>
            <a:ext cx="875112" cy="52666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C1B890-9F63-05A0-0176-A7059CBF33B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669654" y="2718323"/>
            <a:ext cx="70214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135CA6-6CE5-9E44-47D2-48018716EABC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A794A8A-E5C1-9606-0265-BCB0E2B7716B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B0D0C73-51EA-311C-EFE1-728EEA0792FA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10EF840-D6DC-101A-53F3-6AE33DF6C793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8F4146-BDB1-589B-65A4-034B1FDC2A0D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691BDA-EE8E-A136-7B09-163B3958A0ED}"/>
              </a:ext>
            </a:extLst>
          </p:cNvPr>
          <p:cNvSpPr>
            <a:spLocks/>
          </p:cNvSpPr>
          <p:nvPr/>
        </p:nvSpPr>
        <p:spPr>
          <a:xfrm>
            <a:off x="7290070" y="2468406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BD7A59-D613-9501-103F-7FE5C6108F73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6133542" y="2713555"/>
            <a:ext cx="1156528" cy="8859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CAF177-3834-B596-4E8B-DE4B87DDBCF6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F8196A-43BE-FD5B-999E-30EC51C03494}"/>
              </a:ext>
            </a:extLst>
          </p:cNvPr>
          <p:cNvSpPr txBox="1"/>
          <p:nvPr/>
        </p:nvSpPr>
        <p:spPr>
          <a:xfrm>
            <a:off x="822544" y="2524663"/>
            <a:ext cx="9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64D899-54BB-7E3E-F279-D8FF20E81FDD}"/>
              </a:ext>
            </a:extLst>
          </p:cNvPr>
          <p:cNvSpPr txBox="1"/>
          <p:nvPr/>
        </p:nvSpPr>
        <p:spPr>
          <a:xfrm>
            <a:off x="6368603" y="275373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AB7AD72-290B-7C55-211C-EDA0A080B1BA}"/>
              </a:ext>
            </a:extLst>
          </p:cNvPr>
          <p:cNvSpPr/>
          <p:nvPr/>
        </p:nvSpPr>
        <p:spPr>
          <a:xfrm>
            <a:off x="190500" y="3834573"/>
            <a:ext cx="8763000" cy="9516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For any given learning problem and target environment </a:t>
            </a:r>
            <a:b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what is the “right” data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15516B-C75C-4C4F-1AA8-E0CB86F8DE61}"/>
              </a:ext>
            </a:extLst>
          </p:cNvPr>
          <p:cNvSpPr txBox="1"/>
          <p:nvPr/>
        </p:nvSpPr>
        <p:spPr>
          <a:xfrm>
            <a:off x="3601118" y="3235379"/>
            <a:ext cx="253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 ML Pipeline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EAAAF8-8D7E-31B5-E4A0-E99B5C8041C9}"/>
              </a:ext>
            </a:extLst>
          </p:cNvPr>
          <p:cNvSpPr txBox="1"/>
          <p:nvPr/>
        </p:nvSpPr>
        <p:spPr>
          <a:xfrm>
            <a:off x="1252091" y="1394047"/>
            <a:ext cx="663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Neue" charset="0"/>
                <a:ea typeface="Helvetica Neue" charset="0"/>
                <a:cs typeface="Helvetica Neue" charset="0"/>
              </a:rPr>
              <a:t>P</a:t>
            </a: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laces the responsibility on users to find the </a:t>
            </a:r>
            <a:r>
              <a:rPr lang="en-US" sz="1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right data, </a:t>
            </a:r>
            <a:br>
              <a:rPr lang="en-US" sz="1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i.e., data that enables developing </a:t>
            </a:r>
            <a:r>
              <a:rPr lang="en-US" sz="1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generalizable</a:t>
            </a: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ML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5F2C0-0207-C668-7C5C-4C5D92D3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Fundamental Roadblocks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B93C02-8E08-7521-F032-A5AEEA06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50" y="2189278"/>
            <a:ext cx="875112" cy="52666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C1B890-9F63-05A0-0176-A7059CBF33B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669654" y="2718323"/>
            <a:ext cx="70214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135CA6-6CE5-9E44-47D2-48018716EABC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A794A8A-E5C1-9606-0265-BCB0E2B7716B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B0D0C73-51EA-311C-EFE1-728EEA0792FA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10EF840-D6DC-101A-53F3-6AE33DF6C793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8F4146-BDB1-589B-65A4-034B1FDC2A0D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691BDA-EE8E-A136-7B09-163B3958A0ED}"/>
              </a:ext>
            </a:extLst>
          </p:cNvPr>
          <p:cNvSpPr>
            <a:spLocks/>
          </p:cNvSpPr>
          <p:nvPr/>
        </p:nvSpPr>
        <p:spPr>
          <a:xfrm>
            <a:off x="7290070" y="2468406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BD7A59-D613-9501-103F-7FE5C6108F73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6133542" y="2713555"/>
            <a:ext cx="1156528" cy="8859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CAF177-3834-B596-4E8B-DE4B87DDBCF6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F8196A-43BE-FD5B-999E-30EC51C03494}"/>
              </a:ext>
            </a:extLst>
          </p:cNvPr>
          <p:cNvSpPr txBox="1"/>
          <p:nvPr/>
        </p:nvSpPr>
        <p:spPr>
          <a:xfrm>
            <a:off x="822544" y="2524663"/>
            <a:ext cx="9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64D899-54BB-7E3E-F279-D8FF20E81FDD}"/>
              </a:ext>
            </a:extLst>
          </p:cNvPr>
          <p:cNvSpPr txBox="1"/>
          <p:nvPr/>
        </p:nvSpPr>
        <p:spPr>
          <a:xfrm>
            <a:off x="6368603" y="275373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AB7AD72-290B-7C55-211C-EDA0A080B1BA}"/>
              </a:ext>
            </a:extLst>
          </p:cNvPr>
          <p:cNvSpPr/>
          <p:nvPr/>
        </p:nvSpPr>
        <p:spPr>
          <a:xfrm>
            <a:off x="190500" y="3834573"/>
            <a:ext cx="8763000" cy="9516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For any given learning problem and target environment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how to collect the “right” data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15516B-C75C-4C4F-1AA8-E0CB86F8DE61}"/>
              </a:ext>
            </a:extLst>
          </p:cNvPr>
          <p:cNvSpPr txBox="1"/>
          <p:nvPr/>
        </p:nvSpPr>
        <p:spPr>
          <a:xfrm>
            <a:off x="3601118" y="3235379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 ML Pipeline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1081B-8E84-E88E-AD55-EF8B9F6BF11B}"/>
              </a:ext>
            </a:extLst>
          </p:cNvPr>
          <p:cNvSpPr txBox="1"/>
          <p:nvPr/>
        </p:nvSpPr>
        <p:spPr>
          <a:xfrm>
            <a:off x="1749424" y="1018704"/>
            <a:ext cx="5407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Networking problems necessitate </a:t>
            </a:r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endogenous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data collection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0E82FE-4137-21B1-FA52-CFD92F94CCC2}"/>
              </a:ext>
            </a:extLst>
          </p:cNvPr>
          <p:cNvCxnSpPr>
            <a:cxnSpLocks/>
            <a:stCxn id="6" idx="2"/>
            <a:endCxn id="28" idx="0"/>
          </p:cNvCxnSpPr>
          <p:nvPr/>
        </p:nvCxnSpPr>
        <p:spPr>
          <a:xfrm>
            <a:off x="1314447" y="2138132"/>
            <a:ext cx="0" cy="38653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0DE074-35E8-16F4-F639-88ACE0107022}"/>
              </a:ext>
            </a:extLst>
          </p:cNvPr>
          <p:cNvSpPr>
            <a:spLocks/>
          </p:cNvSpPr>
          <p:nvPr/>
        </p:nvSpPr>
        <p:spPr>
          <a:xfrm>
            <a:off x="530477" y="1671073"/>
            <a:ext cx="1567940" cy="467059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37">
              <a:defRPr/>
            </a:pPr>
            <a:r>
              <a:rPr lang="en-US" sz="1400" b="1" kern="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Collection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B943A-F700-17EC-A1AD-AE33F9123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600" y="1313234"/>
            <a:ext cx="2881196" cy="11190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76AAB-EBAD-B2DA-E4CF-DA32FE43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D483CBA-0F10-7534-76F3-541C681CE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57" y="1600202"/>
            <a:ext cx="3424881" cy="311846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347CCC9-40C4-94FB-2CD7-EAA1501021B8}"/>
              </a:ext>
            </a:extLst>
          </p:cNvPr>
          <p:cNvSpPr txBox="1"/>
          <p:nvPr/>
        </p:nvSpPr>
        <p:spPr>
          <a:xfrm>
            <a:off x="5297217" y="1600198"/>
            <a:ext cx="12827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Problems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7A8196-7F0A-1BE6-7229-BE3617D5EB88}"/>
              </a:ext>
            </a:extLst>
          </p:cNvPr>
          <p:cNvSpPr txBox="1"/>
          <p:nvPr/>
        </p:nvSpPr>
        <p:spPr>
          <a:xfrm>
            <a:off x="2516786" y="1207783"/>
            <a:ext cx="10166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Video 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Fingerprinting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17336C-9461-7C13-EBE5-1714AC41C7C0}"/>
              </a:ext>
            </a:extLst>
          </p:cNvPr>
          <p:cNvSpPr txBox="1"/>
          <p:nvPr/>
        </p:nvSpPr>
        <p:spPr>
          <a:xfrm>
            <a:off x="3821101" y="1207783"/>
            <a:ext cx="7441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QoE</a:t>
            </a:r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Inference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F97EE6-2B43-9918-7449-9693FCE5DD98}"/>
              </a:ext>
            </a:extLst>
          </p:cNvPr>
          <p:cNvSpPr txBox="1"/>
          <p:nvPr/>
        </p:nvSpPr>
        <p:spPr>
          <a:xfrm>
            <a:off x="1475029" y="1211595"/>
            <a:ext cx="8178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Bruteforce</a:t>
            </a:r>
            <a:endParaRPr lang="en-US" sz="1050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Attack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1D9163-ABC3-F68E-29CF-CB175DAF96C4}"/>
              </a:ext>
            </a:extLst>
          </p:cNvPr>
          <p:cNvSpPr txBox="1"/>
          <p:nvPr/>
        </p:nvSpPr>
        <p:spPr>
          <a:xfrm>
            <a:off x="1304170" y="1725863"/>
            <a:ext cx="537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3AEE9E-38EF-FEBB-9EA2-D71C654855E3}"/>
              </a:ext>
            </a:extLst>
          </p:cNvPr>
          <p:cNvSpPr txBox="1"/>
          <p:nvPr/>
        </p:nvSpPr>
        <p:spPr>
          <a:xfrm>
            <a:off x="1984293" y="172892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SSH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681592-9BE7-24B3-8DC9-3F163120E9DA}"/>
              </a:ext>
            </a:extLst>
          </p:cNvPr>
          <p:cNvSpPr txBox="1"/>
          <p:nvPr/>
        </p:nvSpPr>
        <p:spPr>
          <a:xfrm>
            <a:off x="5142525" y="2455308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Fragmented</a:t>
            </a:r>
          </a:p>
          <a:p>
            <a:pPr algn="ctr"/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collection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09F490-A3FF-C93B-AC89-B85F1F498A72}"/>
              </a:ext>
            </a:extLst>
          </p:cNvPr>
          <p:cNvSpPr txBox="1"/>
          <p:nvPr/>
        </p:nvSpPr>
        <p:spPr>
          <a:xfrm>
            <a:off x="5205844" y="3609802"/>
            <a:ext cx="15007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environments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D5F925-E661-F3ED-4F37-2E4DB693C4CD}"/>
              </a:ext>
            </a:extLst>
          </p:cNvPr>
          <p:cNvSpPr txBox="1"/>
          <p:nvPr/>
        </p:nvSpPr>
        <p:spPr>
          <a:xfrm>
            <a:off x="4797821" y="4427730"/>
            <a:ext cx="24705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Physical/virtual Network infrastructures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14923D-262F-42E7-7DB9-833954E140CB}"/>
              </a:ext>
            </a:extLst>
          </p:cNvPr>
          <p:cNvSpPr txBox="1"/>
          <p:nvPr/>
        </p:nvSpPr>
        <p:spPr>
          <a:xfrm>
            <a:off x="1572833" y="4718664"/>
            <a:ext cx="482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AWS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5FE3DA-FBC8-23D5-C734-A71AEB2F884A}"/>
              </a:ext>
            </a:extLst>
          </p:cNvPr>
          <p:cNvSpPr txBox="1"/>
          <p:nvPr/>
        </p:nvSpPr>
        <p:spPr>
          <a:xfrm>
            <a:off x="2743051" y="4718664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Netrics</a:t>
            </a:r>
            <a:endParaRPr lang="en-US" sz="1050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15068D-8701-C64D-79DA-705388AF27BD}"/>
              </a:ext>
            </a:extLst>
          </p:cNvPr>
          <p:cNvSpPr txBox="1"/>
          <p:nvPr/>
        </p:nvSpPr>
        <p:spPr>
          <a:xfrm>
            <a:off x="3952603" y="4718664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UCSB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F3911ED-7547-F00D-7B83-2BE8CA35F9DD}"/>
              </a:ext>
            </a:extLst>
          </p:cNvPr>
          <p:cNvSpPr/>
          <p:nvPr/>
        </p:nvSpPr>
        <p:spPr>
          <a:xfrm>
            <a:off x="152400" y="3728547"/>
            <a:ext cx="8763000" cy="9191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Overspecialized efforts with limited extensibility;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  </a:t>
            </a:r>
            <a:b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</a:b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public datasets dictate choice of problems &amp; models</a:t>
            </a:r>
            <a:endParaRPr lang="en-US" sz="24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1BF1C-1A09-BA0E-FDD0-B83FAB17B24B}"/>
              </a:ext>
            </a:extLst>
          </p:cNvPr>
          <p:cNvSpPr txBox="1"/>
          <p:nvPr/>
        </p:nvSpPr>
        <p:spPr>
          <a:xfrm>
            <a:off x="1479164" y="2580378"/>
            <a:ext cx="809582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Effort 1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0A357-31EA-BBBF-06F7-13D2DF0755D8}"/>
              </a:ext>
            </a:extLst>
          </p:cNvPr>
          <p:cNvSpPr txBox="1"/>
          <p:nvPr/>
        </p:nvSpPr>
        <p:spPr>
          <a:xfrm>
            <a:off x="2620306" y="2580378"/>
            <a:ext cx="809582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Effort 2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DAFD3-12A5-3EB3-A47F-7B71DC090D6C}"/>
              </a:ext>
            </a:extLst>
          </p:cNvPr>
          <p:cNvSpPr txBox="1"/>
          <p:nvPr/>
        </p:nvSpPr>
        <p:spPr>
          <a:xfrm>
            <a:off x="3788580" y="2580378"/>
            <a:ext cx="841641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Effort N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A07A0-92B3-FD6E-2C7E-397E1A0E8056}"/>
              </a:ext>
            </a:extLst>
          </p:cNvPr>
          <p:cNvSpPr txBox="1"/>
          <p:nvPr/>
        </p:nvSpPr>
        <p:spPr>
          <a:xfrm>
            <a:off x="3437856" y="2580378"/>
            <a:ext cx="33086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F959621-5325-6B8E-FD14-BF2529C84247}"/>
              </a:ext>
            </a:extLst>
          </p:cNvPr>
          <p:cNvSpPr txBox="1">
            <a:spLocks/>
          </p:cNvSpPr>
          <p:nvPr/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>
                <a:solidFill>
                  <a:srgbClr val="800000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b="1" kern="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Data Collection Challenges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45E14680-90F1-76C9-E382-4268EC212E6E}"/>
              </a:ext>
            </a:extLst>
          </p:cNvPr>
          <p:cNvSpPr txBox="1">
            <a:spLocks/>
          </p:cNvSpPr>
          <p:nvPr/>
        </p:nvSpPr>
        <p:spPr>
          <a:xfrm>
            <a:off x="7010400" y="4857750"/>
            <a:ext cx="2133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5ADB0F-E9F2-1D42-9E15-ECDE97EFB0F8}" type="slidenum">
              <a:rPr lang="en-US" sz="105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>
                <a:defRPr/>
              </a:pPr>
              <a:t>13</a:t>
            </a:fld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Fundamental Roadblocks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B93C02-8E08-7521-F032-A5AEEA06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50" y="2189278"/>
            <a:ext cx="875112" cy="52666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C1B890-9F63-05A0-0176-A7059CBF33B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669654" y="2718323"/>
            <a:ext cx="70214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135CA6-6CE5-9E44-47D2-48018716EABC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A794A8A-E5C1-9606-0265-BCB0E2B7716B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B0D0C73-51EA-311C-EFE1-728EEA0792FA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10EF840-D6DC-101A-53F3-6AE33DF6C793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8F4146-BDB1-589B-65A4-034B1FDC2A0D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691BDA-EE8E-A136-7B09-163B3958A0ED}"/>
              </a:ext>
            </a:extLst>
          </p:cNvPr>
          <p:cNvSpPr>
            <a:spLocks/>
          </p:cNvSpPr>
          <p:nvPr/>
        </p:nvSpPr>
        <p:spPr>
          <a:xfrm>
            <a:off x="7290070" y="2468406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BD7A59-D613-9501-103F-7FE5C6108F73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6133542" y="2713555"/>
            <a:ext cx="1156528" cy="8859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CAF177-3834-B596-4E8B-DE4B87DDBCF6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F8196A-43BE-FD5B-999E-30EC51C03494}"/>
              </a:ext>
            </a:extLst>
          </p:cNvPr>
          <p:cNvSpPr txBox="1"/>
          <p:nvPr/>
        </p:nvSpPr>
        <p:spPr>
          <a:xfrm>
            <a:off x="822544" y="2524663"/>
            <a:ext cx="98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64D899-54BB-7E3E-F279-D8FF20E81FDD}"/>
              </a:ext>
            </a:extLst>
          </p:cNvPr>
          <p:cNvSpPr txBox="1"/>
          <p:nvPr/>
        </p:nvSpPr>
        <p:spPr>
          <a:xfrm>
            <a:off x="6368603" y="2753734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AB7AD72-290B-7C55-211C-EDA0A080B1BA}"/>
              </a:ext>
            </a:extLst>
          </p:cNvPr>
          <p:cNvSpPr/>
          <p:nvPr/>
        </p:nvSpPr>
        <p:spPr>
          <a:xfrm>
            <a:off x="190500" y="3834573"/>
            <a:ext cx="8763000" cy="9516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How to assess if resulting models are generalizable, i.e.,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not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underspecificied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15516B-C75C-4C4F-1AA8-E0CB86F8DE61}"/>
              </a:ext>
            </a:extLst>
          </p:cNvPr>
          <p:cNvSpPr txBox="1"/>
          <p:nvPr/>
        </p:nvSpPr>
        <p:spPr>
          <a:xfrm>
            <a:off x="3601118" y="3235379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 ML Pipeline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1081B-8E84-E88E-AD55-EF8B9F6BF11B}"/>
              </a:ext>
            </a:extLst>
          </p:cNvPr>
          <p:cNvSpPr txBox="1"/>
          <p:nvPr/>
        </p:nvSpPr>
        <p:spPr>
          <a:xfrm>
            <a:off x="6150688" y="1799100"/>
            <a:ext cx="112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Black-box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C5E8D-2138-C910-E842-3D4A173B84D3}"/>
              </a:ext>
            </a:extLst>
          </p:cNvPr>
          <p:cNvSpPr txBox="1"/>
          <p:nvPr/>
        </p:nvSpPr>
        <p:spPr>
          <a:xfrm>
            <a:off x="822544" y="1254525"/>
            <a:ext cx="749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Outputs the most performant model, with little to no insights into model’s decision-making (</a:t>
            </a:r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black-box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96502-9048-F74E-7AB0-25623C4A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744F16EA-0CB3-E2C2-14C3-7C44B120A454}"/>
              </a:ext>
            </a:extLst>
          </p:cNvPr>
          <p:cNvSpPr txBox="1">
            <a:spLocks/>
          </p:cNvSpPr>
          <p:nvPr/>
        </p:nvSpPr>
        <p:spPr bwMode="auto">
          <a:xfrm>
            <a:off x="152401" y="1189053"/>
            <a:ext cx="8460376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defTabSz="685800">
              <a:buNone/>
            </a:pPr>
            <a:r>
              <a:rPr lang="en-US" sz="2400" kern="0" dirty="0">
                <a:latin typeface="Helvetica Neue" charset="0"/>
                <a:ea typeface="Helvetica Neue" charset="0"/>
                <a:cs typeface="Helvetica Neue" charset="0"/>
              </a:rPr>
              <a:t>Not enough information to determine the best model</a:t>
            </a:r>
            <a:br>
              <a:rPr lang="en-US" sz="2400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sz="2400" kern="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800"/>
            <a:r>
              <a:rPr lang="en-US" sz="22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Shortcut Learning</a:t>
            </a:r>
          </a:p>
          <a:p>
            <a:pPr lvl="1" indent="0" defTabSz="685800">
              <a:buNone/>
            </a:pP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Model takes shortcuts to classify data (</a:t>
            </a:r>
            <a:r>
              <a:rPr lang="en-US" sz="18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cheating</a:t>
            </a: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defTabSz="685800"/>
            <a:endParaRPr lang="en-US" sz="1800" b="1" kern="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800"/>
            <a:r>
              <a:rPr lang="en-US" sz="22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OOD Issues</a:t>
            </a:r>
          </a:p>
          <a:p>
            <a:pPr lvl="1" indent="0" defTabSz="685800">
              <a:buNone/>
            </a:pP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Model does not generalize to out-of-distribution samples (</a:t>
            </a:r>
            <a:r>
              <a:rPr lang="en-US" sz="18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rot learning</a:t>
            </a: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1800" b="1" kern="0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800"/>
            <a:endParaRPr lang="en-US" sz="1800" b="1" kern="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800"/>
            <a:r>
              <a:rPr lang="en-US" sz="22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Spurious Correlations</a:t>
            </a:r>
          </a:p>
          <a:p>
            <a:pPr lvl="1" indent="0" defTabSz="685800">
              <a:buNone/>
            </a:pP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Model picks up wrong relations in the data (</a:t>
            </a:r>
            <a:r>
              <a:rPr lang="en-US" sz="18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lucky guesses</a:t>
            </a: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lvl="2" defTabSz="685800"/>
            <a:endParaRPr lang="en-US" sz="1500" kern="0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FAA969-7BEF-EC09-195B-B5B6D036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Underspecification Issues</a:t>
            </a:r>
          </a:p>
        </p:txBody>
      </p:sp>
    </p:spTree>
    <p:extLst>
      <p:ext uri="{BB962C8B-B14F-4D97-AF65-F5344CB8AC3E}">
        <p14:creationId xmlns:p14="http://schemas.microsoft.com/office/powerpoint/2010/main" val="379773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Example: HTTP Brute Force Attack Detection Problem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B93C02-8E08-7521-F032-A5AEEA06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219" y="2450223"/>
            <a:ext cx="875112" cy="52666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C1B890-9F63-05A0-0176-A7059CBF33B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669654" y="2718323"/>
            <a:ext cx="70214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135CA6-6CE5-9E44-47D2-48018716EABC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A794A8A-E5C1-9606-0265-BCB0E2B7716B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B0D0C73-51EA-311C-EFE1-728EEA0792FA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10EF840-D6DC-101A-53F3-6AE33DF6C793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solidFill>
                    <a:schemeClr val="bg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8F4146-BDB1-589B-65A4-034B1FDC2A0D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BD7A59-D613-9501-103F-7FE5C6108F73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133542" y="2713555"/>
            <a:ext cx="1156528" cy="8859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CAF177-3834-B596-4E8B-DE4B87DDBCF6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F8196A-43BE-FD5B-999E-30EC51C03494}"/>
              </a:ext>
            </a:extLst>
          </p:cNvPr>
          <p:cNvSpPr txBox="1"/>
          <p:nvPr/>
        </p:nvSpPr>
        <p:spPr>
          <a:xfrm>
            <a:off x="596708" y="2535552"/>
            <a:ext cx="112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CIC-IDS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64D899-54BB-7E3E-F279-D8FF20E81FDD}"/>
              </a:ext>
            </a:extLst>
          </p:cNvPr>
          <p:cNvSpPr txBox="1"/>
          <p:nvPr/>
        </p:nvSpPr>
        <p:spPr>
          <a:xfrm>
            <a:off x="7206265" y="2062909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F1-score: 0.99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15516B-C75C-4C4F-1AA8-E0CB86F8DE61}"/>
              </a:ext>
            </a:extLst>
          </p:cNvPr>
          <p:cNvSpPr txBox="1"/>
          <p:nvPr/>
        </p:nvSpPr>
        <p:spPr>
          <a:xfrm>
            <a:off x="3601118" y="3235379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Standard 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C423-25AD-EACB-F32E-0768E660F0C1}"/>
              </a:ext>
            </a:extLst>
          </p:cNvPr>
          <p:cNvSpPr txBox="1"/>
          <p:nvPr/>
        </p:nvSpPr>
        <p:spPr>
          <a:xfrm>
            <a:off x="42500" y="3030687"/>
            <a:ext cx="2232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this the </a:t>
            </a:r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right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data?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DD8C2-7D95-0CDD-E43B-9AB40E2449A5}"/>
              </a:ext>
            </a:extLst>
          </p:cNvPr>
          <p:cNvSpPr txBox="1"/>
          <p:nvPr/>
        </p:nvSpPr>
        <p:spPr>
          <a:xfrm>
            <a:off x="6477802" y="1762802"/>
            <a:ext cx="271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this model </a:t>
            </a:r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underspecified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6B169-B960-4061-5D35-9E190962983B}"/>
              </a:ext>
            </a:extLst>
          </p:cNvPr>
          <p:cNvSpPr txBox="1"/>
          <p:nvPr/>
        </p:nvSpPr>
        <p:spPr>
          <a:xfrm>
            <a:off x="476819" y="1513914"/>
            <a:ext cx="238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</a:t>
            </a:r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collect better data 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 scale?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226AE-0B29-C540-9AAD-567A40E45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95" t="31418" r="24194" b="51080"/>
          <a:stretch/>
        </p:blipFill>
        <p:spPr>
          <a:xfrm>
            <a:off x="3259724" y="1154140"/>
            <a:ext cx="2292054" cy="1349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ED1CD-6312-F4EC-905F-A9A1DEF4B513}"/>
              </a:ext>
            </a:extLst>
          </p:cNvPr>
          <p:cNvSpPr txBox="1"/>
          <p:nvPr/>
        </p:nvSpPr>
        <p:spPr>
          <a:xfrm>
            <a:off x="3710112" y="1003470"/>
            <a:ext cx="1391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shortcut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EE49E1-EAAD-8AE0-D0E1-23A5E151D10A}"/>
              </a:ext>
            </a:extLst>
          </p:cNvPr>
          <p:cNvSpPr/>
          <p:nvPr/>
        </p:nvSpPr>
        <p:spPr>
          <a:xfrm>
            <a:off x="190500" y="3834573"/>
            <a:ext cx="8763000" cy="9516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Answering these questions critical for developing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production-ready ML artifacts for networking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503B6-EF98-7CFD-94C1-B30FA6B1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4" grpId="0"/>
      <p:bldP spid="6" grpId="0"/>
      <p:bldP spid="2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E4294-74A8-1279-3C8D-1D912482E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9"/>
          <a:stretch/>
        </p:blipFill>
        <p:spPr>
          <a:xfrm>
            <a:off x="1210066" y="3851993"/>
            <a:ext cx="1614827" cy="75024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B5E0DE-86D1-9946-D4D9-DEB4FB02C137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017477" y="2699673"/>
            <a:ext cx="0" cy="115232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4117824-1F33-6E1F-F7C2-FCB3441C0606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1669654" y="2718323"/>
            <a:ext cx="70214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32DA75-BE47-57CE-1A74-453F1676536F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1CB35EA-13D1-6F10-C218-39B3DA482A58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C309E38-37E5-5C3F-868E-36BEBFAB05C6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5498BB9-62BF-120F-4A8E-24685DEB2A3D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84D1BD4-DA67-04D1-1020-14F4A504DEB9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3CB47A87-352D-994E-6D20-5BBD6AB53E94}"/>
              </a:ext>
            </a:extLst>
          </p:cNvPr>
          <p:cNvSpPr>
            <a:spLocks/>
          </p:cNvSpPr>
          <p:nvPr/>
        </p:nvSpPr>
        <p:spPr>
          <a:xfrm>
            <a:off x="6798167" y="2461892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4EA0DF-E042-236F-AFA3-3CBD41C2CFD2}"/>
              </a:ext>
            </a:extLst>
          </p:cNvPr>
          <p:cNvSpPr>
            <a:spLocks/>
          </p:cNvSpPr>
          <p:nvPr/>
        </p:nvSpPr>
        <p:spPr>
          <a:xfrm>
            <a:off x="5466729" y="1660049"/>
            <a:ext cx="1665011" cy="501540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013" kern="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52386B-3DFB-EE1A-9E84-8708FD43A423}"/>
              </a:ext>
            </a:extLst>
          </p:cNvPr>
          <p:cNvSpPr>
            <a:spLocks/>
          </p:cNvSpPr>
          <p:nvPr/>
        </p:nvSpPr>
        <p:spPr>
          <a:xfrm>
            <a:off x="5510652" y="1724731"/>
            <a:ext cx="816772" cy="376286"/>
          </a:xfrm>
          <a:prstGeom prst="roundRect">
            <a:avLst>
              <a:gd name="adj" fmla="val 8096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33D8724-A4EC-7A00-0F64-C717E4232D64}"/>
              </a:ext>
            </a:extLst>
          </p:cNvPr>
          <p:cNvSpPr>
            <a:spLocks/>
          </p:cNvSpPr>
          <p:nvPr/>
        </p:nvSpPr>
        <p:spPr>
          <a:xfrm>
            <a:off x="6371343" y="1724731"/>
            <a:ext cx="718848" cy="376286"/>
          </a:xfrm>
          <a:prstGeom prst="roundRect">
            <a:avLst>
              <a:gd name="adj" fmla="val 8096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Analyze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55FA80-3699-7140-24ED-80A6CECA312D}"/>
              </a:ext>
            </a:extLst>
          </p:cNvPr>
          <p:cNvSpPr>
            <a:spLocks/>
          </p:cNvSpPr>
          <p:nvPr/>
        </p:nvSpPr>
        <p:spPr>
          <a:xfrm>
            <a:off x="1184976" y="1660049"/>
            <a:ext cx="1665011" cy="501540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013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Collection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AD44684-84B3-B155-D708-F4AF1290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208" y="1075138"/>
            <a:ext cx="569990" cy="5191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11CA7BA-BC79-CCCB-EC6E-26438A2FA3AF}"/>
              </a:ext>
            </a:extLst>
          </p:cNvPr>
          <p:cNvSpPr txBox="1"/>
          <p:nvPr/>
        </p:nvSpPr>
        <p:spPr>
          <a:xfrm>
            <a:off x="3526680" y="1638583"/>
            <a:ext cx="10502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 Expert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1F972D-0CAD-F88F-97B3-722272D1073E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2017481" y="2161591"/>
            <a:ext cx="1" cy="23137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531015-15E1-883C-EF14-69F8477A092A}"/>
              </a:ext>
            </a:extLst>
          </p:cNvPr>
          <p:cNvCxnSpPr>
            <a:cxnSpLocks/>
            <a:stCxn id="83" idx="3"/>
            <a:endCxn id="95" idx="1"/>
          </p:cNvCxnSpPr>
          <p:nvPr/>
        </p:nvCxnSpPr>
        <p:spPr>
          <a:xfrm>
            <a:off x="6133543" y="2713554"/>
            <a:ext cx="664625" cy="234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BEDC962-44FA-666A-D6DC-578A152EBF22}"/>
              </a:ext>
            </a:extLst>
          </p:cNvPr>
          <p:cNvCxnSpPr>
            <a:cxnSpLocks/>
            <a:stCxn id="83" idx="0"/>
            <a:endCxn id="7" idx="1"/>
          </p:cNvCxnSpPr>
          <p:nvPr/>
        </p:nvCxnSpPr>
        <p:spPr>
          <a:xfrm rot="5400000" flipH="1" flipV="1">
            <a:off x="5090437" y="2092117"/>
            <a:ext cx="557583" cy="194993"/>
          </a:xfrm>
          <a:prstGeom prst="bentConnector2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4229AAEC-1A79-1AD3-8EC5-0485AADB3C7B}"/>
              </a:ext>
            </a:extLst>
          </p:cNvPr>
          <p:cNvCxnSpPr>
            <a:cxnSpLocks/>
            <a:stCxn id="32" idx="3"/>
            <a:endCxn id="7" idx="0"/>
          </p:cNvCxnSpPr>
          <p:nvPr/>
        </p:nvCxnSpPr>
        <p:spPr>
          <a:xfrm>
            <a:off x="4453198" y="1334691"/>
            <a:ext cx="1846036" cy="325361"/>
          </a:xfrm>
          <a:prstGeom prst="bentConnector2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04EED0A2-AF9D-1CA0-F1F7-45597E806145}"/>
              </a:ext>
            </a:extLst>
          </p:cNvPr>
          <p:cNvCxnSpPr>
            <a:cxnSpLocks/>
            <a:stCxn id="7" idx="3"/>
            <a:endCxn id="95" idx="0"/>
          </p:cNvCxnSpPr>
          <p:nvPr/>
        </p:nvCxnSpPr>
        <p:spPr>
          <a:xfrm>
            <a:off x="7131739" y="1910819"/>
            <a:ext cx="182122" cy="551070"/>
          </a:xfrm>
          <a:prstGeom prst="bentConnector2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87E5F350-978B-6634-E0D2-B8AA4B4483A6}"/>
              </a:ext>
            </a:extLst>
          </p:cNvPr>
          <p:cNvCxnSpPr>
            <a:cxnSpLocks/>
            <a:stCxn id="32" idx="1"/>
            <a:endCxn id="20" idx="0"/>
          </p:cNvCxnSpPr>
          <p:nvPr/>
        </p:nvCxnSpPr>
        <p:spPr>
          <a:xfrm rot="10800000" flipV="1">
            <a:off x="2017478" y="1334691"/>
            <a:ext cx="1865727" cy="325361"/>
          </a:xfrm>
          <a:prstGeom prst="bentConnector2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9DA64B1-846E-2E5D-BF00-86B5BFD32D10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D027422-3568-1FE2-6AB0-93267B479C5C}"/>
              </a:ext>
            </a:extLst>
          </p:cNvPr>
          <p:cNvSpPr txBox="1"/>
          <p:nvPr/>
        </p:nvSpPr>
        <p:spPr>
          <a:xfrm>
            <a:off x="6299230" y="1076236"/>
            <a:ext cx="1091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Analysis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2B5387-E06A-9FC1-2388-3102C573F1DC}"/>
              </a:ext>
            </a:extLst>
          </p:cNvPr>
          <p:cNvSpPr txBox="1"/>
          <p:nvPr/>
        </p:nvSpPr>
        <p:spPr>
          <a:xfrm>
            <a:off x="1182790" y="1009330"/>
            <a:ext cx="150233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Data-collection intents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0D017-0A6C-1D49-E9C6-B0EE60816F7F}"/>
              </a:ext>
            </a:extLst>
          </p:cNvPr>
          <p:cNvSpPr txBox="1"/>
          <p:nvPr/>
        </p:nvSpPr>
        <p:spPr>
          <a:xfrm>
            <a:off x="662534" y="2353236"/>
            <a:ext cx="166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“Better” Data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1045CBA5-3911-6D25-6DC2-98DB8581EB59}"/>
              </a:ext>
            </a:extLst>
          </p:cNvPr>
          <p:cNvSpPr/>
          <p:nvPr/>
        </p:nvSpPr>
        <p:spPr>
          <a:xfrm>
            <a:off x="152400" y="3609076"/>
            <a:ext cx="8763000" cy="865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For any given learning problem and environment,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iteratively fix underspecification issues to collect “better” data</a:t>
            </a:r>
            <a:endParaRPr lang="en-US" sz="22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BB146-94A6-CDD7-3825-915BCEA51DB1}"/>
              </a:ext>
            </a:extLst>
          </p:cNvPr>
          <p:cNvSpPr txBox="1"/>
          <p:nvPr/>
        </p:nvSpPr>
        <p:spPr>
          <a:xfrm>
            <a:off x="680823" y="2353234"/>
            <a:ext cx="166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“Some” Data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1ABD794-522D-8954-425E-31CC6EE5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Our Approach: Closed-Loop ML Pipeline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5CDAB-49F0-C4DE-F98E-52DBC1C5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0" grpId="0" animBg="1"/>
      <p:bldP spid="42" grpId="0"/>
      <p:bldP spid="141" grpId="0"/>
      <p:bldP spid="142" grpId="0"/>
      <p:bldP spid="6" grpId="0"/>
      <p:bldP spid="9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4117824-1F33-6E1F-F7C2-FCB3441C0606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1669654" y="2718323"/>
            <a:ext cx="70214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D280DA-CDFF-AA57-585B-110813E6DA99}"/>
              </a:ext>
            </a:extLst>
          </p:cNvPr>
          <p:cNvSpPr txBox="1"/>
          <p:nvPr/>
        </p:nvSpPr>
        <p:spPr>
          <a:xfrm>
            <a:off x="1666410" y="2353426"/>
            <a:ext cx="70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32DA75-BE47-57CE-1A74-453F1676536F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1CB35EA-13D1-6F10-C218-39B3DA482A58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C309E38-37E5-5C3F-868E-36BEBFAB05C6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5498BB9-62BF-120F-4A8E-24685DEB2A3D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84D1BD4-DA67-04D1-1020-14F4A504DEB9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3CB47A87-352D-994E-6D20-5BBD6AB53E94}"/>
              </a:ext>
            </a:extLst>
          </p:cNvPr>
          <p:cNvSpPr>
            <a:spLocks/>
          </p:cNvSpPr>
          <p:nvPr/>
        </p:nvSpPr>
        <p:spPr>
          <a:xfrm>
            <a:off x="6798167" y="2461892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4EA0DF-E042-236F-AFA3-3CBD41C2CFD2}"/>
              </a:ext>
            </a:extLst>
          </p:cNvPr>
          <p:cNvSpPr>
            <a:spLocks/>
          </p:cNvSpPr>
          <p:nvPr/>
        </p:nvSpPr>
        <p:spPr>
          <a:xfrm>
            <a:off x="5466729" y="1566648"/>
            <a:ext cx="1665011" cy="594944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/>
            <a:r>
              <a:rPr lang="en-US" sz="1800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Trustee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55FA80-3699-7140-24ED-80A6CECA312D}"/>
              </a:ext>
            </a:extLst>
          </p:cNvPr>
          <p:cNvSpPr>
            <a:spLocks/>
          </p:cNvSpPr>
          <p:nvPr/>
        </p:nvSpPr>
        <p:spPr>
          <a:xfrm>
            <a:off x="1184976" y="1566008"/>
            <a:ext cx="1665011" cy="595585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800" b="1" kern="0" dirty="0" err="1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netUnicorn</a:t>
            </a:r>
            <a:endParaRPr lang="en-US" sz="1800" b="1" kern="0" dirty="0">
              <a:solidFill>
                <a:schemeClr val="accent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AD44684-84B3-B155-D708-F4AF1290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08" y="1075138"/>
            <a:ext cx="569990" cy="5191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11CA7BA-BC79-CCCB-EC6E-26438A2FA3AF}"/>
              </a:ext>
            </a:extLst>
          </p:cNvPr>
          <p:cNvSpPr txBox="1"/>
          <p:nvPr/>
        </p:nvSpPr>
        <p:spPr>
          <a:xfrm>
            <a:off x="3526680" y="1638583"/>
            <a:ext cx="10502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 Expert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1F972D-0CAD-F88F-97B3-722272D1073E}"/>
              </a:ext>
            </a:extLst>
          </p:cNvPr>
          <p:cNvCxnSpPr>
            <a:cxnSpLocks/>
            <a:stCxn id="20" idx="2"/>
            <a:endCxn id="81" idx="0"/>
          </p:cNvCxnSpPr>
          <p:nvPr/>
        </p:nvCxnSpPr>
        <p:spPr>
          <a:xfrm flipH="1">
            <a:off x="2017480" y="2161593"/>
            <a:ext cx="2" cy="19183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531015-15E1-883C-EF14-69F8477A092A}"/>
              </a:ext>
            </a:extLst>
          </p:cNvPr>
          <p:cNvCxnSpPr>
            <a:cxnSpLocks/>
            <a:stCxn id="83" idx="3"/>
            <a:endCxn id="95" idx="1"/>
          </p:cNvCxnSpPr>
          <p:nvPr/>
        </p:nvCxnSpPr>
        <p:spPr>
          <a:xfrm>
            <a:off x="6133543" y="2713554"/>
            <a:ext cx="664625" cy="234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BEDC962-44FA-666A-D6DC-578A152EBF22}"/>
              </a:ext>
            </a:extLst>
          </p:cNvPr>
          <p:cNvCxnSpPr>
            <a:cxnSpLocks/>
            <a:stCxn id="83" idx="0"/>
            <a:endCxn id="7" idx="1"/>
          </p:cNvCxnSpPr>
          <p:nvPr/>
        </p:nvCxnSpPr>
        <p:spPr>
          <a:xfrm rot="5400000" flipH="1" flipV="1">
            <a:off x="5067090" y="2068768"/>
            <a:ext cx="604285" cy="194993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4229AAEC-1A79-1AD3-8EC5-0485AADB3C7B}"/>
              </a:ext>
            </a:extLst>
          </p:cNvPr>
          <p:cNvCxnSpPr>
            <a:cxnSpLocks/>
            <a:stCxn id="32" idx="3"/>
            <a:endCxn id="7" idx="0"/>
          </p:cNvCxnSpPr>
          <p:nvPr/>
        </p:nvCxnSpPr>
        <p:spPr>
          <a:xfrm>
            <a:off x="4453198" y="1334691"/>
            <a:ext cx="1846036" cy="231956"/>
          </a:xfrm>
          <a:prstGeom prst="bentConnector2">
            <a:avLst/>
          </a:prstGeom>
          <a:ln w="158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04EED0A2-AF9D-1CA0-F1F7-45597E806145}"/>
              </a:ext>
            </a:extLst>
          </p:cNvPr>
          <p:cNvCxnSpPr>
            <a:cxnSpLocks/>
            <a:stCxn id="7" idx="3"/>
            <a:endCxn id="95" idx="0"/>
          </p:cNvCxnSpPr>
          <p:nvPr/>
        </p:nvCxnSpPr>
        <p:spPr>
          <a:xfrm>
            <a:off x="7131739" y="1864120"/>
            <a:ext cx="182122" cy="597772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87E5F350-978B-6634-E0D2-B8AA4B4483A6}"/>
              </a:ext>
            </a:extLst>
          </p:cNvPr>
          <p:cNvCxnSpPr>
            <a:cxnSpLocks/>
            <a:stCxn id="32" idx="1"/>
            <a:endCxn id="20" idx="0"/>
          </p:cNvCxnSpPr>
          <p:nvPr/>
        </p:nvCxnSpPr>
        <p:spPr>
          <a:xfrm rot="10800000" flipV="1">
            <a:off x="2017478" y="1334690"/>
            <a:ext cx="1865727" cy="231316"/>
          </a:xfrm>
          <a:prstGeom prst="bentConnector2">
            <a:avLst/>
          </a:prstGeom>
          <a:ln w="158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9DA64B1-846E-2E5D-BF00-86B5BFD32D10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D027422-3568-1FE2-6AB0-93267B479C5C}"/>
              </a:ext>
            </a:extLst>
          </p:cNvPr>
          <p:cNvSpPr txBox="1"/>
          <p:nvPr/>
        </p:nvSpPr>
        <p:spPr>
          <a:xfrm>
            <a:off x="6299230" y="1076236"/>
            <a:ext cx="1091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Analysis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2B5387-E06A-9FC1-2388-3102C573F1DC}"/>
              </a:ext>
            </a:extLst>
          </p:cNvPr>
          <p:cNvSpPr txBox="1"/>
          <p:nvPr/>
        </p:nvSpPr>
        <p:spPr>
          <a:xfrm>
            <a:off x="1182790" y="1009330"/>
            <a:ext cx="150233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Data-collection intents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E437F0-E98D-249C-2F52-6B447B86EE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9"/>
          <a:stretch/>
        </p:blipFill>
        <p:spPr>
          <a:xfrm>
            <a:off x="1210066" y="3851993"/>
            <a:ext cx="1614827" cy="75024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39A4AE-488A-748F-B679-8B0794006630}"/>
              </a:ext>
            </a:extLst>
          </p:cNvPr>
          <p:cNvCxnSpPr>
            <a:cxnSpLocks/>
            <a:stCxn id="24" idx="0"/>
            <a:endCxn id="81" idx="2"/>
          </p:cNvCxnSpPr>
          <p:nvPr/>
        </p:nvCxnSpPr>
        <p:spPr>
          <a:xfrm flipV="1">
            <a:off x="2017480" y="2722758"/>
            <a:ext cx="0" cy="112923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693A1B-1010-19BB-9A4B-58BF412BDA22}"/>
              </a:ext>
            </a:extLst>
          </p:cNvPr>
          <p:cNvSpPr>
            <a:spLocks/>
          </p:cNvSpPr>
          <p:nvPr/>
        </p:nvSpPr>
        <p:spPr>
          <a:xfrm>
            <a:off x="1182793" y="4603450"/>
            <a:ext cx="1667192" cy="508607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800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PINOT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60101-1D2D-A11F-3A96-456838B8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258" y="2989644"/>
            <a:ext cx="5684847" cy="195256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 b="1" dirty="0" err="1">
                <a:solidFill>
                  <a:srgbClr val="333399"/>
                </a:solidFill>
              </a:rPr>
              <a:t>netUnicorn</a:t>
            </a:r>
            <a:r>
              <a:rPr lang="en-US" sz="1800" b="1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chemeClr val="bg2"/>
                </a:solidFill>
              </a:rPr>
              <a:t>[CCS’23]</a:t>
            </a:r>
          </a:p>
          <a:p>
            <a:pPr marL="342892" lvl="1" indent="0">
              <a:lnSpc>
                <a:spcPct val="120000"/>
              </a:lnSpc>
              <a:buNone/>
            </a:pP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Iteratively collect data for any problem and environment</a:t>
            </a:r>
            <a:endParaRPr lang="en-US" b="1" dirty="0">
              <a:solidFill>
                <a:srgbClr val="3333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333399"/>
                </a:solidFill>
              </a:rPr>
              <a:t>Trustee </a:t>
            </a:r>
            <a:r>
              <a:rPr lang="en-US" sz="1800" b="1" dirty="0">
                <a:solidFill>
                  <a:schemeClr val="bg2"/>
                </a:solidFill>
              </a:rPr>
              <a:t>[CCS’22]</a:t>
            </a:r>
          </a:p>
          <a:p>
            <a:pPr marL="342892" lvl="1" indent="0">
              <a:lnSpc>
                <a:spcPct val="120000"/>
              </a:lnSpc>
              <a:buNone/>
            </a:pP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Explain and analyze ML model’s decision making</a:t>
            </a:r>
            <a:endParaRPr lang="en-US" sz="1350" b="1" dirty="0">
              <a:solidFill>
                <a:srgbClr val="3333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333399"/>
                </a:solidFill>
              </a:rPr>
              <a:t>PINOT </a:t>
            </a:r>
            <a:r>
              <a:rPr lang="en-US" sz="1800" b="1" dirty="0">
                <a:solidFill>
                  <a:schemeClr val="bg2"/>
                </a:solidFill>
              </a:rPr>
              <a:t>[HotNets’19, NSDI’22, VLDB’23, ANRW’23]</a:t>
            </a:r>
          </a:p>
          <a:p>
            <a:pPr marL="342892" lvl="1" indent="0">
              <a:lnSpc>
                <a:spcPct val="120000"/>
              </a:lnSpc>
              <a:buNone/>
            </a:pPr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Transform your production network for data collection</a:t>
            </a:r>
          </a:p>
        </p:txBody>
      </p:sp>
      <p:pic>
        <p:nvPicPr>
          <p:cNvPr id="6" name="Graphic 5" descr="Ribbon">
            <a:extLst>
              <a:ext uri="{FF2B5EF4-FFF2-40B4-BE49-F238E27FC236}">
                <a16:creationId xmlns:a16="http://schemas.microsoft.com/office/drawing/2014/main" id="{935E81A3-AEDB-1277-9CDB-79487DB7F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3705" y="3729065"/>
            <a:ext cx="262782" cy="262782"/>
          </a:xfrm>
          <a:prstGeom prst="rect">
            <a:avLst/>
          </a:prstGeom>
        </p:spPr>
      </p:pic>
      <p:pic>
        <p:nvPicPr>
          <p:cNvPr id="8" name="Graphic 7" descr="Ribbon">
            <a:extLst>
              <a:ext uri="{FF2B5EF4-FFF2-40B4-BE49-F238E27FC236}">
                <a16:creationId xmlns:a16="http://schemas.microsoft.com/office/drawing/2014/main" id="{26F52D7C-5150-3F5B-7E59-B2FBAC22E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9848" y="3729065"/>
            <a:ext cx="262782" cy="262782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6C7D17CA-8C23-A72C-062D-3693BAEB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Building Blocks for Closed-loop ML Pipeline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B9D8D-217B-3BDD-DB8E-B179C9A2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42" grpId="0"/>
      <p:bldP spid="141" grpId="0"/>
      <p:bldP spid="14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Trustee Overview</a:t>
            </a:r>
          </a:p>
        </p:txBody>
      </p:sp>
      <p:sp>
        <p:nvSpPr>
          <p:cNvPr id="4" name="Google Shape;885;p51">
            <a:extLst>
              <a:ext uri="{FF2B5EF4-FFF2-40B4-BE49-F238E27FC236}">
                <a16:creationId xmlns:a16="http://schemas.microsoft.com/office/drawing/2014/main" id="{A292B123-AF0F-098D-71FA-17CCD01F02A8}"/>
              </a:ext>
            </a:extLst>
          </p:cNvPr>
          <p:cNvSpPr/>
          <p:nvPr/>
        </p:nvSpPr>
        <p:spPr>
          <a:xfrm>
            <a:off x="3248738" y="2040705"/>
            <a:ext cx="2646524" cy="1199604"/>
          </a:xfrm>
          <a:prstGeom prst="rect">
            <a:avLst/>
          </a:prstGeom>
          <a:solidFill>
            <a:srgbClr val="F5F0E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defTabSz="685783"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Raleway"/>
            </a:endParaRPr>
          </a:p>
        </p:txBody>
      </p:sp>
      <p:sp>
        <p:nvSpPr>
          <p:cNvPr id="6" name="Google Shape;887;p51">
            <a:extLst>
              <a:ext uri="{FF2B5EF4-FFF2-40B4-BE49-F238E27FC236}">
                <a16:creationId xmlns:a16="http://schemas.microsoft.com/office/drawing/2014/main" id="{B02F5A30-BF6F-5B2E-FAE5-926153A04F09}"/>
              </a:ext>
            </a:extLst>
          </p:cNvPr>
          <p:cNvSpPr/>
          <p:nvPr/>
        </p:nvSpPr>
        <p:spPr>
          <a:xfrm>
            <a:off x="5895262" y="2557032"/>
            <a:ext cx="333900" cy="1669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DEEF0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783"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Arial"/>
            </a:endParaRPr>
          </a:p>
        </p:txBody>
      </p:sp>
      <p:pic>
        <p:nvPicPr>
          <p:cNvPr id="18" name="Google Shape;900;p51">
            <a:extLst>
              <a:ext uri="{FF2B5EF4-FFF2-40B4-BE49-F238E27FC236}">
                <a16:creationId xmlns:a16="http://schemas.microsoft.com/office/drawing/2014/main" id="{3638A42A-1E91-FD8B-07C8-5767FCC21A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004" y="2309977"/>
            <a:ext cx="2249992" cy="6610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15599C-76BB-E327-56C2-F1B437B4152C}"/>
              </a:ext>
            </a:extLst>
          </p:cNvPr>
          <p:cNvSpPr txBox="1"/>
          <p:nvPr/>
        </p:nvSpPr>
        <p:spPr>
          <a:xfrm>
            <a:off x="6159433" y="2455841"/>
            <a:ext cx="174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aleway"/>
              </a:rPr>
              <a:t>Explanations</a:t>
            </a:r>
          </a:p>
          <a:p>
            <a:pPr algn="ctr"/>
            <a:r>
              <a:rPr lang="en-US" sz="1800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aleway"/>
              </a:rPr>
              <a:t>(decision trees)</a:t>
            </a:r>
            <a:endParaRPr lang="en-US" sz="1800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C30E360-A9A5-27C1-4E8F-8314A60678C5}"/>
              </a:ext>
            </a:extLst>
          </p:cNvPr>
          <p:cNvSpPr/>
          <p:nvPr/>
        </p:nvSpPr>
        <p:spPr>
          <a:xfrm>
            <a:off x="190499" y="3951208"/>
            <a:ext cx="8763000" cy="83184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83">
              <a:defRPr/>
            </a:pPr>
            <a:r>
              <a:rPr lang="en-US" sz="2200" b="1" kern="0" dirty="0">
                <a:latin typeface="Helvetica Neue" charset="0"/>
                <a:ea typeface="Helvetica Neue" charset="0"/>
                <a:cs typeface="Helvetica Neue" charset="0"/>
              </a:rPr>
              <a:t>Model-agnostic, high-fidelity, low-complexity, and stable explanations to model’s decision-making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413BFE6-3E0F-A98D-1331-7FA9C9065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25" y="1626077"/>
            <a:ext cx="1323975" cy="2238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D1748A-8E59-96D0-4CEF-A0534067C5C9}"/>
              </a:ext>
            </a:extLst>
          </p:cNvPr>
          <p:cNvSpPr txBox="1"/>
          <p:nvPr/>
        </p:nvSpPr>
        <p:spPr>
          <a:xfrm>
            <a:off x="1652154" y="1091849"/>
            <a:ext cx="576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post-hoc global 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</a:t>
            </a:r>
            <a:r>
              <a:rPr lang="en-US" sz="1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explainability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framework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9ADFA-6E83-48F8-DCB7-CEBED9BB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Our Lives in the Post-Pandemic Era</a:t>
            </a:r>
          </a:p>
        </p:txBody>
      </p:sp>
      <p:pic>
        <p:nvPicPr>
          <p:cNvPr id="4" name="Picture 10" descr="Telehealth Investment Shifts Signal Market Maturity | AHA">
            <a:extLst>
              <a:ext uri="{FF2B5EF4-FFF2-40B4-BE49-F238E27FC236}">
                <a16:creationId xmlns:a16="http://schemas.microsoft.com/office/drawing/2014/main" id="{EA493677-7A8A-D5A4-DFDC-D75ADD808C3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11652" y="1895647"/>
            <a:ext cx="2384203" cy="1306572"/>
          </a:xfrm>
          <a:prstGeom prst="rect">
            <a:avLst/>
          </a:prstGeom>
          <a:ln w="0">
            <a:noFill/>
          </a:ln>
        </p:spPr>
      </p:pic>
      <p:pic>
        <p:nvPicPr>
          <p:cNvPr id="6" name="Picture 2" descr="Work from Home Tips: Manage Stress &amp; Be Productive | FischTank PR">
            <a:extLst>
              <a:ext uri="{FF2B5EF4-FFF2-40B4-BE49-F238E27FC236}">
                <a16:creationId xmlns:a16="http://schemas.microsoft.com/office/drawing/2014/main" id="{89BEDB69-D9CE-8145-ACB8-17EBCDD5875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66612" y="3909165"/>
            <a:ext cx="2191159" cy="1140258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 descr="Remote learning in depth – The CavChron">
            <a:extLst>
              <a:ext uri="{FF2B5EF4-FFF2-40B4-BE49-F238E27FC236}">
                <a16:creationId xmlns:a16="http://schemas.microsoft.com/office/drawing/2014/main" id="{CF70DF21-B7A8-95EA-4B77-0D0B68B747B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362052" y="1460683"/>
            <a:ext cx="2133601" cy="1063754"/>
          </a:xfrm>
          <a:prstGeom prst="rect">
            <a:avLst/>
          </a:prstGeom>
          <a:ln w="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53FF30-D45E-310F-8F00-9A276FC10AB2}"/>
              </a:ext>
            </a:extLst>
          </p:cNvPr>
          <p:cNvSpPr txBox="1"/>
          <p:nvPr/>
        </p:nvSpPr>
        <p:spPr>
          <a:xfrm>
            <a:off x="2154162" y="3407697"/>
            <a:ext cx="816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58FB2-B5D3-F91F-5B46-1E8C53E28242}"/>
              </a:ext>
            </a:extLst>
          </p:cNvPr>
          <p:cNvSpPr txBox="1"/>
          <p:nvPr/>
        </p:nvSpPr>
        <p:spPr>
          <a:xfrm>
            <a:off x="6446077" y="1381434"/>
            <a:ext cx="1515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Healthcare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6668B-FAF3-76B2-A7A5-9BBB19A5CC3B}"/>
              </a:ext>
            </a:extLst>
          </p:cNvPr>
          <p:cNvSpPr txBox="1"/>
          <p:nvPr/>
        </p:nvSpPr>
        <p:spPr>
          <a:xfrm>
            <a:off x="3722045" y="968064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59F6C-FCE0-9296-A6CE-D0BEFA3BC0D3}"/>
              </a:ext>
            </a:extLst>
          </p:cNvPr>
          <p:cNvSpPr txBox="1"/>
          <p:nvPr/>
        </p:nvSpPr>
        <p:spPr>
          <a:xfrm>
            <a:off x="1406247" y="137170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E-Gov</a:t>
            </a:r>
          </a:p>
        </p:txBody>
      </p:sp>
      <p:pic>
        <p:nvPicPr>
          <p:cNvPr id="25606" name="Picture 6" descr="Making E-Government Work - The Hague Academy">
            <a:extLst>
              <a:ext uri="{FF2B5EF4-FFF2-40B4-BE49-F238E27FC236}">
                <a16:creationId xmlns:a16="http://schemas.microsoft.com/office/drawing/2014/main" id="{F579F5FF-BF5C-78B1-3569-ACF7705A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8" y="1895647"/>
            <a:ext cx="2133601" cy="13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72021FC-2707-B260-E02C-54082F42EB80}"/>
              </a:ext>
            </a:extLst>
          </p:cNvPr>
          <p:cNvSpPr/>
          <p:nvPr/>
        </p:nvSpPr>
        <p:spPr>
          <a:xfrm>
            <a:off x="3365104" y="2583661"/>
            <a:ext cx="2133601" cy="1294662"/>
          </a:xfrm>
          <a:prstGeom prst="ellipse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85B722CB-5DBE-A2A2-0B59-B75E38B43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747" y="2778948"/>
            <a:ext cx="457200" cy="457200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8C506804-3C75-F6EA-B2F3-D105C565D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0253" y="2778948"/>
            <a:ext cx="457200" cy="457200"/>
          </a:xfrm>
          <a:prstGeom prst="rect">
            <a:avLst/>
          </a:prstGeom>
        </p:spPr>
      </p:pic>
      <p:pic>
        <p:nvPicPr>
          <p:cNvPr id="20" name="Graphic 19" descr="User">
            <a:extLst>
              <a:ext uri="{FF2B5EF4-FFF2-40B4-BE49-F238E27FC236}">
                <a16:creationId xmlns:a16="http://schemas.microsoft.com/office/drawing/2014/main" id="{C36D867B-7AE0-39DF-D14B-8BD3D3EAF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6860" y="2778948"/>
            <a:ext cx="457200" cy="457200"/>
          </a:xfrm>
          <a:prstGeom prst="rect">
            <a:avLst/>
          </a:prstGeom>
        </p:spPr>
      </p:pic>
      <p:pic>
        <p:nvPicPr>
          <p:cNvPr id="21" name="Graphic 20" descr="User">
            <a:extLst>
              <a:ext uri="{FF2B5EF4-FFF2-40B4-BE49-F238E27FC236}">
                <a16:creationId xmlns:a16="http://schemas.microsoft.com/office/drawing/2014/main" id="{288B9122-6582-B04C-6B32-0C884DE91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8051" y="2970247"/>
            <a:ext cx="457200" cy="457200"/>
          </a:xfrm>
          <a:prstGeom prst="rect">
            <a:avLst/>
          </a:prstGeom>
        </p:spPr>
      </p:pic>
      <p:pic>
        <p:nvPicPr>
          <p:cNvPr id="22" name="Graphic 21" descr="User">
            <a:extLst>
              <a:ext uri="{FF2B5EF4-FFF2-40B4-BE49-F238E27FC236}">
                <a16:creationId xmlns:a16="http://schemas.microsoft.com/office/drawing/2014/main" id="{54C6F181-0508-9A44-D811-1B064E568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6788" y="3288173"/>
            <a:ext cx="457200" cy="457200"/>
          </a:xfrm>
          <a:prstGeom prst="rect">
            <a:avLst/>
          </a:prstGeom>
        </p:spPr>
      </p:pic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ABF7B289-63D9-AD90-5B9B-AFCC6DA5A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5525" y="2975130"/>
            <a:ext cx="457200" cy="457200"/>
          </a:xfrm>
          <a:prstGeom prst="rect">
            <a:avLst/>
          </a:prstGeom>
        </p:spPr>
      </p:pic>
      <p:pic>
        <p:nvPicPr>
          <p:cNvPr id="25612" name="Picture 12" descr="UPU to expand access to digital financial services - Parcel and Postal  Technology International">
            <a:extLst>
              <a:ext uri="{FF2B5EF4-FFF2-40B4-BE49-F238E27FC236}">
                <a16:creationId xmlns:a16="http://schemas.microsoft.com/office/drawing/2014/main" id="{E5B4838E-BB52-E21B-D784-BDBE5685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80" y="3909165"/>
            <a:ext cx="2382259" cy="11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10CD58-AC69-1FE0-E899-FFD90AA54A17}"/>
              </a:ext>
            </a:extLst>
          </p:cNvPr>
          <p:cNvSpPr txBox="1"/>
          <p:nvPr/>
        </p:nvSpPr>
        <p:spPr>
          <a:xfrm>
            <a:off x="5791186" y="3407697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Finance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927E3B7-45EF-E789-07F4-F512F9B33086}"/>
              </a:ext>
            </a:extLst>
          </p:cNvPr>
          <p:cNvSpPr/>
          <p:nvPr/>
        </p:nvSpPr>
        <p:spPr>
          <a:xfrm>
            <a:off x="190500" y="3643588"/>
            <a:ext cx="8763000" cy="9898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Access to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secure and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performant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“Internet for All”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is critical</a:t>
            </a:r>
            <a:endParaRPr lang="en-US" sz="2400" b="1" i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6C91C-7258-04B4-1D3B-39EB6155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5523A7-29D0-FEB1-5C42-0E470392A174}"/>
              </a:ext>
            </a:extLst>
          </p:cNvPr>
          <p:cNvSpPr txBox="1">
            <a:spLocks/>
          </p:cNvSpPr>
          <p:nvPr/>
        </p:nvSpPr>
        <p:spPr bwMode="auto">
          <a:xfrm>
            <a:off x="1518419" y="3715288"/>
            <a:ext cx="6390450" cy="13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defTabSz="685783">
              <a:buNone/>
            </a:pPr>
            <a:r>
              <a:rPr lang="en-US" sz="18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Observations</a:t>
            </a:r>
          </a:p>
          <a:p>
            <a:pPr defTabSz="685783"/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All nodes sending benign traffic have the same TTL</a:t>
            </a:r>
          </a:p>
          <a:p>
            <a:pPr defTabSz="685783"/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Model learns a shortcut---</a:t>
            </a:r>
            <a:r>
              <a:rPr lang="en-US" sz="18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underspecification issue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CD23F-295A-D8B9-E8FA-E8F617EE52B6}"/>
              </a:ext>
            </a:extLst>
          </p:cNvPr>
          <p:cNvSpPr txBox="1"/>
          <p:nvPr/>
        </p:nvSpPr>
        <p:spPr>
          <a:xfrm>
            <a:off x="267854" y="1979713"/>
            <a:ext cx="358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en-US" sz="16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CIC-IDS-2017 Dataset</a:t>
            </a:r>
          </a:p>
          <a:p>
            <a:r>
              <a:rPr lang="en-US" sz="16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</a:t>
            </a:r>
            <a:r>
              <a:rPr lang="en-US" sz="16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Multi-layer perceptron (MLP)</a:t>
            </a:r>
          </a:p>
          <a:p>
            <a:r>
              <a:rPr lang="en-US" sz="16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F1-score</a:t>
            </a:r>
            <a:r>
              <a:rPr lang="en-US" sz="16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0.99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84B96C-EDE3-5FB1-603A-CF553DDAA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95" t="31418" r="24194" b="51080"/>
          <a:stretch/>
        </p:blipFill>
        <p:spPr>
          <a:xfrm>
            <a:off x="3741997" y="1555589"/>
            <a:ext cx="3668691" cy="2159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B2ADA7-A760-30C8-8C89-A5888573B152}"/>
              </a:ext>
            </a:extLst>
          </p:cNvPr>
          <p:cNvSpPr txBox="1"/>
          <p:nvPr/>
        </p:nvSpPr>
        <p:spPr>
          <a:xfrm>
            <a:off x="4817226" y="1199346"/>
            <a:ext cx="1518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Trustee’s</a:t>
            </a:r>
          </a:p>
          <a:p>
            <a:pPr algn="ctr"/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Decision Tree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0F8CC61-ED22-6DC5-96DB-5128BE4403A9}"/>
              </a:ext>
            </a:extLst>
          </p:cNvPr>
          <p:cNvSpPr txBox="1">
            <a:spLocks/>
          </p:cNvSpPr>
          <p:nvPr/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>
                <a:solidFill>
                  <a:srgbClr val="800000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b="1" kern="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Trustee in Action: Detecting HTTP </a:t>
            </a:r>
            <a:r>
              <a:rPr lang="en-US" b="1" kern="0" dirty="0" err="1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Bruteforce</a:t>
            </a:r>
            <a:r>
              <a:rPr lang="en-US" b="1" kern="0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Attacks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F9D7F-6966-6864-4F05-285AB0421167}"/>
              </a:ext>
            </a:extLst>
          </p:cNvPr>
          <p:cNvSpPr txBox="1">
            <a:spLocks/>
          </p:cNvSpPr>
          <p:nvPr/>
        </p:nvSpPr>
        <p:spPr>
          <a:xfrm>
            <a:off x="7010400" y="4857750"/>
            <a:ext cx="2133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5ADB0F-E9F2-1D42-9E15-ECDE97EFB0F8}" type="slidenum">
              <a:rPr lang="en-US" sz="105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>
                <a:defRPr/>
              </a:pPr>
              <a:t>20</a:t>
            </a:fld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Trustee in 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C44F1-6F14-6352-A954-E57136E12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8"/>
          <a:stretch/>
        </p:blipFill>
        <p:spPr>
          <a:xfrm>
            <a:off x="463186" y="1612981"/>
            <a:ext cx="5576430" cy="144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50B65-D73A-D1C6-8616-1CA212972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60" r="20424"/>
          <a:stretch/>
        </p:blipFill>
        <p:spPr>
          <a:xfrm>
            <a:off x="6039616" y="1810689"/>
            <a:ext cx="2213859" cy="1251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4290E-308B-1B47-14B4-BA27E60490C8}"/>
              </a:ext>
            </a:extLst>
          </p:cNvPr>
          <p:cNvSpPr txBox="1"/>
          <p:nvPr/>
        </p:nvSpPr>
        <p:spPr>
          <a:xfrm>
            <a:off x="6039616" y="1287469"/>
            <a:ext cx="2213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Underspecification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Issues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4F01FF2-8BCF-4EFF-4093-FF7861D5757A}"/>
              </a:ext>
            </a:extLst>
          </p:cNvPr>
          <p:cNvSpPr/>
          <p:nvPr/>
        </p:nvSpPr>
        <p:spPr>
          <a:xfrm>
            <a:off x="152400" y="3481563"/>
            <a:ext cx="8762999" cy="9484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Demonstrated prevalence of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underspecification issues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in existing ML artifacts for network security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A9D70-96A7-5E05-BBF2-3D5FD2CB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Trustee in 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C44F1-6F14-6352-A954-E57136E12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8"/>
          <a:stretch/>
        </p:blipFill>
        <p:spPr>
          <a:xfrm>
            <a:off x="463186" y="1612981"/>
            <a:ext cx="5576430" cy="144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50B65-D73A-D1C6-8616-1CA212972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60" r="20424"/>
          <a:stretch/>
        </p:blipFill>
        <p:spPr>
          <a:xfrm>
            <a:off x="6039616" y="1810689"/>
            <a:ext cx="2213859" cy="1251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3BE53-D33C-D948-26F7-E592DECAFEA2}"/>
              </a:ext>
            </a:extLst>
          </p:cNvPr>
          <p:cNvSpPr txBox="1"/>
          <p:nvPr/>
        </p:nvSpPr>
        <p:spPr>
          <a:xfrm>
            <a:off x="1873702" y="1287443"/>
            <a:ext cx="2213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Public Datasets</a:t>
            </a:r>
          </a:p>
        </p:txBody>
      </p:sp>
      <p:pic>
        <p:nvPicPr>
          <p:cNvPr id="4" name="Graphic 3" descr="Ribbon">
            <a:extLst>
              <a:ext uri="{FF2B5EF4-FFF2-40B4-BE49-F238E27FC236}">
                <a16:creationId xmlns:a16="http://schemas.microsoft.com/office/drawing/2014/main" id="{6FC61056-0B7E-E061-AF54-7EF9B0597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0413" y="371108"/>
            <a:ext cx="391515" cy="391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1C766-F769-7C02-0462-56D2DC6A1969}"/>
              </a:ext>
            </a:extLst>
          </p:cNvPr>
          <p:cNvSpPr txBox="1"/>
          <p:nvPr/>
        </p:nvSpPr>
        <p:spPr>
          <a:xfrm>
            <a:off x="4641928" y="412978"/>
            <a:ext cx="4310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IETF/IRTF Applied Networking Research Prize, 2023</a:t>
            </a:r>
          </a:p>
        </p:txBody>
      </p:sp>
      <p:pic>
        <p:nvPicPr>
          <p:cNvPr id="11" name="Graphic 10" descr="Ribbon">
            <a:extLst>
              <a:ext uri="{FF2B5EF4-FFF2-40B4-BE49-F238E27FC236}">
                <a16:creationId xmlns:a16="http://schemas.microsoft.com/office/drawing/2014/main" id="{098CD605-16F2-BE44-0117-46A717763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0413" y="824940"/>
            <a:ext cx="391515" cy="391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7B101B-C6EA-BC6F-30F8-F22437830BB6}"/>
              </a:ext>
            </a:extLst>
          </p:cNvPr>
          <p:cNvSpPr txBox="1"/>
          <p:nvPr/>
        </p:nvSpPr>
        <p:spPr>
          <a:xfrm>
            <a:off x="4641928" y="866810"/>
            <a:ext cx="4310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ACM CCS Best Paper Honorable Mention, 2022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3E0322-D530-ADAF-8E86-6F7EFFE36014}"/>
              </a:ext>
            </a:extLst>
          </p:cNvPr>
          <p:cNvSpPr/>
          <p:nvPr/>
        </p:nvSpPr>
        <p:spPr>
          <a:xfrm>
            <a:off x="267854" y="3565236"/>
            <a:ext cx="8647546" cy="11534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Attributed most underspecification issues to </a:t>
            </a:r>
            <a:r>
              <a:rPr lang="en-US" sz="28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publicly available datasets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691DB-6442-B4C6-6DAC-AE5BBC8F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8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89056"/>
            <a:ext cx="8763000" cy="3394472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Existing Approaches</a:t>
            </a:r>
          </a:p>
          <a:p>
            <a:pPr marL="628642" lvl="1" indent="-285750"/>
            <a:r>
              <a:rPr lang="en-US" sz="2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New data representations</a:t>
            </a:r>
          </a:p>
          <a:p>
            <a:pPr marL="628642" lvl="1" indent="-285750"/>
            <a:r>
              <a:rPr lang="en-US" sz="2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New model selection, training and evaluation algorithms</a:t>
            </a:r>
          </a:p>
          <a:p>
            <a:pPr marL="628642" lvl="1" indent="-285750"/>
            <a:r>
              <a:rPr lang="en-US" sz="2000" dirty="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rPr>
              <a:t>New training dataset (using passive data augmentation)</a:t>
            </a:r>
          </a:p>
          <a:p>
            <a:pPr marL="342892" lvl="1" indent="0">
              <a:buNone/>
            </a:pPr>
            <a:endParaRPr lang="en-US" sz="1800" b="1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Missed Opportunities</a:t>
            </a:r>
          </a:p>
          <a:p>
            <a:pPr lvl="1" defTabSz="685783"/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Leverage newly-developed explainable ML techniques</a:t>
            </a:r>
          </a:p>
          <a:p>
            <a:pPr lvl="1" defTabSz="685783"/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Ensure realism in collected training dataset</a:t>
            </a:r>
          </a:p>
          <a:p>
            <a:pPr marL="685782" lvl="2" indent="0" defTabSz="685783">
              <a:buNone/>
            </a:pPr>
            <a:r>
              <a:rPr lang="en-US" sz="2000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exogenous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 vs. </a:t>
            </a:r>
            <a:r>
              <a:rPr lang="en-US" sz="2000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endogenous</a:t>
            </a:r>
            <a:r>
              <a:rPr lang="en-US" sz="2000" kern="0" dirty="0">
                <a:latin typeface="Helvetica Neue" charset="0"/>
                <a:ea typeface="Helvetica Neue" charset="0"/>
                <a:cs typeface="Helvetica Neue" charset="0"/>
              </a:rPr>
              <a:t> data generation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How to Fix Underspecification Issues?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4A150-AAA5-35FF-F753-CC2C5CDA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Our Approach: Closed-Loop ML Pipeline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4117824-1F33-6E1F-F7C2-FCB3441C0606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1669654" y="3049398"/>
            <a:ext cx="70214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D280DA-CDFF-AA57-585B-110813E6DA99}"/>
              </a:ext>
            </a:extLst>
          </p:cNvPr>
          <p:cNvSpPr txBox="1"/>
          <p:nvPr/>
        </p:nvSpPr>
        <p:spPr>
          <a:xfrm>
            <a:off x="1767892" y="2724041"/>
            <a:ext cx="49917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32DA75-BE47-57CE-1A74-453F1676536F}"/>
              </a:ext>
            </a:extLst>
          </p:cNvPr>
          <p:cNvGrpSpPr/>
          <p:nvPr/>
        </p:nvGrpSpPr>
        <p:grpSpPr>
          <a:xfrm>
            <a:off x="4409926" y="2799480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1CB35EA-13D1-6F10-C218-39B3DA482A58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C309E38-37E5-5C3F-868E-36BEBFAB05C6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5498BB9-62BF-120F-4A8E-24685DEB2A3D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84D1BD4-DA67-04D1-1020-14F4A504DEB9}"/>
              </a:ext>
            </a:extLst>
          </p:cNvPr>
          <p:cNvSpPr>
            <a:spLocks/>
          </p:cNvSpPr>
          <p:nvPr/>
        </p:nvSpPr>
        <p:spPr>
          <a:xfrm>
            <a:off x="2371795" y="2804422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3CB47A87-352D-994E-6D20-5BBD6AB53E94}"/>
              </a:ext>
            </a:extLst>
          </p:cNvPr>
          <p:cNvSpPr>
            <a:spLocks/>
          </p:cNvSpPr>
          <p:nvPr/>
        </p:nvSpPr>
        <p:spPr>
          <a:xfrm>
            <a:off x="6798167" y="2792967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4EA0DF-E042-236F-AFA3-3CBD41C2CFD2}"/>
              </a:ext>
            </a:extLst>
          </p:cNvPr>
          <p:cNvSpPr>
            <a:spLocks/>
          </p:cNvSpPr>
          <p:nvPr/>
        </p:nvSpPr>
        <p:spPr>
          <a:xfrm>
            <a:off x="5466729" y="1991124"/>
            <a:ext cx="1665011" cy="501540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/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Trustee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55FA80-3699-7140-24ED-80A6CECA312D}"/>
              </a:ext>
            </a:extLst>
          </p:cNvPr>
          <p:cNvSpPr>
            <a:spLocks/>
          </p:cNvSpPr>
          <p:nvPr/>
        </p:nvSpPr>
        <p:spPr>
          <a:xfrm>
            <a:off x="1184976" y="1991124"/>
            <a:ext cx="1665011" cy="501540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013" b="1" kern="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Collection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AD44684-84B3-B155-D708-F4AF1290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08" y="1406212"/>
            <a:ext cx="569990" cy="5191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11CA7BA-BC79-CCCB-EC6E-26438A2FA3AF}"/>
              </a:ext>
            </a:extLst>
          </p:cNvPr>
          <p:cNvSpPr txBox="1"/>
          <p:nvPr/>
        </p:nvSpPr>
        <p:spPr>
          <a:xfrm>
            <a:off x="3526680" y="1969659"/>
            <a:ext cx="10502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 Expert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1F972D-0CAD-F88F-97B3-722272D1073E}"/>
              </a:ext>
            </a:extLst>
          </p:cNvPr>
          <p:cNvCxnSpPr>
            <a:cxnSpLocks/>
            <a:stCxn id="20" idx="2"/>
            <a:endCxn id="81" idx="0"/>
          </p:cNvCxnSpPr>
          <p:nvPr/>
        </p:nvCxnSpPr>
        <p:spPr>
          <a:xfrm flipH="1">
            <a:off x="2017480" y="2492664"/>
            <a:ext cx="2" cy="231377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531015-15E1-883C-EF14-69F8477A092A}"/>
              </a:ext>
            </a:extLst>
          </p:cNvPr>
          <p:cNvCxnSpPr>
            <a:cxnSpLocks/>
            <a:stCxn id="83" idx="3"/>
            <a:endCxn id="95" idx="1"/>
          </p:cNvCxnSpPr>
          <p:nvPr/>
        </p:nvCxnSpPr>
        <p:spPr>
          <a:xfrm>
            <a:off x="6133543" y="3044630"/>
            <a:ext cx="664625" cy="234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BEDC962-44FA-666A-D6DC-578A152EBF22}"/>
              </a:ext>
            </a:extLst>
          </p:cNvPr>
          <p:cNvCxnSpPr>
            <a:cxnSpLocks/>
            <a:stCxn id="83" idx="0"/>
            <a:endCxn id="7" idx="1"/>
          </p:cNvCxnSpPr>
          <p:nvPr/>
        </p:nvCxnSpPr>
        <p:spPr>
          <a:xfrm rot="5400000" flipH="1" flipV="1">
            <a:off x="5090437" y="2423194"/>
            <a:ext cx="557583" cy="194993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4229AAEC-1A79-1AD3-8EC5-0485AADB3C7B}"/>
              </a:ext>
            </a:extLst>
          </p:cNvPr>
          <p:cNvCxnSpPr>
            <a:cxnSpLocks/>
            <a:stCxn id="32" idx="3"/>
            <a:endCxn id="7" idx="0"/>
          </p:cNvCxnSpPr>
          <p:nvPr/>
        </p:nvCxnSpPr>
        <p:spPr>
          <a:xfrm>
            <a:off x="4453198" y="1665766"/>
            <a:ext cx="1846036" cy="325361"/>
          </a:xfrm>
          <a:prstGeom prst="bentConnector2">
            <a:avLst/>
          </a:prstGeom>
          <a:ln w="158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04EED0A2-AF9D-1CA0-F1F7-45597E806145}"/>
              </a:ext>
            </a:extLst>
          </p:cNvPr>
          <p:cNvCxnSpPr>
            <a:cxnSpLocks/>
            <a:stCxn id="7" idx="3"/>
            <a:endCxn id="95" idx="0"/>
          </p:cNvCxnSpPr>
          <p:nvPr/>
        </p:nvCxnSpPr>
        <p:spPr>
          <a:xfrm>
            <a:off x="7131739" y="2241894"/>
            <a:ext cx="182122" cy="551070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87E5F350-978B-6634-E0D2-B8AA4B4483A6}"/>
              </a:ext>
            </a:extLst>
          </p:cNvPr>
          <p:cNvCxnSpPr>
            <a:cxnSpLocks/>
            <a:stCxn id="32" idx="1"/>
            <a:endCxn id="20" idx="0"/>
          </p:cNvCxnSpPr>
          <p:nvPr/>
        </p:nvCxnSpPr>
        <p:spPr>
          <a:xfrm rot="10800000" flipV="1">
            <a:off x="2017478" y="1665766"/>
            <a:ext cx="1865727" cy="325361"/>
          </a:xfrm>
          <a:prstGeom prst="bentConnector2">
            <a:avLst/>
          </a:prstGeom>
          <a:ln w="158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9DA64B1-846E-2E5D-BF00-86B5BFD32D10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 flipV="1">
            <a:off x="3745302" y="3044629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D027422-3568-1FE2-6AB0-93267B479C5C}"/>
              </a:ext>
            </a:extLst>
          </p:cNvPr>
          <p:cNvSpPr txBox="1"/>
          <p:nvPr/>
        </p:nvSpPr>
        <p:spPr>
          <a:xfrm>
            <a:off x="6299230" y="1407312"/>
            <a:ext cx="1091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Analysis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2B5387-E06A-9FC1-2388-3102C573F1DC}"/>
              </a:ext>
            </a:extLst>
          </p:cNvPr>
          <p:cNvSpPr txBox="1"/>
          <p:nvPr/>
        </p:nvSpPr>
        <p:spPr>
          <a:xfrm>
            <a:off x="1376716" y="1123497"/>
            <a:ext cx="1487908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3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Iteratively update</a:t>
            </a:r>
          </a:p>
          <a:p>
            <a:pPr algn="ctr"/>
            <a:r>
              <a:rPr lang="en-US" sz="1013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data-collection intents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36A48C-B6A7-9C0E-76D2-3E2C05167301}"/>
              </a:ext>
            </a:extLst>
          </p:cNvPr>
          <p:cNvSpPr/>
          <p:nvPr/>
        </p:nvSpPr>
        <p:spPr>
          <a:xfrm>
            <a:off x="152400" y="3728547"/>
            <a:ext cx="8763000" cy="9191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Use insights from Trustee’s explanations to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iteratively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collect “better”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2E3D5-A852-A40F-5ADA-3AD590AE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8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D483CBA-0F10-7534-76F3-541C681CE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57" y="1600202"/>
            <a:ext cx="3424881" cy="311846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347CCC9-40C4-94FB-2CD7-EAA1501021B8}"/>
              </a:ext>
            </a:extLst>
          </p:cNvPr>
          <p:cNvSpPr txBox="1"/>
          <p:nvPr/>
        </p:nvSpPr>
        <p:spPr>
          <a:xfrm>
            <a:off x="5297217" y="1600198"/>
            <a:ext cx="12827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Problems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7A8196-7F0A-1BE6-7229-BE3617D5EB88}"/>
              </a:ext>
            </a:extLst>
          </p:cNvPr>
          <p:cNvSpPr txBox="1"/>
          <p:nvPr/>
        </p:nvSpPr>
        <p:spPr>
          <a:xfrm>
            <a:off x="2516786" y="1207783"/>
            <a:ext cx="10166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Video 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Fingerprinting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17336C-9461-7C13-EBE5-1714AC41C7C0}"/>
              </a:ext>
            </a:extLst>
          </p:cNvPr>
          <p:cNvSpPr txBox="1"/>
          <p:nvPr/>
        </p:nvSpPr>
        <p:spPr>
          <a:xfrm>
            <a:off x="3821101" y="1207783"/>
            <a:ext cx="7441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QoE</a:t>
            </a:r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Inference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F97EE6-2B43-9918-7449-9693FCE5DD98}"/>
              </a:ext>
            </a:extLst>
          </p:cNvPr>
          <p:cNvSpPr txBox="1"/>
          <p:nvPr/>
        </p:nvSpPr>
        <p:spPr>
          <a:xfrm>
            <a:off x="1448580" y="1211595"/>
            <a:ext cx="870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Bruteforce</a:t>
            </a:r>
            <a:endParaRPr lang="en-US" sz="105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Attack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1D9163-ABC3-F68E-29CF-CB175DAF96C4}"/>
              </a:ext>
            </a:extLst>
          </p:cNvPr>
          <p:cNvSpPr txBox="1"/>
          <p:nvPr/>
        </p:nvSpPr>
        <p:spPr>
          <a:xfrm>
            <a:off x="1304170" y="1725863"/>
            <a:ext cx="5373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3AEE9E-38EF-FEBB-9EA2-D71C654855E3}"/>
              </a:ext>
            </a:extLst>
          </p:cNvPr>
          <p:cNvSpPr txBox="1"/>
          <p:nvPr/>
        </p:nvSpPr>
        <p:spPr>
          <a:xfrm>
            <a:off x="1984293" y="172892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SSH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681592-9BE7-24B3-8DC9-3F163120E9DA}"/>
              </a:ext>
            </a:extLst>
          </p:cNvPr>
          <p:cNvSpPr txBox="1"/>
          <p:nvPr/>
        </p:nvSpPr>
        <p:spPr>
          <a:xfrm>
            <a:off x="5233896" y="2459045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Fragmented</a:t>
            </a:r>
          </a:p>
          <a:p>
            <a:pPr algn="ctr"/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collection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09F490-A3FF-C93B-AC89-B85F1F498A72}"/>
              </a:ext>
            </a:extLst>
          </p:cNvPr>
          <p:cNvSpPr txBox="1"/>
          <p:nvPr/>
        </p:nvSpPr>
        <p:spPr>
          <a:xfrm>
            <a:off x="5205844" y="3609802"/>
            <a:ext cx="15007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environments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D5F925-E661-F3ED-4F37-2E4DB693C4CD}"/>
              </a:ext>
            </a:extLst>
          </p:cNvPr>
          <p:cNvSpPr txBox="1"/>
          <p:nvPr/>
        </p:nvSpPr>
        <p:spPr>
          <a:xfrm>
            <a:off x="4797821" y="4427730"/>
            <a:ext cx="24705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Physical/virtual Network infrastructures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14923D-262F-42E7-7DB9-833954E140CB}"/>
              </a:ext>
            </a:extLst>
          </p:cNvPr>
          <p:cNvSpPr txBox="1"/>
          <p:nvPr/>
        </p:nvSpPr>
        <p:spPr>
          <a:xfrm>
            <a:off x="1572833" y="4718664"/>
            <a:ext cx="482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AWS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5FE3DA-FBC8-23D5-C734-A71AEB2F884A}"/>
              </a:ext>
            </a:extLst>
          </p:cNvPr>
          <p:cNvSpPr txBox="1"/>
          <p:nvPr/>
        </p:nvSpPr>
        <p:spPr>
          <a:xfrm>
            <a:off x="2743051" y="4718664"/>
            <a:ext cx="6110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Netrics</a:t>
            </a:r>
            <a:endParaRPr lang="en-US" sz="1050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15068D-8701-C64D-79DA-705388AF27BD}"/>
              </a:ext>
            </a:extLst>
          </p:cNvPr>
          <p:cNvSpPr txBox="1"/>
          <p:nvPr/>
        </p:nvSpPr>
        <p:spPr>
          <a:xfrm>
            <a:off x="3952603" y="4718664"/>
            <a:ext cx="5597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UCSB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1BF1C-1A09-BA0E-FDD0-B83FAB17B24B}"/>
              </a:ext>
            </a:extLst>
          </p:cNvPr>
          <p:cNvSpPr txBox="1"/>
          <p:nvPr/>
        </p:nvSpPr>
        <p:spPr>
          <a:xfrm>
            <a:off x="1479164" y="2580378"/>
            <a:ext cx="809582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Effort 1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0A357-31EA-BBBF-06F7-13D2DF0755D8}"/>
              </a:ext>
            </a:extLst>
          </p:cNvPr>
          <p:cNvSpPr txBox="1"/>
          <p:nvPr/>
        </p:nvSpPr>
        <p:spPr>
          <a:xfrm>
            <a:off x="2620306" y="2580378"/>
            <a:ext cx="809582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Effort 2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DAFD3-12A5-3EB3-A47F-7B71DC090D6C}"/>
              </a:ext>
            </a:extLst>
          </p:cNvPr>
          <p:cNvSpPr txBox="1"/>
          <p:nvPr/>
        </p:nvSpPr>
        <p:spPr>
          <a:xfrm>
            <a:off x="3788580" y="2580378"/>
            <a:ext cx="841641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Effort N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A07A0-92B3-FD6E-2C7E-397E1A0E8056}"/>
              </a:ext>
            </a:extLst>
          </p:cNvPr>
          <p:cNvSpPr txBox="1"/>
          <p:nvPr/>
        </p:nvSpPr>
        <p:spPr>
          <a:xfrm>
            <a:off x="3437856" y="2580378"/>
            <a:ext cx="33086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  <a:endParaRPr lang="en-US" sz="1013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449393-90C8-4C92-37A2-A41661390A22}"/>
              </a:ext>
            </a:extLst>
          </p:cNvPr>
          <p:cNvSpPr txBox="1">
            <a:spLocks/>
          </p:cNvSpPr>
          <p:nvPr/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>
                <a:solidFill>
                  <a:srgbClr val="800000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Recall: Even One-Time Data Collection is Hard</a:t>
            </a:r>
            <a:endParaRPr lang="en-US" b="1" kern="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02FCAD-B551-DC88-A7EA-E5EBCDA33B73}"/>
              </a:ext>
            </a:extLst>
          </p:cNvPr>
          <p:cNvSpPr txBox="1">
            <a:spLocks/>
          </p:cNvSpPr>
          <p:nvPr/>
        </p:nvSpPr>
        <p:spPr>
          <a:xfrm>
            <a:off x="7010400" y="4857750"/>
            <a:ext cx="2133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5ADB0F-E9F2-1D42-9E15-ECDE97EFB0F8}" type="slidenum">
              <a:rPr lang="en-US" sz="105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>
                <a:defRPr/>
              </a:pPr>
              <a:t>25</a:t>
            </a:fld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5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8347CCC9-40C4-94FB-2CD7-EAA1501021B8}"/>
              </a:ext>
            </a:extLst>
          </p:cNvPr>
          <p:cNvSpPr txBox="1"/>
          <p:nvPr/>
        </p:nvSpPr>
        <p:spPr>
          <a:xfrm>
            <a:off x="5314848" y="1605557"/>
            <a:ext cx="12827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Problems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09F490-A3FF-C93B-AC89-B85F1F498A72}"/>
              </a:ext>
            </a:extLst>
          </p:cNvPr>
          <p:cNvSpPr txBox="1"/>
          <p:nvPr/>
        </p:nvSpPr>
        <p:spPr>
          <a:xfrm>
            <a:off x="5205844" y="3609802"/>
            <a:ext cx="150073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environments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D5F925-E661-F3ED-4F37-2E4DB693C4CD}"/>
              </a:ext>
            </a:extLst>
          </p:cNvPr>
          <p:cNvSpPr txBox="1"/>
          <p:nvPr/>
        </p:nvSpPr>
        <p:spPr>
          <a:xfrm>
            <a:off x="4797821" y="4427730"/>
            <a:ext cx="247054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Physical/virtual Network infrastructures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3F607B-B69C-3DD8-0C75-641FA0DBB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23" y="1425440"/>
            <a:ext cx="3023356" cy="3519728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C0F9962-090F-F6A8-4DCC-EF692F6591D3}"/>
              </a:ext>
            </a:extLst>
          </p:cNvPr>
          <p:cNvSpPr txBox="1">
            <a:spLocks/>
          </p:cNvSpPr>
          <p:nvPr/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>
                <a:solidFill>
                  <a:srgbClr val="800000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Simplify Data Collection?</a:t>
            </a:r>
            <a:endParaRPr lang="en-US" b="1" kern="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E57BFD-1009-A1C6-8D0F-F30599BB99FA}"/>
              </a:ext>
            </a:extLst>
          </p:cNvPr>
          <p:cNvSpPr txBox="1">
            <a:spLocks/>
          </p:cNvSpPr>
          <p:nvPr/>
        </p:nvSpPr>
        <p:spPr>
          <a:xfrm>
            <a:off x="7010400" y="4857750"/>
            <a:ext cx="2133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5ADB0F-E9F2-1D42-9E15-ECDE97EFB0F8}" type="slidenum">
              <a:rPr lang="en-US" sz="105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>
                <a:defRPr/>
              </a:pPr>
              <a:t>26</a:t>
            </a:fld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681592-9BE7-24B3-8DC9-3F163120E9DA}"/>
              </a:ext>
            </a:extLst>
          </p:cNvPr>
          <p:cNvSpPr txBox="1"/>
          <p:nvPr/>
        </p:nvSpPr>
        <p:spPr>
          <a:xfrm>
            <a:off x="2108813" y="2584261"/>
            <a:ext cx="1650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 Waist</a:t>
            </a:r>
          </a:p>
        </p:txBody>
      </p:sp>
    </p:spTree>
    <p:extLst>
      <p:ext uri="{BB962C8B-B14F-4D97-AF65-F5344CB8AC3E}">
        <p14:creationId xmlns:p14="http://schemas.microsoft.com/office/powerpoint/2010/main" val="26411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7" grpId="0"/>
      <p:bldP spid="68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744F16EA-0CB3-E2C2-14C3-7C44B120A454}"/>
              </a:ext>
            </a:extLst>
          </p:cNvPr>
          <p:cNvSpPr txBox="1">
            <a:spLocks/>
          </p:cNvSpPr>
          <p:nvPr/>
        </p:nvSpPr>
        <p:spPr bwMode="auto">
          <a:xfrm>
            <a:off x="152400" y="1189056"/>
            <a:ext cx="87630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685783"/>
            <a:r>
              <a:rPr lang="en-US" sz="20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Disaggregate Intents from Mechanisms</a:t>
            </a:r>
          </a:p>
          <a:p>
            <a:pPr lvl="1" indent="0" defTabSz="685783">
              <a:buNone/>
            </a:pPr>
            <a:r>
              <a:rPr lang="en-US" sz="16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Let users express what and from where to collect data without worrying about </a:t>
            </a:r>
            <a:r>
              <a:rPr lang="en-US" sz="1600" b="1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“how”</a:t>
            </a:r>
          </a:p>
          <a:p>
            <a:pPr lvl="1" indent="0" defTabSz="685783">
              <a:buNone/>
            </a:pPr>
            <a:endParaRPr lang="en-US" sz="1800" b="1" kern="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783"/>
            <a:r>
              <a:rPr lang="en-US" sz="20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Disaggregate Intents</a:t>
            </a:r>
          </a:p>
          <a:p>
            <a:pPr lvl="1" indent="0" defTabSz="514337">
              <a:buNone/>
            </a:pP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Decomposes intents into independent, reusable </a:t>
            </a:r>
            <a:r>
              <a:rPr lang="en-US" sz="1800" b="1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pipelines</a:t>
            </a: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1800" b="1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tasks</a:t>
            </a: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marL="625073" lvl="2" indent="0" defTabSz="514337">
              <a:buNone/>
            </a:pPr>
            <a:r>
              <a:rPr lang="en-US" sz="1200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(simplifies extensions to different learning problems)</a:t>
            </a:r>
          </a:p>
          <a:p>
            <a:pPr lvl="1" defTabSz="514337"/>
            <a:endParaRPr lang="en-US" sz="950" kern="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 indent="0" defTabSz="514337">
              <a:buNone/>
            </a:pP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Decouples data-collection pipelines from </a:t>
            </a:r>
            <a:r>
              <a:rPr lang="en-US" sz="1800" b="1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network nodes</a:t>
            </a:r>
          </a:p>
          <a:p>
            <a:pPr marL="625073" lvl="2" indent="0" defTabSz="514337">
              <a:buNone/>
            </a:pPr>
            <a:r>
              <a:rPr lang="en-US" sz="1200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(simplifies extensions to disparate network environments)</a:t>
            </a:r>
            <a:endParaRPr lang="en-US" sz="1200" b="1" kern="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783"/>
            <a:endParaRPr lang="en-US" sz="2000" b="1" kern="0" dirty="0">
              <a:solidFill>
                <a:schemeClr val="accent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defTabSz="685783"/>
            <a:r>
              <a:rPr lang="en-US" sz="2000" b="1" kern="0" dirty="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rPr>
              <a:t>Disaggregate Mechanisms</a:t>
            </a:r>
          </a:p>
          <a:p>
            <a:pPr lvl="1" indent="0" defTabSz="685783">
              <a:buNone/>
            </a:pPr>
            <a:r>
              <a:rPr lang="en-US" sz="18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Decompose deployment and execution tasks into </a:t>
            </a:r>
            <a:r>
              <a:rPr lang="en-US" sz="1800" b="1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modular microservices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C685FBA-F06B-A7F3-EF60-5101BCF2D0CF}"/>
              </a:ext>
            </a:extLst>
          </p:cNvPr>
          <p:cNvSpPr txBox="1">
            <a:spLocks/>
          </p:cNvSpPr>
          <p:nvPr/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>
                <a:solidFill>
                  <a:srgbClr val="800000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Approach---Disaggregation</a:t>
            </a:r>
            <a:endParaRPr lang="en-US" b="1" kern="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8992E70D-6039-74D0-4A91-CAAEDB59F9B9}"/>
              </a:ext>
            </a:extLst>
          </p:cNvPr>
          <p:cNvSpPr txBox="1">
            <a:spLocks/>
          </p:cNvSpPr>
          <p:nvPr/>
        </p:nvSpPr>
        <p:spPr>
          <a:xfrm>
            <a:off x="7010400" y="4857750"/>
            <a:ext cx="2133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5ADB0F-E9F2-1D42-9E15-ECDE97EFB0F8}" type="slidenum">
              <a:rPr lang="en-US" sz="105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>
                <a:defRPr/>
              </a:pPr>
              <a:t>27</a:t>
            </a:fld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35B503-DC94-0D28-6DAF-831197A4A386}"/>
              </a:ext>
            </a:extLst>
          </p:cNvPr>
          <p:cNvSpPr>
            <a:spLocks/>
          </p:cNvSpPr>
          <p:nvPr/>
        </p:nvSpPr>
        <p:spPr>
          <a:xfrm>
            <a:off x="1542289" y="2853111"/>
            <a:ext cx="2587640" cy="761837"/>
          </a:xfrm>
          <a:prstGeom prst="roundRect">
            <a:avLst>
              <a:gd name="adj" fmla="val 809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5" name="Graphic 14" descr="Database">
            <a:extLst>
              <a:ext uri="{FF2B5EF4-FFF2-40B4-BE49-F238E27FC236}">
                <a16:creationId xmlns:a16="http://schemas.microsoft.com/office/drawing/2014/main" id="{7BEB36F1-C89C-45FD-56F6-8AA36C0CB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0698" y="3001804"/>
            <a:ext cx="685800" cy="6858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EFAE38D-CCA0-50AC-D822-F5B22E1216F5}"/>
              </a:ext>
            </a:extLst>
          </p:cNvPr>
          <p:cNvSpPr>
            <a:spLocks/>
          </p:cNvSpPr>
          <p:nvPr/>
        </p:nvSpPr>
        <p:spPr>
          <a:xfrm>
            <a:off x="6543807" y="3198839"/>
            <a:ext cx="754882" cy="266575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105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Gateway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CD05E73-B080-65E1-B6C4-F5CA4514A514}"/>
              </a:ext>
            </a:extLst>
          </p:cNvPr>
          <p:cNvSpPr>
            <a:spLocks/>
          </p:cNvSpPr>
          <p:nvPr/>
        </p:nvSpPr>
        <p:spPr>
          <a:xfrm>
            <a:off x="5079138" y="3191998"/>
            <a:ext cx="754881" cy="266575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105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Processor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5F1674B-AC11-DC7A-0445-D07C9A88BA01}"/>
              </a:ext>
            </a:extLst>
          </p:cNvPr>
          <p:cNvSpPr>
            <a:spLocks/>
          </p:cNvSpPr>
          <p:nvPr/>
        </p:nvSpPr>
        <p:spPr>
          <a:xfrm>
            <a:off x="2761369" y="2114427"/>
            <a:ext cx="3408988" cy="315368"/>
          </a:xfrm>
          <a:prstGeom prst="roundRect">
            <a:avLst>
              <a:gd name="adj" fmla="val 809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EC30A-0088-A7BA-AC78-BE3E8492B5B0}"/>
              </a:ext>
            </a:extLst>
          </p:cNvPr>
          <p:cNvSpPr>
            <a:spLocks/>
          </p:cNvSpPr>
          <p:nvPr/>
        </p:nvSpPr>
        <p:spPr>
          <a:xfrm>
            <a:off x="4877267" y="2853112"/>
            <a:ext cx="2587640" cy="774414"/>
          </a:xfrm>
          <a:prstGeom prst="roundRect">
            <a:avLst>
              <a:gd name="adj" fmla="val 809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8979E5D-6E38-028A-9702-AB357BE8B171}"/>
              </a:ext>
            </a:extLst>
          </p:cNvPr>
          <p:cNvSpPr>
            <a:spLocks/>
          </p:cNvSpPr>
          <p:nvPr/>
        </p:nvSpPr>
        <p:spPr>
          <a:xfrm>
            <a:off x="3172043" y="1460605"/>
            <a:ext cx="2587640" cy="372153"/>
          </a:xfrm>
          <a:prstGeom prst="roundRect">
            <a:avLst>
              <a:gd name="adj" fmla="val 809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1050" b="1" kern="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Programmable User Interface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37A3E1-8715-F932-9D55-6F19D1D396DC}"/>
              </a:ext>
            </a:extLst>
          </p:cNvPr>
          <p:cNvSpPr>
            <a:spLocks/>
          </p:cNvSpPr>
          <p:nvPr/>
        </p:nvSpPr>
        <p:spPr>
          <a:xfrm>
            <a:off x="6421771" y="4310731"/>
            <a:ext cx="990716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B1EF569-0559-2CDC-B870-141DCC909541}"/>
              </a:ext>
            </a:extLst>
          </p:cNvPr>
          <p:cNvSpPr>
            <a:spLocks/>
          </p:cNvSpPr>
          <p:nvPr/>
        </p:nvSpPr>
        <p:spPr>
          <a:xfrm>
            <a:off x="6536071" y="4425031"/>
            <a:ext cx="990716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B1F5C3F-88ED-7E80-309F-697508D809FD}"/>
              </a:ext>
            </a:extLst>
          </p:cNvPr>
          <p:cNvSpPr>
            <a:spLocks/>
          </p:cNvSpPr>
          <p:nvPr/>
        </p:nvSpPr>
        <p:spPr>
          <a:xfrm>
            <a:off x="6650371" y="4539331"/>
            <a:ext cx="990716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DEB2301-3430-9046-4E53-CC0FF4921859}"/>
              </a:ext>
            </a:extLst>
          </p:cNvPr>
          <p:cNvSpPr>
            <a:spLocks/>
          </p:cNvSpPr>
          <p:nvPr/>
        </p:nvSpPr>
        <p:spPr>
          <a:xfrm>
            <a:off x="6764671" y="4653631"/>
            <a:ext cx="990716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10FD1D-1A55-4995-10F5-2A3CE787F046}"/>
              </a:ext>
            </a:extLst>
          </p:cNvPr>
          <p:cNvSpPr>
            <a:spLocks/>
          </p:cNvSpPr>
          <p:nvPr/>
        </p:nvSpPr>
        <p:spPr>
          <a:xfrm>
            <a:off x="6878971" y="4767931"/>
            <a:ext cx="990716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105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Nodes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D77693F-DB1A-5587-A0C8-A4982AA1AA36}"/>
              </a:ext>
            </a:extLst>
          </p:cNvPr>
          <p:cNvSpPr>
            <a:spLocks/>
          </p:cNvSpPr>
          <p:nvPr/>
        </p:nvSpPr>
        <p:spPr>
          <a:xfrm>
            <a:off x="2077619" y="4539331"/>
            <a:ext cx="2587640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AA6B19-80CD-5799-9625-5ECD2282F14F}"/>
              </a:ext>
            </a:extLst>
          </p:cNvPr>
          <p:cNvSpPr>
            <a:spLocks/>
          </p:cNvSpPr>
          <p:nvPr/>
        </p:nvSpPr>
        <p:spPr>
          <a:xfrm>
            <a:off x="2191919" y="4653631"/>
            <a:ext cx="2587640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1050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8BF7E5-21A3-CFF4-4695-0DF23A1130BB}"/>
              </a:ext>
            </a:extLst>
          </p:cNvPr>
          <p:cNvSpPr>
            <a:spLocks/>
          </p:cNvSpPr>
          <p:nvPr/>
        </p:nvSpPr>
        <p:spPr>
          <a:xfrm>
            <a:off x="2306219" y="4767931"/>
            <a:ext cx="2587640" cy="315368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1050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 Systems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253464-D318-8B53-D443-57B2A02E75A1}"/>
              </a:ext>
            </a:extLst>
          </p:cNvPr>
          <p:cNvSpPr txBox="1"/>
          <p:nvPr/>
        </p:nvSpPr>
        <p:spPr>
          <a:xfrm>
            <a:off x="3832727" y="2134704"/>
            <a:ext cx="1263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Mediation Service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1C6DD8-B845-6107-4C49-280326B46DA9}"/>
              </a:ext>
            </a:extLst>
          </p:cNvPr>
          <p:cNvSpPr txBox="1"/>
          <p:nvPr/>
        </p:nvSpPr>
        <p:spPr>
          <a:xfrm>
            <a:off x="4035361" y="3648445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Datastore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98E99-2D7D-EC10-F7DB-ECF1AACEBD67}"/>
              </a:ext>
            </a:extLst>
          </p:cNvPr>
          <p:cNvSpPr txBox="1"/>
          <p:nvPr/>
        </p:nvSpPr>
        <p:spPr>
          <a:xfrm>
            <a:off x="2029756" y="2886388"/>
            <a:ext cx="1460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 Services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9E6BD9-C6CE-E1C0-AE17-E69244DC20A2}"/>
              </a:ext>
            </a:extLst>
          </p:cNvPr>
          <p:cNvSpPr txBox="1"/>
          <p:nvPr/>
        </p:nvSpPr>
        <p:spPr>
          <a:xfrm>
            <a:off x="5504950" y="2890066"/>
            <a:ext cx="1330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Execution Services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640D14-64AF-6DEA-5A28-2A74C227032E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>
            <a:off x="4465863" y="1832758"/>
            <a:ext cx="0" cy="281669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1DD71A-6598-224E-32BA-29FD2A2721FA}"/>
              </a:ext>
            </a:extLst>
          </p:cNvPr>
          <p:cNvCxnSpPr>
            <a:cxnSpLocks/>
            <a:stCxn id="18" idx="2"/>
            <a:endCxn id="12" idx="0"/>
          </p:cNvCxnSpPr>
          <p:nvPr/>
        </p:nvCxnSpPr>
        <p:spPr>
          <a:xfrm flipH="1">
            <a:off x="2836108" y="2429795"/>
            <a:ext cx="1629755" cy="42331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8880B56-5F21-5F1D-CA8B-1D076897F34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4465863" y="2429795"/>
            <a:ext cx="1705224" cy="42331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D19F62-5BFC-68A3-E24A-00CA1E842E1E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3371439" y="3515397"/>
            <a:ext cx="16460" cy="1023934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CF09E74-20FC-4918-B9E2-0CFA3A9E2360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4893859" y="4925615"/>
            <a:ext cx="1985113" cy="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3ABEB92-8116-3111-E278-ECE92EC966B0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V="1">
            <a:off x="6917130" y="3465414"/>
            <a:ext cx="4118" cy="84531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2719FB-4814-C808-96E3-7A70B46ED2F1}"/>
              </a:ext>
            </a:extLst>
          </p:cNvPr>
          <p:cNvSpPr>
            <a:spLocks/>
          </p:cNvSpPr>
          <p:nvPr/>
        </p:nvSpPr>
        <p:spPr>
          <a:xfrm>
            <a:off x="1542289" y="2112035"/>
            <a:ext cx="5922616" cy="1794767"/>
          </a:xfrm>
          <a:prstGeom prst="roundRect">
            <a:avLst>
              <a:gd name="adj" fmla="val 809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Core Services</a:t>
            </a:r>
            <a:br>
              <a:rPr lang="en-US" sz="2400" b="1" kern="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400" kern="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Mechanisms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1B04E5-19F3-B7DF-4693-1240DE68013A}"/>
              </a:ext>
            </a:extLst>
          </p:cNvPr>
          <p:cNvSpPr txBox="1"/>
          <p:nvPr/>
        </p:nvSpPr>
        <p:spPr>
          <a:xfrm>
            <a:off x="4464470" y="1816931"/>
            <a:ext cx="630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Intents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2645F6-01C7-4ABB-9107-260DDFCC502C}"/>
              </a:ext>
            </a:extLst>
          </p:cNvPr>
          <p:cNvSpPr txBox="1"/>
          <p:nvPr/>
        </p:nvSpPr>
        <p:spPr>
          <a:xfrm>
            <a:off x="3371439" y="4107649"/>
            <a:ext cx="952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CD1DC2-2597-7DAA-71EA-A75FADC4DD9B}"/>
              </a:ext>
            </a:extLst>
          </p:cNvPr>
          <p:cNvSpPr txBox="1"/>
          <p:nvPr/>
        </p:nvSpPr>
        <p:spPr>
          <a:xfrm>
            <a:off x="5409559" y="4679390"/>
            <a:ext cx="952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64892F-9E7A-27C9-9C27-A886232D5DB6}"/>
              </a:ext>
            </a:extLst>
          </p:cNvPr>
          <p:cNvSpPr txBox="1"/>
          <p:nvPr/>
        </p:nvSpPr>
        <p:spPr>
          <a:xfrm>
            <a:off x="6992780" y="4027363"/>
            <a:ext cx="6671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Results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D584E1-5C0F-3B39-A397-28EB9088F9C9}"/>
              </a:ext>
            </a:extLst>
          </p:cNvPr>
          <p:cNvSpPr txBox="1">
            <a:spLocks/>
          </p:cNvSpPr>
          <p:nvPr/>
        </p:nvSpPr>
        <p:spPr bwMode="auto">
          <a:xfrm>
            <a:off x="152400" y="217885"/>
            <a:ext cx="876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0" i="0">
                <a:solidFill>
                  <a:srgbClr val="800000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342892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6pPr>
            <a:lvl7pPr marL="68578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7pPr>
            <a:lvl8pPr marL="10286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8pPr>
            <a:lvl9pPr marL="1371566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netUnicorn</a:t>
            </a:r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---A Data Collection Platform</a:t>
            </a:r>
            <a:endParaRPr lang="en-US" b="1" kern="0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B5A682B4-29EF-F4AD-FBA9-1B20EDAD6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0945" y="1100377"/>
            <a:ext cx="363170" cy="363170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D6057007-1165-FFE8-A7AD-253700FA0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1755" y="1008875"/>
            <a:ext cx="363170" cy="363170"/>
          </a:xfrm>
          <a:prstGeom prst="rect">
            <a:avLst/>
          </a:prstGeom>
        </p:spPr>
      </p:pic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5D386A1F-ACC8-6A45-04EE-5929A314E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0135" y="1008875"/>
            <a:ext cx="363170" cy="36317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6C5597-44A5-280F-7B54-5AB85B53EDA3}"/>
              </a:ext>
            </a:extLst>
          </p:cNvPr>
          <p:cNvSpPr>
            <a:spLocks/>
          </p:cNvSpPr>
          <p:nvPr/>
        </p:nvSpPr>
        <p:spPr>
          <a:xfrm>
            <a:off x="1501541" y="1397287"/>
            <a:ext cx="5994135" cy="2559159"/>
          </a:xfrm>
          <a:prstGeom prst="roundRect">
            <a:avLst>
              <a:gd name="adj" fmla="val 8096"/>
            </a:avLst>
          </a:prstGeom>
          <a:noFill/>
          <a:ln w="254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endParaRPr lang="en-US" sz="2400" b="1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90233-76D2-0D8A-4A2E-263E92FFFDC7}"/>
              </a:ext>
            </a:extLst>
          </p:cNvPr>
          <p:cNvSpPr txBox="1"/>
          <p:nvPr/>
        </p:nvSpPr>
        <p:spPr>
          <a:xfrm>
            <a:off x="6466516" y="983669"/>
            <a:ext cx="1815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netUnicorn</a:t>
            </a:r>
            <a:endParaRPr lang="en-US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0178" name="Picture 2" descr="Kubernetes Logo and symbol, meaning, history, PNG, brand">
            <a:extLst>
              <a:ext uri="{FF2B5EF4-FFF2-40B4-BE49-F238E27FC236}">
                <a16:creationId xmlns:a16="http://schemas.microsoft.com/office/drawing/2014/main" id="{37F87B5B-5276-DC75-B3B9-4CFF6F80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94" y="4379553"/>
            <a:ext cx="535423" cy="2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SaltStack overview">
            <a:extLst>
              <a:ext uri="{FF2B5EF4-FFF2-40B4-BE49-F238E27FC236}">
                <a16:creationId xmlns:a16="http://schemas.microsoft.com/office/drawing/2014/main" id="{428716FF-204B-8466-B78B-C31E649C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89" y="4740399"/>
            <a:ext cx="508599" cy="3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ow it works diagram of Amazon ECS">
            <a:extLst>
              <a:ext uri="{FF2B5EF4-FFF2-40B4-BE49-F238E27FC236}">
                <a16:creationId xmlns:a16="http://schemas.microsoft.com/office/drawing/2014/main" id="{4FACB40E-3083-2D67-1F20-EBCB80DD7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7" t="36791" r="57833" b="40720"/>
          <a:stretch/>
        </p:blipFill>
        <p:spPr bwMode="auto">
          <a:xfrm>
            <a:off x="711225" y="4577859"/>
            <a:ext cx="508599" cy="4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What is Docker and why it is used?">
            <a:extLst>
              <a:ext uri="{FF2B5EF4-FFF2-40B4-BE49-F238E27FC236}">
                <a16:creationId xmlns:a16="http://schemas.microsoft.com/office/drawing/2014/main" id="{0AF0C05E-9B16-EACF-6DD3-D1ABA02C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27" y="4118976"/>
            <a:ext cx="393027" cy="3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DCS801 – Edgecore Networks">
            <a:extLst>
              <a:ext uri="{FF2B5EF4-FFF2-40B4-BE49-F238E27FC236}">
                <a16:creationId xmlns:a16="http://schemas.microsoft.com/office/drawing/2014/main" id="{C5DF3BDD-636D-A8BF-0227-FC5C1E327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1" b="34436"/>
          <a:stretch/>
        </p:blipFill>
        <p:spPr bwMode="auto">
          <a:xfrm>
            <a:off x="7946655" y="4528208"/>
            <a:ext cx="670969" cy="1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Raspberry Pi - Wikipedia">
            <a:extLst>
              <a:ext uri="{FF2B5EF4-FFF2-40B4-BE49-F238E27FC236}">
                <a16:creationId xmlns:a16="http://schemas.microsoft.com/office/drawing/2014/main" id="{FA5744CD-9C9B-8FDF-9F02-3A4CEE9AD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00" y="4757200"/>
            <a:ext cx="393819" cy="3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F1D83-0C28-1409-854F-A7837FD1B0E3}"/>
              </a:ext>
            </a:extLst>
          </p:cNvPr>
          <p:cNvSpPr txBox="1">
            <a:spLocks/>
          </p:cNvSpPr>
          <p:nvPr/>
        </p:nvSpPr>
        <p:spPr>
          <a:xfrm>
            <a:off x="7010400" y="4857750"/>
            <a:ext cx="2133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5ADB0F-E9F2-1D42-9E15-ECDE97EFB0F8}" type="slidenum">
              <a:rPr lang="en-US" sz="105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>
                <a:defRPr/>
              </a:pPr>
              <a:t>28</a:t>
            </a:fld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68" grpId="0"/>
      <p:bldP spid="69" grpId="0"/>
      <p:bldP spid="7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Expressing Data Collection Intent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BDF0D-A04B-CFBB-1B7C-845B2C80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1" y="1588583"/>
            <a:ext cx="4295909" cy="307119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C213EE8-CCED-F8D2-5819-C2E03F8A1B61}"/>
              </a:ext>
            </a:extLst>
          </p:cNvPr>
          <p:cNvSpPr/>
          <p:nvPr/>
        </p:nvSpPr>
        <p:spPr>
          <a:xfrm>
            <a:off x="4666982" y="1588583"/>
            <a:ext cx="4295909" cy="5717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Selects three abstract</a:t>
            </a:r>
            <a:r>
              <a:rPr lang="en-US" sz="14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node</a:t>
            </a:r>
            <a:r>
              <a:rPr lang="en-US" sz="1400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types from two different infrastructures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438A657-4C43-F23B-D904-2BF26A0CE2EF}"/>
              </a:ext>
            </a:extLst>
          </p:cNvPr>
          <p:cNvSpPr/>
          <p:nvPr/>
        </p:nvSpPr>
        <p:spPr>
          <a:xfrm>
            <a:off x="4666981" y="2838295"/>
            <a:ext cx="4295909" cy="571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Specify different data-collection </a:t>
            </a:r>
            <a:r>
              <a:rPr lang="en-US" sz="1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pipelines</a:t>
            </a:r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, each composed of one or more </a:t>
            </a:r>
            <a:r>
              <a:rPr lang="en-US" sz="1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tasks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39D02B-EB73-9ED7-9BB9-E7C58598F6A3}"/>
              </a:ext>
            </a:extLst>
          </p:cNvPr>
          <p:cNvSpPr/>
          <p:nvPr/>
        </p:nvSpPr>
        <p:spPr>
          <a:xfrm>
            <a:off x="4619491" y="4001541"/>
            <a:ext cx="4295909" cy="571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Map pipelines to nodes to express the data collection </a:t>
            </a:r>
            <a:r>
              <a:rPr lang="en-US" sz="1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experiment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3003-D5F0-A6A1-BA66-7D9BD8B98AB8}"/>
              </a:ext>
            </a:extLst>
          </p:cNvPr>
          <p:cNvSpPr/>
          <p:nvPr/>
        </p:nvSpPr>
        <p:spPr>
          <a:xfrm>
            <a:off x="802" y="2160354"/>
            <a:ext cx="4504623" cy="232832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4DF03-A68D-B8FD-3C1F-519FF930208C}"/>
              </a:ext>
            </a:extLst>
          </p:cNvPr>
          <p:cNvSpPr/>
          <p:nvPr/>
        </p:nvSpPr>
        <p:spPr>
          <a:xfrm>
            <a:off x="802" y="3834164"/>
            <a:ext cx="4581625" cy="87589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D52CA-D9C7-A1DF-3828-62A561B5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AAD86-C2D9-EEAD-15CB-D9E8BF55B751}"/>
              </a:ext>
            </a:extLst>
          </p:cNvPr>
          <p:cNvSpPr txBox="1"/>
          <p:nvPr/>
        </p:nvSpPr>
        <p:spPr>
          <a:xfrm>
            <a:off x="2405004" y="1075135"/>
            <a:ext cx="425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 </a:t>
            </a:r>
            <a:r>
              <a:rPr lang="en-US" sz="1800" b="1" dirty="0" err="1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Bruteforce</a:t>
            </a:r>
            <a:r>
              <a:rPr lang="en-US" sz="1800" b="1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Detection Problem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FAF3CF7-7604-1398-B0AC-CE99778D5AA5}"/>
              </a:ext>
            </a:extLst>
          </p:cNvPr>
          <p:cNvSpPr/>
          <p:nvPr/>
        </p:nvSpPr>
        <p:spPr>
          <a:xfrm>
            <a:off x="190500" y="3938639"/>
            <a:ext cx="8763000" cy="865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For any given learning problem and environment, </a:t>
            </a: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netUnicorn</a:t>
            </a:r>
            <a:r>
              <a:rPr lang="en-US" sz="2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 simplifies expressing data-collection intents</a:t>
            </a:r>
            <a:endParaRPr lang="en-US" sz="22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Key Stakeholders---Service Providers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6668B-FAF3-76B2-A7A5-9BBB19A5CC3B}"/>
              </a:ext>
            </a:extLst>
          </p:cNvPr>
          <p:cNvSpPr txBox="1"/>
          <p:nvPr/>
        </p:nvSpPr>
        <p:spPr>
          <a:xfrm>
            <a:off x="5760388" y="1067107"/>
            <a:ext cx="2326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Service Providers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5B4E70-4BA6-4C87-4F3E-EF9EF7D62BDC}"/>
              </a:ext>
            </a:extLst>
          </p:cNvPr>
          <p:cNvSpPr/>
          <p:nvPr/>
        </p:nvSpPr>
        <p:spPr>
          <a:xfrm>
            <a:off x="5788694" y="1493952"/>
            <a:ext cx="2133601" cy="1294662"/>
          </a:xfrm>
          <a:prstGeom prst="ellipse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79EBC7-8C8F-1FEF-AD93-0151AA146557}"/>
              </a:ext>
            </a:extLst>
          </p:cNvPr>
          <p:cNvSpPr/>
          <p:nvPr/>
        </p:nvSpPr>
        <p:spPr>
          <a:xfrm>
            <a:off x="5788694" y="3259723"/>
            <a:ext cx="2133601" cy="1294662"/>
          </a:xfrm>
          <a:prstGeom prst="ellipse">
            <a:avLst/>
          </a:prstGeom>
          <a:noFill/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03C96-0702-0B34-C082-6C0BEA9A8E97}"/>
              </a:ext>
            </a:extLst>
          </p:cNvPr>
          <p:cNvSpPr txBox="1"/>
          <p:nvPr/>
        </p:nvSpPr>
        <p:spPr>
          <a:xfrm>
            <a:off x="6430537" y="462909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Users</a:t>
            </a:r>
          </a:p>
        </p:txBody>
      </p:sp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32D84167-93B8-391F-4C53-08D96CCEC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3337" y="3455010"/>
            <a:ext cx="457200" cy="457200"/>
          </a:xfrm>
          <a:prstGeom prst="rect">
            <a:avLst/>
          </a:prstGeom>
        </p:spPr>
      </p:pic>
      <p:pic>
        <p:nvPicPr>
          <p:cNvPr id="21" name="Graphic 20" descr="User">
            <a:extLst>
              <a:ext uri="{FF2B5EF4-FFF2-40B4-BE49-F238E27FC236}">
                <a16:creationId xmlns:a16="http://schemas.microsoft.com/office/drawing/2014/main" id="{60BEDB03-26A3-9A3D-1FCE-E8DBCBCB5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3843" y="3455010"/>
            <a:ext cx="457200" cy="457200"/>
          </a:xfrm>
          <a:prstGeom prst="rect">
            <a:avLst/>
          </a:prstGeom>
        </p:spPr>
      </p:pic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136F0D05-CE19-DB5A-9EC3-9C208935C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0450" y="3455010"/>
            <a:ext cx="457200" cy="457200"/>
          </a:xfrm>
          <a:prstGeom prst="rect">
            <a:avLst/>
          </a:prstGeom>
        </p:spPr>
      </p:pic>
      <p:pic>
        <p:nvPicPr>
          <p:cNvPr id="43" name="Graphic 42" descr="User">
            <a:extLst>
              <a:ext uri="{FF2B5EF4-FFF2-40B4-BE49-F238E27FC236}">
                <a16:creationId xmlns:a16="http://schemas.microsoft.com/office/drawing/2014/main" id="{BEA6C968-0E0A-AD64-BB92-EC8010BD4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1641" y="3646309"/>
            <a:ext cx="457200" cy="457200"/>
          </a:xfrm>
          <a:prstGeom prst="rect">
            <a:avLst/>
          </a:prstGeom>
        </p:spPr>
      </p:pic>
      <p:pic>
        <p:nvPicPr>
          <p:cNvPr id="44" name="Graphic 43" descr="User">
            <a:extLst>
              <a:ext uri="{FF2B5EF4-FFF2-40B4-BE49-F238E27FC236}">
                <a16:creationId xmlns:a16="http://schemas.microsoft.com/office/drawing/2014/main" id="{45ED198C-06B7-677C-25B4-75E1979AC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0378" y="3964235"/>
            <a:ext cx="457200" cy="457200"/>
          </a:xfrm>
          <a:prstGeom prst="rect">
            <a:avLst/>
          </a:prstGeom>
        </p:spPr>
      </p:pic>
      <p:pic>
        <p:nvPicPr>
          <p:cNvPr id="45" name="Graphic 44" descr="User">
            <a:extLst>
              <a:ext uri="{FF2B5EF4-FFF2-40B4-BE49-F238E27FC236}">
                <a16:creationId xmlns:a16="http://schemas.microsoft.com/office/drawing/2014/main" id="{2EDB7CC9-A052-D6E0-A579-FCF60010C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9115" y="3651192"/>
            <a:ext cx="457200" cy="457200"/>
          </a:xfrm>
          <a:prstGeom prst="rect">
            <a:avLst/>
          </a:prstGeom>
        </p:spPr>
      </p:pic>
      <p:pic>
        <p:nvPicPr>
          <p:cNvPr id="1026" name="Picture 2" descr="att&quot; Icon - Download for free – Iconduck">
            <a:extLst>
              <a:ext uri="{FF2B5EF4-FFF2-40B4-BE49-F238E27FC236}">
                <a16:creationId xmlns:a16="http://schemas.microsoft.com/office/drawing/2014/main" id="{7905440A-72F6-FC95-BA4B-64F27F9E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46" y="1815075"/>
            <a:ext cx="329184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cast Projects :: Photos, videos, logos, illustrations and branding ::  Behance">
            <a:extLst>
              <a:ext uri="{FF2B5EF4-FFF2-40B4-BE49-F238E27FC236}">
                <a16:creationId xmlns:a16="http://schemas.microsoft.com/office/drawing/2014/main" id="{177AD718-1903-84F7-CF7C-6A0CB6907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9" t="23344" r="35921" b="52563"/>
          <a:stretch/>
        </p:blipFill>
        <p:spPr bwMode="auto">
          <a:xfrm>
            <a:off x="6314170" y="1805429"/>
            <a:ext cx="488757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es, Google has a new logo – but why?">
            <a:extLst>
              <a:ext uri="{FF2B5EF4-FFF2-40B4-BE49-F238E27FC236}">
                <a16:creationId xmlns:a16="http://schemas.microsoft.com/office/drawing/2014/main" id="{8F3EC03A-31BF-4780-5FCE-2D5ACA3D7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0493" r="63759" b="18554"/>
          <a:stretch/>
        </p:blipFill>
        <p:spPr bwMode="auto">
          <a:xfrm>
            <a:off x="6978158" y="1815075"/>
            <a:ext cx="329185" cy="3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soft logo vector, microsoft icon free vector 20190709 Vector Art at  Vecteezy">
            <a:extLst>
              <a:ext uri="{FF2B5EF4-FFF2-40B4-BE49-F238E27FC236}">
                <a16:creationId xmlns:a16="http://schemas.microsoft.com/office/drawing/2014/main" id="{BB3A50D6-956C-1436-1781-DC79C361E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25599" r="34533" b="44356"/>
          <a:stretch/>
        </p:blipFill>
        <p:spPr bwMode="auto">
          <a:xfrm>
            <a:off x="7419709" y="1822183"/>
            <a:ext cx="329184" cy="3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91575527-FF07-BCA3-FC5D-8926363C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1" y="2351539"/>
            <a:ext cx="327324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1C21F533-0F01-F695-92A1-A21921C0A1FF}"/>
              </a:ext>
            </a:extLst>
          </p:cNvPr>
          <p:cNvSpPr txBox="1">
            <a:spLocks/>
          </p:cNvSpPr>
          <p:nvPr/>
        </p:nvSpPr>
        <p:spPr bwMode="auto">
          <a:xfrm>
            <a:off x="152399" y="1267162"/>
            <a:ext cx="5874549" cy="37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defTabSz="685800">
              <a:lnSpc>
                <a:spcPct val="150000"/>
              </a:lnSpc>
            </a:pPr>
            <a:r>
              <a:rPr lang="en-US" sz="16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Cloud/content service providers (AWS, Google, MS, …)</a:t>
            </a:r>
          </a:p>
          <a:p>
            <a:pPr defTabSz="685800">
              <a:lnSpc>
                <a:spcPct val="150000"/>
              </a:lnSpc>
            </a:pPr>
            <a:r>
              <a:rPr lang="en-US" sz="16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Internet/Mobile service providers (AT&amp;T, Comcast, …)</a:t>
            </a:r>
          </a:p>
          <a:p>
            <a:pPr defTabSz="685800">
              <a:lnSpc>
                <a:spcPct val="150000"/>
              </a:lnSpc>
            </a:pPr>
            <a:r>
              <a:rPr lang="en-US" sz="16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Enterprise networks (e.g., UCSB, …)</a:t>
            </a:r>
          </a:p>
          <a:p>
            <a:pPr defTabSz="685800">
              <a:lnSpc>
                <a:spcPct val="150000"/>
              </a:lnSpc>
            </a:pPr>
            <a:r>
              <a:rPr lang="en-US" sz="16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Community networks (e.g., Chattanooga MUNI, …)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E6E5E3-7E13-D555-4FB5-6912DAC04200}"/>
              </a:ext>
            </a:extLst>
          </p:cNvPr>
          <p:cNvCxnSpPr>
            <a:cxnSpLocks/>
            <a:stCxn id="3" idx="4"/>
            <a:endCxn id="9" idx="0"/>
          </p:cNvCxnSpPr>
          <p:nvPr/>
        </p:nvCxnSpPr>
        <p:spPr>
          <a:xfrm>
            <a:off x="6855495" y="2788614"/>
            <a:ext cx="0" cy="471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3A045E4-BBF2-1F9D-EB51-8B26EF992206}"/>
              </a:ext>
            </a:extLst>
          </p:cNvPr>
          <p:cNvSpPr/>
          <p:nvPr/>
        </p:nvSpPr>
        <p:spPr>
          <a:xfrm>
            <a:off x="190500" y="3379990"/>
            <a:ext cx="8763000" cy="9898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Goal:</a:t>
            </a:r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Offer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secure</a:t>
            </a:r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performant</a:t>
            </a:r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Internet services with limited infrastructure and operational resources</a:t>
            </a:r>
            <a:endParaRPr lang="en-US" sz="2400" i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FB938-9387-9828-204A-046F0001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8347CCC9-40C4-94FB-2CD7-EAA1501021B8}"/>
              </a:ext>
            </a:extLst>
          </p:cNvPr>
          <p:cNvSpPr txBox="1"/>
          <p:nvPr/>
        </p:nvSpPr>
        <p:spPr>
          <a:xfrm>
            <a:off x="4394682" y="1517794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Problems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09F490-A3FF-C93B-AC89-B85F1F498A72}"/>
              </a:ext>
            </a:extLst>
          </p:cNvPr>
          <p:cNvSpPr txBox="1"/>
          <p:nvPr/>
        </p:nvSpPr>
        <p:spPr>
          <a:xfrm>
            <a:off x="4285678" y="3307962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environments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D5F925-E661-F3ED-4F37-2E4DB693C4CD}"/>
              </a:ext>
            </a:extLst>
          </p:cNvPr>
          <p:cNvSpPr txBox="1"/>
          <p:nvPr/>
        </p:nvSpPr>
        <p:spPr>
          <a:xfrm>
            <a:off x="3800770" y="4174717"/>
            <a:ext cx="24064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Physical/virtual network infrastructures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3F607B-B69C-3DD8-0C75-641FA0DBB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54" y="1486122"/>
            <a:ext cx="2678679" cy="31184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72EB4-7EEC-E85C-5F05-88FF1E604006}"/>
              </a:ext>
            </a:extLst>
          </p:cNvPr>
          <p:cNvSpPr txBox="1">
            <a:spLocks/>
          </p:cNvSpPr>
          <p:nvPr/>
        </p:nvSpPr>
        <p:spPr>
          <a:xfrm>
            <a:off x="7010400" y="4857750"/>
            <a:ext cx="2133600" cy="171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5ADB0F-E9F2-1D42-9E15-ECDE97EFB0F8}" type="slidenum">
              <a:rPr lang="en-US" sz="105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r">
                <a:defRPr/>
              </a:pPr>
              <a:t>30</a:t>
            </a:fld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7C6C2-60F5-655B-98B5-4B71AC736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3" y="1486122"/>
            <a:ext cx="3424881" cy="31184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2541F-1FAC-D374-9B04-E9ED60BB2694}"/>
              </a:ext>
            </a:extLst>
          </p:cNvPr>
          <p:cNvSpPr txBox="1"/>
          <p:nvPr/>
        </p:nvSpPr>
        <p:spPr>
          <a:xfrm>
            <a:off x="4494869" y="2447645"/>
            <a:ext cx="106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Collection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C984A-176A-61E3-2137-6BFFB783C66F}"/>
              </a:ext>
            </a:extLst>
          </p:cNvPr>
          <p:cNvSpPr txBox="1"/>
          <p:nvPr/>
        </p:nvSpPr>
        <p:spPr>
          <a:xfrm>
            <a:off x="1618256" y="1075135"/>
            <a:ext cx="91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AB391-3ABE-5ED1-3325-41BC545607F5}"/>
              </a:ext>
            </a:extLst>
          </p:cNvPr>
          <p:cNvSpPr txBox="1"/>
          <p:nvPr/>
        </p:nvSpPr>
        <p:spPr>
          <a:xfrm>
            <a:off x="7260154" y="1075135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3804E-8433-479F-234E-2A9D818CEF15}"/>
              </a:ext>
            </a:extLst>
          </p:cNvPr>
          <p:cNvSpPr txBox="1"/>
          <p:nvPr/>
        </p:nvSpPr>
        <p:spPr>
          <a:xfrm>
            <a:off x="6836920" y="2447645"/>
            <a:ext cx="157134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netUnicorn</a:t>
            </a:r>
            <a:endParaRPr lang="en-US" sz="2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D4A1B78-CE45-5947-0A04-E22E9EFE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Data Collection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45CA60-F2D3-85F4-7C89-9718BBEDBD05}"/>
              </a:ext>
            </a:extLst>
          </p:cNvPr>
          <p:cNvSpPr/>
          <p:nvPr/>
        </p:nvSpPr>
        <p:spPr>
          <a:xfrm>
            <a:off x="190500" y="3938639"/>
            <a:ext cx="8763000" cy="8652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For any given learning problem and environment, </a:t>
            </a: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netUnicorn</a:t>
            </a:r>
            <a:r>
              <a:rPr lang="en-US" sz="2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 simplifies expressing data-collection intents</a:t>
            </a:r>
            <a:endParaRPr lang="en-US" sz="22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F3D280DA-CDFF-AA57-585B-110813E6DA99}"/>
              </a:ext>
            </a:extLst>
          </p:cNvPr>
          <p:cNvSpPr txBox="1"/>
          <p:nvPr/>
        </p:nvSpPr>
        <p:spPr>
          <a:xfrm>
            <a:off x="1666408" y="2535552"/>
            <a:ext cx="70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32DA75-BE47-57CE-1A74-453F1676536F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1CB35EA-13D1-6F10-C218-39B3DA482A58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C309E38-37E5-5C3F-868E-36BEBFAB05C6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5498BB9-62BF-120F-4A8E-24685DEB2A3D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84D1BD4-DA67-04D1-1020-14F4A504DEB9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3CB47A87-352D-994E-6D20-5BBD6AB53E94}"/>
              </a:ext>
            </a:extLst>
          </p:cNvPr>
          <p:cNvSpPr>
            <a:spLocks/>
          </p:cNvSpPr>
          <p:nvPr/>
        </p:nvSpPr>
        <p:spPr>
          <a:xfrm>
            <a:off x="6798167" y="2461892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4EA0DF-E042-236F-AFA3-3CBD41C2CFD2}"/>
              </a:ext>
            </a:extLst>
          </p:cNvPr>
          <p:cNvSpPr>
            <a:spLocks/>
          </p:cNvSpPr>
          <p:nvPr/>
        </p:nvSpPr>
        <p:spPr>
          <a:xfrm>
            <a:off x="5466729" y="1566648"/>
            <a:ext cx="1665011" cy="594944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/>
            <a:r>
              <a:rPr lang="en-US" sz="1800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Trustee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55FA80-3699-7140-24ED-80A6CECA312D}"/>
              </a:ext>
            </a:extLst>
          </p:cNvPr>
          <p:cNvSpPr>
            <a:spLocks/>
          </p:cNvSpPr>
          <p:nvPr/>
        </p:nvSpPr>
        <p:spPr>
          <a:xfrm>
            <a:off x="1184976" y="1566008"/>
            <a:ext cx="1665011" cy="595585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800" b="1" kern="0" dirty="0" err="1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netUnicorn</a:t>
            </a:r>
            <a:endParaRPr lang="en-US" sz="1800" b="1" kern="0" dirty="0">
              <a:solidFill>
                <a:schemeClr val="accent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AD44684-84B3-B155-D708-F4AF1290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08" y="1075138"/>
            <a:ext cx="569990" cy="5191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11CA7BA-BC79-CCCB-EC6E-26438A2FA3AF}"/>
              </a:ext>
            </a:extLst>
          </p:cNvPr>
          <p:cNvSpPr txBox="1"/>
          <p:nvPr/>
        </p:nvSpPr>
        <p:spPr>
          <a:xfrm>
            <a:off x="3526680" y="1638583"/>
            <a:ext cx="10502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 Expert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1F972D-0CAD-F88F-97B3-722272D1073E}"/>
              </a:ext>
            </a:extLst>
          </p:cNvPr>
          <p:cNvCxnSpPr>
            <a:cxnSpLocks/>
            <a:stCxn id="20" idx="2"/>
            <a:endCxn id="81" idx="0"/>
          </p:cNvCxnSpPr>
          <p:nvPr/>
        </p:nvCxnSpPr>
        <p:spPr>
          <a:xfrm flipH="1">
            <a:off x="2017478" y="2161593"/>
            <a:ext cx="4" cy="37395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531015-15E1-883C-EF14-69F8477A092A}"/>
              </a:ext>
            </a:extLst>
          </p:cNvPr>
          <p:cNvCxnSpPr>
            <a:cxnSpLocks/>
            <a:stCxn id="83" idx="3"/>
            <a:endCxn id="95" idx="1"/>
          </p:cNvCxnSpPr>
          <p:nvPr/>
        </p:nvCxnSpPr>
        <p:spPr>
          <a:xfrm>
            <a:off x="6133543" y="2713554"/>
            <a:ext cx="664625" cy="234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BEDC962-44FA-666A-D6DC-578A152EBF22}"/>
              </a:ext>
            </a:extLst>
          </p:cNvPr>
          <p:cNvCxnSpPr>
            <a:cxnSpLocks/>
            <a:stCxn id="83" idx="0"/>
            <a:endCxn id="7" idx="1"/>
          </p:cNvCxnSpPr>
          <p:nvPr/>
        </p:nvCxnSpPr>
        <p:spPr>
          <a:xfrm rot="5400000" flipH="1" flipV="1">
            <a:off x="5067090" y="2068768"/>
            <a:ext cx="604285" cy="194993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4229AAEC-1A79-1AD3-8EC5-0485AADB3C7B}"/>
              </a:ext>
            </a:extLst>
          </p:cNvPr>
          <p:cNvCxnSpPr>
            <a:cxnSpLocks/>
            <a:stCxn id="32" idx="3"/>
            <a:endCxn id="7" idx="0"/>
          </p:cNvCxnSpPr>
          <p:nvPr/>
        </p:nvCxnSpPr>
        <p:spPr>
          <a:xfrm>
            <a:off x="4453198" y="1334691"/>
            <a:ext cx="1846036" cy="231956"/>
          </a:xfrm>
          <a:prstGeom prst="bentConnector2">
            <a:avLst/>
          </a:prstGeom>
          <a:ln w="158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04EED0A2-AF9D-1CA0-F1F7-45597E806145}"/>
              </a:ext>
            </a:extLst>
          </p:cNvPr>
          <p:cNvCxnSpPr>
            <a:cxnSpLocks/>
            <a:stCxn id="7" idx="3"/>
            <a:endCxn id="95" idx="0"/>
          </p:cNvCxnSpPr>
          <p:nvPr/>
        </p:nvCxnSpPr>
        <p:spPr>
          <a:xfrm>
            <a:off x="7131739" y="1864120"/>
            <a:ext cx="182122" cy="597772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87E5F350-978B-6634-E0D2-B8AA4B4483A6}"/>
              </a:ext>
            </a:extLst>
          </p:cNvPr>
          <p:cNvCxnSpPr>
            <a:cxnSpLocks/>
            <a:stCxn id="32" idx="1"/>
            <a:endCxn id="20" idx="0"/>
          </p:cNvCxnSpPr>
          <p:nvPr/>
        </p:nvCxnSpPr>
        <p:spPr>
          <a:xfrm rot="10800000" flipV="1">
            <a:off x="2017478" y="1334690"/>
            <a:ext cx="1865727" cy="231316"/>
          </a:xfrm>
          <a:prstGeom prst="bentConnector2">
            <a:avLst/>
          </a:prstGeom>
          <a:ln w="158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9DA64B1-846E-2E5D-BF00-86B5BFD32D10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D027422-3568-1FE2-6AB0-93267B479C5C}"/>
              </a:ext>
            </a:extLst>
          </p:cNvPr>
          <p:cNvSpPr txBox="1"/>
          <p:nvPr/>
        </p:nvSpPr>
        <p:spPr>
          <a:xfrm>
            <a:off x="6299230" y="1076236"/>
            <a:ext cx="1091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Analysis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2B5387-E06A-9FC1-2388-3102C573F1DC}"/>
              </a:ext>
            </a:extLst>
          </p:cNvPr>
          <p:cNvSpPr txBox="1"/>
          <p:nvPr/>
        </p:nvSpPr>
        <p:spPr>
          <a:xfrm>
            <a:off x="1182790" y="1009330"/>
            <a:ext cx="150233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Data-collection intents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C7D17CA-8C23-A72C-062D-3693BAEB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Closed-loop ML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1105C-8D4D-DB92-4818-F76C91E8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A647A7D-364C-DB0D-5317-12532EF661E4}"/>
              </a:ext>
            </a:extLst>
          </p:cNvPr>
          <p:cNvSpPr/>
          <p:nvPr/>
        </p:nvSpPr>
        <p:spPr>
          <a:xfrm>
            <a:off x="106681" y="3540317"/>
            <a:ext cx="8854437" cy="9898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netUnicorn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+ Trustee help realize closed-loop ML pipeline</a:t>
            </a:r>
          </a:p>
        </p:txBody>
      </p:sp>
    </p:spTree>
    <p:extLst>
      <p:ext uri="{BB962C8B-B14F-4D97-AF65-F5344CB8AC3E}">
        <p14:creationId xmlns:p14="http://schemas.microsoft.com/office/powerpoint/2010/main" val="3173217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F3D280DA-CDFF-AA57-585B-110813E6DA99}"/>
              </a:ext>
            </a:extLst>
          </p:cNvPr>
          <p:cNvSpPr txBox="1"/>
          <p:nvPr/>
        </p:nvSpPr>
        <p:spPr>
          <a:xfrm>
            <a:off x="1666408" y="2535552"/>
            <a:ext cx="70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32DA75-BE47-57CE-1A74-453F1676536F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1CB35EA-13D1-6F10-C218-39B3DA482A58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C309E38-37E5-5C3F-868E-36BEBFAB05C6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5498BB9-62BF-120F-4A8E-24685DEB2A3D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84D1BD4-DA67-04D1-1020-14F4A504DEB9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3CB47A87-352D-994E-6D20-5BBD6AB53E94}"/>
              </a:ext>
            </a:extLst>
          </p:cNvPr>
          <p:cNvSpPr>
            <a:spLocks/>
          </p:cNvSpPr>
          <p:nvPr/>
        </p:nvSpPr>
        <p:spPr>
          <a:xfrm>
            <a:off x="6798167" y="2461892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4EA0DF-E042-236F-AFA3-3CBD41C2CFD2}"/>
              </a:ext>
            </a:extLst>
          </p:cNvPr>
          <p:cNvSpPr>
            <a:spLocks/>
          </p:cNvSpPr>
          <p:nvPr/>
        </p:nvSpPr>
        <p:spPr>
          <a:xfrm>
            <a:off x="5466729" y="1566648"/>
            <a:ext cx="1665011" cy="594944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/>
            <a:r>
              <a:rPr lang="en-US" sz="1800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Trustee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55FA80-3699-7140-24ED-80A6CECA312D}"/>
              </a:ext>
            </a:extLst>
          </p:cNvPr>
          <p:cNvSpPr>
            <a:spLocks/>
          </p:cNvSpPr>
          <p:nvPr/>
        </p:nvSpPr>
        <p:spPr>
          <a:xfrm>
            <a:off x="1184976" y="1566008"/>
            <a:ext cx="1665011" cy="595585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800" b="1" kern="0" dirty="0" err="1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netUnicorn</a:t>
            </a:r>
            <a:endParaRPr lang="en-US" sz="1800" b="1" kern="0" dirty="0">
              <a:solidFill>
                <a:schemeClr val="accent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AD44684-84B3-B155-D708-F4AF1290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08" y="1075138"/>
            <a:ext cx="569990" cy="5191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11CA7BA-BC79-CCCB-EC6E-26438A2FA3AF}"/>
              </a:ext>
            </a:extLst>
          </p:cNvPr>
          <p:cNvSpPr txBox="1"/>
          <p:nvPr/>
        </p:nvSpPr>
        <p:spPr>
          <a:xfrm>
            <a:off x="3526680" y="1638583"/>
            <a:ext cx="10502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 Expert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1F972D-0CAD-F88F-97B3-722272D1073E}"/>
              </a:ext>
            </a:extLst>
          </p:cNvPr>
          <p:cNvCxnSpPr>
            <a:cxnSpLocks/>
            <a:stCxn id="20" idx="2"/>
            <a:endCxn id="81" idx="0"/>
          </p:cNvCxnSpPr>
          <p:nvPr/>
        </p:nvCxnSpPr>
        <p:spPr>
          <a:xfrm flipH="1">
            <a:off x="2017478" y="2161593"/>
            <a:ext cx="4" cy="37395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531015-15E1-883C-EF14-69F8477A092A}"/>
              </a:ext>
            </a:extLst>
          </p:cNvPr>
          <p:cNvCxnSpPr>
            <a:cxnSpLocks/>
            <a:stCxn id="83" idx="3"/>
            <a:endCxn id="95" idx="1"/>
          </p:cNvCxnSpPr>
          <p:nvPr/>
        </p:nvCxnSpPr>
        <p:spPr>
          <a:xfrm>
            <a:off x="6133543" y="2713554"/>
            <a:ext cx="664625" cy="234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BEDC962-44FA-666A-D6DC-578A152EBF22}"/>
              </a:ext>
            </a:extLst>
          </p:cNvPr>
          <p:cNvCxnSpPr>
            <a:cxnSpLocks/>
            <a:stCxn id="83" idx="0"/>
            <a:endCxn id="7" idx="1"/>
          </p:cNvCxnSpPr>
          <p:nvPr/>
        </p:nvCxnSpPr>
        <p:spPr>
          <a:xfrm rot="5400000" flipH="1" flipV="1">
            <a:off x="5067090" y="2068768"/>
            <a:ext cx="604285" cy="194993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4229AAEC-1A79-1AD3-8EC5-0485AADB3C7B}"/>
              </a:ext>
            </a:extLst>
          </p:cNvPr>
          <p:cNvCxnSpPr>
            <a:cxnSpLocks/>
            <a:stCxn id="32" idx="3"/>
            <a:endCxn id="7" idx="0"/>
          </p:cNvCxnSpPr>
          <p:nvPr/>
        </p:nvCxnSpPr>
        <p:spPr>
          <a:xfrm>
            <a:off x="4453198" y="1334691"/>
            <a:ext cx="1846036" cy="231956"/>
          </a:xfrm>
          <a:prstGeom prst="bentConnector2">
            <a:avLst/>
          </a:prstGeom>
          <a:ln w="158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04EED0A2-AF9D-1CA0-F1F7-45597E806145}"/>
              </a:ext>
            </a:extLst>
          </p:cNvPr>
          <p:cNvCxnSpPr>
            <a:cxnSpLocks/>
            <a:stCxn id="7" idx="3"/>
            <a:endCxn id="95" idx="0"/>
          </p:cNvCxnSpPr>
          <p:nvPr/>
        </p:nvCxnSpPr>
        <p:spPr>
          <a:xfrm>
            <a:off x="7131739" y="1864120"/>
            <a:ext cx="182122" cy="597772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87E5F350-978B-6634-E0D2-B8AA4B4483A6}"/>
              </a:ext>
            </a:extLst>
          </p:cNvPr>
          <p:cNvCxnSpPr>
            <a:cxnSpLocks/>
            <a:stCxn id="32" idx="1"/>
            <a:endCxn id="20" idx="0"/>
          </p:cNvCxnSpPr>
          <p:nvPr/>
        </p:nvCxnSpPr>
        <p:spPr>
          <a:xfrm rot="10800000" flipV="1">
            <a:off x="2017478" y="1334690"/>
            <a:ext cx="1865727" cy="231316"/>
          </a:xfrm>
          <a:prstGeom prst="bentConnector2">
            <a:avLst/>
          </a:prstGeom>
          <a:ln w="158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9DA64B1-846E-2E5D-BF00-86B5BFD32D10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D027422-3568-1FE2-6AB0-93267B479C5C}"/>
              </a:ext>
            </a:extLst>
          </p:cNvPr>
          <p:cNvSpPr txBox="1"/>
          <p:nvPr/>
        </p:nvSpPr>
        <p:spPr>
          <a:xfrm>
            <a:off x="6299230" y="1076236"/>
            <a:ext cx="1091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Analysis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2B5387-E06A-9FC1-2388-3102C573F1DC}"/>
              </a:ext>
            </a:extLst>
          </p:cNvPr>
          <p:cNvSpPr txBox="1"/>
          <p:nvPr/>
        </p:nvSpPr>
        <p:spPr>
          <a:xfrm>
            <a:off x="1182790" y="1009330"/>
            <a:ext cx="150233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Data-collection intents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C7D17CA-8C23-A72C-062D-3693BAEB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Closed-loop ML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1105C-8D4D-DB92-4818-F76C91E8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79725B3-C9D6-F2E7-8AC2-E985BC1A3975}"/>
              </a:ext>
            </a:extLst>
          </p:cNvPr>
          <p:cNvSpPr/>
          <p:nvPr/>
        </p:nvSpPr>
        <p:spPr>
          <a:xfrm>
            <a:off x="106681" y="3540317"/>
            <a:ext cx="8854437" cy="9898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Does it really help iteratively collect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“better”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data 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for any given learning problem and target environment?</a:t>
            </a:r>
            <a:endParaRPr lang="en-US" sz="2400" b="1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5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Iterative Data Collection---Iteration 0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8212F5-F630-444C-99F5-A94430B6CA9A}"/>
              </a:ext>
            </a:extLst>
          </p:cNvPr>
          <p:cNvGraphicFramePr>
            <a:graphicFrameLocks noGrp="1"/>
          </p:cNvGraphicFramePr>
          <p:nvPr/>
        </p:nvGraphicFramePr>
        <p:xfrm>
          <a:off x="2179965" y="1542773"/>
          <a:ext cx="4771682" cy="1285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393">
                  <a:extLst>
                    <a:ext uri="{9D8B030D-6E8A-4147-A177-3AD203B41FA5}">
                      <a16:colId xmlns:a16="http://schemas.microsoft.com/office/drawing/2014/main" val="1427937127"/>
                    </a:ext>
                  </a:extLst>
                </a:gridCol>
                <a:gridCol w="1312729">
                  <a:extLst>
                    <a:ext uri="{9D8B030D-6E8A-4147-A177-3AD203B41FA5}">
                      <a16:colId xmlns:a16="http://schemas.microsoft.com/office/drawing/2014/main" val="3958639718"/>
                    </a:ext>
                  </a:extLst>
                </a:gridCol>
                <a:gridCol w="1590560">
                  <a:extLst>
                    <a:ext uri="{9D8B030D-6E8A-4147-A177-3AD203B41FA5}">
                      <a16:colId xmlns:a16="http://schemas.microsoft.com/office/drawing/2014/main" val="356716784"/>
                    </a:ext>
                  </a:extLst>
                </a:gridCol>
              </a:tblGrid>
              <a:tr h="394337">
                <a:tc>
                  <a:txBody>
                    <a:bodyPr/>
                    <a:lstStyle/>
                    <a:p>
                      <a:endParaRPr lang="en-US" sz="11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Campus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(validation)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Cloud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(test)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41850844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Multi-layer Perceptron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1907063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Grad. Boosting Machines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08643915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Random Forest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3577331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TabNet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28755805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27895-B5A4-0918-7296-6641D7FC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23AC8-749C-5BD6-CA3F-A2FACE289F16}"/>
              </a:ext>
            </a:extLst>
          </p:cNvPr>
          <p:cNvSpPr txBox="1"/>
          <p:nvPr/>
        </p:nvSpPr>
        <p:spPr>
          <a:xfrm>
            <a:off x="41686" y="933030"/>
            <a:ext cx="9048240" cy="4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</a:pP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Collect data from local infrastructure (campus) to train ML model for target settings (cloud)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A6A21-6E31-9D0D-EB44-8BCAEB0E8D35}"/>
              </a:ext>
            </a:extLst>
          </p:cNvPr>
          <p:cNvSpPr txBox="1"/>
          <p:nvPr/>
        </p:nvSpPr>
        <p:spPr>
          <a:xfrm>
            <a:off x="-320254" y="1880278"/>
            <a:ext cx="2500219" cy="88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</a:pPr>
            <a:r>
              <a:rPr lang="en-US" sz="12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Followed CIC-IDS </a:t>
            </a:r>
          </a:p>
          <a:p>
            <a:pPr lvl="1" algn="ctr" defTabSz="457200">
              <a:lnSpc>
                <a:spcPct val="150000"/>
              </a:lnSpc>
            </a:pPr>
            <a:r>
              <a:rPr lang="en-US" sz="1200" kern="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data-collection methodology</a:t>
            </a:r>
          </a:p>
          <a:p>
            <a:pPr lvl="1" algn="ctr" defTabSz="457200">
              <a:lnSpc>
                <a:spcPct val="150000"/>
              </a:lnSpc>
            </a:pPr>
            <a:r>
              <a:rPr lang="en-US" sz="1200" b="1" kern="0" dirty="0">
                <a:latin typeface="Helvetica Neue" charset="0"/>
                <a:ea typeface="Helvetica Neue" charset="0"/>
                <a:cs typeface="Helvetica Neue" charset="0"/>
              </a:rPr>
              <a:t>(80 lines of code)</a:t>
            </a:r>
          </a:p>
        </p:txBody>
      </p:sp>
    </p:spTree>
    <p:extLst>
      <p:ext uri="{BB962C8B-B14F-4D97-AF65-F5344CB8AC3E}">
        <p14:creationId xmlns:p14="http://schemas.microsoft.com/office/powerpoint/2010/main" val="27339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Iterative Data Collection---Iteration 0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8212F5-F630-444C-99F5-A94430B6C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81164"/>
              </p:ext>
            </p:extLst>
          </p:nvPr>
        </p:nvGraphicFramePr>
        <p:xfrm>
          <a:off x="2179965" y="1542773"/>
          <a:ext cx="4771682" cy="1285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393">
                  <a:extLst>
                    <a:ext uri="{9D8B030D-6E8A-4147-A177-3AD203B41FA5}">
                      <a16:colId xmlns:a16="http://schemas.microsoft.com/office/drawing/2014/main" val="1427937127"/>
                    </a:ext>
                  </a:extLst>
                </a:gridCol>
                <a:gridCol w="1312729">
                  <a:extLst>
                    <a:ext uri="{9D8B030D-6E8A-4147-A177-3AD203B41FA5}">
                      <a16:colId xmlns:a16="http://schemas.microsoft.com/office/drawing/2014/main" val="3958639718"/>
                    </a:ext>
                  </a:extLst>
                </a:gridCol>
                <a:gridCol w="1590560">
                  <a:extLst>
                    <a:ext uri="{9D8B030D-6E8A-4147-A177-3AD203B41FA5}">
                      <a16:colId xmlns:a16="http://schemas.microsoft.com/office/drawing/2014/main" val="356716784"/>
                    </a:ext>
                  </a:extLst>
                </a:gridCol>
              </a:tblGrid>
              <a:tr h="394337">
                <a:tc>
                  <a:txBody>
                    <a:bodyPr/>
                    <a:lstStyle/>
                    <a:p>
                      <a:endParaRPr lang="en-US" sz="11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Campus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(validation)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Cloud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(test)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41850844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Multi-layer Perceptron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0.56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1907063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Grad. Boosting Machines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0.61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08643915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Random Forest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0.58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3577331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TabNet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0.66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28755805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BF4AF-50DF-FC8A-BC13-6EFC56C7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94AAA-7E0E-A98D-DC70-A419B39F9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95" t="31418" r="24194" b="51080"/>
          <a:stretch/>
        </p:blipFill>
        <p:spPr>
          <a:xfrm>
            <a:off x="3362677" y="2751741"/>
            <a:ext cx="2470457" cy="145431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095EF2-4C7C-A636-15A9-30D30656C2B6}"/>
              </a:ext>
            </a:extLst>
          </p:cNvPr>
          <p:cNvSpPr/>
          <p:nvPr/>
        </p:nvSpPr>
        <p:spPr>
          <a:xfrm>
            <a:off x="216405" y="4183794"/>
            <a:ext cx="8763000" cy="741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All models use same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shortcut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as in the CIC-IDS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B7FAE-20BD-5388-96B8-D854BDF5E777}"/>
              </a:ext>
            </a:extLst>
          </p:cNvPr>
          <p:cNvSpPr txBox="1"/>
          <p:nvPr/>
        </p:nvSpPr>
        <p:spPr>
          <a:xfrm>
            <a:off x="41686" y="933030"/>
            <a:ext cx="9048240" cy="41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</a:pP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Collect data from local infrastructure (campus) to train ML model for target settings (cloud)</a:t>
            </a:r>
          </a:p>
        </p:txBody>
      </p:sp>
    </p:spTree>
    <p:extLst>
      <p:ext uri="{BB962C8B-B14F-4D97-AF65-F5344CB8AC3E}">
        <p14:creationId xmlns:p14="http://schemas.microsoft.com/office/powerpoint/2010/main" val="12964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Iterative Data Collection---Iteration 1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8212F5-F630-444C-99F5-A94430B6C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59687"/>
              </p:ext>
            </p:extLst>
          </p:nvPr>
        </p:nvGraphicFramePr>
        <p:xfrm>
          <a:off x="2179965" y="1542773"/>
          <a:ext cx="4771682" cy="1285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393">
                  <a:extLst>
                    <a:ext uri="{9D8B030D-6E8A-4147-A177-3AD203B41FA5}">
                      <a16:colId xmlns:a16="http://schemas.microsoft.com/office/drawing/2014/main" val="1427937127"/>
                    </a:ext>
                  </a:extLst>
                </a:gridCol>
                <a:gridCol w="1312729">
                  <a:extLst>
                    <a:ext uri="{9D8B030D-6E8A-4147-A177-3AD203B41FA5}">
                      <a16:colId xmlns:a16="http://schemas.microsoft.com/office/drawing/2014/main" val="3958639718"/>
                    </a:ext>
                  </a:extLst>
                </a:gridCol>
                <a:gridCol w="1590560">
                  <a:extLst>
                    <a:ext uri="{9D8B030D-6E8A-4147-A177-3AD203B41FA5}">
                      <a16:colId xmlns:a16="http://schemas.microsoft.com/office/drawing/2014/main" val="356716784"/>
                    </a:ext>
                  </a:extLst>
                </a:gridCol>
              </a:tblGrid>
              <a:tr h="394337">
                <a:tc>
                  <a:txBody>
                    <a:bodyPr/>
                    <a:lstStyle/>
                    <a:p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Campus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(validation)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Cloud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(test)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41850844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Multi-layer Perceptron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1907063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Grad. Boosting Machines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08643915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Random Forest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3577331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TabNet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C00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28755805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03D59-904B-20FB-0362-59841CEC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DE154-DDC2-C045-DC46-F87B6B693099}"/>
              </a:ext>
            </a:extLst>
          </p:cNvPr>
          <p:cNvSpPr txBox="1"/>
          <p:nvPr/>
        </p:nvSpPr>
        <p:spPr>
          <a:xfrm>
            <a:off x="112776" y="1009788"/>
            <a:ext cx="8842248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</a:pP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Refined intent to use more diverse set of malicious/benign nodes (</a:t>
            </a:r>
            <a:r>
              <a:rPr lang="en-US" sz="1600" b="1" kern="0" dirty="0">
                <a:latin typeface="Helvetica Neue" charset="0"/>
                <a:ea typeface="Helvetica Neue" charset="0"/>
                <a:cs typeface="Helvetica Neue" charset="0"/>
              </a:rPr>
              <a:t>+10 lines of code</a:t>
            </a: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2016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Iterative Data Collection---Iteration 1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8212F5-F630-444C-99F5-A94430B6C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39122"/>
              </p:ext>
            </p:extLst>
          </p:nvPr>
        </p:nvGraphicFramePr>
        <p:xfrm>
          <a:off x="2179965" y="1542773"/>
          <a:ext cx="4771682" cy="1285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393">
                  <a:extLst>
                    <a:ext uri="{9D8B030D-6E8A-4147-A177-3AD203B41FA5}">
                      <a16:colId xmlns:a16="http://schemas.microsoft.com/office/drawing/2014/main" val="1427937127"/>
                    </a:ext>
                  </a:extLst>
                </a:gridCol>
                <a:gridCol w="1312729">
                  <a:extLst>
                    <a:ext uri="{9D8B030D-6E8A-4147-A177-3AD203B41FA5}">
                      <a16:colId xmlns:a16="http://schemas.microsoft.com/office/drawing/2014/main" val="3958639718"/>
                    </a:ext>
                  </a:extLst>
                </a:gridCol>
                <a:gridCol w="1590560">
                  <a:extLst>
                    <a:ext uri="{9D8B030D-6E8A-4147-A177-3AD203B41FA5}">
                      <a16:colId xmlns:a16="http://schemas.microsoft.com/office/drawing/2014/main" val="356716784"/>
                    </a:ext>
                  </a:extLst>
                </a:gridCol>
              </a:tblGrid>
              <a:tr h="394337">
                <a:tc>
                  <a:txBody>
                    <a:bodyPr/>
                    <a:lstStyle/>
                    <a:p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Campus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(validation)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Cloud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(test)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41850844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Multi-layer Perceptron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0.62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1907063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Grad. Boosting Machines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0.61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08643915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Random Forest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1.00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0.69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3577331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TabNet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C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0.78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28755805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F5C85-10F5-9232-395B-2B3F39CA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7E08F-1B74-ABDE-B9A8-EF4ECE4BB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886" y="2969558"/>
            <a:ext cx="2343839" cy="11941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59E6089-1FAA-719A-F3C2-9C077D2CE2F9}"/>
              </a:ext>
            </a:extLst>
          </p:cNvPr>
          <p:cNvSpPr/>
          <p:nvPr/>
        </p:nvSpPr>
        <p:spPr>
          <a:xfrm>
            <a:off x="184305" y="4163729"/>
            <a:ext cx="8763000" cy="741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Models learn a new shortcut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C3518-8912-6B56-FF5C-8CEF63B3242F}"/>
              </a:ext>
            </a:extLst>
          </p:cNvPr>
          <p:cNvSpPr txBox="1"/>
          <p:nvPr/>
        </p:nvSpPr>
        <p:spPr>
          <a:xfrm>
            <a:off x="112776" y="1009788"/>
            <a:ext cx="8842248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</a:pP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Refined intent to use more diverse set of malicious/benign nodes (</a:t>
            </a:r>
            <a:r>
              <a:rPr lang="en-US" sz="1600" b="1" kern="0" dirty="0">
                <a:latin typeface="Helvetica Neue" charset="0"/>
                <a:ea typeface="Helvetica Neue" charset="0"/>
                <a:cs typeface="Helvetica Neue" charset="0"/>
              </a:rPr>
              <a:t>+10 lines of code</a:t>
            </a: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05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Iterative Data Collection---Iteration 2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8212F5-F630-444C-99F5-A94430B6C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4893"/>
              </p:ext>
            </p:extLst>
          </p:nvPr>
        </p:nvGraphicFramePr>
        <p:xfrm>
          <a:off x="2179965" y="1542773"/>
          <a:ext cx="4771682" cy="1285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393">
                  <a:extLst>
                    <a:ext uri="{9D8B030D-6E8A-4147-A177-3AD203B41FA5}">
                      <a16:colId xmlns:a16="http://schemas.microsoft.com/office/drawing/2014/main" val="1427937127"/>
                    </a:ext>
                  </a:extLst>
                </a:gridCol>
                <a:gridCol w="1312729">
                  <a:extLst>
                    <a:ext uri="{9D8B030D-6E8A-4147-A177-3AD203B41FA5}">
                      <a16:colId xmlns:a16="http://schemas.microsoft.com/office/drawing/2014/main" val="3958639718"/>
                    </a:ext>
                  </a:extLst>
                </a:gridCol>
                <a:gridCol w="1590560">
                  <a:extLst>
                    <a:ext uri="{9D8B030D-6E8A-4147-A177-3AD203B41FA5}">
                      <a16:colId xmlns:a16="http://schemas.microsoft.com/office/drawing/2014/main" val="356716784"/>
                    </a:ext>
                  </a:extLst>
                </a:gridCol>
              </a:tblGrid>
              <a:tr h="394337">
                <a:tc>
                  <a:txBody>
                    <a:bodyPr/>
                    <a:lstStyle/>
                    <a:p>
                      <a:endParaRPr lang="en-US" sz="11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Campus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(validation)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Cloud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(test)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41850844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Multi-layer Perceptron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0.88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B05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1907063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Grad. Boosting Machines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B05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08643915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Random Forest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B05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3577331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TabNet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00B05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28755805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29C1F-40D9-DF2F-4BC9-76AF92AD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A97AF-C4D9-F21F-237F-FF790A08FF9E}"/>
              </a:ext>
            </a:extLst>
          </p:cNvPr>
          <p:cNvSpPr txBox="1"/>
          <p:nvPr/>
        </p:nvSpPr>
        <p:spPr>
          <a:xfrm>
            <a:off x="112776" y="1009788"/>
            <a:ext cx="8842248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</a:pP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Refined intent to use separate TCP connection for each attempt (</a:t>
            </a:r>
            <a:r>
              <a:rPr lang="en-US" sz="1600" b="1" kern="0" dirty="0">
                <a:latin typeface="Helvetica Neue" charset="0"/>
                <a:ea typeface="Helvetica Neue" charset="0"/>
                <a:cs typeface="Helvetica Neue" charset="0"/>
              </a:rPr>
              <a:t>+20 lines of code</a:t>
            </a: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1334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Iterative Data Collection---Iteration 2</a:t>
            </a:r>
            <a:endParaRPr lang="en-US" b="1" dirty="0">
              <a:solidFill>
                <a:schemeClr val="tx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08212F5-F630-444C-99F5-A94430B6C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88389"/>
              </p:ext>
            </p:extLst>
          </p:nvPr>
        </p:nvGraphicFramePr>
        <p:xfrm>
          <a:off x="2179965" y="1542773"/>
          <a:ext cx="4771682" cy="1285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8393">
                  <a:extLst>
                    <a:ext uri="{9D8B030D-6E8A-4147-A177-3AD203B41FA5}">
                      <a16:colId xmlns:a16="http://schemas.microsoft.com/office/drawing/2014/main" val="1427937127"/>
                    </a:ext>
                  </a:extLst>
                </a:gridCol>
                <a:gridCol w="1312729">
                  <a:extLst>
                    <a:ext uri="{9D8B030D-6E8A-4147-A177-3AD203B41FA5}">
                      <a16:colId xmlns:a16="http://schemas.microsoft.com/office/drawing/2014/main" val="3958639718"/>
                    </a:ext>
                  </a:extLst>
                </a:gridCol>
                <a:gridCol w="1590560">
                  <a:extLst>
                    <a:ext uri="{9D8B030D-6E8A-4147-A177-3AD203B41FA5}">
                      <a16:colId xmlns:a16="http://schemas.microsoft.com/office/drawing/2014/main" val="356716784"/>
                    </a:ext>
                  </a:extLst>
                </a:gridCol>
              </a:tblGrid>
              <a:tr h="394337">
                <a:tc>
                  <a:txBody>
                    <a:bodyPr/>
                    <a:lstStyle/>
                    <a:p>
                      <a:endParaRPr lang="en-US" sz="11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Campus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(validation)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Cloud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(test)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41850844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Multi-layer Perceptron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0.88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0.94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81907063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Grad. Boosting Machines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608643915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Random Forest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0.93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735773318"/>
                  </a:ext>
                </a:extLst>
              </a:tr>
              <a:tr h="222887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TabNet</a:t>
                      </a:r>
                      <a:endParaRPr lang="en-US" sz="11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0.95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28755805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04547-FF80-6292-4337-E5B50BF5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C532-C156-2F86-E59E-8E875E9C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823" y="2966435"/>
            <a:ext cx="2344358" cy="119443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2EE2DF-B88D-A03E-2063-38358F1159D2}"/>
              </a:ext>
            </a:extLst>
          </p:cNvPr>
          <p:cNvSpPr/>
          <p:nvPr/>
        </p:nvSpPr>
        <p:spPr>
          <a:xfrm>
            <a:off x="184306" y="4183794"/>
            <a:ext cx="8763000" cy="7418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No </a:t>
            </a: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obvious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 shortcut </a:t>
            </a:r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Wingdings" pitchFamily="2" charset="2"/>
              </a:rPr>
              <a:t> likely to generalize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40845-224A-1353-17F2-E22E9EB671CD}"/>
              </a:ext>
            </a:extLst>
          </p:cNvPr>
          <p:cNvSpPr txBox="1"/>
          <p:nvPr/>
        </p:nvSpPr>
        <p:spPr>
          <a:xfrm>
            <a:off x="112776" y="1009788"/>
            <a:ext cx="8842248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>
              <a:lnSpc>
                <a:spcPct val="150000"/>
              </a:lnSpc>
            </a:pP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Refined intent to use separate TCP connection for each attempt (</a:t>
            </a:r>
            <a:r>
              <a:rPr lang="en-US" sz="1600" b="1" kern="0" dirty="0">
                <a:latin typeface="Helvetica Neue" charset="0"/>
                <a:ea typeface="Helvetica Neue" charset="0"/>
                <a:cs typeface="Helvetica Neue" charset="0"/>
              </a:rPr>
              <a:t>+20 lines of code</a:t>
            </a:r>
            <a:r>
              <a:rPr lang="en-US" sz="1600" kern="0" dirty="0"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1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F3D280DA-CDFF-AA57-585B-110813E6DA99}"/>
              </a:ext>
            </a:extLst>
          </p:cNvPr>
          <p:cNvSpPr txBox="1"/>
          <p:nvPr/>
        </p:nvSpPr>
        <p:spPr>
          <a:xfrm>
            <a:off x="1666408" y="2535552"/>
            <a:ext cx="70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32DA75-BE47-57CE-1A74-453F1676536F}"/>
              </a:ext>
            </a:extLst>
          </p:cNvPr>
          <p:cNvGrpSpPr/>
          <p:nvPr/>
        </p:nvGrpSpPr>
        <p:grpSpPr>
          <a:xfrm>
            <a:off x="4409926" y="2468406"/>
            <a:ext cx="1723616" cy="490297"/>
            <a:chOff x="2489149" y="1442800"/>
            <a:chExt cx="1532104" cy="435819"/>
          </a:xfrm>
          <a:solidFill>
            <a:sysClr val="window" lastClr="FFFFFF">
              <a:lumMod val="95000"/>
            </a:sysClr>
          </a:solidFill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1CB35EA-13D1-6F10-C218-39B3DA482A58}"/>
                </a:ext>
              </a:extLst>
            </p:cNvPr>
            <p:cNvSpPr>
              <a:spLocks/>
            </p:cNvSpPr>
            <p:nvPr/>
          </p:nvSpPr>
          <p:spPr>
            <a:xfrm>
              <a:off x="2489149" y="1442800"/>
              <a:ext cx="1532104" cy="435819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C309E38-37E5-5C3F-868E-36BEBFAB05C6}"/>
                </a:ext>
              </a:extLst>
            </p:cNvPr>
            <p:cNvSpPr>
              <a:spLocks/>
            </p:cNvSpPr>
            <p:nvPr/>
          </p:nvSpPr>
          <p:spPr>
            <a:xfrm>
              <a:off x="2527613" y="1496813"/>
              <a:ext cx="616260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Training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5498BB9-62BF-120F-4A8E-24685DEB2A3D}"/>
                </a:ext>
              </a:extLst>
            </p:cNvPr>
            <p:cNvSpPr>
              <a:spLocks/>
            </p:cNvSpPr>
            <p:nvPr/>
          </p:nvSpPr>
          <p:spPr>
            <a:xfrm>
              <a:off x="3190744" y="1492806"/>
              <a:ext cx="791176" cy="337974"/>
            </a:xfrm>
            <a:prstGeom prst="roundRect">
              <a:avLst>
                <a:gd name="adj" fmla="val 8096"/>
              </a:avLst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685783">
                <a:defRPr/>
              </a:pPr>
              <a:r>
                <a:rPr lang="en-US" sz="1013" kern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Evaluation</a:t>
              </a: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84D1BD4-DA67-04D1-1020-14F4A504DEB9}"/>
              </a:ext>
            </a:extLst>
          </p:cNvPr>
          <p:cNvSpPr>
            <a:spLocks/>
          </p:cNvSpPr>
          <p:nvPr/>
        </p:nvSpPr>
        <p:spPr>
          <a:xfrm>
            <a:off x="2371795" y="2473346"/>
            <a:ext cx="1373506" cy="489958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Preprocessing +</a:t>
            </a:r>
          </a:p>
          <a:p>
            <a:pPr algn="ctr" defTabSz="685783">
              <a:defRPr/>
            </a:pPr>
            <a:r>
              <a:rPr lang="en-US" sz="1013" kern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selection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3CB47A87-352D-994E-6D20-5BBD6AB53E94}"/>
              </a:ext>
            </a:extLst>
          </p:cNvPr>
          <p:cNvSpPr>
            <a:spLocks/>
          </p:cNvSpPr>
          <p:nvPr/>
        </p:nvSpPr>
        <p:spPr>
          <a:xfrm>
            <a:off x="6798167" y="2461892"/>
            <a:ext cx="1031386" cy="508016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5783">
              <a:defRPr/>
            </a:pPr>
            <a:r>
              <a:rPr lang="en-US" sz="1013" kern="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Deployment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4EA0DF-E042-236F-AFA3-3CBD41C2CFD2}"/>
              </a:ext>
            </a:extLst>
          </p:cNvPr>
          <p:cNvSpPr>
            <a:spLocks/>
          </p:cNvSpPr>
          <p:nvPr/>
        </p:nvSpPr>
        <p:spPr>
          <a:xfrm>
            <a:off x="5466729" y="1566648"/>
            <a:ext cx="1665011" cy="594944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/>
            <a:r>
              <a:rPr lang="en-US" sz="1800" b="1" kern="0" dirty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Trustee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55FA80-3699-7140-24ED-80A6CECA312D}"/>
              </a:ext>
            </a:extLst>
          </p:cNvPr>
          <p:cNvSpPr>
            <a:spLocks/>
          </p:cNvSpPr>
          <p:nvPr/>
        </p:nvSpPr>
        <p:spPr>
          <a:xfrm>
            <a:off x="1184976" y="1566008"/>
            <a:ext cx="1665011" cy="595585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800" b="1" kern="0" dirty="0" err="1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netUnicorn</a:t>
            </a:r>
            <a:endParaRPr lang="en-US" sz="1800" b="1" kern="0" dirty="0">
              <a:solidFill>
                <a:schemeClr val="accent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AD44684-84B3-B155-D708-F4AF1290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08" y="1075138"/>
            <a:ext cx="569990" cy="5191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11CA7BA-BC79-CCCB-EC6E-26438A2FA3AF}"/>
              </a:ext>
            </a:extLst>
          </p:cNvPr>
          <p:cNvSpPr txBox="1"/>
          <p:nvPr/>
        </p:nvSpPr>
        <p:spPr>
          <a:xfrm>
            <a:off x="3526680" y="1638583"/>
            <a:ext cx="105028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Domain Expert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1F972D-0CAD-F88F-97B3-722272D1073E}"/>
              </a:ext>
            </a:extLst>
          </p:cNvPr>
          <p:cNvCxnSpPr>
            <a:cxnSpLocks/>
            <a:stCxn id="20" idx="2"/>
            <a:endCxn id="81" idx="0"/>
          </p:cNvCxnSpPr>
          <p:nvPr/>
        </p:nvCxnSpPr>
        <p:spPr>
          <a:xfrm flipH="1">
            <a:off x="2017478" y="2161593"/>
            <a:ext cx="4" cy="373959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531015-15E1-883C-EF14-69F8477A092A}"/>
              </a:ext>
            </a:extLst>
          </p:cNvPr>
          <p:cNvCxnSpPr>
            <a:cxnSpLocks/>
            <a:stCxn id="83" idx="3"/>
            <a:endCxn id="95" idx="1"/>
          </p:cNvCxnSpPr>
          <p:nvPr/>
        </p:nvCxnSpPr>
        <p:spPr>
          <a:xfrm>
            <a:off x="6133543" y="2713554"/>
            <a:ext cx="664625" cy="234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9BEDC962-44FA-666A-D6DC-578A152EBF22}"/>
              </a:ext>
            </a:extLst>
          </p:cNvPr>
          <p:cNvCxnSpPr>
            <a:cxnSpLocks/>
            <a:stCxn id="83" idx="0"/>
            <a:endCxn id="7" idx="1"/>
          </p:cNvCxnSpPr>
          <p:nvPr/>
        </p:nvCxnSpPr>
        <p:spPr>
          <a:xfrm rot="5400000" flipH="1" flipV="1">
            <a:off x="5067090" y="2068768"/>
            <a:ext cx="604285" cy="194993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4229AAEC-1A79-1AD3-8EC5-0485AADB3C7B}"/>
              </a:ext>
            </a:extLst>
          </p:cNvPr>
          <p:cNvCxnSpPr>
            <a:cxnSpLocks/>
            <a:stCxn id="32" idx="3"/>
            <a:endCxn id="7" idx="0"/>
          </p:cNvCxnSpPr>
          <p:nvPr/>
        </p:nvCxnSpPr>
        <p:spPr>
          <a:xfrm>
            <a:off x="4453198" y="1334691"/>
            <a:ext cx="1846036" cy="231956"/>
          </a:xfrm>
          <a:prstGeom prst="bentConnector2">
            <a:avLst/>
          </a:prstGeom>
          <a:ln w="15875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04EED0A2-AF9D-1CA0-F1F7-45597E806145}"/>
              </a:ext>
            </a:extLst>
          </p:cNvPr>
          <p:cNvCxnSpPr>
            <a:cxnSpLocks/>
            <a:stCxn id="7" idx="3"/>
            <a:endCxn id="95" idx="0"/>
          </p:cNvCxnSpPr>
          <p:nvPr/>
        </p:nvCxnSpPr>
        <p:spPr>
          <a:xfrm>
            <a:off x="7131739" y="1864120"/>
            <a:ext cx="182122" cy="597772"/>
          </a:xfrm>
          <a:prstGeom prst="bentConnector2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87E5F350-978B-6634-E0D2-B8AA4B4483A6}"/>
              </a:ext>
            </a:extLst>
          </p:cNvPr>
          <p:cNvCxnSpPr>
            <a:cxnSpLocks/>
            <a:stCxn id="32" idx="1"/>
            <a:endCxn id="20" idx="0"/>
          </p:cNvCxnSpPr>
          <p:nvPr/>
        </p:nvCxnSpPr>
        <p:spPr>
          <a:xfrm rot="10800000" flipV="1">
            <a:off x="2017478" y="1334690"/>
            <a:ext cx="1865727" cy="231316"/>
          </a:xfrm>
          <a:prstGeom prst="bentConnector2">
            <a:avLst/>
          </a:prstGeom>
          <a:ln w="1587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9DA64B1-846E-2E5D-BF00-86B5BFD32D10}"/>
              </a:ext>
            </a:extLst>
          </p:cNvPr>
          <p:cNvCxnSpPr>
            <a:cxnSpLocks/>
            <a:stCxn id="87" idx="3"/>
            <a:endCxn id="83" idx="1"/>
          </p:cNvCxnSpPr>
          <p:nvPr/>
        </p:nvCxnSpPr>
        <p:spPr>
          <a:xfrm flipV="1">
            <a:off x="3745302" y="2713554"/>
            <a:ext cx="664625" cy="4772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6D027422-3568-1FE2-6AB0-93267B479C5C}"/>
              </a:ext>
            </a:extLst>
          </p:cNvPr>
          <p:cNvSpPr txBox="1"/>
          <p:nvPr/>
        </p:nvSpPr>
        <p:spPr>
          <a:xfrm>
            <a:off x="6299230" y="1076236"/>
            <a:ext cx="1091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Analysis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F2B5387-E06A-9FC1-2388-3102C573F1DC}"/>
              </a:ext>
            </a:extLst>
          </p:cNvPr>
          <p:cNvSpPr txBox="1"/>
          <p:nvPr/>
        </p:nvSpPr>
        <p:spPr>
          <a:xfrm>
            <a:off x="1182790" y="1009330"/>
            <a:ext cx="150233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Data-collection intents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C7D17CA-8C23-A72C-062D-3693BAEB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Lucida Sans Regular"/>
              </a:rPr>
              <a:t>Closed-loop ML Pipeline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1105C-8D4D-DB92-4818-F76C91E8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79725B3-C9D6-F2E7-8AC2-E985BC1A3975}"/>
              </a:ext>
            </a:extLst>
          </p:cNvPr>
          <p:cNvSpPr/>
          <p:nvPr/>
        </p:nvSpPr>
        <p:spPr>
          <a:xfrm>
            <a:off x="106681" y="3540317"/>
            <a:ext cx="8854437" cy="9898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Address underspecification issues with “better data” to</a:t>
            </a:r>
            <a:b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develop generalizable ML models</a:t>
            </a:r>
          </a:p>
        </p:txBody>
      </p:sp>
    </p:spTree>
    <p:extLst>
      <p:ext uri="{BB962C8B-B14F-4D97-AF65-F5344CB8AC3E}">
        <p14:creationId xmlns:p14="http://schemas.microsoft.com/office/powerpoint/2010/main" val="68996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Progress in Last Decade---Software-Defined Networks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E58A0D-A929-AE7B-6370-465657BA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" b="3614"/>
          <a:stretch/>
        </p:blipFill>
        <p:spPr>
          <a:xfrm>
            <a:off x="2714411" y="3237750"/>
            <a:ext cx="3715177" cy="162000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C84E9784-E5BB-DF80-959F-A33FE8AD8796}"/>
              </a:ext>
            </a:extLst>
          </p:cNvPr>
          <p:cNvSpPr>
            <a:spLocks noChangeAspect="1"/>
          </p:cNvSpPr>
          <p:nvPr/>
        </p:nvSpPr>
        <p:spPr>
          <a:xfrm rot="10800000">
            <a:off x="3167980" y="2571750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3CFC6-CDA3-35F3-98BD-9D7C63D420C2}"/>
              </a:ext>
            </a:extLst>
          </p:cNvPr>
          <p:cNvSpPr/>
          <p:nvPr/>
        </p:nvSpPr>
        <p:spPr>
          <a:xfrm>
            <a:off x="2714411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43BC5-6822-34E0-A70A-DFDAAA7F704B}"/>
              </a:ext>
            </a:extLst>
          </p:cNvPr>
          <p:cNvSpPr/>
          <p:nvPr/>
        </p:nvSpPr>
        <p:spPr>
          <a:xfrm>
            <a:off x="5223526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D9C34-E32D-60FD-15AA-D0601D704E31}"/>
              </a:ext>
            </a:extLst>
          </p:cNvPr>
          <p:cNvSpPr>
            <a:spLocks noChangeAspect="1"/>
          </p:cNvSpPr>
          <p:nvPr/>
        </p:nvSpPr>
        <p:spPr>
          <a:xfrm>
            <a:off x="5677098" y="2544334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2994EB-07B8-DD2C-AD21-5E7D8ABC1B5E}"/>
              </a:ext>
            </a:extLst>
          </p:cNvPr>
          <p:cNvSpPr txBox="1"/>
          <p:nvPr/>
        </p:nvSpPr>
        <p:spPr>
          <a:xfrm>
            <a:off x="2714412" y="4730660"/>
            <a:ext cx="3715176" cy="4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Programmable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Dataplane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F3E2B3F-86F8-A9B5-5049-05589183A450}"/>
              </a:ext>
            </a:extLst>
          </p:cNvPr>
          <p:cNvSpPr/>
          <p:nvPr/>
        </p:nvSpPr>
        <p:spPr>
          <a:xfrm>
            <a:off x="163614" y="4333679"/>
            <a:ext cx="8763000" cy="742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Enables secure and performant connectivity with limited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5E84D-7967-126E-55BE-BE8E9AFDA4D5}"/>
              </a:ext>
            </a:extLst>
          </p:cNvPr>
          <p:cNvSpPr txBox="1"/>
          <p:nvPr/>
        </p:nvSpPr>
        <p:spPr>
          <a:xfrm>
            <a:off x="163614" y="2846496"/>
            <a:ext cx="2909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Sense</a:t>
            </a:r>
            <a:r>
              <a:rPr lang="en-US" sz="1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fine-grained telemetry data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AA3849A-82A6-4194-0F36-75BBEC222BD6}"/>
              </a:ext>
            </a:extLst>
          </p:cNvPr>
          <p:cNvSpPr>
            <a:spLocks noChangeAspect="1"/>
          </p:cNvSpPr>
          <p:nvPr/>
        </p:nvSpPr>
        <p:spPr>
          <a:xfrm rot="16200000">
            <a:off x="4421486" y="1658544"/>
            <a:ext cx="298924" cy="1206065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757D6-86CF-E7AF-5143-457AF405C9EF}"/>
              </a:ext>
            </a:extLst>
          </p:cNvPr>
          <p:cNvSpPr txBox="1"/>
          <p:nvPr/>
        </p:nvSpPr>
        <p:spPr>
          <a:xfrm>
            <a:off x="3466904" y="1117025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Automation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5A6B0-6806-1AED-769D-78B25CFCD251}"/>
              </a:ext>
            </a:extLst>
          </p:cNvPr>
          <p:cNvSpPr txBox="1"/>
          <p:nvPr/>
        </p:nvSpPr>
        <p:spPr>
          <a:xfrm>
            <a:off x="2832152" y="1497470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Infer</a:t>
            </a:r>
            <a:r>
              <a:rPr lang="en-US" sz="1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disruptive network events and threats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31017-6832-E175-F75A-93632025684A}"/>
              </a:ext>
            </a:extLst>
          </p:cNvPr>
          <p:cNvSpPr txBox="1"/>
          <p:nvPr/>
        </p:nvSpPr>
        <p:spPr>
          <a:xfrm>
            <a:off x="6144771" y="2846496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React</a:t>
            </a:r>
            <a:r>
              <a:rPr lang="en-US" sz="1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precise control actions 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200D4-9EAF-8A44-5257-BCCCA286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75796-5019-AC9C-9C83-AFC6DCE76CF1}"/>
              </a:ext>
            </a:extLst>
          </p:cNvPr>
          <p:cNvSpPr txBox="1"/>
          <p:nvPr/>
        </p:nvSpPr>
        <p:spPr>
          <a:xfrm>
            <a:off x="3259667" y="115993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8" grpId="0" animBg="1"/>
      <p:bldP spid="7" grpId="0" animBg="1"/>
      <p:bldP spid="8" grpId="0"/>
      <p:bldP spid="10" grpId="0" animBg="1"/>
      <p:bldP spid="2" grpId="0"/>
      <p:bldP spid="3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Self-Driving Networks</a:t>
            </a:r>
            <a:endParaRPr lang="en-US" b="1" dirty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E58A0D-A929-AE7B-6370-465657BA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" b="3614"/>
          <a:stretch/>
        </p:blipFill>
        <p:spPr>
          <a:xfrm>
            <a:off x="2714411" y="3237750"/>
            <a:ext cx="3715177" cy="162000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C84E9784-E5BB-DF80-959F-A33FE8AD8796}"/>
              </a:ext>
            </a:extLst>
          </p:cNvPr>
          <p:cNvSpPr>
            <a:spLocks noChangeAspect="1"/>
          </p:cNvSpPr>
          <p:nvPr/>
        </p:nvSpPr>
        <p:spPr>
          <a:xfrm rot="10800000">
            <a:off x="3167980" y="2571750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3CFC6-CDA3-35F3-98BD-9D7C63D420C2}"/>
              </a:ext>
            </a:extLst>
          </p:cNvPr>
          <p:cNvSpPr/>
          <p:nvPr/>
        </p:nvSpPr>
        <p:spPr>
          <a:xfrm>
            <a:off x="2714411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43BC5-6822-34E0-A70A-DFDAAA7F704B}"/>
              </a:ext>
            </a:extLst>
          </p:cNvPr>
          <p:cNvSpPr/>
          <p:nvPr/>
        </p:nvSpPr>
        <p:spPr>
          <a:xfrm>
            <a:off x="5223526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D9C34-E32D-60FD-15AA-D0601D704E31}"/>
              </a:ext>
            </a:extLst>
          </p:cNvPr>
          <p:cNvSpPr>
            <a:spLocks noChangeAspect="1"/>
          </p:cNvSpPr>
          <p:nvPr/>
        </p:nvSpPr>
        <p:spPr>
          <a:xfrm>
            <a:off x="5677098" y="2544334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E3B0F3-DF8B-464D-1BAC-3DA1AE3C52F5}"/>
              </a:ext>
            </a:extLst>
          </p:cNvPr>
          <p:cNvSpPr>
            <a:spLocks noChangeAspect="1"/>
          </p:cNvSpPr>
          <p:nvPr/>
        </p:nvSpPr>
        <p:spPr>
          <a:xfrm rot="16200000">
            <a:off x="4421486" y="1658544"/>
            <a:ext cx="298924" cy="1206065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8A8A3721-027C-7562-6080-9F6A7B60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7625" y="1657234"/>
            <a:ext cx="492550" cy="492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B3D855-53B8-7720-26A6-DE4547D08EF8}"/>
              </a:ext>
            </a:extLst>
          </p:cNvPr>
          <p:cNvSpPr txBox="1"/>
          <p:nvPr/>
        </p:nvSpPr>
        <p:spPr>
          <a:xfrm>
            <a:off x="4469289" y="120334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31748-6ED9-9A5A-20F0-84D635F3A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706" y="1092831"/>
            <a:ext cx="850934" cy="512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8939D-04EB-E199-413A-116EBAD1B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014" y="1089700"/>
            <a:ext cx="850934" cy="512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89A85-CCDB-0295-AF02-EC25ABC70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514" y="1088413"/>
            <a:ext cx="850934" cy="5121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398027-19E0-1642-6791-F3ACE910D3C9}"/>
              </a:ext>
            </a:extLst>
          </p:cNvPr>
          <p:cNvSpPr txBox="1"/>
          <p:nvPr/>
        </p:nvSpPr>
        <p:spPr>
          <a:xfrm>
            <a:off x="5541740" y="1194427"/>
            <a:ext cx="26725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Production-ready ML Model(s)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7F3E9-9EC8-13CC-5461-16979AA54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824" y="1670846"/>
            <a:ext cx="392014" cy="46623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B68C23-2E6C-F2B7-D1A9-3B9D8862F62B}"/>
              </a:ext>
            </a:extLst>
          </p:cNvPr>
          <p:cNvSpPr/>
          <p:nvPr/>
        </p:nvSpPr>
        <p:spPr>
          <a:xfrm>
            <a:off x="152400" y="3613058"/>
            <a:ext cx="8814047" cy="10379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Generalizable models are better prepared for production deployments,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critical for self-driving networks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08D22-C07D-E6CA-B8BD-941ACC0DDA3C}"/>
              </a:ext>
            </a:extLst>
          </p:cNvPr>
          <p:cNvSpPr txBox="1"/>
          <p:nvPr/>
        </p:nvSpPr>
        <p:spPr>
          <a:xfrm>
            <a:off x="5700470" y="1454981"/>
            <a:ext cx="2355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Generalizable</a:t>
            </a:r>
            <a:r>
              <a:rPr lang="en-US" sz="10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robust, trustworthy,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CEAA4-167A-45F6-5076-12009B30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32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The Next Frontier: Network Foundation Model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F62FE-A996-1A2E-E72D-9FD84DF85DC2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>
            <a:off x="1446687" y="2938956"/>
            <a:ext cx="545111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7BE9C8-6E88-52F0-F359-9EE5E0DE6C68}"/>
              </a:ext>
            </a:extLst>
          </p:cNvPr>
          <p:cNvSpPr>
            <a:spLocks/>
          </p:cNvSpPr>
          <p:nvPr/>
        </p:nvSpPr>
        <p:spPr>
          <a:xfrm>
            <a:off x="1991798" y="2693807"/>
            <a:ext cx="1384648" cy="490297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13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0B4506-67CF-363F-A1AC-EE5367F9B0AC}"/>
              </a:ext>
            </a:extLst>
          </p:cNvPr>
          <p:cNvCxnSpPr>
            <a:cxnSpLocks/>
            <a:stCxn id="8" idx="3"/>
            <a:endCxn id="12290" idx="1"/>
          </p:cNvCxnSpPr>
          <p:nvPr/>
        </p:nvCxnSpPr>
        <p:spPr>
          <a:xfrm>
            <a:off x="3376446" y="2938956"/>
            <a:ext cx="545112" cy="3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F9AB31-DB94-28DE-9DFA-478038438D20}"/>
              </a:ext>
            </a:extLst>
          </p:cNvPr>
          <p:cNvSpPr txBox="1"/>
          <p:nvPr/>
        </p:nvSpPr>
        <p:spPr>
          <a:xfrm>
            <a:off x="244137" y="2736913"/>
            <a:ext cx="120255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Unlabeled</a:t>
            </a:r>
          </a:p>
          <a:p>
            <a:pPr algn="ctr"/>
            <a:r>
              <a:rPr lang="en-US" sz="1013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Telemetry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D80BB1-F1D7-BDE5-E14A-1048D48DCF65}"/>
              </a:ext>
            </a:extLst>
          </p:cNvPr>
          <p:cNvSpPr txBox="1"/>
          <p:nvPr/>
        </p:nvSpPr>
        <p:spPr>
          <a:xfrm>
            <a:off x="2020281" y="2788914"/>
            <a:ext cx="1327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Pre-Training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992D6-DEDA-53BC-2DE3-8E68AC786DA5}"/>
              </a:ext>
            </a:extLst>
          </p:cNvPr>
          <p:cNvSpPr txBox="1"/>
          <p:nvPr/>
        </p:nvSpPr>
        <p:spPr>
          <a:xfrm>
            <a:off x="1599440" y="2035936"/>
            <a:ext cx="2169120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Task Agnostic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self-supervised learning</a:t>
            </a:r>
          </a:p>
        </p:txBody>
      </p:sp>
      <p:pic>
        <p:nvPicPr>
          <p:cNvPr id="12290" name="Picture 2" descr="What Are Foundation Models? | NVIDIA Blogs">
            <a:extLst>
              <a:ext uri="{FF2B5EF4-FFF2-40B4-BE49-F238E27FC236}">
                <a16:creationId xmlns:a16="http://schemas.microsoft.com/office/drawing/2014/main" id="{B72E39A1-65CE-4160-E620-765CD6DD5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3" t="37762" r="44941" b="35053"/>
          <a:stretch/>
        </p:blipFill>
        <p:spPr bwMode="auto">
          <a:xfrm>
            <a:off x="3921558" y="2239842"/>
            <a:ext cx="1241268" cy="13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CC27209-F311-E0C5-5214-E9D8F3405B97}"/>
              </a:ext>
            </a:extLst>
          </p:cNvPr>
          <p:cNvSpPr>
            <a:spLocks/>
          </p:cNvSpPr>
          <p:nvPr/>
        </p:nvSpPr>
        <p:spPr>
          <a:xfrm>
            <a:off x="6140430" y="1606208"/>
            <a:ext cx="1384648" cy="490297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13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87EBBC-834B-AA8A-0C2F-D294AF83DDBE}"/>
              </a:ext>
            </a:extLst>
          </p:cNvPr>
          <p:cNvSpPr>
            <a:spLocks/>
          </p:cNvSpPr>
          <p:nvPr/>
        </p:nvSpPr>
        <p:spPr>
          <a:xfrm>
            <a:off x="6140430" y="3677943"/>
            <a:ext cx="1384648" cy="490297"/>
          </a:xfrm>
          <a:prstGeom prst="roundRect">
            <a:avLst>
              <a:gd name="adj" fmla="val 8096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013" kern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D733A0-95EF-C70A-8DA1-D927B7D9B16D}"/>
              </a:ext>
            </a:extLst>
          </p:cNvPr>
          <p:cNvCxnSpPr>
            <a:cxnSpLocks/>
            <a:stCxn id="12290" idx="3"/>
            <a:endCxn id="18" idx="1"/>
          </p:cNvCxnSpPr>
          <p:nvPr/>
        </p:nvCxnSpPr>
        <p:spPr>
          <a:xfrm flipV="1">
            <a:off x="5162826" y="1851357"/>
            <a:ext cx="977604" cy="108760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14601D-98BF-C1BF-FFD5-837482851F6D}"/>
              </a:ext>
            </a:extLst>
          </p:cNvPr>
          <p:cNvCxnSpPr>
            <a:cxnSpLocks/>
            <a:stCxn id="12290" idx="3"/>
            <a:endCxn id="19" idx="1"/>
          </p:cNvCxnSpPr>
          <p:nvPr/>
        </p:nvCxnSpPr>
        <p:spPr>
          <a:xfrm>
            <a:off x="5162826" y="2938959"/>
            <a:ext cx="977604" cy="98413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78AE39-1E96-DDAA-9F6D-6396D765399B}"/>
              </a:ext>
            </a:extLst>
          </p:cNvPr>
          <p:cNvCxnSpPr>
            <a:cxnSpLocks/>
            <a:stCxn id="27" idx="3"/>
            <a:endCxn id="34" idx="1"/>
          </p:cNvCxnSpPr>
          <p:nvPr/>
        </p:nvCxnSpPr>
        <p:spPr>
          <a:xfrm flipV="1">
            <a:off x="5783280" y="1847143"/>
            <a:ext cx="351071" cy="242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F276584-3F20-EDA5-3970-B084EA44FDBE}"/>
              </a:ext>
            </a:extLst>
          </p:cNvPr>
          <p:cNvSpPr txBox="1"/>
          <p:nvPr/>
        </p:nvSpPr>
        <p:spPr>
          <a:xfrm>
            <a:off x="4542012" y="1647520"/>
            <a:ext cx="1241268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Labelled </a:t>
            </a:r>
          </a:p>
          <a:p>
            <a:pPr algn="ctr"/>
            <a:r>
              <a:rPr lang="en-US" sz="1013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Data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BD6B04-A0B1-B9C2-761F-531A6818844E}"/>
              </a:ext>
            </a:extLst>
          </p:cNvPr>
          <p:cNvCxnSpPr>
            <a:cxnSpLocks/>
            <a:stCxn id="12300" idx="3"/>
            <a:endCxn id="19" idx="1"/>
          </p:cNvCxnSpPr>
          <p:nvPr/>
        </p:nvCxnSpPr>
        <p:spPr>
          <a:xfrm>
            <a:off x="5783280" y="3921560"/>
            <a:ext cx="357150" cy="153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9AF6616-FF8E-9C06-FE53-5DFCD7E7D103}"/>
              </a:ext>
            </a:extLst>
          </p:cNvPr>
          <p:cNvSpPr txBox="1"/>
          <p:nvPr/>
        </p:nvSpPr>
        <p:spPr>
          <a:xfrm>
            <a:off x="6134351" y="1697102"/>
            <a:ext cx="1384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Fine-Tuning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B4A7BA-4D6C-1068-8110-3B49C2B2971C}"/>
              </a:ext>
            </a:extLst>
          </p:cNvPr>
          <p:cNvSpPr txBox="1"/>
          <p:nvPr/>
        </p:nvSpPr>
        <p:spPr>
          <a:xfrm>
            <a:off x="6146509" y="3771520"/>
            <a:ext cx="1384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Fine-Tuning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778E99-DD8C-3245-4219-0F9D9CE635F7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7518999" y="1839121"/>
            <a:ext cx="714299" cy="802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E2132B-8250-5C94-41A2-E15297C1CE6E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7531157" y="3910856"/>
            <a:ext cx="714299" cy="1070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miter lim="800000"/>
            <a:tailEnd type="stealth" w="med" len="med"/>
          </a:ln>
          <a:effectLst/>
        </p:spPr>
      </p:cxnSp>
      <p:pic>
        <p:nvPicPr>
          <p:cNvPr id="12292" name="Picture 4" descr="Shallow neural network with one hidden layer. | Download Scientific Diagram">
            <a:extLst>
              <a:ext uri="{FF2B5EF4-FFF2-40B4-BE49-F238E27FC236}">
                <a16:creationId xmlns:a16="http://schemas.microsoft.com/office/drawing/2014/main" id="{74F3DD42-0823-539F-699C-9A31BD47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44" y="1619830"/>
            <a:ext cx="452659" cy="4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Shallow neural network with one hidden layer. | Download Scientific Diagram">
            <a:extLst>
              <a:ext uri="{FF2B5EF4-FFF2-40B4-BE49-F238E27FC236}">
                <a16:creationId xmlns:a16="http://schemas.microsoft.com/office/drawing/2014/main" id="{E04C3BDE-C165-672B-0469-6AAE1FBE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44" y="3702270"/>
            <a:ext cx="452659" cy="4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" name="TextBox 12287">
            <a:extLst>
              <a:ext uri="{FF2B5EF4-FFF2-40B4-BE49-F238E27FC236}">
                <a16:creationId xmlns:a16="http://schemas.microsoft.com/office/drawing/2014/main" id="{C9E39C99-2D81-CF83-49E3-0BD4D0A235E9}"/>
              </a:ext>
            </a:extLst>
          </p:cNvPr>
          <p:cNvSpPr txBox="1"/>
          <p:nvPr/>
        </p:nvSpPr>
        <p:spPr>
          <a:xfrm>
            <a:off x="5937015" y="1034249"/>
            <a:ext cx="1803635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Task Specific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supervised learning</a:t>
            </a:r>
          </a:p>
        </p:txBody>
      </p:sp>
      <p:sp>
        <p:nvSpPr>
          <p:cNvPr id="12291" name="TextBox 12290">
            <a:extLst>
              <a:ext uri="{FF2B5EF4-FFF2-40B4-BE49-F238E27FC236}">
                <a16:creationId xmlns:a16="http://schemas.microsoft.com/office/drawing/2014/main" id="{5BEAAF7E-0ACC-93AC-8299-16A2DBD06190}"/>
              </a:ext>
            </a:extLst>
          </p:cNvPr>
          <p:cNvSpPr txBox="1"/>
          <p:nvPr/>
        </p:nvSpPr>
        <p:spPr>
          <a:xfrm rot="5400000">
            <a:off x="6046582" y="2274886"/>
            <a:ext cx="123239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US" sz="4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.</a:t>
            </a:r>
            <a:endParaRPr lang="en-US" sz="4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4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300" name="TextBox 12299">
            <a:extLst>
              <a:ext uri="{FF2B5EF4-FFF2-40B4-BE49-F238E27FC236}">
                <a16:creationId xmlns:a16="http://schemas.microsoft.com/office/drawing/2014/main" id="{3675CD1B-5302-5E52-9FC1-18D4C21393D4}"/>
              </a:ext>
            </a:extLst>
          </p:cNvPr>
          <p:cNvSpPr txBox="1"/>
          <p:nvPr/>
        </p:nvSpPr>
        <p:spPr>
          <a:xfrm>
            <a:off x="4572000" y="3719517"/>
            <a:ext cx="121128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Labelled </a:t>
            </a:r>
          </a:p>
          <a:p>
            <a:pPr algn="ctr"/>
            <a:r>
              <a:rPr lang="en-US" sz="1013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 Data</a:t>
            </a:r>
          </a:p>
        </p:txBody>
      </p:sp>
      <p:sp>
        <p:nvSpPr>
          <p:cNvPr id="12306" name="TextBox 12305">
            <a:extLst>
              <a:ext uri="{FF2B5EF4-FFF2-40B4-BE49-F238E27FC236}">
                <a16:creationId xmlns:a16="http://schemas.microsoft.com/office/drawing/2014/main" id="{CD7C551D-D773-69FF-1AB4-D5E28A3279B9}"/>
              </a:ext>
            </a:extLst>
          </p:cNvPr>
          <p:cNvSpPr txBox="1"/>
          <p:nvPr/>
        </p:nvSpPr>
        <p:spPr>
          <a:xfrm>
            <a:off x="356135" y="4373002"/>
            <a:ext cx="3564694" cy="4847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Abundant!</a:t>
            </a:r>
          </a:p>
          <a:p>
            <a:r>
              <a:rPr lang="en-US" sz="12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Thanks to SDN-powered telemetry infrastructure </a:t>
            </a:r>
          </a:p>
        </p:txBody>
      </p:sp>
      <p:sp>
        <p:nvSpPr>
          <p:cNvPr id="12307" name="TextBox 12306">
            <a:extLst>
              <a:ext uri="{FF2B5EF4-FFF2-40B4-BE49-F238E27FC236}">
                <a16:creationId xmlns:a16="http://schemas.microsoft.com/office/drawing/2014/main" id="{0D602B27-3011-21E9-FB02-EF2A3C1A75A5}"/>
              </a:ext>
            </a:extLst>
          </p:cNvPr>
          <p:cNvSpPr txBox="1"/>
          <p:nvPr/>
        </p:nvSpPr>
        <p:spPr>
          <a:xfrm>
            <a:off x="4572000" y="4378760"/>
            <a:ext cx="4251485" cy="4847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be sparse and noisy!</a:t>
            </a:r>
          </a:p>
          <a:p>
            <a:r>
              <a:rPr lang="en-US" sz="12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Almost always the case, even with closed-loop ML pipeline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03A67-2C27-04FA-9B5D-F5284C8F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D0BF03-19E0-2132-756D-2A8D9B0CEF7E}"/>
              </a:ext>
            </a:extLst>
          </p:cNvPr>
          <p:cNvSpPr/>
          <p:nvPr/>
        </p:nvSpPr>
        <p:spPr>
          <a:xfrm>
            <a:off x="190500" y="3934168"/>
            <a:ext cx="8763000" cy="9339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Ability to leverage abundant telemetry data,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catalyze development of production-ready ML for networks </a:t>
            </a:r>
          </a:p>
        </p:txBody>
      </p:sp>
    </p:spTree>
    <p:extLst>
      <p:ext uri="{BB962C8B-B14F-4D97-AF65-F5344CB8AC3E}">
        <p14:creationId xmlns:p14="http://schemas.microsoft.com/office/powerpoint/2010/main" val="20898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34" grpId="0"/>
      <p:bldP spid="35" grpId="0"/>
      <p:bldP spid="12288" grpId="0"/>
      <p:bldP spid="12291" grpId="0"/>
      <p:bldP spid="12300" grpId="0"/>
      <p:bldP spid="12307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63839-32F5-D663-6249-693528FD5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"/>
          <a:stretch/>
        </p:blipFill>
        <p:spPr>
          <a:xfrm>
            <a:off x="154197" y="1078062"/>
            <a:ext cx="3589190" cy="1352222"/>
          </a:xfrm>
          <a:prstGeom prst="rect">
            <a:avLst/>
          </a:prstGeom>
        </p:spPr>
      </p:pic>
      <p:sp>
        <p:nvSpPr>
          <p:cNvPr id="41" name="Cloud 40"/>
          <p:cNvSpPr/>
          <p:nvPr/>
        </p:nvSpPr>
        <p:spPr>
          <a:xfrm>
            <a:off x="1712949" y="2259415"/>
            <a:ext cx="5229870" cy="2731035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13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42" name="Straight Connector 41"/>
          <p:cNvCxnSpPr>
            <a:cxnSpLocks/>
            <a:endCxn id="13314" idx="1"/>
          </p:cNvCxnSpPr>
          <p:nvPr/>
        </p:nvCxnSpPr>
        <p:spPr>
          <a:xfrm>
            <a:off x="4733488" y="3732940"/>
            <a:ext cx="777408" cy="262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41436" y="3963414"/>
            <a:ext cx="25" cy="382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436342" y="3732940"/>
            <a:ext cx="713039" cy="240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33514" y="4204275"/>
            <a:ext cx="1005068" cy="371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44286" y="4204275"/>
            <a:ext cx="1005117" cy="371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asted-image.jpg"/>
          <p:cNvPicPr/>
          <p:nvPr/>
        </p:nvPicPr>
        <p:blipFill>
          <a:blip r:embed="rId4"/>
          <a:srcRect l="6992" t="10113" r="10135" b="11501"/>
          <a:stretch>
            <a:fillRect/>
          </a:stretch>
        </p:blipFill>
        <p:spPr>
          <a:xfrm>
            <a:off x="4149381" y="3502467"/>
            <a:ext cx="584108" cy="460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jpg"/>
          <p:cNvPicPr/>
          <p:nvPr/>
        </p:nvPicPr>
        <p:blipFill>
          <a:blip r:embed="rId4"/>
          <a:srcRect l="6992" t="10113" r="10135" b="11501"/>
          <a:stretch>
            <a:fillRect/>
          </a:stretch>
        </p:blipFill>
        <p:spPr>
          <a:xfrm>
            <a:off x="2852234" y="3743326"/>
            <a:ext cx="584108" cy="460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jpg"/>
          <p:cNvPicPr/>
          <p:nvPr/>
        </p:nvPicPr>
        <p:blipFill>
          <a:blip r:embed="rId4"/>
          <a:srcRect l="6992" t="10113" r="10135" b="11501"/>
          <a:stretch>
            <a:fillRect/>
          </a:stretch>
        </p:blipFill>
        <p:spPr>
          <a:xfrm>
            <a:off x="4149405" y="4345703"/>
            <a:ext cx="584108" cy="460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icture 2" descr="ealth Correlator: Will your wireless router give you cancer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2218" y="3585237"/>
            <a:ext cx="536265" cy="5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DF6DFF73-D69C-30E1-BF61-DD08C04B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Foundation Models are Promising…but Challenging!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BC7A3-4613-59BF-C9D3-B4F0A5F2C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154" y="3828379"/>
            <a:ext cx="445429" cy="398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968BB-D6EE-19FA-2377-37FF9F63D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155" y="4271873"/>
            <a:ext cx="445429" cy="398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C360E5-7400-6CB7-1A10-1D9471105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155" y="3380751"/>
            <a:ext cx="445429" cy="3983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B91ED6-2D8F-7450-6559-20624D63313C}"/>
              </a:ext>
            </a:extLst>
          </p:cNvPr>
          <p:cNvGrpSpPr/>
          <p:nvPr/>
        </p:nvGrpSpPr>
        <p:grpSpPr>
          <a:xfrm>
            <a:off x="6480474" y="2787739"/>
            <a:ext cx="501086" cy="668899"/>
            <a:chOff x="1471611" y="1312350"/>
            <a:chExt cx="743559" cy="7979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C1FE62-54F7-CC90-F832-217EFCC7F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1611" y="1312350"/>
              <a:ext cx="743559" cy="7979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38A7AD-FAC7-94A3-F73C-DB9B5222F225}"/>
                </a:ext>
              </a:extLst>
            </p:cNvPr>
            <p:cNvSpPr/>
            <p:nvPr/>
          </p:nvSpPr>
          <p:spPr>
            <a:xfrm>
              <a:off x="1916528" y="1878435"/>
              <a:ext cx="241300" cy="163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73E7103-F4FC-D749-28F1-6533D72C6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581" y="3547484"/>
            <a:ext cx="538872" cy="65691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7E06D-9C31-08A4-C0AE-90CADEB6F130}"/>
              </a:ext>
            </a:extLst>
          </p:cNvPr>
          <p:cNvGrpSpPr/>
          <p:nvPr/>
        </p:nvGrpSpPr>
        <p:grpSpPr>
          <a:xfrm>
            <a:off x="6364838" y="4378186"/>
            <a:ext cx="635615" cy="547796"/>
            <a:chOff x="1303960" y="54598"/>
            <a:chExt cx="635615" cy="5477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237665-79BB-5F49-EE7E-0D64D9894518}"/>
                </a:ext>
              </a:extLst>
            </p:cNvPr>
            <p:cNvGrpSpPr/>
            <p:nvPr/>
          </p:nvGrpSpPr>
          <p:grpSpPr>
            <a:xfrm>
              <a:off x="1664538" y="54598"/>
              <a:ext cx="275037" cy="547796"/>
              <a:chOff x="2490388" y="79495"/>
              <a:chExt cx="275037" cy="547796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D1B7963-1097-67AA-4EAA-BA3148D558CE}"/>
                  </a:ext>
                </a:extLst>
              </p:cNvPr>
              <p:cNvSpPr/>
              <p:nvPr/>
            </p:nvSpPr>
            <p:spPr>
              <a:xfrm>
                <a:off x="2490388" y="79495"/>
                <a:ext cx="275037" cy="547796"/>
              </a:xfrm>
              <a:prstGeom prst="roundRect">
                <a:avLst>
                  <a:gd name="adj" fmla="val 858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C394042-C7A0-02C7-F9BA-AE4D28A65AC0}"/>
                  </a:ext>
                </a:extLst>
              </p:cNvPr>
              <p:cNvSpPr/>
              <p:nvPr/>
            </p:nvSpPr>
            <p:spPr>
              <a:xfrm>
                <a:off x="2528989" y="115797"/>
                <a:ext cx="191483" cy="54879"/>
              </a:xfrm>
              <a:prstGeom prst="roundRect">
                <a:avLst>
                  <a:gd name="adj" fmla="val 858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CCB4D99-C4B8-ACAA-FDDB-59D9928D2CBF}"/>
                  </a:ext>
                </a:extLst>
              </p:cNvPr>
              <p:cNvSpPr/>
              <p:nvPr/>
            </p:nvSpPr>
            <p:spPr>
              <a:xfrm>
                <a:off x="2605301" y="519651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B177A3-DE0C-9A2F-CCA0-212D88A49C52}"/>
                </a:ext>
              </a:extLst>
            </p:cNvPr>
            <p:cNvGrpSpPr/>
            <p:nvPr/>
          </p:nvGrpSpPr>
          <p:grpSpPr>
            <a:xfrm>
              <a:off x="1303960" y="189540"/>
              <a:ext cx="445429" cy="403214"/>
              <a:chOff x="1962836" y="146474"/>
              <a:chExt cx="445429" cy="403214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11F12A3-1BC2-52E5-CD24-D1D32C2ACCE1}"/>
                  </a:ext>
                </a:extLst>
              </p:cNvPr>
              <p:cNvSpPr/>
              <p:nvPr/>
            </p:nvSpPr>
            <p:spPr>
              <a:xfrm>
                <a:off x="1962836" y="146474"/>
                <a:ext cx="445429" cy="297240"/>
              </a:xfrm>
              <a:prstGeom prst="roundRect">
                <a:avLst>
                  <a:gd name="adj" fmla="val 69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A44CF7-83F6-A1FA-1F37-1CCE2106A4BB}"/>
                  </a:ext>
                </a:extLst>
              </p:cNvPr>
              <p:cNvSpPr/>
              <p:nvPr/>
            </p:nvSpPr>
            <p:spPr>
              <a:xfrm>
                <a:off x="1992002" y="171315"/>
                <a:ext cx="385953" cy="2433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A769B5BA-E8F8-2AA6-8E8B-1E4D432ED5A5}"/>
                  </a:ext>
                </a:extLst>
              </p:cNvPr>
              <p:cNvSpPr/>
              <p:nvPr/>
            </p:nvSpPr>
            <p:spPr>
              <a:xfrm>
                <a:off x="2078317" y="522256"/>
                <a:ext cx="223557" cy="27432"/>
              </a:xfrm>
              <a:prstGeom prst="roundRect">
                <a:avLst>
                  <a:gd name="adj" fmla="val 696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E33EEE-B1CD-1FD4-E071-29B1CD2AD7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24075" y="447675"/>
                <a:ext cx="381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599F57E-E9D1-6034-94C7-8F6D623937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06625" y="444500"/>
                <a:ext cx="31750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4FC9051-F506-A7B3-9C5C-0767BA028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4687" y="212028"/>
                <a:ext cx="963" cy="12134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DCC4DEC-AE2B-D3A9-3810-FCB1465D2C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2787" y="234253"/>
                <a:ext cx="1086" cy="5457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314" name="Picture 2" descr="ASA 5500 | Cisco Network Topology Icons 3015">
            <a:extLst>
              <a:ext uri="{FF2B5EF4-FFF2-40B4-BE49-F238E27FC236}">
                <a16:creationId xmlns:a16="http://schemas.microsoft.com/office/drawing/2014/main" id="{B1D8D574-BC0E-72DE-5D1B-6A41F7C9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6" y="3743326"/>
            <a:ext cx="455315" cy="5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What Are Foundation Models? | NVIDIA Blogs">
            <a:extLst>
              <a:ext uri="{FF2B5EF4-FFF2-40B4-BE49-F238E27FC236}">
                <a16:creationId xmlns:a16="http://schemas.microsoft.com/office/drawing/2014/main" id="{9FE686BA-D00F-4868-8C49-BA579F1D7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3" t="37762" r="44941" b="35053"/>
          <a:stretch/>
        </p:blipFill>
        <p:spPr bwMode="auto">
          <a:xfrm>
            <a:off x="3813847" y="966826"/>
            <a:ext cx="1241268" cy="13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A1A4270-95AE-6180-B894-840900A6726C}"/>
              </a:ext>
            </a:extLst>
          </p:cNvPr>
          <p:cNvCxnSpPr>
            <a:cxnSpLocks/>
            <a:stCxn id="47" idx="0"/>
            <a:endCxn id="37" idx="2"/>
          </p:cNvCxnSpPr>
          <p:nvPr/>
        </p:nvCxnSpPr>
        <p:spPr>
          <a:xfrm flipH="1" flipV="1">
            <a:off x="4434481" y="2365059"/>
            <a:ext cx="6954" cy="1137408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ysDot"/>
            <a:miter lim="800000"/>
            <a:tailEnd type="stealth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16383DB-9686-CA2D-4E13-44A0444F5E6E}"/>
              </a:ext>
            </a:extLst>
          </p:cNvPr>
          <p:cNvCxnSpPr>
            <a:cxnSpLocks/>
            <a:stCxn id="33" idx="1"/>
            <a:endCxn id="37" idx="2"/>
          </p:cNvCxnSpPr>
          <p:nvPr/>
        </p:nvCxnSpPr>
        <p:spPr>
          <a:xfrm flipV="1">
            <a:off x="2708483" y="2365059"/>
            <a:ext cx="1725998" cy="1488311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ysDot"/>
            <a:miter lim="800000"/>
            <a:tailEnd type="stealth" w="med" len="med"/>
          </a:ln>
          <a:effectLst/>
        </p:spPr>
      </p:cxnSp>
      <p:cxnSp>
        <p:nvCxnSpPr>
          <p:cNvPr id="6147" name="Straight Arrow Connector 6146">
            <a:extLst>
              <a:ext uri="{FF2B5EF4-FFF2-40B4-BE49-F238E27FC236}">
                <a16:creationId xmlns:a16="http://schemas.microsoft.com/office/drawing/2014/main" id="{3390C77B-CE13-6410-E183-39F6E55E1A08}"/>
              </a:ext>
            </a:extLst>
          </p:cNvPr>
          <p:cNvCxnSpPr>
            <a:cxnSpLocks/>
            <a:stCxn id="13314" idx="0"/>
            <a:endCxn id="37" idx="2"/>
          </p:cNvCxnSpPr>
          <p:nvPr/>
        </p:nvCxnSpPr>
        <p:spPr>
          <a:xfrm flipH="1" flipV="1">
            <a:off x="4434481" y="2365059"/>
            <a:ext cx="1304073" cy="1378267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ysDot"/>
            <a:miter lim="800000"/>
            <a:tailEnd type="stealth" w="med" len="med"/>
          </a:ln>
          <a:effectLst/>
        </p:spPr>
      </p:cxnSp>
      <p:cxnSp>
        <p:nvCxnSpPr>
          <p:cNvPr id="6155" name="Straight Arrow Connector 6154">
            <a:extLst>
              <a:ext uri="{FF2B5EF4-FFF2-40B4-BE49-F238E27FC236}">
                <a16:creationId xmlns:a16="http://schemas.microsoft.com/office/drawing/2014/main" id="{592EC0CE-3701-FC70-986D-7AEA506D3453}"/>
              </a:ext>
            </a:extLst>
          </p:cNvPr>
          <p:cNvCxnSpPr>
            <a:cxnSpLocks/>
            <a:stCxn id="13" idx="1"/>
            <a:endCxn id="37" idx="2"/>
          </p:cNvCxnSpPr>
          <p:nvPr/>
        </p:nvCxnSpPr>
        <p:spPr>
          <a:xfrm flipH="1" flipV="1">
            <a:off x="4434481" y="2365059"/>
            <a:ext cx="2045993" cy="757130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ysDot"/>
            <a:miter lim="800000"/>
            <a:tailEnd type="stealth" w="med" len="med"/>
          </a:ln>
          <a:effectLst/>
        </p:spPr>
      </p:cxnSp>
      <p:cxnSp>
        <p:nvCxnSpPr>
          <p:cNvPr id="6158" name="Straight Arrow Connector 6157">
            <a:extLst>
              <a:ext uri="{FF2B5EF4-FFF2-40B4-BE49-F238E27FC236}">
                <a16:creationId xmlns:a16="http://schemas.microsoft.com/office/drawing/2014/main" id="{6CD3374F-0D8C-3399-FC5E-0AAFF153377E}"/>
              </a:ext>
            </a:extLst>
          </p:cNvPr>
          <p:cNvCxnSpPr>
            <a:cxnSpLocks/>
            <a:stCxn id="11" idx="0"/>
            <a:endCxn id="37" idx="2"/>
          </p:cNvCxnSpPr>
          <p:nvPr/>
        </p:nvCxnSpPr>
        <p:spPr>
          <a:xfrm flipV="1">
            <a:off x="1853870" y="2365059"/>
            <a:ext cx="2580611" cy="1015692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sysDot"/>
            <a:miter lim="800000"/>
            <a:tailEnd type="stealth" w="med" len="med"/>
          </a:ln>
          <a:effectLst/>
        </p:spPr>
      </p:cxnSp>
      <p:sp>
        <p:nvSpPr>
          <p:cNvPr id="6182" name="TextBox 6181">
            <a:extLst>
              <a:ext uri="{FF2B5EF4-FFF2-40B4-BE49-F238E27FC236}">
                <a16:creationId xmlns:a16="http://schemas.microsoft.com/office/drawing/2014/main" id="{6FF08612-85C7-4CC5-E5E3-9CBB2C5CEE58}"/>
              </a:ext>
            </a:extLst>
          </p:cNvPr>
          <p:cNvSpPr txBox="1"/>
          <p:nvPr/>
        </p:nvSpPr>
        <p:spPr>
          <a:xfrm>
            <a:off x="1880839" y="2800628"/>
            <a:ext cx="66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 </a:t>
            </a:r>
          </a:p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Calls</a:t>
            </a:r>
          </a:p>
        </p:txBody>
      </p:sp>
      <p:sp>
        <p:nvSpPr>
          <p:cNvPr id="6183" name="TextBox 6182">
            <a:extLst>
              <a:ext uri="{FF2B5EF4-FFF2-40B4-BE49-F238E27FC236}">
                <a16:creationId xmlns:a16="http://schemas.microsoft.com/office/drawing/2014/main" id="{CF0E3DC7-2A63-A538-9014-4A21D9D84D95}"/>
              </a:ext>
            </a:extLst>
          </p:cNvPr>
          <p:cNvSpPr txBox="1"/>
          <p:nvPr/>
        </p:nvSpPr>
        <p:spPr>
          <a:xfrm>
            <a:off x="3075816" y="2844869"/>
            <a:ext cx="50022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MIBs</a:t>
            </a:r>
          </a:p>
        </p:txBody>
      </p:sp>
      <p:sp>
        <p:nvSpPr>
          <p:cNvPr id="6185" name="TextBox 6184">
            <a:extLst>
              <a:ext uri="{FF2B5EF4-FFF2-40B4-BE49-F238E27FC236}">
                <a16:creationId xmlns:a16="http://schemas.microsoft.com/office/drawing/2014/main" id="{6BE86EA7-5E2C-2638-9B7D-0B87B10301A2}"/>
              </a:ext>
            </a:extLst>
          </p:cNvPr>
          <p:cNvSpPr txBox="1"/>
          <p:nvPr/>
        </p:nvSpPr>
        <p:spPr>
          <a:xfrm>
            <a:off x="3807681" y="2769798"/>
            <a:ext cx="71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Packet</a:t>
            </a:r>
          </a:p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Traces</a:t>
            </a:r>
          </a:p>
        </p:txBody>
      </p:sp>
      <p:sp>
        <p:nvSpPr>
          <p:cNvPr id="6186" name="TextBox 6185">
            <a:extLst>
              <a:ext uri="{FF2B5EF4-FFF2-40B4-BE49-F238E27FC236}">
                <a16:creationId xmlns:a16="http://schemas.microsoft.com/office/drawing/2014/main" id="{15B954D6-9C5D-BB6B-84DF-D6D515931BF9}"/>
              </a:ext>
            </a:extLst>
          </p:cNvPr>
          <p:cNvSpPr txBox="1"/>
          <p:nvPr/>
        </p:nvSpPr>
        <p:spPr>
          <a:xfrm>
            <a:off x="4332681" y="2768919"/>
            <a:ext cx="66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IDS </a:t>
            </a:r>
          </a:p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Alerts</a:t>
            </a:r>
          </a:p>
        </p:txBody>
      </p:sp>
      <p:sp>
        <p:nvSpPr>
          <p:cNvPr id="6192" name="TextBox 6191">
            <a:extLst>
              <a:ext uri="{FF2B5EF4-FFF2-40B4-BE49-F238E27FC236}">
                <a16:creationId xmlns:a16="http://schemas.microsoft.com/office/drawing/2014/main" id="{D1BB5991-BFD7-4E12-2C1E-196B367A37A9}"/>
              </a:ext>
            </a:extLst>
          </p:cNvPr>
          <p:cNvSpPr txBox="1"/>
          <p:nvPr/>
        </p:nvSpPr>
        <p:spPr>
          <a:xfrm>
            <a:off x="5185493" y="2800628"/>
            <a:ext cx="66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App. </a:t>
            </a:r>
          </a:p>
          <a:p>
            <a:pPr algn="ctr"/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292DF3-4CA0-B28D-5F04-3E9754AE36A6}"/>
              </a:ext>
            </a:extLst>
          </p:cNvPr>
          <p:cNvSpPr/>
          <p:nvPr/>
        </p:nvSpPr>
        <p:spPr>
          <a:xfrm>
            <a:off x="160692" y="4063339"/>
            <a:ext cx="8763000" cy="7989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Demonstrates the potential of foundation model for cybersecurity</a:t>
            </a:r>
            <a:r>
              <a:rPr lang="en-US" sz="2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2M+ flows, 200M+ params</a:t>
            </a:r>
          </a:p>
        </p:txBody>
      </p:sp>
    </p:spTree>
    <p:extLst>
      <p:ext uri="{BB962C8B-B14F-4D97-AF65-F5344CB8AC3E}">
        <p14:creationId xmlns:p14="http://schemas.microsoft.com/office/powerpoint/2010/main" val="37199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DF6DFF73-D69C-30E1-BF61-DD08C04B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Peering into the Future</a:t>
            </a:r>
          </a:p>
        </p:txBody>
      </p:sp>
      <p:pic>
        <p:nvPicPr>
          <p:cNvPr id="37" name="Picture 2" descr="What Are Foundation Models? | NVIDIA Blogs">
            <a:extLst>
              <a:ext uri="{FF2B5EF4-FFF2-40B4-BE49-F238E27FC236}">
                <a16:creationId xmlns:a16="http://schemas.microsoft.com/office/drawing/2014/main" id="{9FE686BA-D00F-4868-8C49-BA579F1D7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3" t="37762" r="44941" b="35053"/>
          <a:stretch/>
        </p:blipFill>
        <p:spPr bwMode="auto">
          <a:xfrm>
            <a:off x="3813847" y="966826"/>
            <a:ext cx="1241268" cy="13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9A509-12C4-6590-851B-6472C4A710D4}"/>
              </a:ext>
            </a:extLst>
          </p:cNvPr>
          <p:cNvSpPr txBox="1"/>
          <p:nvPr/>
        </p:nvSpPr>
        <p:spPr>
          <a:xfrm>
            <a:off x="152399" y="1189480"/>
            <a:ext cx="3611733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</a:t>
            </a:r>
          </a:p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Offer trillion+ parameters network foundation model as a service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EF6BE9C-49B2-1B73-C780-9C1854BDC84C}"/>
              </a:ext>
            </a:extLst>
          </p:cNvPr>
          <p:cNvSpPr/>
          <p:nvPr/>
        </p:nvSpPr>
        <p:spPr>
          <a:xfrm>
            <a:off x="1122307" y="3230746"/>
            <a:ext cx="1887704" cy="998690"/>
          </a:xfrm>
          <a:prstGeom prst="cloud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13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E906A7A-065A-1102-13DF-6CCFAD33BD1C}"/>
              </a:ext>
            </a:extLst>
          </p:cNvPr>
          <p:cNvSpPr/>
          <p:nvPr/>
        </p:nvSpPr>
        <p:spPr>
          <a:xfrm>
            <a:off x="3490629" y="3240806"/>
            <a:ext cx="1887704" cy="998690"/>
          </a:xfrm>
          <a:prstGeom prst="cloud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13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EF83B2-B8F1-D0A9-5CC1-A4B509BEBFFF}"/>
              </a:ext>
            </a:extLst>
          </p:cNvPr>
          <p:cNvSpPr/>
          <p:nvPr/>
        </p:nvSpPr>
        <p:spPr>
          <a:xfrm>
            <a:off x="5858951" y="3230746"/>
            <a:ext cx="1887704" cy="998690"/>
          </a:xfrm>
          <a:prstGeom prst="cloud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13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F6977F-7403-490E-6F56-86A54CF2C203}"/>
              </a:ext>
            </a:extLst>
          </p:cNvPr>
          <p:cNvCxnSpPr>
            <a:cxnSpLocks/>
            <a:stCxn id="5" idx="3"/>
            <a:endCxn id="37" idx="2"/>
          </p:cNvCxnSpPr>
          <p:nvPr/>
        </p:nvCxnSpPr>
        <p:spPr>
          <a:xfrm flipV="1">
            <a:off x="2066159" y="2365059"/>
            <a:ext cx="2368322" cy="922788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dash"/>
            <a:miter lim="800000"/>
            <a:headEnd type="triangle"/>
            <a:tailEnd type="stealth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0F1B48-19BC-EABD-8DA0-E655FF616A46}"/>
              </a:ext>
            </a:extLst>
          </p:cNvPr>
          <p:cNvCxnSpPr>
            <a:cxnSpLocks/>
            <a:stCxn id="6" idx="3"/>
            <a:endCxn id="37" idx="2"/>
          </p:cNvCxnSpPr>
          <p:nvPr/>
        </p:nvCxnSpPr>
        <p:spPr>
          <a:xfrm flipV="1">
            <a:off x="4434481" y="2365059"/>
            <a:ext cx="0" cy="932848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dash"/>
            <a:miter lim="800000"/>
            <a:headEnd type="triangle"/>
            <a:tailEnd type="stealth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7A625E-75C0-AC23-385F-01B865D8FE7B}"/>
              </a:ext>
            </a:extLst>
          </p:cNvPr>
          <p:cNvCxnSpPr>
            <a:cxnSpLocks/>
            <a:stCxn id="7" idx="3"/>
            <a:endCxn id="37" idx="2"/>
          </p:cNvCxnSpPr>
          <p:nvPr/>
        </p:nvCxnSpPr>
        <p:spPr>
          <a:xfrm flipH="1" flipV="1">
            <a:off x="4434481" y="2365059"/>
            <a:ext cx="2368322" cy="922788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dash"/>
            <a:miter lim="800000"/>
            <a:headEnd type="triangle"/>
            <a:tailEnd type="stealth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4AEF92B-096F-0A36-136E-35297B71FC7B}"/>
              </a:ext>
            </a:extLst>
          </p:cNvPr>
          <p:cNvSpPr txBox="1"/>
          <p:nvPr/>
        </p:nvSpPr>
        <p:spPr>
          <a:xfrm>
            <a:off x="937484" y="4346938"/>
            <a:ext cx="22573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Cloud/Content Service Providers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(AWS, Google, </a:t>
            </a:r>
            <a:r>
              <a:rPr lang="en-US" sz="1100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ESnet</a:t>
            </a:r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etc.)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B9C8DD-0E6A-5B44-9FA0-DF16F2C98700}"/>
              </a:ext>
            </a:extLst>
          </p:cNvPr>
          <p:cNvSpPr txBox="1"/>
          <p:nvPr/>
        </p:nvSpPr>
        <p:spPr>
          <a:xfrm>
            <a:off x="3531029" y="4337577"/>
            <a:ext cx="180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Service Providers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(AWS, Google, MS, etc.)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19EAF7-DC7D-397A-A9DC-40F923C8C3AB}"/>
              </a:ext>
            </a:extLst>
          </p:cNvPr>
          <p:cNvSpPr txBox="1"/>
          <p:nvPr/>
        </p:nvSpPr>
        <p:spPr>
          <a:xfrm>
            <a:off x="5848054" y="4346937"/>
            <a:ext cx="19094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Small-medium Enterprises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(UCSB, GT, Princeton, etc.)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EB12E0C-FBCC-3040-9080-1978C2EE4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121" y="3474244"/>
            <a:ext cx="1518076" cy="39523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33B6EF4-9E82-2316-4ED5-5E678441F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326" y="3474244"/>
            <a:ext cx="1518076" cy="3952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2E73839-123B-81B7-C1BC-1857A1184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64" y="3435200"/>
            <a:ext cx="1518076" cy="39523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787EC93-5267-9BE4-24A3-09F56A77AAEE}"/>
              </a:ext>
            </a:extLst>
          </p:cNvPr>
          <p:cNvSpPr txBox="1"/>
          <p:nvPr/>
        </p:nvSpPr>
        <p:spPr>
          <a:xfrm>
            <a:off x="7757551" y="3494317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Local fine-tuning</a:t>
            </a:r>
          </a:p>
        </p:txBody>
      </p:sp>
    </p:spTree>
    <p:extLst>
      <p:ext uri="{BB962C8B-B14F-4D97-AF65-F5344CB8AC3E}">
        <p14:creationId xmlns:p14="http://schemas.microsoft.com/office/powerpoint/2010/main" val="9772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51" grpId="0"/>
      <p:bldP spid="52" grpId="0"/>
      <p:bldP spid="53" grpId="0"/>
      <p:bldP spid="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DF6DFF73-D69C-30E1-BF61-DD08C04B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7885"/>
            <a:ext cx="876300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Peering into the Future</a:t>
            </a:r>
          </a:p>
        </p:txBody>
      </p:sp>
      <p:pic>
        <p:nvPicPr>
          <p:cNvPr id="37" name="Picture 2" descr="What Are Foundation Models? | NVIDIA Blogs">
            <a:extLst>
              <a:ext uri="{FF2B5EF4-FFF2-40B4-BE49-F238E27FC236}">
                <a16:creationId xmlns:a16="http://schemas.microsoft.com/office/drawing/2014/main" id="{9FE686BA-D00F-4868-8C49-BA579F1D7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3" t="37762" r="44941" b="35053"/>
          <a:stretch/>
        </p:blipFill>
        <p:spPr bwMode="auto">
          <a:xfrm>
            <a:off x="3813847" y="966826"/>
            <a:ext cx="1241268" cy="13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EF6BE9C-49B2-1B73-C780-9C1854BDC84C}"/>
              </a:ext>
            </a:extLst>
          </p:cNvPr>
          <p:cNvSpPr/>
          <p:nvPr/>
        </p:nvSpPr>
        <p:spPr>
          <a:xfrm>
            <a:off x="1122307" y="3230746"/>
            <a:ext cx="1887704" cy="998690"/>
          </a:xfrm>
          <a:prstGeom prst="cloud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13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E906A7A-065A-1102-13DF-6CCFAD33BD1C}"/>
              </a:ext>
            </a:extLst>
          </p:cNvPr>
          <p:cNvSpPr/>
          <p:nvPr/>
        </p:nvSpPr>
        <p:spPr>
          <a:xfrm>
            <a:off x="3490629" y="3240806"/>
            <a:ext cx="1887704" cy="998690"/>
          </a:xfrm>
          <a:prstGeom prst="cloud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13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EF83B2-B8F1-D0A9-5CC1-A4B509BEBFFF}"/>
              </a:ext>
            </a:extLst>
          </p:cNvPr>
          <p:cNvSpPr/>
          <p:nvPr/>
        </p:nvSpPr>
        <p:spPr>
          <a:xfrm>
            <a:off x="5858951" y="3230746"/>
            <a:ext cx="1887704" cy="998690"/>
          </a:xfrm>
          <a:prstGeom prst="cloud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013">
              <a:solidFill>
                <a:srgbClr val="FFFFFF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F6977F-7403-490E-6F56-86A54CF2C203}"/>
              </a:ext>
            </a:extLst>
          </p:cNvPr>
          <p:cNvCxnSpPr>
            <a:cxnSpLocks/>
            <a:stCxn id="5" idx="3"/>
            <a:endCxn id="37" idx="2"/>
          </p:cNvCxnSpPr>
          <p:nvPr/>
        </p:nvCxnSpPr>
        <p:spPr>
          <a:xfrm flipV="1">
            <a:off x="2066159" y="2365059"/>
            <a:ext cx="2368322" cy="922788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dash"/>
            <a:miter lim="800000"/>
            <a:headEnd type="triangle"/>
            <a:tailEnd type="stealth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0F1B48-19BC-EABD-8DA0-E655FF616A46}"/>
              </a:ext>
            </a:extLst>
          </p:cNvPr>
          <p:cNvCxnSpPr>
            <a:cxnSpLocks/>
            <a:stCxn id="6" idx="3"/>
            <a:endCxn id="37" idx="2"/>
          </p:cNvCxnSpPr>
          <p:nvPr/>
        </p:nvCxnSpPr>
        <p:spPr>
          <a:xfrm flipV="1">
            <a:off x="4434481" y="2365059"/>
            <a:ext cx="0" cy="932848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dash"/>
            <a:miter lim="800000"/>
            <a:headEnd type="triangle"/>
            <a:tailEnd type="stealth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7A625E-75C0-AC23-385F-01B865D8FE7B}"/>
              </a:ext>
            </a:extLst>
          </p:cNvPr>
          <p:cNvCxnSpPr>
            <a:cxnSpLocks/>
            <a:stCxn id="7" idx="3"/>
            <a:endCxn id="37" idx="2"/>
          </p:cNvCxnSpPr>
          <p:nvPr/>
        </p:nvCxnSpPr>
        <p:spPr>
          <a:xfrm flipH="1" flipV="1">
            <a:off x="4434481" y="2365059"/>
            <a:ext cx="2368322" cy="922788"/>
          </a:xfrm>
          <a:prstGeom prst="straightConnector1">
            <a:avLst/>
          </a:prstGeom>
          <a:noFill/>
          <a:ln w="15875" cap="flat" cmpd="sng" algn="ctr">
            <a:solidFill>
              <a:schemeClr val="bg2"/>
            </a:solidFill>
            <a:prstDash val="dash"/>
            <a:miter lim="800000"/>
            <a:headEnd type="triangle"/>
            <a:tailEnd type="stealth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4AEF92B-096F-0A36-136E-35297B71FC7B}"/>
              </a:ext>
            </a:extLst>
          </p:cNvPr>
          <p:cNvSpPr txBox="1"/>
          <p:nvPr/>
        </p:nvSpPr>
        <p:spPr>
          <a:xfrm>
            <a:off x="937484" y="4346938"/>
            <a:ext cx="22573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Cloud/Content Service Providers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(AWS, Google, </a:t>
            </a:r>
            <a:r>
              <a:rPr lang="en-US" sz="1100" dirty="0" err="1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ESnet</a:t>
            </a:r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etc.)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B9C8DD-0E6A-5B44-9FA0-DF16F2C98700}"/>
              </a:ext>
            </a:extLst>
          </p:cNvPr>
          <p:cNvSpPr txBox="1"/>
          <p:nvPr/>
        </p:nvSpPr>
        <p:spPr>
          <a:xfrm>
            <a:off x="3531029" y="4337577"/>
            <a:ext cx="180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Service Providers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(AWS, Google, MS, etc.)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19EAF7-DC7D-397A-A9DC-40F923C8C3AB}"/>
              </a:ext>
            </a:extLst>
          </p:cNvPr>
          <p:cNvSpPr txBox="1"/>
          <p:nvPr/>
        </p:nvSpPr>
        <p:spPr>
          <a:xfrm>
            <a:off x="5848054" y="4346937"/>
            <a:ext cx="19094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Small-medium Enterprises</a:t>
            </a:r>
          </a:p>
          <a:p>
            <a:pPr algn="ctr"/>
            <a:r>
              <a:rPr lang="en-US" sz="11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(UCSB, GT, Princeton, etc.)</a:t>
            </a:r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41C8A5C6-9EC9-3885-5DE6-5D8FC14E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19" y="2343273"/>
            <a:ext cx="7612162" cy="2468424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sz="1350" b="1" u="sng" dirty="0">
                <a:solidFill>
                  <a:schemeClr val="accent6"/>
                </a:solidFill>
                <a:latin typeface="Helvetica Neue" charset="0"/>
                <a:ea typeface="Helvetica Neue" charset="0"/>
                <a:cs typeface="Helvetica Neue" charset="0"/>
              </a:rPr>
              <a:t>Fundamental Research Questions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Embed multi-modal multi-dimensional </a:t>
            </a:r>
            <a:r>
              <a:rPr lang="en-US" sz="135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telemetry data </a:t>
            </a:r>
            <a:r>
              <a:rPr lang="en-US" sz="135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from hosts &amp; network devices</a:t>
            </a:r>
            <a:endParaRPr lang="en-US" sz="1350" b="1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200000"/>
              </a:lnSpc>
            </a:pPr>
            <a:r>
              <a:rPr lang="en-US" sz="135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Explain</a:t>
            </a:r>
            <a:r>
              <a:rPr lang="en-US" sz="135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 decision-making for both pre-trained and fine-tuned models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Determine </a:t>
            </a:r>
            <a:r>
              <a:rPr lang="en-US" sz="135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how much and what data </a:t>
            </a:r>
            <a:r>
              <a:rPr lang="en-US" sz="135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to use</a:t>
            </a:r>
          </a:p>
          <a:p>
            <a:pPr>
              <a:lnSpc>
                <a:spcPct val="200000"/>
              </a:lnSpc>
            </a:pPr>
            <a:r>
              <a:rPr lang="en-US" sz="135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Scale pre-training to </a:t>
            </a:r>
            <a:r>
              <a:rPr lang="en-US" sz="1350" b="1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trillions of params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C2C150-12DC-916D-7FD4-913F579113EF}"/>
              </a:ext>
            </a:extLst>
          </p:cNvPr>
          <p:cNvSpPr/>
          <p:nvPr/>
        </p:nvSpPr>
        <p:spPr>
          <a:xfrm>
            <a:off x="76400" y="3773103"/>
            <a:ext cx="8914999" cy="10896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Leading the multi-year effort at DoE to develop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production-ready network foundation model for </a:t>
            </a:r>
            <a:r>
              <a:rPr lang="en-US" sz="2300" b="1" dirty="0" err="1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ESnet</a:t>
            </a:r>
            <a:endParaRPr lang="en-US" sz="22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265E276-DED8-9DB0-9ECB-C3031330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79" y="1461804"/>
            <a:ext cx="835152" cy="4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isco - Genesis BCS">
            <a:extLst>
              <a:ext uri="{FF2B5EF4-FFF2-40B4-BE49-F238E27FC236}">
                <a16:creationId xmlns:a16="http://schemas.microsoft.com/office/drawing/2014/main" id="{D05D6FDA-F498-B719-D0C3-3C419A15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04" y="1522471"/>
            <a:ext cx="824606" cy="3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2D0F93-E0E7-49F5-FF3A-33D2B501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22" y="1520842"/>
            <a:ext cx="576545" cy="43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9CF599-35D6-D80C-AC29-3B9AD5122025}"/>
              </a:ext>
            </a:extLst>
          </p:cNvPr>
          <p:cNvSpPr txBox="1"/>
          <p:nvPr/>
        </p:nvSpPr>
        <p:spPr>
          <a:xfrm>
            <a:off x="152399" y="1189480"/>
            <a:ext cx="3611733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</a:t>
            </a:r>
          </a:p>
          <a:p>
            <a:pPr algn="ctr"/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Offer trillion+ parameters network foundation model as a service</a:t>
            </a:r>
          </a:p>
        </p:txBody>
      </p:sp>
    </p:spTree>
    <p:extLst>
      <p:ext uri="{BB962C8B-B14F-4D97-AF65-F5344CB8AC3E}">
        <p14:creationId xmlns:p14="http://schemas.microsoft.com/office/powerpoint/2010/main" val="12274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Self-Driving Networks</a:t>
            </a:r>
            <a:endParaRPr lang="en-US" b="1" dirty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E58A0D-A929-AE7B-6370-465657BA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" b="3614"/>
          <a:stretch/>
        </p:blipFill>
        <p:spPr>
          <a:xfrm>
            <a:off x="2714411" y="3237750"/>
            <a:ext cx="3715177" cy="162000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C84E9784-E5BB-DF80-959F-A33FE8AD8796}"/>
              </a:ext>
            </a:extLst>
          </p:cNvPr>
          <p:cNvSpPr>
            <a:spLocks noChangeAspect="1"/>
          </p:cNvSpPr>
          <p:nvPr/>
        </p:nvSpPr>
        <p:spPr>
          <a:xfrm rot="10800000">
            <a:off x="3167980" y="2571750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3CFC6-CDA3-35F3-98BD-9D7C63D420C2}"/>
              </a:ext>
            </a:extLst>
          </p:cNvPr>
          <p:cNvSpPr/>
          <p:nvPr/>
        </p:nvSpPr>
        <p:spPr>
          <a:xfrm>
            <a:off x="2714411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43BC5-6822-34E0-A70A-DFDAAA7F704B}"/>
              </a:ext>
            </a:extLst>
          </p:cNvPr>
          <p:cNvSpPr/>
          <p:nvPr/>
        </p:nvSpPr>
        <p:spPr>
          <a:xfrm>
            <a:off x="5223526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D9C34-E32D-60FD-15AA-D0601D704E31}"/>
              </a:ext>
            </a:extLst>
          </p:cNvPr>
          <p:cNvSpPr>
            <a:spLocks noChangeAspect="1"/>
          </p:cNvSpPr>
          <p:nvPr/>
        </p:nvSpPr>
        <p:spPr>
          <a:xfrm>
            <a:off x="5677098" y="2544334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E3B0F3-DF8B-464D-1BAC-3DA1AE3C52F5}"/>
              </a:ext>
            </a:extLst>
          </p:cNvPr>
          <p:cNvSpPr>
            <a:spLocks noChangeAspect="1"/>
          </p:cNvSpPr>
          <p:nvPr/>
        </p:nvSpPr>
        <p:spPr>
          <a:xfrm rot="16200000">
            <a:off x="4421486" y="1658544"/>
            <a:ext cx="298924" cy="1206065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8A8A3721-027C-7562-6080-9F6A7B60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7625" y="1657234"/>
            <a:ext cx="492550" cy="492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B3D855-53B8-7720-26A6-DE4547D08EF8}"/>
              </a:ext>
            </a:extLst>
          </p:cNvPr>
          <p:cNvSpPr txBox="1"/>
          <p:nvPr/>
        </p:nvSpPr>
        <p:spPr>
          <a:xfrm>
            <a:off x="4469289" y="120334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31748-6ED9-9A5A-20F0-84D635F3A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706" y="1092831"/>
            <a:ext cx="850934" cy="512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8939D-04EB-E199-413A-116EBAD1B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014" y="1089700"/>
            <a:ext cx="850934" cy="512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89A85-CCDB-0295-AF02-EC25ABC70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514" y="1088413"/>
            <a:ext cx="850934" cy="5121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398027-19E0-1642-6791-F3ACE910D3C9}"/>
              </a:ext>
            </a:extLst>
          </p:cNvPr>
          <p:cNvSpPr txBox="1"/>
          <p:nvPr/>
        </p:nvSpPr>
        <p:spPr>
          <a:xfrm>
            <a:off x="5541740" y="1194427"/>
            <a:ext cx="26725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Production-ready ML Model(s)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7F3E9-9EC8-13CC-5461-16979AA54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824" y="1670846"/>
            <a:ext cx="392014" cy="46623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B68C23-2E6C-F2B7-D1A9-3B9D8862F62B}"/>
              </a:ext>
            </a:extLst>
          </p:cNvPr>
          <p:cNvSpPr/>
          <p:nvPr/>
        </p:nvSpPr>
        <p:spPr>
          <a:xfrm>
            <a:off x="152400" y="3613058"/>
            <a:ext cx="8814047" cy="10379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Closed-loop ML pipeline + network foundation model accelerate </a:t>
            </a:r>
            <a:r>
              <a:rPr lang="en-US" sz="20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production-ready ML---critical for self-driving networks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08D22-C07D-E6CA-B8BD-941ACC0DDA3C}"/>
              </a:ext>
            </a:extLst>
          </p:cNvPr>
          <p:cNvSpPr txBox="1"/>
          <p:nvPr/>
        </p:nvSpPr>
        <p:spPr>
          <a:xfrm>
            <a:off x="5730125" y="1454981"/>
            <a:ext cx="2295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Generalizable, robust, trustworthy,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CEAA4-167A-45F6-5076-12009B30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068" y="1189055"/>
            <a:ext cx="7735467" cy="3840145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Goal</a:t>
            </a:r>
          </a:p>
          <a:p>
            <a:pPr marL="342891" lvl="1" indent="0">
              <a:buNone/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Develop networks that can run themselves---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Self-driving Networks</a:t>
            </a:r>
          </a:p>
          <a:p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Closed-loop ML </a:t>
            </a:r>
            <a:r>
              <a:rPr lang="en-US" sz="20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for 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production-ready models for networking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Trustee </a:t>
            </a:r>
            <a:r>
              <a:rPr lang="en-US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https://trusteeml.github.io</a:t>
            </a:r>
            <a:br>
              <a:rPr lang="en-US" b="1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200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</a:rPr>
              <a:t>A model </a:t>
            </a:r>
            <a:r>
              <a:rPr lang="en-US" sz="1200" dirty="0" err="1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</a:rPr>
              <a:t>explanaibility</a:t>
            </a:r>
            <a:r>
              <a:rPr lang="en-US" sz="1200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</a:rPr>
              <a:t> framework: Explain and analyze model’s decision-making</a:t>
            </a:r>
            <a:br>
              <a:rPr lang="en-US" sz="1200" b="1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200" dirty="0">
                <a:solidFill>
                  <a:srgbClr val="808080"/>
                </a:solidFill>
                <a:latin typeface="Helvetica Neue" charset="0"/>
                <a:ea typeface="Helvetica Neue" charset="0"/>
                <a:cs typeface="Helvetica Neue" charset="0"/>
              </a:rPr>
              <a:t>IRTF Applied Networking Research Prize (2023) , Best paper (HM) ACM CCS’22</a:t>
            </a:r>
            <a:endParaRPr lang="en-US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err="1">
                <a:latin typeface="Helvetica Neue" charset="0"/>
                <a:ea typeface="Helvetica Neue" charset="0"/>
                <a:cs typeface="Helvetica Neue" charset="0"/>
              </a:rPr>
              <a:t>netUnicorn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https://netunicorn.cs.ucsb.edu</a:t>
            </a:r>
            <a:r>
              <a:rPr lang="en-US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br>
              <a:rPr lang="en-US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2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A data-collection platform: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Explain and analyze ML model’s decision making</a:t>
            </a:r>
            <a:endParaRPr lang="en-US" sz="1200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PINOT </a:t>
            </a:r>
            <a:r>
              <a:rPr lang="en-US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  <a:hlinkClick r:id="rId5"/>
              </a:rPr>
              <a:t>https://pinot.cs.ucsb.edu</a:t>
            </a:r>
            <a:r>
              <a:rPr lang="en-US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br>
              <a:rPr lang="en-US" b="1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200" dirty="0">
                <a:solidFill>
                  <a:schemeClr val="bg2"/>
                </a:solidFill>
                <a:latin typeface="Helvetica Neue" charset="0"/>
                <a:ea typeface="Helvetica Neue" charset="0"/>
                <a:cs typeface="Helvetica Neue" charset="0"/>
              </a:rPr>
              <a:t>Programmable data-collection: Enable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cs typeface="Helvetica Neue" charset="0"/>
              </a:rPr>
              <a:t>t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ransforming production networks for data collection</a:t>
            </a:r>
          </a:p>
          <a:p>
            <a:pPr lvl="2">
              <a:lnSpc>
                <a:spcPct val="150000"/>
              </a:lnSpc>
            </a:pPr>
            <a:endParaRPr lang="en-US" sz="1200" b="1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Summary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4D644DCF-CF7A-689A-ABA2-BBDCEFC8C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966" y="3347217"/>
            <a:ext cx="262782" cy="262782"/>
          </a:xfrm>
          <a:prstGeom prst="rect">
            <a:avLst/>
          </a:prstGeom>
        </p:spPr>
      </p:pic>
      <p:pic>
        <p:nvPicPr>
          <p:cNvPr id="6" name="Picture 2" descr="What Are Foundation Models? | NVIDIA Blogs">
            <a:extLst>
              <a:ext uri="{FF2B5EF4-FFF2-40B4-BE49-F238E27FC236}">
                <a16:creationId xmlns:a16="http://schemas.microsoft.com/office/drawing/2014/main" id="{6AD18469-1881-42AF-5A24-F8FE31763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3" t="37762" r="44941" b="35053"/>
          <a:stretch/>
        </p:blipFill>
        <p:spPr bwMode="auto">
          <a:xfrm>
            <a:off x="7527930" y="2697146"/>
            <a:ext cx="1387470" cy="15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DB7366-8050-99F0-0BF6-3144EB0E6437}"/>
              </a:ext>
            </a:extLst>
          </p:cNvPr>
          <p:cNvSpPr txBox="1"/>
          <p:nvPr/>
        </p:nvSpPr>
        <p:spPr>
          <a:xfrm>
            <a:off x="7367062" y="4220100"/>
            <a:ext cx="170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Next Frontier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9C2CA-99B5-5588-BBD6-0A2A576A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Still…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E58A0D-A929-AE7B-6370-465657BA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" b="3614"/>
          <a:stretch/>
        </p:blipFill>
        <p:spPr>
          <a:xfrm>
            <a:off x="2714411" y="3237750"/>
            <a:ext cx="3715177" cy="162000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C84E9784-E5BB-DF80-959F-A33FE8AD8796}"/>
              </a:ext>
            </a:extLst>
          </p:cNvPr>
          <p:cNvSpPr>
            <a:spLocks noChangeAspect="1"/>
          </p:cNvSpPr>
          <p:nvPr/>
        </p:nvSpPr>
        <p:spPr>
          <a:xfrm rot="10800000">
            <a:off x="3167980" y="2571750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3CFC6-CDA3-35F3-98BD-9D7C63D420C2}"/>
              </a:ext>
            </a:extLst>
          </p:cNvPr>
          <p:cNvSpPr/>
          <p:nvPr/>
        </p:nvSpPr>
        <p:spPr>
          <a:xfrm>
            <a:off x="2714411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43BC5-6822-34E0-A70A-DFDAAA7F704B}"/>
              </a:ext>
            </a:extLst>
          </p:cNvPr>
          <p:cNvSpPr/>
          <p:nvPr/>
        </p:nvSpPr>
        <p:spPr>
          <a:xfrm>
            <a:off x="5223526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D9C34-E32D-60FD-15AA-D0601D704E31}"/>
              </a:ext>
            </a:extLst>
          </p:cNvPr>
          <p:cNvSpPr>
            <a:spLocks noChangeAspect="1"/>
          </p:cNvSpPr>
          <p:nvPr/>
        </p:nvSpPr>
        <p:spPr>
          <a:xfrm>
            <a:off x="5677098" y="2544334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E3B0F3-DF8B-464D-1BAC-3DA1AE3C52F5}"/>
              </a:ext>
            </a:extLst>
          </p:cNvPr>
          <p:cNvSpPr>
            <a:spLocks noChangeAspect="1"/>
          </p:cNvSpPr>
          <p:nvPr/>
        </p:nvSpPr>
        <p:spPr>
          <a:xfrm rot="16200000">
            <a:off x="4421486" y="1658544"/>
            <a:ext cx="298924" cy="1206065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A375CD-B17B-56E4-1AA8-8455B199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2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Still…SDN’s Network Automation is Human-Centric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E58A0D-A929-AE7B-6370-465657BA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" b="3614"/>
          <a:stretch/>
        </p:blipFill>
        <p:spPr>
          <a:xfrm>
            <a:off x="2714411" y="3237750"/>
            <a:ext cx="3715177" cy="162000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C84E9784-E5BB-DF80-959F-A33FE8AD8796}"/>
              </a:ext>
            </a:extLst>
          </p:cNvPr>
          <p:cNvSpPr>
            <a:spLocks noChangeAspect="1"/>
          </p:cNvSpPr>
          <p:nvPr/>
        </p:nvSpPr>
        <p:spPr>
          <a:xfrm rot="10800000">
            <a:off x="3167980" y="2571750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3CFC6-CDA3-35F3-98BD-9D7C63D420C2}"/>
              </a:ext>
            </a:extLst>
          </p:cNvPr>
          <p:cNvSpPr/>
          <p:nvPr/>
        </p:nvSpPr>
        <p:spPr>
          <a:xfrm>
            <a:off x="2714411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43BC5-6822-34E0-A70A-DFDAAA7F704B}"/>
              </a:ext>
            </a:extLst>
          </p:cNvPr>
          <p:cNvSpPr/>
          <p:nvPr/>
        </p:nvSpPr>
        <p:spPr>
          <a:xfrm>
            <a:off x="5223526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D9C34-E32D-60FD-15AA-D0601D704E31}"/>
              </a:ext>
            </a:extLst>
          </p:cNvPr>
          <p:cNvSpPr>
            <a:spLocks noChangeAspect="1"/>
          </p:cNvSpPr>
          <p:nvPr/>
        </p:nvSpPr>
        <p:spPr>
          <a:xfrm>
            <a:off x="5677098" y="2544334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E3B0F3-DF8B-464D-1BAC-3DA1AE3C52F5}"/>
              </a:ext>
            </a:extLst>
          </p:cNvPr>
          <p:cNvSpPr>
            <a:spLocks noChangeAspect="1"/>
          </p:cNvSpPr>
          <p:nvPr/>
        </p:nvSpPr>
        <p:spPr>
          <a:xfrm rot="16200000">
            <a:off x="4421486" y="1658544"/>
            <a:ext cx="298924" cy="1206065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D8FD745-58DB-4BCC-1EDF-1DB2203426F0}"/>
              </a:ext>
            </a:extLst>
          </p:cNvPr>
          <p:cNvSpPr/>
          <p:nvPr/>
        </p:nvSpPr>
        <p:spPr>
          <a:xfrm>
            <a:off x="190500" y="3893927"/>
            <a:ext cx="8763000" cy="9638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lvl="1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Ineffective against dynamic, coordinated, &amp; multi-vector threats (e.g., APTs)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DD7BB-80FA-9A27-3596-A97950F1ACC2}"/>
              </a:ext>
            </a:extLst>
          </p:cNvPr>
          <p:cNvSpPr txBox="1"/>
          <p:nvPr/>
        </p:nvSpPr>
        <p:spPr>
          <a:xfrm>
            <a:off x="5487323" y="1202314"/>
            <a:ext cx="1598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Pre-defined rules</a:t>
            </a:r>
          </a:p>
        </p:txBody>
      </p:sp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8A8A3721-027C-7562-6080-9F6A7B60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7625" y="1657234"/>
            <a:ext cx="492550" cy="492550"/>
          </a:xfrm>
          <a:prstGeom prst="rect">
            <a:avLst/>
          </a:prstGeom>
        </p:spPr>
      </p:pic>
      <p:pic>
        <p:nvPicPr>
          <p:cNvPr id="30722" name="Picture 2" descr="Conditional (computer programming) - Wikipedia">
            <a:extLst>
              <a:ext uri="{FF2B5EF4-FFF2-40B4-BE49-F238E27FC236}">
                <a16:creationId xmlns:a16="http://schemas.microsoft.com/office/drawing/2014/main" id="{936D02C2-4150-89DB-A16B-4F339384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8" y="1082672"/>
            <a:ext cx="658711" cy="6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nditional (computer programming) - Wikipedia">
            <a:extLst>
              <a:ext uri="{FF2B5EF4-FFF2-40B4-BE49-F238E27FC236}">
                <a16:creationId xmlns:a16="http://schemas.microsoft.com/office/drawing/2014/main" id="{9242C653-4EEB-4CF9-0C3D-3C83BDF6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09" y="1077669"/>
            <a:ext cx="658710" cy="6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nditional (computer programming) - Wikipedia">
            <a:extLst>
              <a:ext uri="{FF2B5EF4-FFF2-40B4-BE49-F238E27FC236}">
                <a16:creationId xmlns:a16="http://schemas.microsoft.com/office/drawing/2014/main" id="{9568A009-96DE-302D-0D39-02F754A9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27" y="1082672"/>
            <a:ext cx="658711" cy="6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B3D855-53B8-7720-26A6-DE4547D08EF8}"/>
              </a:ext>
            </a:extLst>
          </p:cNvPr>
          <p:cNvSpPr txBox="1"/>
          <p:nvPr/>
        </p:nvSpPr>
        <p:spPr>
          <a:xfrm>
            <a:off x="4469289" y="120334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F2539-4B66-FA1A-B4B0-9674E596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BD3DC2C-B389-850F-4A7D-DB97232601A4}"/>
              </a:ext>
            </a:extLst>
          </p:cNvPr>
          <p:cNvSpPr txBox="1">
            <a:spLocks/>
          </p:cNvSpPr>
          <p:nvPr/>
        </p:nvSpPr>
        <p:spPr bwMode="auto">
          <a:xfrm>
            <a:off x="152401" y="1189053"/>
            <a:ext cx="767715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  <a:cs typeface="ＭＳ Ｐゴシック" charset="-128"/>
              </a:defRPr>
            </a:lvl1pPr>
            <a:lvl2pPr marL="742950" indent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2pPr>
            <a:lvl3pPr marL="1143000" indent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3pPr>
            <a:lvl4pPr marL="1600200" indent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Neue Regular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defTabSz="685800">
              <a:buNone/>
            </a:pPr>
            <a:r>
              <a:rPr lang="en-US" sz="1800" b="1" kern="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National Security Commission on Artificial Intelligence, 2021</a:t>
            </a:r>
          </a:p>
          <a:p>
            <a:pPr defTabSz="685800">
              <a:lnSpc>
                <a:spcPct val="250000"/>
              </a:lnSpc>
            </a:pPr>
            <a:r>
              <a:rPr lang="en-US" sz="1800" kern="0" dirty="0">
                <a:latin typeface="Helvetica Neue" charset="0"/>
                <a:ea typeface="Helvetica Neue" charset="0"/>
                <a:cs typeface="Helvetica Neue" charset="0"/>
              </a:rPr>
              <a:t>AI is a quintessential </a:t>
            </a:r>
            <a:r>
              <a:rPr lang="en-US" sz="1800" b="1" kern="0" dirty="0">
                <a:latin typeface="Helvetica Neue" charset="0"/>
                <a:ea typeface="Helvetica Neue" charset="0"/>
                <a:cs typeface="Helvetica Neue" charset="0"/>
              </a:rPr>
              <a:t>dual-use</a:t>
            </a:r>
            <a:r>
              <a:rPr lang="en-US" sz="1800" kern="0" dirty="0">
                <a:latin typeface="Helvetica Neue" charset="0"/>
                <a:ea typeface="Helvetica Neue" charset="0"/>
                <a:cs typeface="Helvetica Neue" charset="0"/>
              </a:rPr>
              <a:t> technology</a:t>
            </a:r>
          </a:p>
          <a:p>
            <a:pPr defTabSz="685800">
              <a:lnSpc>
                <a:spcPct val="250000"/>
              </a:lnSpc>
            </a:pPr>
            <a:r>
              <a:rPr lang="en-US" sz="1800" kern="0" dirty="0">
                <a:latin typeface="Helvetica Neue" charset="0"/>
                <a:ea typeface="Helvetica Neue" charset="0"/>
                <a:cs typeface="Helvetica Neue" charset="0"/>
              </a:rPr>
              <a:t>AI-enabled tools will be the first resort in a new era of conflict </a:t>
            </a:r>
          </a:p>
          <a:p>
            <a:pPr defTabSz="685800">
              <a:lnSpc>
                <a:spcPct val="250000"/>
              </a:lnSpc>
            </a:pPr>
            <a:r>
              <a:rPr lang="en-US" sz="1800" b="1" kern="0" dirty="0">
                <a:latin typeface="Helvetica Neue" charset="0"/>
                <a:ea typeface="Helvetica Neue" charset="0"/>
                <a:cs typeface="Helvetica Neue" charset="0"/>
              </a:rPr>
              <a:t>Countering AI-capable adversaries with human intelligence alone </a:t>
            </a:r>
            <a:r>
              <a:rPr lang="en-US" sz="1800" b="1" kern="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invites disaster</a:t>
            </a:r>
          </a:p>
          <a:p>
            <a:pPr lvl="2" defTabSz="685800"/>
            <a:endParaRPr lang="en-US" sz="1500" kern="0" dirty="0">
              <a:solidFill>
                <a:schemeClr val="bg2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Changing Requirements---Network Security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BF9D62-C787-622B-4B3A-CFC4EC47E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70"/>
          <a:stretch/>
        </p:blipFill>
        <p:spPr>
          <a:xfrm>
            <a:off x="7163697" y="532424"/>
            <a:ext cx="1827902" cy="235386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E8CBD8B-B9D6-62F9-5D29-C1B650659FD5}"/>
              </a:ext>
            </a:extLst>
          </p:cNvPr>
          <p:cNvSpPr/>
          <p:nvPr/>
        </p:nvSpPr>
        <p:spPr>
          <a:xfrm>
            <a:off x="190500" y="3777377"/>
            <a:ext cx="8763000" cy="8061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Motivates complimenting Human Intelligence with AI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A9720-DD3C-B56B-71BB-BB2CEE88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What do we “Really” Need?</a:t>
            </a:r>
            <a:endParaRPr lang="en-US" b="1" dirty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E58A0D-A929-AE7B-6370-465657BA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" b="3614"/>
          <a:stretch/>
        </p:blipFill>
        <p:spPr>
          <a:xfrm>
            <a:off x="2714411" y="3237750"/>
            <a:ext cx="3715177" cy="162000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C84E9784-E5BB-DF80-959F-A33FE8AD8796}"/>
              </a:ext>
            </a:extLst>
          </p:cNvPr>
          <p:cNvSpPr>
            <a:spLocks noChangeAspect="1"/>
          </p:cNvSpPr>
          <p:nvPr/>
        </p:nvSpPr>
        <p:spPr>
          <a:xfrm rot="10800000">
            <a:off x="3167980" y="2571750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3CFC6-CDA3-35F3-98BD-9D7C63D420C2}"/>
              </a:ext>
            </a:extLst>
          </p:cNvPr>
          <p:cNvSpPr/>
          <p:nvPr/>
        </p:nvSpPr>
        <p:spPr>
          <a:xfrm>
            <a:off x="2714411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43BC5-6822-34E0-A70A-DFDAAA7F704B}"/>
              </a:ext>
            </a:extLst>
          </p:cNvPr>
          <p:cNvSpPr/>
          <p:nvPr/>
        </p:nvSpPr>
        <p:spPr>
          <a:xfrm>
            <a:off x="5223526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D9C34-E32D-60FD-15AA-D0601D704E31}"/>
              </a:ext>
            </a:extLst>
          </p:cNvPr>
          <p:cNvSpPr>
            <a:spLocks noChangeAspect="1"/>
          </p:cNvSpPr>
          <p:nvPr/>
        </p:nvSpPr>
        <p:spPr>
          <a:xfrm>
            <a:off x="5677098" y="2544334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E3B0F3-DF8B-464D-1BAC-3DA1AE3C52F5}"/>
              </a:ext>
            </a:extLst>
          </p:cNvPr>
          <p:cNvSpPr>
            <a:spLocks noChangeAspect="1"/>
          </p:cNvSpPr>
          <p:nvPr/>
        </p:nvSpPr>
        <p:spPr>
          <a:xfrm rot="16200000">
            <a:off x="4421486" y="1658544"/>
            <a:ext cx="298924" cy="1206065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DD7BB-80FA-9A27-3596-A97950F1ACC2}"/>
              </a:ext>
            </a:extLst>
          </p:cNvPr>
          <p:cNvSpPr txBox="1"/>
          <p:nvPr/>
        </p:nvSpPr>
        <p:spPr>
          <a:xfrm>
            <a:off x="5487323" y="1202314"/>
            <a:ext cx="15985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Pre-defined rules</a:t>
            </a:r>
          </a:p>
        </p:txBody>
      </p:sp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8A8A3721-027C-7562-6080-9F6A7B60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7625" y="1657234"/>
            <a:ext cx="492550" cy="492550"/>
          </a:xfrm>
          <a:prstGeom prst="rect">
            <a:avLst/>
          </a:prstGeom>
        </p:spPr>
      </p:pic>
      <p:pic>
        <p:nvPicPr>
          <p:cNvPr id="30722" name="Picture 2" descr="Conditional (computer programming) - Wikipedia">
            <a:extLst>
              <a:ext uri="{FF2B5EF4-FFF2-40B4-BE49-F238E27FC236}">
                <a16:creationId xmlns:a16="http://schemas.microsoft.com/office/drawing/2014/main" id="{936D02C2-4150-89DB-A16B-4F339384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8" y="1082672"/>
            <a:ext cx="658711" cy="6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nditional (computer programming) - Wikipedia">
            <a:extLst>
              <a:ext uri="{FF2B5EF4-FFF2-40B4-BE49-F238E27FC236}">
                <a16:creationId xmlns:a16="http://schemas.microsoft.com/office/drawing/2014/main" id="{9242C653-4EEB-4CF9-0C3D-3C83BDF6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09" y="1077669"/>
            <a:ext cx="658710" cy="6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nditional (computer programming) - Wikipedia">
            <a:extLst>
              <a:ext uri="{FF2B5EF4-FFF2-40B4-BE49-F238E27FC236}">
                <a16:creationId xmlns:a16="http://schemas.microsoft.com/office/drawing/2014/main" id="{9568A009-96DE-302D-0D39-02F754A9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27" y="1082672"/>
            <a:ext cx="658711" cy="64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B3D855-53B8-7720-26A6-DE4547D08EF8}"/>
              </a:ext>
            </a:extLst>
          </p:cNvPr>
          <p:cNvSpPr txBox="1"/>
          <p:nvPr/>
        </p:nvSpPr>
        <p:spPr>
          <a:xfrm>
            <a:off x="4469289" y="120334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31748-6ED9-9A5A-20F0-84D635F3A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706" y="1092831"/>
            <a:ext cx="850934" cy="512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8939D-04EB-E199-413A-116EBAD1B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014" y="1089700"/>
            <a:ext cx="850934" cy="512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89A85-CCDB-0295-AF02-EC25ABC70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514" y="1088413"/>
            <a:ext cx="850934" cy="5121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398027-19E0-1642-6791-F3ACE910D3C9}"/>
              </a:ext>
            </a:extLst>
          </p:cNvPr>
          <p:cNvSpPr txBox="1"/>
          <p:nvPr/>
        </p:nvSpPr>
        <p:spPr>
          <a:xfrm>
            <a:off x="5487323" y="1199465"/>
            <a:ext cx="165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Learning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A3AECC8-6906-016E-CB82-496734CBECF2}"/>
              </a:ext>
            </a:extLst>
          </p:cNvPr>
          <p:cNvSpPr/>
          <p:nvPr/>
        </p:nvSpPr>
        <p:spPr>
          <a:xfrm>
            <a:off x="266684" y="3749082"/>
            <a:ext cx="8763000" cy="8572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Self-Driving Networks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secure &amp; performant connectivity with minimal human interventions</a:t>
            </a:r>
            <a:endParaRPr lang="en-US" sz="2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7F3E9-9EC8-13CC-5461-16979AA54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3824" y="1670846"/>
            <a:ext cx="392014" cy="4662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EDE7C-F437-D699-839A-096E5BE2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Key Requirement</a:t>
            </a:r>
            <a:endParaRPr lang="en-US" b="1" dirty="0">
              <a:solidFill>
                <a:srgbClr val="C00000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E58A0D-A929-AE7B-6370-465657BA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" b="3614"/>
          <a:stretch/>
        </p:blipFill>
        <p:spPr>
          <a:xfrm>
            <a:off x="2714411" y="3237750"/>
            <a:ext cx="3715177" cy="162000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C84E9784-E5BB-DF80-959F-A33FE8AD8796}"/>
              </a:ext>
            </a:extLst>
          </p:cNvPr>
          <p:cNvSpPr>
            <a:spLocks noChangeAspect="1"/>
          </p:cNvSpPr>
          <p:nvPr/>
        </p:nvSpPr>
        <p:spPr>
          <a:xfrm rot="10800000">
            <a:off x="3167980" y="2571750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3CFC6-CDA3-35F3-98BD-9D7C63D420C2}"/>
              </a:ext>
            </a:extLst>
          </p:cNvPr>
          <p:cNvSpPr/>
          <p:nvPr/>
        </p:nvSpPr>
        <p:spPr>
          <a:xfrm>
            <a:off x="2714411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Monitor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043BC5-6822-34E0-A70A-DFDAAA7F704B}"/>
              </a:ext>
            </a:extLst>
          </p:cNvPr>
          <p:cNvSpPr/>
          <p:nvPr/>
        </p:nvSpPr>
        <p:spPr>
          <a:xfrm>
            <a:off x="5223526" y="2081049"/>
            <a:ext cx="1206062" cy="36105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 Regular" charset="0"/>
                <a:ea typeface="Helvetica Neue Regular" charset="0"/>
                <a:cs typeface="Helvetica Neue Regular" charset="0"/>
              </a:rPr>
              <a:t>Control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D9C34-E32D-60FD-15AA-D0601D704E31}"/>
              </a:ext>
            </a:extLst>
          </p:cNvPr>
          <p:cNvSpPr>
            <a:spLocks noChangeAspect="1"/>
          </p:cNvSpPr>
          <p:nvPr/>
        </p:nvSpPr>
        <p:spPr>
          <a:xfrm>
            <a:off x="5677098" y="2544334"/>
            <a:ext cx="298924" cy="1131971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FAE3B0F3-DF8B-464D-1BAC-3DA1AE3C52F5}"/>
              </a:ext>
            </a:extLst>
          </p:cNvPr>
          <p:cNvSpPr>
            <a:spLocks noChangeAspect="1"/>
          </p:cNvSpPr>
          <p:nvPr/>
        </p:nvSpPr>
        <p:spPr>
          <a:xfrm rot="16200000">
            <a:off x="4421486" y="1658544"/>
            <a:ext cx="298924" cy="1206065"/>
          </a:xfrm>
          <a:prstGeom prst="downArrow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                </a:t>
            </a:r>
          </a:p>
        </p:txBody>
      </p:sp>
      <p:pic>
        <p:nvPicPr>
          <p:cNvPr id="9" name="Graphic 8" descr="User">
            <a:extLst>
              <a:ext uri="{FF2B5EF4-FFF2-40B4-BE49-F238E27FC236}">
                <a16:creationId xmlns:a16="http://schemas.microsoft.com/office/drawing/2014/main" id="{8A8A3721-027C-7562-6080-9F6A7B60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7625" y="1657234"/>
            <a:ext cx="492550" cy="492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B3D855-53B8-7720-26A6-DE4547D08EF8}"/>
              </a:ext>
            </a:extLst>
          </p:cNvPr>
          <p:cNvSpPr txBox="1"/>
          <p:nvPr/>
        </p:nvSpPr>
        <p:spPr>
          <a:xfrm>
            <a:off x="4469289" y="120334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31748-6ED9-9A5A-20F0-84D635F3A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706" y="1092831"/>
            <a:ext cx="850934" cy="512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8939D-04EB-E199-413A-116EBAD1B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014" y="1089700"/>
            <a:ext cx="850934" cy="512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89A85-CCDB-0295-AF02-EC25ABC70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514" y="1088413"/>
            <a:ext cx="850934" cy="5121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398027-19E0-1642-6791-F3ACE910D3C9}"/>
              </a:ext>
            </a:extLst>
          </p:cNvPr>
          <p:cNvSpPr txBox="1"/>
          <p:nvPr/>
        </p:nvSpPr>
        <p:spPr>
          <a:xfrm>
            <a:off x="5541740" y="1194427"/>
            <a:ext cx="26725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Production-ready ML Model(s)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7F3E9-9EC8-13CC-5461-16979AA540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824" y="1670846"/>
            <a:ext cx="392014" cy="46623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B68C23-2E6C-F2B7-D1A9-3B9D8862F62B}"/>
              </a:ext>
            </a:extLst>
          </p:cNvPr>
          <p:cNvSpPr/>
          <p:nvPr/>
        </p:nvSpPr>
        <p:spPr>
          <a:xfrm>
            <a:off x="152400" y="3545526"/>
            <a:ext cx="8763000" cy="10379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Production-ready ML model(s) </a:t>
            </a:r>
            <a:r>
              <a:rPr lang="en-US" sz="2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handle various </a:t>
            </a:r>
          </a:p>
          <a:p>
            <a:pPr algn="ctr"/>
            <a:r>
              <a:rPr lang="en-US" sz="2400" b="1" kern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dynamic, coordinated, multi-vector threats</a:t>
            </a:r>
            <a:endParaRPr lang="en-US" sz="2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08D22-C07D-E6CA-B8BD-941ACC0DDA3C}"/>
              </a:ext>
            </a:extLst>
          </p:cNvPr>
          <p:cNvSpPr txBox="1"/>
          <p:nvPr/>
        </p:nvSpPr>
        <p:spPr>
          <a:xfrm>
            <a:off x="5730125" y="1454981"/>
            <a:ext cx="2295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Generalizable, robust, trustworthy,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CEAA4-167A-45F6-5076-12009B30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7419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324865</TotalTime>
  <Words>2210</Words>
  <Application>Microsoft Macintosh PowerPoint</Application>
  <PresentationFormat>On-screen Show (16:9)</PresentationFormat>
  <Paragraphs>648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Helvetica Neue</vt:lpstr>
      <vt:lpstr>Helvetica Neue Condensed</vt:lpstr>
      <vt:lpstr>Helvetica Neue Condensed</vt:lpstr>
      <vt:lpstr>Helvetica Neue Regular</vt:lpstr>
      <vt:lpstr>1_Default Design</vt:lpstr>
      <vt:lpstr>2_Default Design</vt:lpstr>
      <vt:lpstr>In Search of a Networking Unicorn Realizing Closed-Loop ML Pipeline for Networking</vt:lpstr>
      <vt:lpstr>Our Lives in the Post-Pandemic Era</vt:lpstr>
      <vt:lpstr>Key Stakeholders---Service Providers</vt:lpstr>
      <vt:lpstr>Progress in Last Decade---Software-Defined Networks</vt:lpstr>
      <vt:lpstr>Still…</vt:lpstr>
      <vt:lpstr>Still…SDN’s Network Automation is Human-Centric</vt:lpstr>
      <vt:lpstr>Changing Requirements---Network Security</vt:lpstr>
      <vt:lpstr>What do we “Really” Need?</vt:lpstr>
      <vt:lpstr>Key Requirement</vt:lpstr>
      <vt:lpstr>Production-Ready ML Model(s) for Networks</vt:lpstr>
      <vt:lpstr>Fundamental Roadblocks</vt:lpstr>
      <vt:lpstr>Fundamental Roadblocks</vt:lpstr>
      <vt:lpstr>PowerPoint Presentation</vt:lpstr>
      <vt:lpstr>Fundamental Roadblocks</vt:lpstr>
      <vt:lpstr>Underspecification Issues</vt:lpstr>
      <vt:lpstr>Example: HTTP Brute Force Attack Detection Problem</vt:lpstr>
      <vt:lpstr>Our Approach: Closed-Loop ML Pipeline</vt:lpstr>
      <vt:lpstr>Building Blocks for Closed-loop ML Pipeline</vt:lpstr>
      <vt:lpstr>Trustee Overview</vt:lpstr>
      <vt:lpstr>PowerPoint Presentation</vt:lpstr>
      <vt:lpstr>Trustee in Action</vt:lpstr>
      <vt:lpstr>Trustee in Action</vt:lpstr>
      <vt:lpstr>How to Fix Underspecification Issues?</vt:lpstr>
      <vt:lpstr>Our Approach: Closed-Loop ML Pipeline</vt:lpstr>
      <vt:lpstr>PowerPoint Presentation</vt:lpstr>
      <vt:lpstr>PowerPoint Presentation</vt:lpstr>
      <vt:lpstr>PowerPoint Presentation</vt:lpstr>
      <vt:lpstr>PowerPoint Presentation</vt:lpstr>
      <vt:lpstr>Expressing Data Collection Intent</vt:lpstr>
      <vt:lpstr>Data Collection</vt:lpstr>
      <vt:lpstr>Closed-loop ML Pipeline</vt:lpstr>
      <vt:lpstr>Closed-loop ML Pipeline</vt:lpstr>
      <vt:lpstr>Iterative Data Collection---Iteration 0</vt:lpstr>
      <vt:lpstr>Iterative Data Collection---Iteration 0</vt:lpstr>
      <vt:lpstr>Iterative Data Collection---Iteration 1</vt:lpstr>
      <vt:lpstr>Iterative Data Collection---Iteration 1</vt:lpstr>
      <vt:lpstr>Iterative Data Collection---Iteration 2</vt:lpstr>
      <vt:lpstr>Iterative Data Collection---Iteration 2</vt:lpstr>
      <vt:lpstr>Closed-loop ML Pipeline</vt:lpstr>
      <vt:lpstr>Self-Driving Networks</vt:lpstr>
      <vt:lpstr>The Next Frontier: Network Foundation Model</vt:lpstr>
      <vt:lpstr>Foundation Models are Promising…but Challenging!</vt:lpstr>
      <vt:lpstr>Peering into the Future</vt:lpstr>
      <vt:lpstr>Peering into the Future</vt:lpstr>
      <vt:lpstr>Self-Driving Networks</vt:lpstr>
      <vt:lpstr>Summary</vt:lpstr>
    </vt:vector>
  </TitlesOfParts>
  <Manager/>
  <Company>Princeton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SDX</dc:title>
  <dc:subject/>
  <dc:creator>Arpit Gupta</dc:creator>
  <cp:keywords/>
  <dc:description/>
  <cp:lastModifiedBy>Microsoft Office User</cp:lastModifiedBy>
  <cp:revision>10108</cp:revision>
  <cp:lastPrinted>2016-03-07T21:19:57Z</cp:lastPrinted>
  <dcterms:created xsi:type="dcterms:W3CDTF">2013-11-06T15:33:08Z</dcterms:created>
  <dcterms:modified xsi:type="dcterms:W3CDTF">2024-03-21T14:35:09Z</dcterms:modified>
  <cp:category/>
</cp:coreProperties>
</file>