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2"/>
  </p:notesMasterIdLst>
  <p:sldIdLst>
    <p:sldId id="2146849341" r:id="rId2"/>
    <p:sldId id="2146849347" r:id="rId3"/>
    <p:sldId id="2146849342" r:id="rId4"/>
    <p:sldId id="2146849344" r:id="rId5"/>
    <p:sldId id="2146849345" r:id="rId6"/>
    <p:sldId id="2146849351" r:id="rId7"/>
    <p:sldId id="2146849343" r:id="rId8"/>
    <p:sldId id="2146849346" r:id="rId9"/>
    <p:sldId id="2146849349" r:id="rId10"/>
    <p:sldId id="2146849348" r:id="rId11"/>
  </p:sldIdLst>
  <p:sldSz cx="9144000" cy="5143500" type="screen16x9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79F"/>
    <a:srgbClr val="D91565"/>
    <a:srgbClr val="039FBC"/>
    <a:srgbClr val="D62E06"/>
    <a:srgbClr val="00B050"/>
    <a:srgbClr val="F2F2F2"/>
    <a:srgbClr val="C00000"/>
    <a:srgbClr val="0404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523967-3271-4949-A5E4-4C2D557A15FA}" v="1" dt="2024-03-19T22:49:38.5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93" autoAdjust="0"/>
    <p:restoredTop sz="86418"/>
  </p:normalViewPr>
  <p:slideViewPr>
    <p:cSldViewPr snapToGrid="0" snapToObjects="1">
      <p:cViewPr varScale="1">
        <p:scale>
          <a:sx n="94" d="100"/>
          <a:sy n="94" d="100"/>
        </p:scale>
        <p:origin x="474" y="3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400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434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jamin Smarr" userId="688be11fb8892911" providerId="LiveId" clId="{4A523967-3271-4949-A5E4-4C2D557A15FA}"/>
    <pc:docChg chg="undo custSel addSld delSld modSld">
      <pc:chgData name="Benjamin Smarr" userId="688be11fb8892911" providerId="LiveId" clId="{4A523967-3271-4949-A5E4-4C2D557A15FA}" dt="2024-03-19T22:49:40.828" v="3" actId="47"/>
      <pc:docMkLst>
        <pc:docMk/>
      </pc:docMkLst>
      <pc:sldChg chg="add del">
        <pc:chgData name="Benjamin Smarr" userId="688be11fb8892911" providerId="LiveId" clId="{4A523967-3271-4949-A5E4-4C2D557A15FA}" dt="2024-03-19T22:49:40.828" v="3" actId="47"/>
        <pc:sldMkLst>
          <pc:docMk/>
          <pc:sldMk cId="1663330159" sldId="2146849350"/>
        </pc:sldMkLst>
      </pc:sldChg>
      <pc:sldChg chg="add">
        <pc:chgData name="Benjamin Smarr" userId="688be11fb8892911" providerId="LiveId" clId="{4A523967-3271-4949-A5E4-4C2D557A15FA}" dt="2024-03-19T22:49:38.533" v="2"/>
        <pc:sldMkLst>
          <pc:docMk/>
          <pc:sldMk cId="2844074775" sldId="214684935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15" tIns="47107" rIns="94215" bIns="4710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15" tIns="47107" rIns="94215" bIns="47107" rtlCol="0"/>
          <a:lstStyle>
            <a:lvl1pPr algn="r">
              <a:defRPr sz="1200"/>
            </a:lvl1pPr>
          </a:lstStyle>
          <a:p>
            <a:fld id="{7FC018DD-0E0A-7644-AFC5-9B23D6DAEE5C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47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15" tIns="47107" rIns="94215" bIns="47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15" tIns="47107" rIns="94215" bIns="4710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15" tIns="47107" rIns="94215" bIns="4710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15" tIns="47107" rIns="94215" bIns="47107" rtlCol="0" anchor="b"/>
          <a:lstStyle>
            <a:lvl1pPr algn="r">
              <a:defRPr sz="1200"/>
            </a:lvl1pPr>
          </a:lstStyle>
          <a:p>
            <a:fld id="{6CF3ECA5-C63C-4648-BD1D-06EB9507F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81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425" y="1597612"/>
            <a:ext cx="7771150" cy="11031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381" y="2914252"/>
            <a:ext cx="6401240" cy="1314462"/>
          </a:xfrm>
        </p:spPr>
        <p:txBody>
          <a:bodyPr/>
          <a:lstStyle>
            <a:lvl1pPr marL="0" indent="0" algn="ctr">
              <a:buNone/>
              <a:defRPr/>
            </a:lvl1pPr>
            <a:lvl2pPr marL="313639" indent="0" algn="ctr">
              <a:buNone/>
              <a:defRPr/>
            </a:lvl2pPr>
            <a:lvl3pPr marL="627278" indent="0" algn="ctr">
              <a:buNone/>
              <a:defRPr/>
            </a:lvl3pPr>
            <a:lvl4pPr marL="940918" indent="0" algn="ctr">
              <a:buNone/>
              <a:defRPr/>
            </a:lvl4pPr>
            <a:lvl5pPr marL="1254557" indent="0" algn="ctr">
              <a:buNone/>
              <a:defRPr/>
            </a:lvl5pPr>
            <a:lvl6pPr marL="1568196" indent="0" algn="ctr">
              <a:buNone/>
              <a:defRPr/>
            </a:lvl6pPr>
            <a:lvl7pPr marL="1881835" indent="0" algn="ctr">
              <a:buNone/>
              <a:defRPr/>
            </a:lvl7pPr>
            <a:lvl8pPr marL="2195474" indent="0" algn="ctr">
              <a:buNone/>
              <a:defRPr/>
            </a:lvl8pPr>
            <a:lvl9pPr marL="250911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90483" y="4714421"/>
            <a:ext cx="1904819" cy="3136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9822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368" y="0"/>
            <a:ext cx="2285633" cy="463165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" y="0"/>
            <a:ext cx="6717260" cy="463165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90483" y="4714421"/>
            <a:ext cx="1904819" cy="3136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60539" y="4714421"/>
            <a:ext cx="2821833" cy="3136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46521" y="4714421"/>
            <a:ext cx="1904818" cy="3136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CC0A312-3019-3043-B658-F1C33DCC0F9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64008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80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807" y="739454"/>
            <a:ext cx="4484543" cy="38922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458" y="739454"/>
            <a:ext cx="4484543" cy="38922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90483" y="4714421"/>
            <a:ext cx="1904819" cy="3136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60539" y="4714421"/>
            <a:ext cx="2821833" cy="3136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46521" y="4714421"/>
            <a:ext cx="1904818" cy="3136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C376281-201C-BC4F-AF89-EB1EBDE02F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24333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58112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14023"/>
            <a:ext cx="9144000" cy="62946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03" tIns="34052" rIns="68103" bIns="34052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00" b="1" dirty="0">
              <a:solidFill>
                <a:srgbClr val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514350"/>
            <a:ext cx="8229600" cy="617220"/>
          </a:xfrm>
        </p:spPr>
        <p:txBody>
          <a:bodyPr>
            <a:normAutofit/>
          </a:bodyPr>
          <a:lstStyle>
            <a:lvl1pPr algn="l">
              <a:defRPr sz="29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690483" y="4714421"/>
            <a:ext cx="1904819" cy="31364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171873" y="114349"/>
            <a:ext cx="2286000" cy="137218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0070C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5501" y="114349"/>
            <a:ext cx="730779" cy="1372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70C0"/>
                </a:solidFill>
              </a:defRPr>
            </a:lvl1pPr>
          </a:lstStyle>
          <a:p>
            <a:r>
              <a:rPr lang="en-US"/>
              <a:t>| Slide </a:t>
            </a:r>
            <a:fld id="{05B5CFA1-90D2-934E-97F2-11A3E96DB7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92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58"/>
          <p:cNvSpPr/>
          <p:nvPr/>
        </p:nvSpPr>
        <p:spPr>
          <a:xfrm flipH="1" flipV="1">
            <a:off x="604446" y="634906"/>
            <a:ext cx="8362033" cy="1089"/>
          </a:xfrm>
          <a:prstGeom prst="line">
            <a:avLst/>
          </a:prstGeom>
          <a:ln w="63500">
            <a:solidFill>
              <a:srgbClr val="003DAF"/>
            </a:solidFill>
          </a:ln>
        </p:spPr>
        <p:txBody>
          <a:bodyPr lIns="0" tIns="0" rIns="0" bIns="0"/>
          <a:lstStyle/>
          <a:p>
            <a:pPr defTabSz="308612" eaLnBrk="0" fontAlgn="base" hangingPunct="0">
              <a:spcBef>
                <a:spcPct val="0"/>
              </a:spcBef>
              <a:spcAft>
                <a:spcPct val="0"/>
              </a:spcAft>
              <a:defRPr sz="1000"/>
            </a:pPr>
            <a:endParaRPr sz="700" b="1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 charset="0"/>
            </a:endParaRPr>
          </a:p>
        </p:txBody>
      </p:sp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-1" y="0"/>
            <a:ext cx="9144002" cy="642938"/>
          </a:xfrm>
          <a:prstGeom prst="rect">
            <a:avLst/>
          </a:prstGeom>
        </p:spPr>
        <p:txBody>
          <a:bodyPr lIns="26137" tIns="26137" rIns="26137" bIns="26137"/>
          <a:lstStyle>
            <a:lvl1pPr marL="0" marR="0" defTabSz="651830">
              <a:defRPr sz="27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4" name="Shape 159"/>
          <p:cNvSpPr>
            <a:spLocks noGrp="1"/>
          </p:cNvSpPr>
          <p:nvPr>
            <p:ph type="sldNum" sz="quarter" idx="10"/>
          </p:nvPr>
        </p:nvSpPr>
        <p:spPr>
          <a:xfrm>
            <a:off x="8156196" y="4943118"/>
            <a:ext cx="240689" cy="196026"/>
          </a:xfrm>
          <a:prstGeom prst="rect">
            <a:avLst/>
          </a:prstGeom>
        </p:spPr>
        <p:txBody>
          <a:bodyPr lIns="26137" tIns="26137" rIns="26137" bIns="26137"/>
          <a:lstStyle>
            <a:lvl1pPr defTabSz="308194">
              <a:defRPr sz="900">
                <a:cs typeface="Times New Roman" charset="0"/>
                <a:sym typeface="Times New Roman" charset="0"/>
              </a:defRPr>
            </a:lvl1pPr>
          </a:lstStyle>
          <a:p>
            <a:fld id="{010A3A6D-DD63-0E46-B160-07E656D36D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192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00854"/>
            <a:ext cx="7556313" cy="746311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847164"/>
            <a:ext cx="7558960" cy="581025"/>
          </a:xfrm>
        </p:spPr>
        <p:txBody>
          <a:bodyPr lIns="62728" tIns="31364" rIns="62728" bIns="31364" rtlCol="0">
            <a:noAutofit/>
          </a:bodyPr>
          <a:lstStyle>
            <a:lvl1pPr marL="0" indent="0">
              <a:buNone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342902" indent="0">
              <a:buNone/>
              <a:defRPr sz="900"/>
            </a:lvl2pPr>
            <a:lvl3pPr marL="685804" indent="0">
              <a:buNone/>
              <a:defRPr sz="700"/>
            </a:lvl3pPr>
            <a:lvl4pPr marL="1028705" indent="0">
              <a:buNone/>
              <a:defRPr sz="700"/>
            </a:lvl4pPr>
            <a:lvl5pPr marL="1371607" indent="0">
              <a:buNone/>
              <a:defRPr sz="700"/>
            </a:lvl5pPr>
            <a:lvl6pPr marL="1714509" indent="0">
              <a:buNone/>
              <a:defRPr sz="700"/>
            </a:lvl6pPr>
            <a:lvl7pPr marL="2057411" indent="0">
              <a:buNone/>
              <a:defRPr sz="700"/>
            </a:lvl7pPr>
            <a:lvl8pPr marL="2400312" indent="0">
              <a:buNone/>
              <a:defRPr sz="700"/>
            </a:lvl8pPr>
            <a:lvl9pPr marL="2743214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85993" y="4875598"/>
            <a:ext cx="554347" cy="273347"/>
          </a:xfrm>
          <a:prstGeom prst="rect">
            <a:avLst/>
          </a:prstGeom>
          <a:ln>
            <a:solidFill>
              <a:srgbClr val="7F7F7F"/>
            </a:solidFill>
          </a:ln>
        </p:spPr>
        <p:txBody>
          <a:bodyPr/>
          <a:lstStyle>
            <a:lvl1pPr>
              <a:defRPr sz="1200">
                <a:solidFill>
                  <a:srgbClr val="A6A6A6"/>
                </a:solidFill>
                <a:latin typeface="Arial" charset="0"/>
              </a:defRPr>
            </a:lvl1pPr>
          </a:lstStyle>
          <a:p>
            <a:fld id="{FB621D4F-DD8B-CC49-9D94-F53F6D8984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9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1771650" y="3943350"/>
            <a:ext cx="5600701" cy="21431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25718" tIns="25718" rIns="25718" bIns="25718" anchor="ctr"/>
          <a:lstStyle/>
          <a:p>
            <a:pPr>
              <a:defRPr sz="1600" b="0"/>
            </a:pPr>
            <a:endParaRPr sz="1200"/>
          </a:p>
        </p:txBody>
      </p:sp>
      <p:grpSp>
        <p:nvGrpSpPr>
          <p:cNvPr id="38" name="Group 38"/>
          <p:cNvGrpSpPr/>
          <p:nvPr/>
        </p:nvGrpSpPr>
        <p:grpSpPr>
          <a:xfrm>
            <a:off x="459552" y="4525565"/>
            <a:ext cx="8224899" cy="276999"/>
            <a:chOff x="0" y="0"/>
            <a:chExt cx="8224897" cy="369329"/>
          </a:xfrm>
        </p:grpSpPr>
        <p:sp>
          <p:nvSpPr>
            <p:cNvPr id="35" name="Shape 35"/>
            <p:cNvSpPr/>
            <p:nvPr/>
          </p:nvSpPr>
          <p:spPr>
            <a:xfrm>
              <a:off x="1711792" y="0"/>
              <a:ext cx="4801313" cy="369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4290" tIns="34290" rIns="34290" bIns="34290" numCol="1" anchor="t">
              <a:spAutoFit/>
            </a:bodyPr>
            <a:lstStyle>
              <a:lvl1pPr algn="ctr">
                <a:defRPr sz="1800" b="0">
                  <a:solidFill>
                    <a:srgbClr val="20408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16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350">
                  <a:solidFill>
                    <a:srgbClr val="204080"/>
                  </a:solidFill>
                  <a:latin typeface="Arial"/>
                  <a:ea typeface="Arial"/>
                  <a:cs typeface="Arial"/>
                  <a:sym typeface="Arial"/>
                </a:rPr>
                <a:t>High Performance Wireless Research and Education Network</a:t>
              </a:r>
            </a:p>
          </p:txBody>
        </p:sp>
        <p:pic>
          <p:nvPicPr>
            <p:cNvPr id="36" name="hpwren_logo.jpg" descr="C:\Users\hwb\Desktop\hpwren_logo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8640" y="10554"/>
              <a:ext cx="526257" cy="325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" name="hpwren_logo.jpg" descr="C:\Users\hwb\Desktop\hpwren_logo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554"/>
              <a:ext cx="526257" cy="325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xfrm>
            <a:off x="6057901" y="4113609"/>
            <a:ext cx="1600201" cy="209551"/>
          </a:xfrm>
          <a:prstGeom prst="rect">
            <a:avLst/>
          </a:prstGeom>
        </p:spPr>
        <p:txBody>
          <a:bodyPr lIns="34290" tIns="34290" rIns="34290" bIns="34290"/>
          <a:lstStyle>
            <a:lvl1pPr>
              <a:defRPr sz="825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162340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8574" y="100855"/>
            <a:ext cx="7556313" cy="746312"/>
          </a:xfrm>
        </p:spPr>
        <p:txBody>
          <a:bodyPr anchor="b" anchorCtr="0"/>
          <a:lstStyle/>
          <a:p>
            <a:r>
              <a:rPr lang="en-US" dirty="0"/>
              <a:t>Click to edit Headline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6461" y="4875381"/>
            <a:ext cx="554038" cy="273844"/>
          </a:xfrm>
          <a:prstGeom prst="rect">
            <a:avLst/>
          </a:prstGeom>
          <a:ln>
            <a:solidFill>
              <a:srgbClr val="7F7F7F"/>
            </a:solidFill>
          </a:ln>
        </p:spPr>
        <p:txBody>
          <a:bodyPr/>
          <a:lstStyle>
            <a:lvl1pPr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62F1D00-BD13-4404-86B0-79703945A0A7}" type="slidenum">
              <a:rPr lang="en-US" smtClean="0">
                <a:solidFill>
                  <a:prstClr val="white">
                    <a:lumMod val="6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  <a:latin typeface="Arial"/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98518" y="847166"/>
            <a:ext cx="7558960" cy="581025"/>
          </a:xfrm>
        </p:spPr>
        <p:txBody>
          <a:bodyPr vert="horz" lIns="91339" tIns="45672" rIns="91339" bIns="45672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6708" indent="0">
              <a:buNone/>
              <a:defRPr sz="1200"/>
            </a:lvl2pPr>
            <a:lvl3pPr marL="913417" indent="0">
              <a:buNone/>
              <a:defRPr sz="1000"/>
            </a:lvl3pPr>
            <a:lvl4pPr marL="1370127" indent="0">
              <a:buNone/>
              <a:defRPr sz="900"/>
            </a:lvl4pPr>
            <a:lvl5pPr marL="1826835" indent="0">
              <a:buNone/>
              <a:defRPr sz="900"/>
            </a:lvl5pPr>
            <a:lvl6pPr marL="2283544" indent="0">
              <a:buNone/>
              <a:defRPr sz="900"/>
            </a:lvl6pPr>
            <a:lvl7pPr marL="2740253" indent="0">
              <a:buNone/>
              <a:defRPr sz="900"/>
            </a:lvl7pPr>
            <a:lvl8pPr marL="3196962" indent="0">
              <a:buNone/>
              <a:defRPr sz="900"/>
            </a:lvl8pPr>
            <a:lvl9pPr marL="3653672" indent="0">
              <a:buNone/>
              <a:defRPr sz="900"/>
            </a:lvl9pPr>
          </a:lstStyle>
          <a:p>
            <a:pPr marL="0" marR="0" lvl="0" indent="0" algn="l" defTabSz="9134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27597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140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 type="twoObj">
  <p:cSld name="Two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94853" y="273845"/>
            <a:ext cx="8354250" cy="44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entury Gothic"/>
              <a:buNone/>
              <a:defRPr sz="2700" b="1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571500" y="1369219"/>
            <a:ext cx="3924225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85800" marR="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028700" marR="0" lvl="2" indent="-2667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2"/>
          </p:nvPr>
        </p:nvSpPr>
        <p:spPr>
          <a:xfrm>
            <a:off x="4648200" y="1369219"/>
            <a:ext cx="391905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85800" marR="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028700" marR="0" lvl="2" indent="-2667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014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79F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08" y="739454"/>
            <a:ext cx="9110193" cy="3467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90483" y="4714421"/>
            <a:ext cx="1904819" cy="31364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60539" y="4714421"/>
            <a:ext cx="2821833" cy="31364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62199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, Body Copy and Bullets">
  <p:cSld name="Headline, Body Copy and Bullet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418177" y="4798829"/>
            <a:ext cx="414000" cy="378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9099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02" y="3305215"/>
            <a:ext cx="7772620" cy="1021512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702" y="2180243"/>
            <a:ext cx="7772620" cy="1124971"/>
          </a:xfrm>
        </p:spPr>
        <p:txBody>
          <a:bodyPr anchor="b"/>
          <a:lstStyle>
            <a:lvl1pPr marL="0" indent="0">
              <a:buNone/>
              <a:defRPr sz="1400"/>
            </a:lvl1pPr>
            <a:lvl2pPr marL="313639" indent="0">
              <a:buNone/>
              <a:defRPr sz="1200"/>
            </a:lvl2pPr>
            <a:lvl3pPr marL="627278" indent="0">
              <a:buNone/>
              <a:defRPr sz="1100"/>
            </a:lvl3pPr>
            <a:lvl4pPr marL="940918" indent="0">
              <a:buNone/>
              <a:defRPr sz="1000"/>
            </a:lvl4pPr>
            <a:lvl5pPr marL="1254557" indent="0">
              <a:buNone/>
              <a:defRPr sz="1000"/>
            </a:lvl5pPr>
            <a:lvl6pPr marL="1568196" indent="0">
              <a:buNone/>
              <a:defRPr sz="1000"/>
            </a:lvl6pPr>
            <a:lvl7pPr marL="1881835" indent="0">
              <a:buNone/>
              <a:defRPr sz="1000"/>
            </a:lvl7pPr>
            <a:lvl8pPr marL="2195474" indent="0">
              <a:buNone/>
              <a:defRPr sz="1000"/>
            </a:lvl8pPr>
            <a:lvl9pPr marL="250911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90483" y="4714421"/>
            <a:ext cx="1904819" cy="3136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60539" y="4714421"/>
            <a:ext cx="2821833" cy="3136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46521" y="4714421"/>
            <a:ext cx="1904818" cy="3136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2071BD7-813D-AE4A-979F-03C554ED9D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7874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27" y="205827"/>
            <a:ext cx="8229746" cy="85706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28" y="1151108"/>
            <a:ext cx="4040645" cy="48026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13639" indent="0">
              <a:buNone/>
              <a:defRPr sz="1400" b="1"/>
            </a:lvl2pPr>
            <a:lvl3pPr marL="627278" indent="0">
              <a:buNone/>
              <a:defRPr sz="1200" b="1"/>
            </a:lvl3pPr>
            <a:lvl4pPr marL="940918" indent="0">
              <a:buNone/>
              <a:defRPr sz="1100" b="1"/>
            </a:lvl4pPr>
            <a:lvl5pPr marL="1254557" indent="0">
              <a:buNone/>
              <a:defRPr sz="1100" b="1"/>
            </a:lvl5pPr>
            <a:lvl6pPr marL="1568196" indent="0">
              <a:buNone/>
              <a:defRPr sz="1100" b="1"/>
            </a:lvl6pPr>
            <a:lvl7pPr marL="1881835" indent="0">
              <a:buNone/>
              <a:defRPr sz="1100" b="1"/>
            </a:lvl7pPr>
            <a:lvl8pPr marL="2195474" indent="0">
              <a:buNone/>
              <a:defRPr sz="1100" b="1"/>
            </a:lvl8pPr>
            <a:lvl9pPr marL="2509114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28" y="1631371"/>
            <a:ext cx="4040645" cy="29632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758" y="1151108"/>
            <a:ext cx="4042115" cy="48026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13639" indent="0">
              <a:buNone/>
              <a:defRPr sz="1400" b="1"/>
            </a:lvl2pPr>
            <a:lvl3pPr marL="627278" indent="0">
              <a:buNone/>
              <a:defRPr sz="1200" b="1"/>
            </a:lvl3pPr>
            <a:lvl4pPr marL="940918" indent="0">
              <a:buNone/>
              <a:defRPr sz="1100" b="1"/>
            </a:lvl4pPr>
            <a:lvl5pPr marL="1254557" indent="0">
              <a:buNone/>
              <a:defRPr sz="1100" b="1"/>
            </a:lvl5pPr>
            <a:lvl6pPr marL="1568196" indent="0">
              <a:buNone/>
              <a:defRPr sz="1100" b="1"/>
            </a:lvl6pPr>
            <a:lvl7pPr marL="1881835" indent="0">
              <a:buNone/>
              <a:defRPr sz="1100" b="1"/>
            </a:lvl7pPr>
            <a:lvl8pPr marL="2195474" indent="0">
              <a:buNone/>
              <a:defRPr sz="1100" b="1"/>
            </a:lvl8pPr>
            <a:lvl9pPr marL="2509114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758" y="1631371"/>
            <a:ext cx="4042115" cy="29632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90483" y="4714421"/>
            <a:ext cx="1904819" cy="3136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60539" y="4714421"/>
            <a:ext cx="2821833" cy="3136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46521" y="4714421"/>
            <a:ext cx="1904818" cy="3136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CA80CC8-7B2B-B242-9D48-EFD240CDE1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33746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690483" y="4714421"/>
            <a:ext cx="1904819" cy="31364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60539" y="4714421"/>
            <a:ext cx="2821833" cy="31364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182" y="4350685"/>
            <a:ext cx="1904818" cy="31364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7C2CC96-9B76-C74A-BA9F-BBDA2466ED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07822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90483" y="4714421"/>
            <a:ext cx="1904819" cy="3136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60539" y="4714421"/>
            <a:ext cx="2821833" cy="3136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46521" y="4714421"/>
            <a:ext cx="1904818" cy="3136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C8BDA13-57D2-1F4E-B762-AD55553434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46867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27" y="204738"/>
            <a:ext cx="3008803" cy="871226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00" y="204739"/>
            <a:ext cx="5112174" cy="438989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27" y="1075965"/>
            <a:ext cx="3008803" cy="3518664"/>
          </a:xfrm>
        </p:spPr>
        <p:txBody>
          <a:bodyPr/>
          <a:lstStyle>
            <a:lvl1pPr marL="0" indent="0">
              <a:buNone/>
              <a:defRPr sz="1000"/>
            </a:lvl1pPr>
            <a:lvl2pPr marL="313639" indent="0">
              <a:buNone/>
              <a:defRPr sz="800"/>
            </a:lvl2pPr>
            <a:lvl3pPr marL="627278" indent="0">
              <a:buNone/>
              <a:defRPr sz="700"/>
            </a:lvl3pPr>
            <a:lvl4pPr marL="940918" indent="0">
              <a:buNone/>
              <a:defRPr sz="600"/>
            </a:lvl4pPr>
            <a:lvl5pPr marL="1254557" indent="0">
              <a:buNone/>
              <a:defRPr sz="600"/>
            </a:lvl5pPr>
            <a:lvl6pPr marL="1568196" indent="0">
              <a:buNone/>
              <a:defRPr sz="600"/>
            </a:lvl6pPr>
            <a:lvl7pPr marL="1881835" indent="0">
              <a:buNone/>
              <a:defRPr sz="600"/>
            </a:lvl7pPr>
            <a:lvl8pPr marL="2195474" indent="0">
              <a:buNone/>
              <a:defRPr sz="600"/>
            </a:lvl8pPr>
            <a:lvl9pPr marL="250911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90483" y="4714421"/>
            <a:ext cx="1904819" cy="3136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60539" y="4714421"/>
            <a:ext cx="2821833" cy="3136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46521" y="4714421"/>
            <a:ext cx="1904818" cy="3136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19C0829-C1F3-C145-A31C-BFDD5F8B8C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8970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761" y="3600342"/>
            <a:ext cx="5486987" cy="424723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761" y="459572"/>
            <a:ext cx="5486987" cy="3086318"/>
          </a:xfrm>
        </p:spPr>
        <p:txBody>
          <a:bodyPr/>
          <a:lstStyle>
            <a:lvl1pPr marL="0" indent="0">
              <a:buNone/>
              <a:defRPr sz="2200"/>
            </a:lvl1pPr>
            <a:lvl2pPr marL="313639" indent="0">
              <a:buNone/>
              <a:defRPr sz="1900"/>
            </a:lvl2pPr>
            <a:lvl3pPr marL="627278" indent="0">
              <a:buNone/>
              <a:defRPr sz="1600"/>
            </a:lvl3pPr>
            <a:lvl4pPr marL="940918" indent="0">
              <a:buNone/>
              <a:defRPr sz="1400"/>
            </a:lvl4pPr>
            <a:lvl5pPr marL="1254557" indent="0">
              <a:buNone/>
              <a:defRPr sz="1400"/>
            </a:lvl5pPr>
            <a:lvl6pPr marL="1568196" indent="0">
              <a:buNone/>
              <a:defRPr sz="1400"/>
            </a:lvl6pPr>
            <a:lvl7pPr marL="1881835" indent="0">
              <a:buNone/>
              <a:defRPr sz="1400"/>
            </a:lvl7pPr>
            <a:lvl8pPr marL="2195474" indent="0">
              <a:buNone/>
              <a:defRPr sz="1400"/>
            </a:lvl8pPr>
            <a:lvl9pPr marL="2509114" indent="0">
              <a:buNone/>
              <a:defRPr sz="14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761" y="4025065"/>
            <a:ext cx="5486987" cy="604413"/>
          </a:xfrm>
        </p:spPr>
        <p:txBody>
          <a:bodyPr/>
          <a:lstStyle>
            <a:lvl1pPr marL="0" indent="0">
              <a:buNone/>
              <a:defRPr sz="1000"/>
            </a:lvl1pPr>
            <a:lvl2pPr marL="313639" indent="0">
              <a:buNone/>
              <a:defRPr sz="800"/>
            </a:lvl2pPr>
            <a:lvl3pPr marL="627278" indent="0">
              <a:buNone/>
              <a:defRPr sz="700"/>
            </a:lvl3pPr>
            <a:lvl4pPr marL="940918" indent="0">
              <a:buNone/>
              <a:defRPr sz="600"/>
            </a:lvl4pPr>
            <a:lvl5pPr marL="1254557" indent="0">
              <a:buNone/>
              <a:defRPr sz="600"/>
            </a:lvl5pPr>
            <a:lvl6pPr marL="1568196" indent="0">
              <a:buNone/>
              <a:defRPr sz="600"/>
            </a:lvl6pPr>
            <a:lvl7pPr marL="1881835" indent="0">
              <a:buNone/>
              <a:defRPr sz="600"/>
            </a:lvl7pPr>
            <a:lvl8pPr marL="2195474" indent="0">
              <a:buNone/>
              <a:defRPr sz="600"/>
            </a:lvl8pPr>
            <a:lvl9pPr marL="250911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90483" y="4714421"/>
            <a:ext cx="1904819" cy="3136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60539" y="4714421"/>
            <a:ext cx="2821833" cy="3136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46521" y="4714421"/>
            <a:ext cx="1904818" cy="3136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033B32E-1B93-2D44-B5D8-53378CEED2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8786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90483" y="4714421"/>
            <a:ext cx="1904819" cy="3136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60539" y="4714421"/>
            <a:ext cx="2821833" cy="3136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46521" y="4714421"/>
            <a:ext cx="1904818" cy="3136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4AC311E-2F23-CC47-A1E2-18AD2F831EA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7343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-1089" y="-2178"/>
            <a:ext cx="9128753" cy="731830"/>
          </a:xfrm>
          <a:prstGeom prst="rect">
            <a:avLst/>
          </a:prstGeom>
          <a:solidFill>
            <a:srgbClr val="0027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2728" tIns="31364" rIns="62728" bIns="31364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98070"/>
          </a:xfrm>
          <a:prstGeom prst="rect">
            <a:avLst/>
          </a:prstGeom>
          <a:solidFill>
            <a:srgbClr val="002D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603" tIns="33757" rIns="68603" bIns="337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Title: Title Case, Bold, Arial 28, White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762" y="739453"/>
            <a:ext cx="9110238" cy="389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603" tIns="33757" rIns="68603" bIns="337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Level one: title case, bold, arial 28, maroon</a:t>
            </a:r>
          </a:p>
          <a:p>
            <a:pPr lvl="1"/>
            <a:r>
              <a:rPr lang="en-US"/>
              <a:t>Level two: title case, bold, arial 24, blue</a:t>
            </a:r>
          </a:p>
          <a:p>
            <a:pPr lvl="2"/>
            <a:r>
              <a:rPr lang="en-US"/>
              <a:t>Level three: title case, bold, arial 20, green</a:t>
            </a:r>
          </a:p>
        </p:txBody>
      </p:sp>
      <p:sp>
        <p:nvSpPr>
          <p:cNvPr id="1032" name="Picture 24"/>
          <p:cNvSpPr>
            <a:spLocks noChangeAspect="1" noChangeArrowheads="1"/>
          </p:cNvSpPr>
          <p:nvPr userDrawn="1"/>
        </p:nvSpPr>
        <p:spPr bwMode="auto">
          <a:xfrm>
            <a:off x="8160552" y="4645812"/>
            <a:ext cx="983448" cy="49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728" tIns="31364" rIns="62728" bIns="31364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69F6A2-F3CC-A5C1-2A6B-5DD6A99216AC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3" y="4818748"/>
            <a:ext cx="1439437" cy="324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DEE5D-CFC7-ED15-E3F8-7198F8578F04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891" y="4673038"/>
            <a:ext cx="1132773" cy="4726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6" r:id="rId14"/>
    <p:sldLayoutId id="2147483677" r:id="rId15"/>
    <p:sldLayoutId id="2147483693" r:id="rId16"/>
    <p:sldLayoutId id="2147483694" r:id="rId17"/>
    <p:sldLayoutId id="2147483695" r:id="rId18"/>
    <p:sldLayoutId id="2147483696" r:id="rId19"/>
    <p:sldLayoutId id="2147483697" r:id="rId20"/>
  </p:sldLayoutIdLst>
  <p:transition/>
  <p:hf sldNum="0" hdr="0" ftr="0" dt="0"/>
  <p:txStyles>
    <p:titleStyle>
      <a:lvl1pPr algn="ctr" defTabSz="677374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ＭＳ Ｐゴシック" panose="020B0600070205080204" pitchFamily="34" charset="-128"/>
          <a:cs typeface="ＭＳ Ｐゴシック" charset="-128"/>
        </a:defRPr>
      </a:lvl1pPr>
      <a:lvl2pPr algn="ctr" defTabSz="677374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anose="020B0600070205080204" pitchFamily="34" charset="-128"/>
          <a:cs typeface="ＭＳ Ｐゴシック" charset="-128"/>
        </a:defRPr>
      </a:lvl2pPr>
      <a:lvl3pPr algn="ctr" defTabSz="677374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anose="020B0600070205080204" pitchFamily="34" charset="-128"/>
          <a:cs typeface="ＭＳ Ｐゴシック" charset="-128"/>
        </a:defRPr>
      </a:lvl3pPr>
      <a:lvl4pPr algn="ctr" defTabSz="677374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anose="020B0600070205080204" pitchFamily="34" charset="-128"/>
          <a:cs typeface="ＭＳ Ｐゴシック" charset="-128"/>
        </a:defRPr>
      </a:lvl4pPr>
      <a:lvl5pPr algn="ctr" defTabSz="677374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anose="020B0600070205080204" pitchFamily="34" charset="-128"/>
          <a:cs typeface="ＭＳ Ｐゴシック" charset="-128"/>
        </a:defRPr>
      </a:lvl5pPr>
      <a:lvl6pPr marL="313639" algn="ctr" defTabSz="677374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627278" algn="ctr" defTabSz="677374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940918" algn="ctr" defTabSz="677374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254557" algn="ctr" defTabSz="677374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53743" indent="-253743" algn="l" defTabSz="677374" rtl="0" eaLnBrk="0" fontAlgn="base" hangingPunct="0">
        <a:spcBef>
          <a:spcPct val="20000"/>
        </a:spcBef>
        <a:spcAft>
          <a:spcPct val="0"/>
        </a:spcAft>
        <a:buClr>
          <a:srgbClr val="790015"/>
        </a:buClr>
        <a:buSzPct val="100000"/>
        <a:buChar char="•"/>
        <a:defRPr sz="1400" b="1">
          <a:solidFill>
            <a:srgbClr val="000000"/>
          </a:solidFill>
          <a:latin typeface="+mn-lt"/>
          <a:ea typeface="ＭＳ Ｐゴシック" panose="020B0600070205080204" pitchFamily="34" charset="-128"/>
          <a:cs typeface="ＭＳ Ｐゴシック" charset="-128"/>
        </a:defRPr>
      </a:lvl1pPr>
      <a:lvl2pPr marL="549958" indent="-211271" algn="l" defTabSz="677374" rtl="0" eaLnBrk="0" fontAlgn="base" hangingPunct="0">
        <a:spcBef>
          <a:spcPct val="20000"/>
        </a:spcBef>
        <a:spcAft>
          <a:spcPct val="0"/>
        </a:spcAft>
        <a:buClr>
          <a:srgbClr val="790015"/>
        </a:buClr>
        <a:buSzPct val="100000"/>
        <a:buChar char="–"/>
        <a:defRPr b="1">
          <a:solidFill>
            <a:srgbClr val="00279F"/>
          </a:solidFill>
          <a:latin typeface="+mn-lt"/>
          <a:ea typeface="ＭＳ Ｐゴシック" panose="020B0600070205080204" pitchFamily="34" charset="-128"/>
          <a:cs typeface="ＭＳ Ｐゴシック"/>
        </a:defRPr>
      </a:lvl2pPr>
      <a:lvl3pPr marL="847261" indent="-169888" algn="l" defTabSz="677374" rtl="0" eaLnBrk="0" fontAlgn="base" hangingPunct="0">
        <a:spcBef>
          <a:spcPct val="20000"/>
        </a:spcBef>
        <a:spcAft>
          <a:spcPct val="0"/>
        </a:spcAft>
        <a:buClr>
          <a:srgbClr val="790015"/>
        </a:buClr>
        <a:buSzPct val="100000"/>
        <a:buChar char="–"/>
        <a:defRPr b="1">
          <a:solidFill>
            <a:srgbClr val="336600"/>
          </a:solidFill>
          <a:latin typeface="+mn-lt"/>
          <a:ea typeface="ＭＳ Ｐゴシック" panose="020B0600070205080204" pitchFamily="34" charset="-128"/>
          <a:cs typeface="ＭＳ Ｐゴシック"/>
        </a:defRPr>
      </a:lvl3pPr>
      <a:lvl4pPr marL="1097737" indent="-156820" algn="l" defTabSz="677374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Times New Roman" pitchFamily="18" charset="0"/>
          <a:ea typeface="ＭＳ Ｐゴシック" panose="020B0600070205080204" pitchFamily="34" charset="-128"/>
          <a:cs typeface="ＭＳ Ｐゴシック"/>
        </a:defRPr>
      </a:lvl4pPr>
      <a:lvl5pPr marL="1411376" indent="-156820" algn="l" defTabSz="677374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400">
          <a:solidFill>
            <a:schemeClr val="tx1"/>
          </a:solidFill>
          <a:latin typeface="Times New Roman" pitchFamily="18" charset="0"/>
          <a:ea typeface="ＭＳ Ｐゴシック" panose="020B0600070205080204" pitchFamily="34" charset="-128"/>
          <a:cs typeface="ＭＳ Ｐゴシック"/>
        </a:defRPr>
      </a:lvl5pPr>
      <a:lvl6pPr marL="1725016" indent="-156820" algn="l" defTabSz="677374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400">
          <a:solidFill>
            <a:schemeClr val="tx1"/>
          </a:solidFill>
          <a:latin typeface="Times New Roman" pitchFamily="18" charset="0"/>
        </a:defRPr>
      </a:lvl6pPr>
      <a:lvl7pPr marL="2038655" indent="-156820" algn="l" defTabSz="677374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400">
          <a:solidFill>
            <a:schemeClr val="tx1"/>
          </a:solidFill>
          <a:latin typeface="Times New Roman" pitchFamily="18" charset="0"/>
        </a:defRPr>
      </a:lvl7pPr>
      <a:lvl8pPr marL="2352294" indent="-156820" algn="l" defTabSz="677374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400">
          <a:solidFill>
            <a:schemeClr val="tx1"/>
          </a:solidFill>
          <a:latin typeface="Times New Roman" pitchFamily="18" charset="0"/>
        </a:defRPr>
      </a:lvl8pPr>
      <a:lvl9pPr marL="2665933" indent="-156820" algn="l" defTabSz="677374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4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62727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13639" algn="l" defTabSz="62727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27278" algn="l" defTabSz="62727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40918" algn="l" defTabSz="62727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54557" algn="l" defTabSz="62727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68196" algn="l" defTabSz="62727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81835" algn="l" defTabSz="62727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95474" algn="l" defTabSz="62727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09114" algn="l" defTabSz="62727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BD005-12BB-38FE-44BA-10DFBF18B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Benjamin Smarr, UC San Diego</a:t>
            </a:r>
            <a:br>
              <a:rPr lang="en-US" sz="1800" dirty="0"/>
            </a:br>
            <a:r>
              <a:rPr lang="en-US" sz="1400" dirty="0"/>
              <a:t>Namespace TemPredict </a:t>
            </a:r>
            <a:endParaRPr lang="en-US" sz="1800" dirty="0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F747D5C-E26D-430A-2B3D-3C2CEB707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94" y="3854545"/>
            <a:ext cx="1289995" cy="1258531"/>
          </a:xfrm>
          <a:prstGeom prst="rect">
            <a:avLst/>
          </a:prstGeom>
        </p:spPr>
      </p:pic>
      <p:pic>
        <p:nvPicPr>
          <p:cNvPr id="4" name="Picture 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6EFFD361-3B63-3AEB-E06D-3FA7966A33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2" r="16676"/>
          <a:stretch/>
        </p:blipFill>
        <p:spPr>
          <a:xfrm>
            <a:off x="61446" y="793985"/>
            <a:ext cx="1066709" cy="1571451"/>
          </a:xfrm>
          <a:prstGeom prst="rect">
            <a:avLst/>
          </a:prstGeom>
        </p:spPr>
      </p:pic>
      <p:pic>
        <p:nvPicPr>
          <p:cNvPr id="8" name="Picture 7" descr="A picture containing text, aquatic mammal, night sky&#10;&#10;Description automatically generated">
            <a:extLst>
              <a:ext uri="{FF2B5EF4-FFF2-40B4-BE49-F238E27FC236}">
                <a16:creationId xmlns:a16="http://schemas.microsoft.com/office/drawing/2014/main" id="{78F0B55A-F320-B6B4-325A-D8E7AF9B1F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6" b="26511"/>
          <a:stretch/>
        </p:blipFill>
        <p:spPr>
          <a:xfrm>
            <a:off x="1595419" y="4503373"/>
            <a:ext cx="1289995" cy="640127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9B9D9CF6-620F-19C7-3F1E-79E280D4A3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41" y="4483811"/>
            <a:ext cx="2024276" cy="640127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B613616-0B8B-29FF-CF8B-7138CCC261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30" y="4503373"/>
            <a:ext cx="1353151" cy="63856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5DA87A0-9F1C-14D4-AACD-F20D4C24176E}"/>
              </a:ext>
            </a:extLst>
          </p:cNvPr>
          <p:cNvSpPr txBox="1">
            <a:spLocks/>
          </p:cNvSpPr>
          <p:nvPr/>
        </p:nvSpPr>
        <p:spPr>
          <a:xfrm>
            <a:off x="583200" y="3575453"/>
            <a:ext cx="7977600" cy="558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COI: Dr. Smarr receives compensation from Oura Ring as a Scientific Advisor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80ED6C-27A1-709C-4691-64FDAF3FDAD5}"/>
              </a:ext>
            </a:extLst>
          </p:cNvPr>
          <p:cNvSpPr txBox="1"/>
          <p:nvPr/>
        </p:nvSpPr>
        <p:spPr>
          <a:xfrm>
            <a:off x="2488259" y="1576492"/>
            <a:ext cx="416748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Machine Learning on Secure Human Time Series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1772060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DAE64-3805-A1A5-33AF-C7262E462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5252A0-4087-E27F-5DAB-9AA58A214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3" y="865546"/>
            <a:ext cx="5991397" cy="341240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A7C0BAD-9B8E-3061-A654-561045287027}"/>
              </a:ext>
            </a:extLst>
          </p:cNvPr>
          <p:cNvGrpSpPr/>
          <p:nvPr/>
        </p:nvGrpSpPr>
        <p:grpSpPr>
          <a:xfrm>
            <a:off x="2305740" y="805542"/>
            <a:ext cx="1493406" cy="1465678"/>
            <a:chOff x="2305740" y="805542"/>
            <a:chExt cx="1493406" cy="146567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53CA100-56EE-32BD-0035-139DA8855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6960"/>
            <a:stretch/>
          </p:blipFill>
          <p:spPr>
            <a:xfrm>
              <a:off x="2305740" y="805542"/>
              <a:ext cx="1493406" cy="27445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ED8E1E2-D2FF-28F0-EE44-1A82649E5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5740" y="1079999"/>
              <a:ext cx="1493406" cy="119122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742DC9A-770C-2B0D-FC40-2579B1E65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7897" y="806513"/>
              <a:ext cx="1103208" cy="274457"/>
            </a:xfrm>
            <a:prstGeom prst="rect">
              <a:avLst/>
            </a:prstGeom>
          </p:spPr>
        </p:pic>
      </p:grpSp>
      <p:pic>
        <p:nvPicPr>
          <p:cNvPr id="27" name="Picture 2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B31FAF2-D2AC-3ACC-FBC8-F686C2DF4F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16" t="15661" b="33656"/>
          <a:stretch/>
        </p:blipFill>
        <p:spPr>
          <a:xfrm>
            <a:off x="4118400" y="806513"/>
            <a:ext cx="4961797" cy="197268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EF9CE33-2A1F-2315-ACB0-06B82C25F177}"/>
              </a:ext>
            </a:extLst>
          </p:cNvPr>
          <p:cNvSpPr txBox="1"/>
          <p:nvPr/>
        </p:nvSpPr>
        <p:spPr>
          <a:xfrm>
            <a:off x="4417622" y="2838233"/>
            <a:ext cx="47263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Sandeep Chandra, Anthony Boyd, Danielle </a:t>
            </a:r>
            <a:r>
              <a:rPr lang="en-US" sz="1100" dirty="0" err="1"/>
              <a:t>Whitehair</a:t>
            </a:r>
            <a:endParaRPr lang="en-US" sz="1100" dirty="0"/>
          </a:p>
          <a:p>
            <a:r>
              <a:rPr lang="en-US" sz="1100" dirty="0" err="1"/>
              <a:t>Ilkay</a:t>
            </a:r>
            <a:r>
              <a:rPr lang="en-US" sz="1100" dirty="0"/>
              <a:t> </a:t>
            </a:r>
            <a:r>
              <a:rPr lang="en-US" sz="1100" dirty="0" err="1"/>
              <a:t>Altintas</a:t>
            </a:r>
            <a:r>
              <a:rPr lang="en-US" sz="1100" dirty="0"/>
              <a:t>, Amarnath Gupta, </a:t>
            </a:r>
            <a:r>
              <a:rPr lang="en-US" sz="1100" dirty="0" err="1"/>
              <a:t>Subhasis</a:t>
            </a:r>
            <a:r>
              <a:rPr lang="en-US" sz="1100" dirty="0"/>
              <a:t> Dasgupta, Shweta </a:t>
            </a:r>
            <a:r>
              <a:rPr lang="en-US" sz="1100" dirty="0" err="1"/>
              <a:t>Purawat</a:t>
            </a:r>
            <a:r>
              <a:rPr lang="en-US" sz="1100" dirty="0"/>
              <a:t>, </a:t>
            </a:r>
          </a:p>
          <a:p>
            <a:r>
              <a:rPr lang="en-US" sz="1100" dirty="0"/>
              <a:t>Tom </a:t>
            </a:r>
            <a:r>
              <a:rPr lang="en-US" sz="1100" dirty="0" err="1"/>
              <a:t>Defanti</a:t>
            </a:r>
            <a:r>
              <a:rPr lang="en-US" sz="1100" dirty="0"/>
              <a:t>, Larry Smarr, Rajesh Gupta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FBD8A6-AA6B-E686-C6CB-CB19FC633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11" t="83271"/>
          <a:stretch/>
        </p:blipFill>
        <p:spPr>
          <a:xfrm>
            <a:off x="3052443" y="3403108"/>
            <a:ext cx="4822742" cy="91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8282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27B48-7E7B-C810-1EB4-D1FC7AD3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generate more data than hospitals. That’s a big deal.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64CE2E-4E43-4AD3-0FA6-3222D2B92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979200"/>
            <a:ext cx="4356000" cy="34848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15D0A1-646A-53F9-0CA1-141A675A6480}"/>
              </a:ext>
            </a:extLst>
          </p:cNvPr>
          <p:cNvSpPr txBox="1">
            <a:spLocks/>
          </p:cNvSpPr>
          <p:nvPr/>
        </p:nvSpPr>
        <p:spPr bwMode="auto">
          <a:xfrm>
            <a:off x="4764787" y="1168076"/>
            <a:ext cx="434540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603" tIns="33757" rIns="68603" bIns="33757" numCol="1" anchor="t" anchorCtr="0" compatLnSpc="1">
            <a:prstTxWarp prst="textNoShape">
              <a:avLst/>
            </a:prstTxWarp>
            <a:normAutofit/>
          </a:bodyPr>
          <a:lstStyle>
            <a:lvl1pPr marL="253743" indent="-253743" algn="l" defTabSz="677374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90015"/>
              </a:buClr>
              <a:buSzPct val="100000"/>
              <a:buChar char="•"/>
              <a:defRPr sz="1400" b="1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  <a:cs typeface="ＭＳ Ｐゴシック" charset="-128"/>
              </a:defRPr>
            </a:lvl1pPr>
            <a:lvl2pPr marL="549958" indent="-211271" algn="l" defTabSz="677374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90015"/>
              </a:buClr>
              <a:buSzPct val="100000"/>
              <a:buChar char="–"/>
              <a:defRPr b="1">
                <a:solidFill>
                  <a:srgbClr val="00279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2pPr>
            <a:lvl3pPr marL="847261" indent="-169888" algn="l" defTabSz="677374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90015"/>
              </a:buClr>
              <a:buSzPct val="100000"/>
              <a:buChar char="–"/>
              <a:defRPr b="1">
                <a:solidFill>
                  <a:srgbClr val="336600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3pPr>
            <a:lvl4pPr marL="1097737" indent="-156820" algn="l" defTabSz="677374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anose="020B0600070205080204" pitchFamily="34" charset="-128"/>
                <a:cs typeface="ＭＳ Ｐゴシック"/>
              </a:defRPr>
            </a:lvl4pPr>
            <a:lvl5pPr marL="1411376" indent="-156820" algn="l" defTabSz="677374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anose="020B0600070205080204" pitchFamily="34" charset="-128"/>
                <a:cs typeface="ＭＳ Ｐゴシック"/>
              </a:defRPr>
            </a:lvl5pPr>
            <a:lvl6pPr marL="1725016" indent="-156820" algn="l" defTabSz="677374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038655" indent="-156820" algn="l" defTabSz="677374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2352294" indent="-156820" algn="l" defTabSz="677374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2665933" indent="-156820" algn="l" defTabSz="677374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Tx/>
              <a:buNone/>
            </a:pPr>
            <a:r>
              <a:rPr lang="en-US" sz="1800" b="0" kern="0" dirty="0"/>
              <a:t>We know distributions do not reflect</a:t>
            </a:r>
          </a:p>
          <a:p>
            <a:pPr marL="0" indent="0">
              <a:buFontTx/>
              <a:buNone/>
            </a:pPr>
            <a:r>
              <a:rPr lang="en-US" sz="1800" b="0" kern="0" dirty="0"/>
              <a:t>the </a:t>
            </a:r>
            <a:r>
              <a:rPr lang="en-US" sz="1800" kern="0" dirty="0"/>
              <a:t>patterns</a:t>
            </a:r>
            <a:r>
              <a:rPr lang="en-US" sz="1800" b="0" kern="0" dirty="0"/>
              <a:t> of change.</a:t>
            </a:r>
          </a:p>
          <a:p>
            <a:pPr marL="0" indent="0">
              <a:buFontTx/>
              <a:buNone/>
            </a:pPr>
            <a:endParaRPr lang="en-US" sz="1800" b="0" kern="0" dirty="0"/>
          </a:p>
          <a:p>
            <a:pPr marL="0" indent="0">
              <a:buFontTx/>
              <a:buNone/>
            </a:pPr>
            <a:r>
              <a:rPr lang="en-US" sz="1800" b="0" kern="0" dirty="0"/>
              <a:t>We knew this from wearables with temperature 10 years+ ago.</a:t>
            </a:r>
          </a:p>
          <a:p>
            <a:pPr marL="0" indent="0">
              <a:buFontTx/>
              <a:buNone/>
            </a:pPr>
            <a:endParaRPr lang="en-US" sz="1800" b="0" kern="0" dirty="0"/>
          </a:p>
          <a:p>
            <a:pPr marL="0" indent="0">
              <a:buFontTx/>
              <a:buNone/>
            </a:pPr>
            <a:r>
              <a:rPr lang="en-US" sz="1800" b="0" kern="0" dirty="0"/>
              <a:t>If we can train ML/AI on pattern features, they can be (much) more precise!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C7B43B-8580-E4E6-36CF-1188797A92A3}"/>
              </a:ext>
            </a:extLst>
          </p:cNvPr>
          <p:cNvSpPr/>
          <p:nvPr/>
        </p:nvSpPr>
        <p:spPr>
          <a:xfrm>
            <a:off x="4240800" y="4866501"/>
            <a:ext cx="41067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Smarr and Burnett </a:t>
            </a:r>
            <a:r>
              <a:rPr lang="en-US" sz="1200" i="1" dirty="0"/>
              <a:t>et al</a:t>
            </a:r>
            <a:r>
              <a:rPr lang="en-US" sz="1200" dirty="0"/>
              <a:t>, </a:t>
            </a:r>
            <a:r>
              <a:rPr lang="en-US" sz="1200" i="1" dirty="0"/>
              <a:t>IEEE Trans </a:t>
            </a:r>
            <a:r>
              <a:rPr lang="en-US" sz="1200" i="1" dirty="0" err="1"/>
              <a:t>Aff</a:t>
            </a:r>
            <a:r>
              <a:rPr lang="en-US" sz="1200" i="1" dirty="0"/>
              <a:t> Comp</a:t>
            </a:r>
            <a:r>
              <a:rPr lang="en-US" sz="1200" dirty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207264566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E2BF9FFB-3CAB-DD14-9D78-C9DA427DE3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54"/>
          <a:stretch/>
        </p:blipFill>
        <p:spPr>
          <a:xfrm>
            <a:off x="68704" y="1231783"/>
            <a:ext cx="4515172" cy="1392081"/>
          </a:xfrm>
          <a:prstGeom prst="rect">
            <a:avLst/>
          </a:prstGeom>
        </p:spPr>
      </p:pic>
      <p:pic>
        <p:nvPicPr>
          <p:cNvPr id="16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FE85F13C-0DED-B73B-F929-45FEA747B3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" t="32827" r="159" b="35227"/>
          <a:stretch/>
        </p:blipFill>
        <p:spPr>
          <a:xfrm>
            <a:off x="56828" y="2670302"/>
            <a:ext cx="4515172" cy="13920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0789E6-0C7D-3B97-9A35-F341DAC6C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illness detection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83BFB-6BE9-A549-7580-D007673A1DB5}"/>
              </a:ext>
            </a:extLst>
          </p:cNvPr>
          <p:cNvSpPr txBox="1"/>
          <p:nvPr/>
        </p:nvSpPr>
        <p:spPr>
          <a:xfrm>
            <a:off x="2807550" y="1248361"/>
            <a:ext cx="664742" cy="206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COVID-19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E76B50-33C3-77A0-4628-48287617751A}"/>
              </a:ext>
            </a:extLst>
          </p:cNvPr>
          <p:cNvCxnSpPr>
            <a:cxnSpLocks/>
          </p:cNvCxnSpPr>
          <p:nvPr/>
        </p:nvCxnSpPr>
        <p:spPr>
          <a:xfrm flipH="1">
            <a:off x="2713918" y="1454512"/>
            <a:ext cx="187265" cy="14738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CC32C85-1E76-B25B-9FD3-BF3D969AFF6A}"/>
              </a:ext>
            </a:extLst>
          </p:cNvPr>
          <p:cNvSpPr txBox="1"/>
          <p:nvPr/>
        </p:nvSpPr>
        <p:spPr>
          <a:xfrm>
            <a:off x="562921" y="1374765"/>
            <a:ext cx="829378" cy="206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Daily rhythms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ED2918F-35BF-C14C-40B2-679669BE3FBA}"/>
              </a:ext>
            </a:extLst>
          </p:cNvPr>
          <p:cNvCxnSpPr>
            <a:cxnSpLocks/>
          </p:cNvCxnSpPr>
          <p:nvPr/>
        </p:nvCxnSpPr>
        <p:spPr>
          <a:xfrm flipH="1">
            <a:off x="946063" y="1616545"/>
            <a:ext cx="31547" cy="11567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1AB06D4-519A-4272-8483-CF3B2CDA4A7B}"/>
              </a:ext>
            </a:extLst>
          </p:cNvPr>
          <p:cNvCxnSpPr>
            <a:cxnSpLocks/>
          </p:cNvCxnSpPr>
          <p:nvPr/>
        </p:nvCxnSpPr>
        <p:spPr>
          <a:xfrm>
            <a:off x="1042421" y="1613303"/>
            <a:ext cx="40304" cy="118915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5A670AF-D25D-F6DE-4977-B99A796CE03F}"/>
              </a:ext>
            </a:extLst>
          </p:cNvPr>
          <p:cNvCxnSpPr>
            <a:cxnSpLocks/>
          </p:cNvCxnSpPr>
          <p:nvPr/>
        </p:nvCxnSpPr>
        <p:spPr>
          <a:xfrm>
            <a:off x="1091031" y="1613303"/>
            <a:ext cx="112535" cy="5945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130E7CA-5E5B-664C-9A8F-278752564A34}"/>
              </a:ext>
            </a:extLst>
          </p:cNvPr>
          <p:cNvSpPr txBox="1"/>
          <p:nvPr/>
        </p:nvSpPr>
        <p:spPr>
          <a:xfrm>
            <a:off x="485727" y="2705326"/>
            <a:ext cx="1083488" cy="206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Accurate detection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9A5C31F-E6E0-D3C0-FF39-60D065651D22}"/>
              </a:ext>
            </a:extLst>
          </p:cNvPr>
          <p:cNvCxnSpPr>
            <a:cxnSpLocks/>
          </p:cNvCxnSpPr>
          <p:nvPr/>
        </p:nvCxnSpPr>
        <p:spPr>
          <a:xfrm>
            <a:off x="1664218" y="2911477"/>
            <a:ext cx="319572" cy="14738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46941086-83AA-B91B-F0C2-140338AE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" t="65117" r="159" b="3526"/>
          <a:stretch/>
        </p:blipFill>
        <p:spPr>
          <a:xfrm>
            <a:off x="4636811" y="1257463"/>
            <a:ext cx="4515173" cy="136640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59D56B2-E40F-836C-EF0A-6170496A6A73}"/>
              </a:ext>
            </a:extLst>
          </p:cNvPr>
          <p:cNvSpPr txBox="1"/>
          <p:nvPr/>
        </p:nvSpPr>
        <p:spPr>
          <a:xfrm>
            <a:off x="4880759" y="3177207"/>
            <a:ext cx="30027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Physiology changes over time</a:t>
            </a:r>
          </a:p>
          <a:p>
            <a:r>
              <a:rPr lang="en-US" sz="1600" dirty="0"/>
              <a:t>Some change is </a:t>
            </a:r>
            <a:r>
              <a:rPr lang="en-US" sz="1600" u="sng" dirty="0"/>
              <a:t>expected;</a:t>
            </a:r>
          </a:p>
          <a:p>
            <a:r>
              <a:rPr lang="en-US" sz="1600" dirty="0"/>
              <a:t>Some is acute illness.</a:t>
            </a:r>
          </a:p>
          <a:p>
            <a:endParaRPr lang="en-US" sz="1600" dirty="0"/>
          </a:p>
          <a:p>
            <a:r>
              <a:rPr lang="en-US" sz="1600" dirty="0"/>
              <a:t>What is “normal” or “baseline”?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CA7F05-F98F-4092-944F-647011D3F5AF}"/>
              </a:ext>
            </a:extLst>
          </p:cNvPr>
          <p:cNvSpPr txBox="1"/>
          <p:nvPr/>
        </p:nvSpPr>
        <p:spPr>
          <a:xfrm>
            <a:off x="4930142" y="2251805"/>
            <a:ext cx="1183700" cy="206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Recovery monitoring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39AC35-25E5-23CF-730C-846C22C2E835}"/>
              </a:ext>
            </a:extLst>
          </p:cNvPr>
          <p:cNvSpPr txBox="1"/>
          <p:nvPr/>
        </p:nvSpPr>
        <p:spPr>
          <a:xfrm>
            <a:off x="1621664" y="4049636"/>
            <a:ext cx="1597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Time from DX (days)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23BCB5-833D-1A51-32EF-644E0FF0C19A}"/>
              </a:ext>
            </a:extLst>
          </p:cNvPr>
          <p:cNvSpPr txBox="1"/>
          <p:nvPr/>
        </p:nvSpPr>
        <p:spPr>
          <a:xfrm>
            <a:off x="6167934" y="2573833"/>
            <a:ext cx="1597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Time from DX (days)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ABF7DD-3D7E-B20A-2B55-26BB3DB94274}"/>
              </a:ext>
            </a:extLst>
          </p:cNvPr>
          <p:cNvSpPr/>
          <p:nvPr/>
        </p:nvSpPr>
        <p:spPr>
          <a:xfrm>
            <a:off x="5344776" y="4866501"/>
            <a:ext cx="30027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Mason </a:t>
            </a:r>
            <a:r>
              <a:rPr lang="en-US" sz="1200" i="1" dirty="0"/>
              <a:t>et al</a:t>
            </a:r>
            <a:r>
              <a:rPr lang="en-US" sz="1200" dirty="0"/>
              <a:t>, </a:t>
            </a:r>
            <a:r>
              <a:rPr lang="en-US" sz="1200" i="1" dirty="0"/>
              <a:t>Scientific Reports</a:t>
            </a:r>
            <a:r>
              <a:rPr lang="en-US" sz="1200" dirty="0"/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123173840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5D07E-0D32-CBC5-1022-E53B40C43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twinning in complex physiological space and time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CF1760-9081-ACC7-A9C8-B82D8D7B4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1" t="62983" r="22717" b="-118"/>
          <a:stretch/>
        </p:blipFill>
        <p:spPr>
          <a:xfrm>
            <a:off x="2042555" y="742457"/>
            <a:ext cx="5557651" cy="273230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9C3350-13FC-ECDB-2730-940B89769EA9}"/>
              </a:ext>
            </a:extLst>
          </p:cNvPr>
          <p:cNvCxnSpPr/>
          <p:nvPr/>
        </p:nvCxnSpPr>
        <p:spPr bwMode="auto">
          <a:xfrm>
            <a:off x="2274124" y="1850462"/>
            <a:ext cx="4791694" cy="0"/>
          </a:xfrm>
          <a:prstGeom prst="line">
            <a:avLst/>
          </a:prstGeom>
          <a:solidFill>
            <a:srgbClr val="FFFF00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11B644-E254-B50D-DBE5-A85B9E64FC1D}"/>
              </a:ext>
            </a:extLst>
          </p:cNvPr>
          <p:cNvCxnSpPr/>
          <p:nvPr/>
        </p:nvCxnSpPr>
        <p:spPr bwMode="auto">
          <a:xfrm>
            <a:off x="2284015" y="2549131"/>
            <a:ext cx="4791694" cy="0"/>
          </a:xfrm>
          <a:prstGeom prst="line">
            <a:avLst/>
          </a:prstGeom>
          <a:solidFill>
            <a:srgbClr val="FFFF00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33FAC47-0333-8912-705C-56CFB1A92456}"/>
              </a:ext>
            </a:extLst>
          </p:cNvPr>
          <p:cNvSpPr txBox="1"/>
          <p:nvPr/>
        </p:nvSpPr>
        <p:spPr>
          <a:xfrm>
            <a:off x="1187531" y="129825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Cyclic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A6657B-5CE4-517D-21FE-45D759B6083C}"/>
              </a:ext>
            </a:extLst>
          </p:cNvPr>
          <p:cNvSpPr txBox="1"/>
          <p:nvPr/>
        </p:nvSpPr>
        <p:spPr>
          <a:xfrm>
            <a:off x="1187531" y="236446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Acyclic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626927-E228-A471-65BB-69845BD0B91C}"/>
              </a:ext>
            </a:extLst>
          </p:cNvPr>
          <p:cNvSpPr/>
          <p:nvPr/>
        </p:nvSpPr>
        <p:spPr bwMode="auto">
          <a:xfrm>
            <a:off x="7321138" y="878774"/>
            <a:ext cx="368135" cy="2493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012" tIns="49212" rIns="100012" bIns="49212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A33A58-0329-0300-510F-CC5EEFE938C5}"/>
              </a:ext>
            </a:extLst>
          </p:cNvPr>
          <p:cNvSpPr/>
          <p:nvPr/>
        </p:nvSpPr>
        <p:spPr bwMode="auto">
          <a:xfrm>
            <a:off x="967839" y="1850463"/>
            <a:ext cx="6133606" cy="14152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012" tIns="49212" rIns="100012" bIns="49212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4B4E50-6B50-D03D-DB1B-290A3107F8C7}"/>
              </a:ext>
            </a:extLst>
          </p:cNvPr>
          <p:cNvSpPr txBox="1"/>
          <p:nvPr/>
        </p:nvSpPr>
        <p:spPr>
          <a:xfrm>
            <a:off x="1756353" y="3723163"/>
            <a:ext cx="5827236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People are similar based on patterns, not just averages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We are defining “</a:t>
            </a:r>
            <a:r>
              <a:rPr lang="en-US" dirty="0">
                <a:solidFill>
                  <a:srgbClr val="00279F"/>
                </a:solidFill>
              </a:rPr>
              <a:t>physiological diversity</a:t>
            </a:r>
            <a:r>
              <a:rPr lang="en-US" dirty="0"/>
              <a:t>”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4E52A6-61CE-70B7-63ED-A5C20E83CAD4}"/>
              </a:ext>
            </a:extLst>
          </p:cNvPr>
          <p:cNvSpPr/>
          <p:nvPr/>
        </p:nvSpPr>
        <p:spPr>
          <a:xfrm>
            <a:off x="4852800" y="4866501"/>
            <a:ext cx="34947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Bruce </a:t>
            </a:r>
            <a:r>
              <a:rPr lang="en-US" sz="1200" i="1" dirty="0"/>
              <a:t>et al</a:t>
            </a:r>
            <a:r>
              <a:rPr lang="en-US" sz="1200" dirty="0"/>
              <a:t>, </a:t>
            </a:r>
            <a:r>
              <a:rPr lang="en-US" sz="1200" i="1" dirty="0"/>
              <a:t>Biology of Sex Differences</a:t>
            </a:r>
            <a:r>
              <a:rPr lang="en-US" sz="1200" dirty="0"/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9248080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63ABB-DC0A-81B9-95E2-24F46783D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twinning in complex physiological space and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80C183-DC3E-A0BC-4FF2-B62D3FC5E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6" b="34919"/>
          <a:stretch/>
        </p:blipFill>
        <p:spPr>
          <a:xfrm>
            <a:off x="0" y="739635"/>
            <a:ext cx="6046500" cy="37670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9547B4-58F6-649B-DE27-CCBE58702A7C}"/>
              </a:ext>
            </a:extLst>
          </p:cNvPr>
          <p:cNvSpPr/>
          <p:nvPr/>
        </p:nvSpPr>
        <p:spPr bwMode="auto">
          <a:xfrm>
            <a:off x="0" y="878774"/>
            <a:ext cx="225631" cy="2078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012" tIns="49212" rIns="100012" bIns="49212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127F60-FD0C-91E5-402D-DE97A5DB03F8}"/>
              </a:ext>
            </a:extLst>
          </p:cNvPr>
          <p:cNvSpPr/>
          <p:nvPr/>
        </p:nvSpPr>
        <p:spPr bwMode="auto">
          <a:xfrm>
            <a:off x="0" y="3061854"/>
            <a:ext cx="225631" cy="2078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012" tIns="49212" rIns="100012" bIns="49212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16B38C-6F05-A4E5-8228-F4E3ADEB7800}"/>
              </a:ext>
            </a:extLst>
          </p:cNvPr>
          <p:cNvSpPr txBox="1"/>
          <p:nvPr/>
        </p:nvSpPr>
        <p:spPr>
          <a:xfrm>
            <a:off x="5884224" y="1158960"/>
            <a:ext cx="31825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Systematic classification of individuals based on patterns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>
                <a:sym typeface="Wingdings" panose="05000000000000000000" pitchFamily="2" charset="2"/>
              </a:rPr>
              <a:t>Identify cyclic women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>
                <a:sym typeface="Wingdings" panose="05000000000000000000" pitchFamily="2" charset="2"/>
              </a:rPr>
              <a:t>Remove false positives from ovulation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/>
              <a:t>Systematic debiasing to promote equity in precision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ED6409-665B-3AC7-7422-4B3815408441}"/>
              </a:ext>
            </a:extLst>
          </p:cNvPr>
          <p:cNvSpPr/>
          <p:nvPr/>
        </p:nvSpPr>
        <p:spPr>
          <a:xfrm>
            <a:off x="4852800" y="4866501"/>
            <a:ext cx="34947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Bruce </a:t>
            </a:r>
            <a:r>
              <a:rPr lang="en-US" sz="1200" i="1" dirty="0"/>
              <a:t>et al</a:t>
            </a:r>
            <a:r>
              <a:rPr lang="en-US" sz="1200" dirty="0"/>
              <a:t>, </a:t>
            </a:r>
            <a:r>
              <a:rPr lang="en-US" sz="1200" i="1" dirty="0"/>
              <a:t>Biology of Sex Differences</a:t>
            </a:r>
            <a:r>
              <a:rPr lang="en-US" sz="1200" dirty="0"/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27779511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C953FE-FC54-FC7E-84BC-17F18A16B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1376"/>
            <a:ext cx="9144000" cy="18885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237C94-DAAC-29AF-7A20-606240DD9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Benjamin Smarr, UC San Diego</a:t>
            </a:r>
            <a:br>
              <a:rPr lang="en-US" sz="1800" dirty="0"/>
            </a:br>
            <a:r>
              <a:rPr lang="en-US" sz="1800" dirty="0"/>
              <a:t>GPU/CPU Usage Per Day, Last 6 Months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81A32E-F6CF-9E1B-05EC-3D0B96A9D996}"/>
              </a:ext>
            </a:extLst>
          </p:cNvPr>
          <p:cNvSpPr txBox="1"/>
          <p:nvPr/>
        </p:nvSpPr>
        <p:spPr>
          <a:xfrm>
            <a:off x="1001813" y="799545"/>
            <a:ext cx="21694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2F2F2"/>
                </a:highlight>
                <a:latin typeface="Arial" panose="020B0604020202020204" pitchFamily="34" charset="0"/>
              </a:rPr>
              <a:t>Peaking at </a:t>
            </a:r>
            <a:r>
              <a:rPr lang="en-US" sz="1600" dirty="0">
                <a:solidFill>
                  <a:srgbClr val="222222"/>
                </a:solidFill>
                <a:highlight>
                  <a:srgbClr val="F2F2F2"/>
                </a:highlight>
                <a:latin typeface="Arial" panose="020B0604020202020204" pitchFamily="34" charset="0"/>
              </a:rPr>
              <a:t>2</a:t>
            </a:r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2F2F2"/>
                </a:highlight>
                <a:latin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222222"/>
                </a:solidFill>
                <a:highlight>
                  <a:srgbClr val="F2F2F2"/>
                </a:highlight>
                <a:latin typeface="Arial" panose="020B0604020202020204" pitchFamily="34" charset="0"/>
              </a:rPr>
              <a:t>G</a:t>
            </a:r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2F2F2"/>
                </a:highlight>
                <a:latin typeface="Arial" panose="020B0604020202020204" pitchFamily="34" charset="0"/>
              </a:rPr>
              <a:t>PUs</a:t>
            </a:r>
          </a:p>
          <a:p>
            <a:pPr algn="ctr"/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2F2F2"/>
                </a:highlight>
                <a:latin typeface="Arial" panose="020B0604020202020204" pitchFamily="34" charset="0"/>
              </a:rPr>
              <a:t>190 GPU-</a:t>
            </a:r>
            <a:r>
              <a:rPr lang="en-US" sz="1600" b="0" i="0" dirty="0" err="1">
                <a:solidFill>
                  <a:srgbClr val="222222"/>
                </a:solidFill>
                <a:effectLst/>
                <a:highlight>
                  <a:srgbClr val="F2F2F2"/>
                </a:highlight>
                <a:latin typeface="Arial" panose="020B0604020202020204" pitchFamily="34" charset="0"/>
              </a:rPr>
              <a:t>hrs</a:t>
            </a:r>
            <a:endParaRPr lang="en-US" sz="1600" dirty="0">
              <a:highlight>
                <a:srgbClr val="F2F2F2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A56593-0706-F326-BD24-7E6E1BF66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26516"/>
            <a:ext cx="9144000" cy="19159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5FF5E8-8762-E197-4AA0-220336DADE31}"/>
              </a:ext>
            </a:extLst>
          </p:cNvPr>
          <p:cNvSpPr txBox="1"/>
          <p:nvPr/>
        </p:nvSpPr>
        <p:spPr>
          <a:xfrm>
            <a:off x="758300" y="2826516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2F2F2"/>
                </a:highlight>
                <a:latin typeface="Arial" panose="020B0604020202020204" pitchFamily="34" charset="0"/>
              </a:rPr>
              <a:t>Peaking at 183 CPU-Cores</a:t>
            </a:r>
          </a:p>
          <a:p>
            <a:pPr algn="ctr"/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2F2F2"/>
                </a:highlight>
                <a:latin typeface="Arial" panose="020B0604020202020204" pitchFamily="34" charset="0"/>
              </a:rPr>
              <a:t> 178,000 CPU Core-</a:t>
            </a:r>
            <a:r>
              <a:rPr lang="en-US" sz="1600" b="0" i="0" dirty="0" err="1">
                <a:solidFill>
                  <a:srgbClr val="222222"/>
                </a:solidFill>
                <a:effectLst/>
                <a:highlight>
                  <a:srgbClr val="F2F2F2"/>
                </a:highlight>
                <a:latin typeface="Arial" panose="020B0604020202020204" pitchFamily="34" charset="0"/>
              </a:rPr>
              <a:t>hrs</a:t>
            </a:r>
            <a:r>
              <a:rPr lang="en-US" sz="1600" b="0" i="0" dirty="0">
                <a:solidFill>
                  <a:srgbClr val="222222"/>
                </a:solidFill>
                <a:effectLst/>
                <a:highlight>
                  <a:srgbClr val="F2F2F2"/>
                </a:highlight>
                <a:latin typeface="Arial" panose="020B0604020202020204" pitchFamily="34" charset="0"/>
              </a:rPr>
              <a:t>, </a:t>
            </a:r>
            <a:endParaRPr lang="en-US" sz="1600" dirty="0">
              <a:highlight>
                <a:srgbClr val="F2F2F2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0D48C-5A28-1DE8-7775-97CB12712F12}"/>
              </a:ext>
            </a:extLst>
          </p:cNvPr>
          <p:cNvSpPr txBox="1"/>
          <p:nvPr/>
        </p:nvSpPr>
        <p:spPr>
          <a:xfrm>
            <a:off x="2313423" y="4763887"/>
            <a:ext cx="4517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Namespaces </a:t>
            </a:r>
            <a:r>
              <a:rPr lang="en-US" dirty="0" err="1">
                <a:solidFill>
                  <a:srgbClr val="F2495C"/>
                </a:solidFill>
              </a:rPr>
              <a:t>tempredict</a:t>
            </a:r>
            <a:r>
              <a:rPr lang="en-US" dirty="0"/>
              <a:t>, </a:t>
            </a:r>
            <a:r>
              <a:rPr lang="en-US" dirty="0" err="1">
                <a:solidFill>
                  <a:srgbClr val="7EB26D"/>
                </a:solidFill>
              </a:rPr>
              <a:t>ucsd</a:t>
            </a:r>
            <a:r>
              <a:rPr lang="en-US" dirty="0">
                <a:solidFill>
                  <a:srgbClr val="7EB26D"/>
                </a:solidFill>
              </a:rPr>
              <a:t>-</a:t>
            </a:r>
            <a:r>
              <a:rPr lang="en-US" dirty="0" err="1">
                <a:solidFill>
                  <a:srgbClr val="7EB26D"/>
                </a:solidFill>
              </a:rPr>
              <a:t>hdsi</a:t>
            </a:r>
            <a:r>
              <a:rPr lang="en-US" dirty="0">
                <a:solidFill>
                  <a:srgbClr val="7EB26D"/>
                </a:solidFill>
              </a:rPr>
              <a:t>-collab</a:t>
            </a:r>
            <a:r>
              <a:rPr lang="en-US" dirty="0"/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752C57-9500-1468-B059-483079E314F4}"/>
              </a:ext>
            </a:extLst>
          </p:cNvPr>
          <p:cNvSpPr txBox="1"/>
          <p:nvPr/>
        </p:nvSpPr>
        <p:spPr>
          <a:xfrm>
            <a:off x="122304" y="795371"/>
            <a:ext cx="809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NRP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GPUs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0F9DED-8D31-81D1-66B5-1AAB05D5232B}"/>
              </a:ext>
            </a:extLst>
          </p:cNvPr>
          <p:cNvSpPr txBox="1"/>
          <p:nvPr/>
        </p:nvSpPr>
        <p:spPr>
          <a:xfrm>
            <a:off x="111388" y="2834396"/>
            <a:ext cx="809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NRP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CPUs</a:t>
            </a:r>
          </a:p>
        </p:txBody>
      </p:sp>
    </p:spTree>
    <p:extLst>
      <p:ext uri="{BB962C8B-B14F-4D97-AF65-F5344CB8AC3E}">
        <p14:creationId xmlns:p14="http://schemas.microsoft.com/office/powerpoint/2010/main" val="284407477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206F2-C415-5BF8-0D16-D17F377F3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AI/ML Analysis of Human Generated Data using NRP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2C25B-F9DA-4051-966F-62DB6660A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Donated server </a:t>
            </a:r>
            <a:r>
              <a:rPr lang="en-US" i="1" dirty="0">
                <a:solidFill>
                  <a:schemeClr val="bg2"/>
                </a:solidFill>
              </a:rPr>
              <a:t>($8K well spent!)</a:t>
            </a:r>
          </a:p>
          <a:p>
            <a:endParaRPr lang="en-US" dirty="0"/>
          </a:p>
          <a:p>
            <a:r>
              <a:rPr lang="en-US" dirty="0"/>
              <a:t>Supervised approaches:</a:t>
            </a:r>
          </a:p>
          <a:p>
            <a:pPr lvl="1"/>
            <a:r>
              <a:rPr lang="en-US" dirty="0"/>
              <a:t>forests</a:t>
            </a:r>
          </a:p>
          <a:p>
            <a:pPr lvl="1"/>
            <a:r>
              <a:rPr lang="en-US" dirty="0"/>
              <a:t>autoencoders</a:t>
            </a:r>
          </a:p>
          <a:p>
            <a:pPr lvl="1"/>
            <a:r>
              <a:rPr lang="en-US" dirty="0"/>
              <a:t>Long short-term memory (LSTM) NNs</a:t>
            </a:r>
          </a:p>
          <a:p>
            <a:r>
              <a:rPr lang="en-US" dirty="0"/>
              <a:t>Unsupervised exploration</a:t>
            </a:r>
          </a:p>
          <a:p>
            <a:pPr lvl="1"/>
            <a:r>
              <a:rPr lang="en-US" dirty="0"/>
              <a:t>signal processing</a:t>
            </a:r>
          </a:p>
          <a:p>
            <a:pPr lvl="1"/>
            <a:r>
              <a:rPr lang="en-US" dirty="0"/>
              <a:t>high-dimensional graphs</a:t>
            </a:r>
          </a:p>
          <a:p>
            <a:pPr lvl="1"/>
            <a:r>
              <a:rPr lang="en-US" dirty="0"/>
              <a:t>Dimension reduction</a:t>
            </a:r>
          </a:p>
          <a:p>
            <a:r>
              <a:rPr lang="en-US" dirty="0"/>
              <a:t>Iterate to discover and pursue hypotheses</a:t>
            </a:r>
          </a:p>
        </p:txBody>
      </p:sp>
      <p:pic>
        <p:nvPicPr>
          <p:cNvPr id="1026" name="Picture 2" descr="Fig. 1: - &#10;A High-Level Diagram of the TPCI Architecture&#10;">
            <a:extLst>
              <a:ext uri="{FF2B5EF4-FFF2-40B4-BE49-F238E27FC236}">
                <a16:creationId xmlns:a16="http://schemas.microsoft.com/office/drawing/2014/main" id="{4E1C692E-82B1-181E-22C4-8CDB2452B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52" y="1562227"/>
            <a:ext cx="3931598" cy="264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045F7D-BCE9-FFCC-1B69-AA90B164608E}"/>
              </a:ext>
            </a:extLst>
          </p:cNvPr>
          <p:cNvSpPr/>
          <p:nvPr/>
        </p:nvSpPr>
        <p:spPr>
          <a:xfrm>
            <a:off x="5464800" y="4866501"/>
            <a:ext cx="28827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Purawat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, </a:t>
            </a:r>
            <a:r>
              <a:rPr lang="en-US" sz="1200" i="1" dirty="0"/>
              <a:t>IEEE Big Data</a:t>
            </a:r>
            <a:r>
              <a:rPr lang="en-US" sz="1200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65212749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E9A00-E20F-9649-319C-C326152A5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84B8C91-86C8-E697-5038-B5F6BE177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05" y="1642093"/>
            <a:ext cx="8726721" cy="289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030202-74C5-B936-32C4-945FE8D57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Solutions for health in NRP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736A7-7A00-B793-85E1-2DA3D8817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Full IRB / security compliance for health data is a major challenge!</a:t>
            </a:r>
          </a:p>
          <a:p>
            <a:r>
              <a:rPr lang="en-US" sz="1600" dirty="0"/>
              <a:t>Live, daily alerts to 2,500 clinicians during 2021 COVID surge</a:t>
            </a:r>
          </a:p>
          <a:p>
            <a:r>
              <a:rPr lang="en-US" sz="1600" dirty="0"/>
              <a:t>Segregating identity </a:t>
            </a:r>
            <a:r>
              <a:rPr lang="en-US" sz="1600" dirty="0">
                <a:sym typeface="Wingdings" panose="05000000000000000000" pitchFamily="2" charset="2"/>
              </a:rPr>
              <a:t></a:t>
            </a:r>
            <a:r>
              <a:rPr lang="en-US" sz="1600" dirty="0"/>
              <a:t> largescale NRP processing while supporting clinical interventions</a:t>
            </a:r>
          </a:p>
        </p:txBody>
      </p:sp>
      <p:pic>
        <p:nvPicPr>
          <p:cNvPr id="10" name="Picture 9" descr="A white curved object on a black background&#10;&#10;Description automatically generated">
            <a:extLst>
              <a:ext uri="{FF2B5EF4-FFF2-40B4-BE49-F238E27FC236}">
                <a16:creationId xmlns:a16="http://schemas.microsoft.com/office/drawing/2014/main" id="{5C06D745-C3AF-1D2B-5076-17A93EA197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372000"/>
                    </a14:imgEffect>
                  </a14:imgLayer>
                </a14:imgProps>
              </a:ext>
            </a:extLst>
          </a:blip>
          <a:srcRect b="69620"/>
          <a:stretch/>
        </p:blipFill>
        <p:spPr>
          <a:xfrm rot="16200000" flipH="1">
            <a:off x="2743388" y="2824795"/>
            <a:ext cx="718562" cy="678706"/>
          </a:xfrm>
          <a:prstGeom prst="rect">
            <a:avLst/>
          </a:prstGeom>
        </p:spPr>
      </p:pic>
      <p:pic>
        <p:nvPicPr>
          <p:cNvPr id="11" name="Picture 10" descr="A white curved object on a black background&#10;&#10;Description automatically generated">
            <a:extLst>
              <a:ext uri="{FF2B5EF4-FFF2-40B4-BE49-F238E27FC236}">
                <a16:creationId xmlns:a16="http://schemas.microsoft.com/office/drawing/2014/main" id="{FC5C7EDC-A8C3-DE8D-D169-523FA4B712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372000"/>
                    </a14:imgEffect>
                  </a14:imgLayer>
                </a14:imgProps>
              </a:ext>
            </a:extLst>
          </a:blip>
          <a:srcRect t="62499" b="-1"/>
          <a:stretch/>
        </p:blipFill>
        <p:spPr>
          <a:xfrm rot="16200000" flipH="1">
            <a:off x="4219182" y="2745249"/>
            <a:ext cx="718562" cy="837797"/>
          </a:xfrm>
          <a:prstGeom prst="rect">
            <a:avLst/>
          </a:prstGeom>
        </p:spPr>
      </p:pic>
      <p:pic>
        <p:nvPicPr>
          <p:cNvPr id="12" name="Picture 11" descr="A white curved object on a black background&#10;&#10;Description automatically generated">
            <a:extLst>
              <a:ext uri="{FF2B5EF4-FFF2-40B4-BE49-F238E27FC236}">
                <a16:creationId xmlns:a16="http://schemas.microsoft.com/office/drawing/2014/main" id="{52BFE5FD-3C32-0C47-1FA4-BA1F53EF5F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7030A0">
                <a:tint val="45000"/>
                <a:satMod val="400000"/>
              </a:srgbClr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372000"/>
                    </a14:imgEffect>
                  </a14:imgLayer>
                </a14:imgProps>
              </a:ext>
            </a:extLst>
          </a:blip>
          <a:srcRect t="30382" b="37501"/>
          <a:stretch/>
        </p:blipFill>
        <p:spPr>
          <a:xfrm rot="16200000" flipH="1">
            <a:off x="3441512" y="2805377"/>
            <a:ext cx="718562" cy="7175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8B59AA5-FB7A-486D-C2E4-85A25273982E}"/>
              </a:ext>
            </a:extLst>
          </p:cNvPr>
          <p:cNvSpPr/>
          <p:nvPr/>
        </p:nvSpPr>
        <p:spPr>
          <a:xfrm>
            <a:off x="5464800" y="4866501"/>
            <a:ext cx="28827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Purawat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, </a:t>
            </a:r>
            <a:r>
              <a:rPr lang="en-US" sz="1200" i="1" dirty="0"/>
              <a:t>IEEE Big Data</a:t>
            </a:r>
            <a:r>
              <a:rPr lang="en-US" sz="1200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7977078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10F18-1C8D-2EB7-0464-B5458A9CC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Bringing data insights broadly, equitably</a:t>
            </a:r>
            <a:r>
              <a:rPr lang="en-US"/>
              <a:t>, safely, quickly</a:t>
            </a:r>
            <a:endParaRPr lang="en-US" dirty="0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FE084E1D-E5C1-5A8A-E177-C16F82041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351" y="1028823"/>
            <a:ext cx="5756012" cy="3465543"/>
          </a:xfrm>
          <a:prstGeom prst="rect">
            <a:avLst/>
          </a:prstGeom>
        </p:spPr>
      </p:pic>
      <p:pic>
        <p:nvPicPr>
          <p:cNvPr id="5" name="Picture 4" descr="A crowd of people in a dark room&#10;&#10;Description automatically generated">
            <a:extLst>
              <a:ext uri="{FF2B5EF4-FFF2-40B4-BE49-F238E27FC236}">
                <a16:creationId xmlns:a16="http://schemas.microsoft.com/office/drawing/2014/main" id="{2B2C418C-3186-D138-F56F-499E4E672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94" y="1020088"/>
            <a:ext cx="5703096" cy="3433684"/>
          </a:xfrm>
          <a:prstGeom prst="rect">
            <a:avLst/>
          </a:prstGeom>
        </p:spPr>
      </p:pic>
      <p:pic>
        <p:nvPicPr>
          <p:cNvPr id="6" name="Picture 4" descr="San Diego Supercomputer Center">
            <a:extLst>
              <a:ext uri="{FF2B5EF4-FFF2-40B4-BE49-F238E27FC236}">
                <a16:creationId xmlns:a16="http://schemas.microsoft.com/office/drawing/2014/main" id="{3E4025C3-AFFB-D841-F540-829C44280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370" y="3566497"/>
            <a:ext cx="1408318" cy="18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3737D4-16CA-E8E0-31D9-650C50E07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8318" y="3798200"/>
            <a:ext cx="1403488" cy="18355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7160C18-F8EE-A316-6E3C-B16B7E07241A}"/>
              </a:ext>
            </a:extLst>
          </p:cNvPr>
          <p:cNvGrpSpPr/>
          <p:nvPr/>
        </p:nvGrpSpPr>
        <p:grpSpPr>
          <a:xfrm>
            <a:off x="5644337" y="3701505"/>
            <a:ext cx="1134986" cy="554841"/>
            <a:chOff x="8759059" y="4359677"/>
            <a:chExt cx="2023571" cy="9892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DE88774-9356-E154-0308-22BE493CBAD6}"/>
                </a:ext>
              </a:extLst>
            </p:cNvPr>
            <p:cNvGrpSpPr/>
            <p:nvPr/>
          </p:nvGrpSpPr>
          <p:grpSpPr>
            <a:xfrm>
              <a:off x="8759059" y="4359677"/>
              <a:ext cx="2023571" cy="845541"/>
              <a:chOff x="8830081" y="4461863"/>
              <a:chExt cx="1724128" cy="720420"/>
            </a:xfrm>
          </p:grpSpPr>
          <p:pic>
            <p:nvPicPr>
              <p:cNvPr id="12" name="Picture 4" descr="Jacobs School Logos | Jacobs School of Engineering">
                <a:extLst>
                  <a:ext uri="{FF2B5EF4-FFF2-40B4-BE49-F238E27FC236}">
                    <a16:creationId xmlns:a16="http://schemas.microsoft.com/office/drawing/2014/main" id="{0517892A-6C0E-24D3-BB6B-8A0E5DA9D5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" t="51310"/>
              <a:stretch/>
            </p:blipFill>
            <p:spPr bwMode="auto">
              <a:xfrm>
                <a:off x="8904303" y="4949299"/>
                <a:ext cx="1504765" cy="232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6" descr="UC San Diego School of Medicine - Wikipedia">
                <a:extLst>
                  <a:ext uri="{FF2B5EF4-FFF2-40B4-BE49-F238E27FC236}">
                    <a16:creationId xmlns:a16="http://schemas.microsoft.com/office/drawing/2014/main" id="{100344BD-6E15-C0A4-269B-5423FE69BC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30081" y="4461863"/>
                <a:ext cx="1724128" cy="5726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4F59917-69E0-C341-6FC0-D6EB4460BE67}"/>
                  </a:ext>
                </a:extLst>
              </p:cNvPr>
              <p:cNvCxnSpPr/>
              <p:nvPr/>
            </p:nvCxnSpPr>
            <p:spPr>
              <a:xfrm>
                <a:off x="8904303" y="4949299"/>
                <a:ext cx="1504765" cy="0"/>
              </a:xfrm>
              <a:prstGeom prst="line">
                <a:avLst/>
              </a:prstGeom>
              <a:ln w="9525">
                <a:solidFill>
                  <a:srgbClr val="EBC36D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0" name="Picture 8" descr="Halıcıoğlu Data Science Institute">
              <a:extLst>
                <a:ext uri="{FF2B5EF4-FFF2-40B4-BE49-F238E27FC236}">
                  <a16:creationId xmlns:a16="http://schemas.microsoft.com/office/drawing/2014/main" id="{CEC9B261-7839-E6EF-CEA7-E04E7E3D7B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136"/>
            <a:stretch/>
          </p:blipFill>
          <p:spPr bwMode="auto">
            <a:xfrm>
              <a:off x="8825901" y="5237458"/>
              <a:ext cx="1786380" cy="111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6BCF17-18B3-3831-D2A9-6692BEF80892}"/>
                </a:ext>
              </a:extLst>
            </p:cNvPr>
            <p:cNvCxnSpPr/>
            <p:nvPr/>
          </p:nvCxnSpPr>
          <p:spPr>
            <a:xfrm>
              <a:off x="8846172" y="5228580"/>
              <a:ext cx="1766109" cy="0"/>
            </a:xfrm>
            <a:prstGeom prst="line">
              <a:avLst/>
            </a:prstGeom>
            <a:ln w="9525">
              <a:solidFill>
                <a:srgbClr val="EBC36D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BE77EE09-358A-F045-8AB7-316474EC3E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256" y="2966400"/>
            <a:ext cx="712462" cy="607309"/>
          </a:xfrm>
          <a:prstGeom prst="rect">
            <a:avLst/>
          </a:prstGeom>
        </p:spPr>
      </p:pic>
      <p:pic>
        <p:nvPicPr>
          <p:cNvPr id="16" name="Picture 14" descr="IEM 10th Anniversary| UC San Diego">
            <a:extLst>
              <a:ext uri="{FF2B5EF4-FFF2-40B4-BE49-F238E27FC236}">
                <a16:creationId xmlns:a16="http://schemas.microsoft.com/office/drawing/2014/main" id="{645F6483-7DF3-DAB9-BF5F-08ABB4135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517" y="1902104"/>
            <a:ext cx="578390" cy="40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Panasas Donates 500 TB ActiveStore Solution to CMI Center for Microbiome  Innovation - insideHPC">
            <a:extLst>
              <a:ext uri="{FF2B5EF4-FFF2-40B4-BE49-F238E27FC236}">
                <a16:creationId xmlns:a16="http://schemas.microsoft.com/office/drawing/2014/main" id="{853903D1-0A7D-9C81-7DE6-634D5DC81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08" y="2531114"/>
            <a:ext cx="517880" cy="51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5D82C60-043F-6220-A4C7-239DAE6020AC}"/>
              </a:ext>
            </a:extLst>
          </p:cNvPr>
          <p:cNvSpPr txBox="1"/>
          <p:nvPr/>
        </p:nvSpPr>
        <p:spPr>
          <a:xfrm>
            <a:off x="163922" y="1522435"/>
            <a:ext cx="2456878" cy="2135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b="1" dirty="0"/>
              <a:t>Challenges:</a:t>
            </a:r>
          </a:p>
          <a:p>
            <a:pPr marL="285750" indent="-285750">
              <a:lnSpc>
                <a:spcPct val="125000"/>
              </a:lnSpc>
              <a:buFontTx/>
              <a:buChar char="-"/>
            </a:pPr>
            <a:r>
              <a:rPr lang="en-US" dirty="0"/>
              <a:t>Find info sources</a:t>
            </a:r>
          </a:p>
          <a:p>
            <a:pPr marL="285750" indent="-285750">
              <a:lnSpc>
                <a:spcPct val="125000"/>
              </a:lnSpc>
              <a:buFontTx/>
              <a:buChar char="-"/>
            </a:pPr>
            <a:r>
              <a:rPr lang="en-US" dirty="0"/>
              <a:t>More diversity</a:t>
            </a:r>
          </a:p>
          <a:p>
            <a:pPr marL="285750" indent="-285750">
              <a:lnSpc>
                <a:spcPct val="125000"/>
              </a:lnSpc>
              <a:buFontTx/>
              <a:buChar char="-"/>
            </a:pPr>
            <a:r>
              <a:rPr lang="en-US" dirty="0"/>
              <a:t>Be un-creepy</a:t>
            </a:r>
          </a:p>
          <a:p>
            <a:pPr marL="285750" indent="-285750">
              <a:lnSpc>
                <a:spcPct val="125000"/>
              </a:lnSpc>
              <a:buFontTx/>
              <a:buChar char="-"/>
            </a:pPr>
            <a:r>
              <a:rPr lang="en-US" dirty="0"/>
              <a:t>“Weather radar”</a:t>
            </a:r>
          </a:p>
          <a:p>
            <a:pPr marL="285750" indent="-285750">
              <a:lnSpc>
                <a:spcPct val="125000"/>
              </a:lnSpc>
              <a:buFontTx/>
              <a:buChar char="-"/>
            </a:pPr>
            <a:r>
              <a:rPr lang="en-US" dirty="0"/>
              <a:t>Support actions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01C023-5242-7C0D-E2AA-2025E0202E97}"/>
              </a:ext>
            </a:extLst>
          </p:cNvPr>
          <p:cNvGrpSpPr/>
          <p:nvPr/>
        </p:nvGrpSpPr>
        <p:grpSpPr>
          <a:xfrm>
            <a:off x="6849080" y="1133356"/>
            <a:ext cx="1031798" cy="485131"/>
            <a:chOff x="8458012" y="147228"/>
            <a:chExt cx="3798611" cy="1786032"/>
          </a:xfrm>
        </p:grpSpPr>
        <p:pic>
          <p:nvPicPr>
            <p:cNvPr id="20" name="Picture 2" descr="Hands in a circle holding back coronaviruses">
              <a:extLst>
                <a:ext uri="{FF2B5EF4-FFF2-40B4-BE49-F238E27FC236}">
                  <a16:creationId xmlns:a16="http://schemas.microsoft.com/office/drawing/2014/main" id="{52E576BE-B76B-E65E-2991-CC3B3277B8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11" b="11097"/>
            <a:stretch/>
          </p:blipFill>
          <p:spPr bwMode="auto">
            <a:xfrm>
              <a:off x="8730240" y="147228"/>
              <a:ext cx="3526383" cy="1608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E54A48-89EA-1443-1364-6F1A2F0396BD}"/>
                </a:ext>
              </a:extLst>
            </p:cNvPr>
            <p:cNvSpPr txBox="1"/>
            <p:nvPr/>
          </p:nvSpPr>
          <p:spPr>
            <a:xfrm>
              <a:off x="8458012" y="1196748"/>
              <a:ext cx="3798611" cy="736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dirty="0">
                  <a:solidFill>
                    <a:srgbClr val="00B0F0"/>
                  </a:solidFill>
                </a:rPr>
                <a:t>PREPARE Institute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277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NCSA.Allian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NCSA.Allia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00012" tIns="49212" rIns="100012" bIns="49212" numCol="1" anchor="ctr" anchorCtr="0" compatLnSpc="1">
        <a:prstTxWarp prst="textNoShape">
          <a:avLst/>
        </a:prstTxWarp>
      </a:bodyPr>
      <a:lstStyle>
        <a:defPPr marL="0" marR="0" indent="0" algn="l" defTabSz="9128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00012" tIns="49212" rIns="100012" bIns="49212" numCol="1" anchor="ctr" anchorCtr="0" compatLnSpc="1">
        <a:prstTxWarp prst="textNoShape">
          <a:avLst/>
        </a:prstTxWarp>
      </a:bodyPr>
      <a:lstStyle>
        <a:defPPr marL="0" marR="0" indent="0" algn="l" defTabSz="9128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CSA.Allianc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SA.Allian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SA.Allianc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SA.Allianc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SA.Allianc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SA.Allianc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SA.Allianc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163616</TotalTime>
  <Words>427</Words>
  <Application>Microsoft Office PowerPoint</Application>
  <PresentationFormat>On-screen Show (16:9)</PresentationFormat>
  <Paragraphs>79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Century Gothic</vt:lpstr>
      <vt:lpstr>Times New Roman</vt:lpstr>
      <vt:lpstr>Wingdings</vt:lpstr>
      <vt:lpstr>NCSA.Alliance</vt:lpstr>
      <vt:lpstr>Benjamin Smarr, UC San Diego Namespace TemPredict </vt:lpstr>
      <vt:lpstr>People generate more data than hospitals. That’s a big deal.</vt:lpstr>
      <vt:lpstr>Acute illness detection</vt:lpstr>
      <vt:lpstr>Digital twinning in complex physiological space and time</vt:lpstr>
      <vt:lpstr>Digital twinning in complex physiological space and time</vt:lpstr>
      <vt:lpstr>Benjamin Smarr, UC San Diego GPU/CPU Usage Per Day, Last 6 Months</vt:lpstr>
      <vt:lpstr>AI/ML Analysis of Human Generated Data using NRP</vt:lpstr>
      <vt:lpstr>Architecture Solutions for health in NRP</vt:lpstr>
      <vt:lpstr>Bringing data insights broadly, equitably, safely, quickly</vt:lpstr>
      <vt:lpstr>Thank you!</vt:lpstr>
    </vt:vector>
  </TitlesOfParts>
  <Company>Dave Reese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Exchange Points (101?)</dc:title>
  <dc:creator>David Reese</dc:creator>
  <cp:lastModifiedBy>Matthews, Alexander</cp:lastModifiedBy>
  <cp:revision>1400</cp:revision>
  <cp:lastPrinted>2024-02-21T23:20:59Z</cp:lastPrinted>
  <dcterms:created xsi:type="dcterms:W3CDTF">2016-02-04T17:18:46Z</dcterms:created>
  <dcterms:modified xsi:type="dcterms:W3CDTF">2024-03-20T19:14:23Z</dcterms:modified>
</cp:coreProperties>
</file>