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96" r:id="rId3"/>
    <p:sldId id="1337" r:id="rId4"/>
    <p:sldId id="308" r:id="rId5"/>
    <p:sldId id="304" r:id="rId6"/>
    <p:sldId id="1288" r:id="rId7"/>
    <p:sldId id="1323" r:id="rId8"/>
    <p:sldId id="1406" r:id="rId9"/>
    <p:sldId id="299" r:id="rId10"/>
    <p:sldId id="306" r:id="rId11"/>
    <p:sldId id="1402" r:id="rId12"/>
    <p:sldId id="261" r:id="rId13"/>
    <p:sldId id="1451" r:id="rId14"/>
    <p:sldId id="1452" r:id="rId15"/>
    <p:sldId id="1407" r:id="rId16"/>
    <p:sldId id="1334" r:id="rId17"/>
    <p:sldId id="1338" r:id="rId18"/>
    <p:sldId id="1357" r:id="rId19"/>
    <p:sldId id="265" r:id="rId20"/>
    <p:sldId id="1058" r:id="rId21"/>
    <p:sldId id="1265" r:id="rId22"/>
    <p:sldId id="129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SHUL KUNDAJE" initials="AK" lastIdx="2" clrIdx="0">
    <p:extLst>
      <p:ext uri="{19B8F6BF-5375-455C-9EA6-DF929625EA0E}">
        <p15:presenceInfo xmlns:p15="http://schemas.microsoft.com/office/powerpoint/2012/main" userId="cedc757170ccd9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D096"/>
    <a:srgbClr val="003F8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9" autoAdjust="0"/>
    <p:restoredTop sz="86029" autoAdjust="0"/>
  </p:normalViewPr>
  <p:slideViewPr>
    <p:cSldViewPr snapToGrid="0">
      <p:cViewPr varScale="1">
        <p:scale>
          <a:sx n="137" d="100"/>
          <a:sy n="137" d="100"/>
        </p:scale>
        <p:origin x="8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66D096"/>
              </a:solidFill>
              <a:ln w="19050">
                <a:solidFill>
                  <a:schemeClr val="lt1"/>
                </a:solidFill>
              </a:ln>
              <a:effectLst/>
            </c:spPr>
            <c:extLst>
              <c:ext xmlns:c16="http://schemas.microsoft.com/office/drawing/2014/chart" uri="{C3380CC4-5D6E-409C-BE32-E72D297353CC}">
                <c16:uniqueId val="{00000003-E609-4DC3-8F11-10F265D2515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2-E609-4DC3-8F11-10F265D2515E}"/>
              </c:ext>
            </c:extLst>
          </c:dPt>
          <c:cat>
            <c:strRef>
              <c:f>Sheet1!$A$2:$A$3</c:f>
              <c:strCache>
                <c:ptCount val="2"/>
                <c:pt idx="0">
                  <c:v>Coding</c:v>
                </c:pt>
                <c:pt idx="1">
                  <c:v>Non-coding</c:v>
                </c:pt>
              </c:strCache>
            </c:strRef>
          </c:cat>
          <c:val>
            <c:numRef>
              <c:f>Sheet1!$B$2:$B$3</c:f>
              <c:numCache>
                <c:formatCode>General</c:formatCode>
                <c:ptCount val="2"/>
                <c:pt idx="0">
                  <c:v>5</c:v>
                </c:pt>
                <c:pt idx="1">
                  <c:v>95</c:v>
                </c:pt>
              </c:numCache>
            </c:numRef>
          </c:val>
          <c:extLst>
            <c:ext xmlns:c16="http://schemas.microsoft.com/office/drawing/2014/chart" uri="{C3380CC4-5D6E-409C-BE32-E72D297353CC}">
              <c16:uniqueId val="{00000000-E609-4DC3-8F11-10F265D2515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06568-1ADB-46D7-BE18-2E14AD0D5AF8}" type="datetimeFigureOut">
              <a:rPr lang="en-US" smtClean="0"/>
              <a:t>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F6EF9-8B33-462A-8BC6-F37EA52A2692}" type="slidenum">
              <a:rPr lang="en-US" smtClean="0"/>
              <a:t>‹#›</a:t>
            </a:fld>
            <a:endParaRPr lang="en-US"/>
          </a:p>
        </p:txBody>
      </p:sp>
    </p:spTree>
    <p:extLst>
      <p:ext uri="{BB962C8B-B14F-4D97-AF65-F5344CB8AC3E}">
        <p14:creationId xmlns:p14="http://schemas.microsoft.com/office/powerpoint/2010/main" val="100662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F6EF9-8B33-462A-8BC6-F37EA52A2692}" type="slidenum">
              <a:rPr lang="en-US" smtClean="0"/>
              <a:t>1</a:t>
            </a:fld>
            <a:endParaRPr lang="en-US"/>
          </a:p>
        </p:txBody>
      </p:sp>
    </p:spTree>
    <p:extLst>
      <p:ext uri="{BB962C8B-B14F-4D97-AF65-F5344CB8AC3E}">
        <p14:creationId xmlns:p14="http://schemas.microsoft.com/office/powerpoint/2010/main" val="3574216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flagship line of work is producing models like </a:t>
            </a:r>
            <a:r>
              <a:rPr lang="en-US" dirty="0" err="1"/>
              <a:t>BPNet</a:t>
            </a:r>
            <a:r>
              <a:rPr lang="en-US" dirty="0"/>
              <a:t>, which is trained to take in a DNA sequence and predict the molecular profile of choice. And then we’ve paired this with some powerful tools that can actually go back and tell you the specific parts of the input sequence that are most important for the prediction. And if we have a real regulatory sequence, what you’ll usually see is something like what’s on the right. We call these segments of around 5-10 base pairs “motifs”, and they typically correspond to the binding sites of important proteins. And it’s that protein binding which is how these elements convey their effect. So ultimately, each cell type will have many of these motifs, and collectively they make up the grammar we’re trying to learn. </a:t>
            </a:r>
          </a:p>
        </p:txBody>
      </p:sp>
      <p:sp>
        <p:nvSpPr>
          <p:cNvPr id="4" name="Slide Number Placeholder 3"/>
          <p:cNvSpPr>
            <a:spLocks noGrp="1"/>
          </p:cNvSpPr>
          <p:nvPr>
            <p:ph type="sldNum" sz="quarter" idx="5"/>
          </p:nvPr>
        </p:nvSpPr>
        <p:spPr/>
        <p:txBody>
          <a:bodyPr/>
          <a:lstStyle/>
          <a:p>
            <a:fld id="{9CEF6EF9-8B33-462A-8BC6-F37EA52A2692}" type="slidenum">
              <a:rPr lang="en-US" smtClean="0"/>
              <a:t>10</a:t>
            </a:fld>
            <a:endParaRPr lang="en-US"/>
          </a:p>
        </p:txBody>
      </p:sp>
    </p:spTree>
    <p:extLst>
      <p:ext uri="{BB962C8B-B14F-4D97-AF65-F5344CB8AC3E}">
        <p14:creationId xmlns:p14="http://schemas.microsoft.com/office/powerpoint/2010/main" val="54126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d13163643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 what we’ve then done is trained around 5,000 of these models on almost 1,100 different cell types, with the goal of comprehensively learning the rules of regulation across every cell type in the human body. This is all </a:t>
            </a:r>
            <a:r>
              <a:rPr lang="en-US" dirty="0" err="1"/>
              <a:t>gonna</a:t>
            </a:r>
            <a:r>
              <a:rPr lang="en-US" dirty="0"/>
              <a:t> be out pretty soon, but suffice to say the NRP was absolutely essential in helping us train these. </a:t>
            </a:r>
          </a:p>
          <a:p>
            <a:pPr marL="0" lvl="0" indent="0" algn="l" rtl="0">
              <a:spcBef>
                <a:spcPts val="0"/>
              </a:spcBef>
              <a:spcAft>
                <a:spcPts val="0"/>
              </a:spcAft>
              <a:buNone/>
            </a:pPr>
            <a:endParaRPr dirty="0"/>
          </a:p>
        </p:txBody>
      </p:sp>
      <p:sp>
        <p:nvSpPr>
          <p:cNvPr id="147" name="Google Shape;147;g25d1316364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EF6EF9-8B33-462A-8BC6-F37EA52A2692}" type="slidenum">
              <a:rPr lang="en-US" smtClean="0"/>
              <a:t>13</a:t>
            </a:fld>
            <a:endParaRPr lang="en-US"/>
          </a:p>
        </p:txBody>
      </p:sp>
    </p:spTree>
    <p:extLst>
      <p:ext uri="{BB962C8B-B14F-4D97-AF65-F5344CB8AC3E}">
        <p14:creationId xmlns:p14="http://schemas.microsoft.com/office/powerpoint/2010/main" val="2252095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489f17bae4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489f17bae4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now that we have working models, we can come back to our question about genetic variants. And as I’ve alluded to, our models are really effective at predicting these. Let’s say for example, we have a C at a certain position, and the model doesn’t predict much in that region. However, let’s say some people have a G there instead. We can instead predict the exact same sequence with a G instead of a C, and all of a sudden the model predicts much higher regulatory activity. And then most powerfully, we can use our interpretation methods to figure out why, and in this case it’s because we’re creating a new binding site. </a:t>
            </a:r>
            <a:endParaRPr dirty="0"/>
          </a:p>
        </p:txBody>
      </p:sp>
    </p:spTree>
    <p:extLst>
      <p:ext uri="{BB962C8B-B14F-4D97-AF65-F5344CB8AC3E}">
        <p14:creationId xmlns:p14="http://schemas.microsoft.com/office/powerpoint/2010/main" val="4227495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489f17bae4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489f17bae4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now that we have working models, we can come back to our question about genetic variants. And as I’ve alluded to, our models are really effective at predicting these. Let’s say for example, we have a C at a certain position, and the model doesn’t predict much in that region. However, let’s say some people have a G there instead. We can instead predict the exact same sequence with a G instead of a C, and all of a sudden the model predicts much higher regulatory activity. And then most powerfully, we can use our interpretation methods to figure out why, and in this case it’s because we’re creating a new binding site. </a:t>
            </a:r>
          </a:p>
        </p:txBody>
      </p:sp>
    </p:spTree>
    <p:extLst>
      <p:ext uri="{BB962C8B-B14F-4D97-AF65-F5344CB8AC3E}">
        <p14:creationId xmlns:p14="http://schemas.microsoft.com/office/powerpoint/2010/main" val="4023170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489f17bae4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489f17bae4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now that we have working models, we can come back to our question about genetic variants. And as I’ve alluded to, our models are really effective at predicting these. Let’s say for example, we have a C at a certain position, and the model doesn’t predict much in that region. However, let’s say some people have a G there instead. We can instead predict the exact same sequence with a G instead of a C, and all of a sudden the model predicts much higher regulatory activity. And then most powerfully, we can use our interpretation methods to figure out why, and in this case it’s because we’re creating a new binding site. </a:t>
            </a:r>
          </a:p>
        </p:txBody>
      </p:sp>
    </p:spTree>
    <p:extLst>
      <p:ext uri="{BB962C8B-B14F-4D97-AF65-F5344CB8AC3E}">
        <p14:creationId xmlns:p14="http://schemas.microsoft.com/office/powerpoint/2010/main" val="3296561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And just to give a concrete application of what these models can do, we looked at a genetic variant that was known to be associated with heart disease. And what we actually found was that the mutation disrupts an important control element in endothelial cells, which are a very important cell type in the artery. So that could have really profound implications in our understanding of heart disease. So the important takeaway is our models can take genetic variants and figure out what exactly they are doing, and in what cells. That’s a new level of understanding that we simply never had before. </a:t>
            </a:r>
            <a:endParaRPr dirty="0"/>
          </a:p>
        </p:txBody>
      </p:sp>
      <p:sp>
        <p:nvSpPr>
          <p:cNvPr id="115" name="Google Shape;1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4c8fdc583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4c8fdc583c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 not only are we producing models across all these cell types, we’re also predicting the effect of millions of variants across each one. So this is going to be a really powerful resource that comprehensively maps the functional impact of millions of genetic changes across virtually every cell type. And just as a little kicker, we also have a project going that is looking at genetic changes in ancient humans like Neanderthals as compared to modern humans, so you can throw those in as well. </a:t>
            </a: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source is really important to us, and we’re committed to making our tools as easy to use as possible. We’re releasing our work in a variety of places, and one of them is this platform called </a:t>
            </a:r>
            <a:r>
              <a:rPr lang="en-US" dirty="0" err="1"/>
              <a:t>Kipoi</a:t>
            </a:r>
            <a:r>
              <a:rPr lang="en-US" dirty="0"/>
              <a:t>, which is a really easy to use package and interface to work with these kind of models. </a:t>
            </a:r>
          </a:p>
        </p:txBody>
      </p:sp>
      <p:sp>
        <p:nvSpPr>
          <p:cNvPr id="4" name="Slide Number Placeholder 3"/>
          <p:cNvSpPr>
            <a:spLocks noGrp="1"/>
          </p:cNvSpPr>
          <p:nvPr>
            <p:ph type="sldNum" sz="quarter" idx="5"/>
          </p:nvPr>
        </p:nvSpPr>
        <p:spPr/>
        <p:txBody>
          <a:bodyPr/>
          <a:lstStyle/>
          <a:p>
            <a:fld id="{9CEF6EF9-8B33-462A-8BC6-F37EA52A2692}" type="slidenum">
              <a:rPr lang="en-US" smtClean="0"/>
              <a:t>19</a:t>
            </a:fld>
            <a:endParaRPr lang="en-US"/>
          </a:p>
        </p:txBody>
      </p:sp>
    </p:spTree>
    <p:extLst>
      <p:ext uri="{BB962C8B-B14F-4D97-AF65-F5344CB8AC3E}">
        <p14:creationId xmlns:p14="http://schemas.microsoft.com/office/powerpoint/2010/main" val="498870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Thanks</a:t>
            </a:r>
            <a:r>
              <a:rPr lang="en-US" baseline="0" dirty="0"/>
              <a:t> to Anshul, my advisor.</a:t>
            </a:r>
          </a:p>
          <a:p>
            <a:endParaRPr lang="en-US" baseline="0" dirty="0"/>
          </a:p>
          <a:p>
            <a:r>
              <a:rPr lang="en-US" baseline="0" dirty="0"/>
              <a:t>Thanks to the Greenleaf lab for providing data, and many useful insights into the structure of the data, especially Jason; Alicia for slides.</a:t>
            </a:r>
          </a:p>
        </p:txBody>
      </p:sp>
      <p:sp>
        <p:nvSpPr>
          <p:cNvPr id="4" name="Slide Number Placeholder 3"/>
          <p:cNvSpPr>
            <a:spLocks noGrp="1"/>
          </p:cNvSpPr>
          <p:nvPr>
            <p:ph type="sldNum" sz="quarter" idx="10"/>
          </p:nvPr>
        </p:nvSpPr>
        <p:spPr/>
        <p:txBody>
          <a:bodyPr/>
          <a:lstStyle/>
          <a:p>
            <a:fld id="{8EBD4172-F131-466A-BBE3-EEFC79BFF66F}" type="slidenum">
              <a:rPr lang="en-US" smtClean="0"/>
              <a:pPr/>
              <a:t>21</a:t>
            </a:fld>
            <a:endParaRPr lang="en-US"/>
          </a:p>
        </p:txBody>
      </p:sp>
    </p:spTree>
    <p:extLst>
      <p:ext uri="{BB962C8B-B14F-4D97-AF65-F5344CB8AC3E}">
        <p14:creationId xmlns:p14="http://schemas.microsoft.com/office/powerpoint/2010/main" val="104182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human population exhibits significant variation of diverse traits and disease risk. Each of our genomes harbor genetic variants, differences in the DNA sequences relative to other individuals. These genetic variants </a:t>
            </a:r>
            <a:r>
              <a:rPr lang="en-US"/>
              <a:t>influence traits </a:t>
            </a:r>
            <a:r>
              <a:rPr lang="en-US" dirty="0"/>
              <a:t>and disease risk. Hence, cataloging genetic variation across the human population is an essential first step to decipher the genetic basis of traits and disease.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F23DD-21A9-A642-A641-BB0DAC44E4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278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we need is to figure out the landscape of variants for as many people as possible. And to do that, we need to sequence their genomes. Fortunately, our ability to sequence genomes is absolutely exploding. Sequencers are getting cheaper and more powerful, and the number of complete genomes we have is growing at a massive rate. All of this data has allowed us to isolate millions of positions in the genome where variants exist. And what we can then do is to take these positions and try to statistically associate them with whatever trait we’re seeing. So in this example on the right here, maybe people with ”C” are more likely to have a certain trait than people with “A”. And with the massive population scale data we have, we can calculate these associations with many variants and many traits. </a:t>
            </a:r>
          </a:p>
        </p:txBody>
      </p:sp>
      <p:sp>
        <p:nvSpPr>
          <p:cNvPr id="4" name="Slide Number Placeholder 3"/>
          <p:cNvSpPr>
            <a:spLocks noGrp="1"/>
          </p:cNvSpPr>
          <p:nvPr>
            <p:ph type="sldNum" sz="quarter" idx="5"/>
          </p:nvPr>
        </p:nvSpPr>
        <p:spPr/>
        <p:txBody>
          <a:bodyPr/>
          <a:lstStyle/>
          <a:p>
            <a:fld id="{9CEF6EF9-8B33-462A-8BC6-F37EA52A2692}" type="slidenum">
              <a:rPr lang="en-US" smtClean="0"/>
              <a:t>3</a:t>
            </a:fld>
            <a:endParaRPr lang="en-US"/>
          </a:p>
        </p:txBody>
      </p:sp>
    </p:spTree>
    <p:extLst>
      <p:ext uri="{BB962C8B-B14F-4D97-AF65-F5344CB8AC3E}">
        <p14:creationId xmlns:p14="http://schemas.microsoft.com/office/powerpoint/2010/main" val="175239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these associations don’t actually tell us WHY a particular variant is linked with a certain trait. There has to be a particular biological reason or mechanism for why this particular change in DNA is associated with such a change, and statistical tests don’t answer that part. That’s a big question our lab is trying to answer. Basically, if we can figure out the real impact each genetic change has, then we can make some really cool discoveries. </a:t>
            </a:r>
          </a:p>
        </p:txBody>
      </p:sp>
      <p:sp>
        <p:nvSpPr>
          <p:cNvPr id="4" name="Slide Number Placeholder 3"/>
          <p:cNvSpPr>
            <a:spLocks noGrp="1"/>
          </p:cNvSpPr>
          <p:nvPr>
            <p:ph type="sldNum" sz="quarter" idx="5"/>
          </p:nvPr>
        </p:nvSpPr>
        <p:spPr/>
        <p:txBody>
          <a:bodyPr/>
          <a:lstStyle/>
          <a:p>
            <a:fld id="{9CEF6EF9-8B33-462A-8BC6-F37EA52A2692}" type="slidenum">
              <a:rPr lang="en-US" smtClean="0"/>
              <a:t>4</a:t>
            </a:fld>
            <a:endParaRPr lang="en-US"/>
          </a:p>
        </p:txBody>
      </p:sp>
    </p:spTree>
    <p:extLst>
      <p:ext uri="{BB962C8B-B14F-4D97-AF65-F5344CB8AC3E}">
        <p14:creationId xmlns:p14="http://schemas.microsoft.com/office/powerpoint/2010/main" val="2869381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before we go into how we do this, let’s take a step back and think about how these variants could potentially act. So here’s a kind of cross-section of the genome. Of course, we have genes, but not all genes are actually turned on in all cell types. Some are turned on, and some are turned off. A much larger proportion is taken up by what we call control elements. There are millions of these, and their role is to turn on and turn off genes. And as you can see here, they work by having certain proteins bind to them, and the proteins specifically recognize sequences with a certain syntax. However, this syntax, and these elements in general, are poorly understood.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20,000 protein-coding genes in the human genome occupy only ~1.5% of the genome. Different sets of genes are turned on and off in different cell types by millions of poorly characterized regulatory control elements. Regulatory elements are bound by various regulatory proteins and marked by various biochemical epigenomic chemical modifications (colored flags). We can use DNA sequencing technology to experimentally profile a variety of molecular markers across the genome in each cell type.</a:t>
            </a:r>
          </a:p>
          <a:p>
            <a:endParaRPr lang="en-US" dirty="0"/>
          </a:p>
        </p:txBody>
      </p:sp>
      <p:sp>
        <p:nvSpPr>
          <p:cNvPr id="4" name="Slide Number Placeholder 3"/>
          <p:cNvSpPr>
            <a:spLocks noGrp="1"/>
          </p:cNvSpPr>
          <p:nvPr>
            <p:ph type="sldNum" sz="quarter" idx="5"/>
          </p:nvPr>
        </p:nvSpPr>
        <p:spPr/>
        <p:txBody>
          <a:bodyPr/>
          <a:lstStyle/>
          <a:p>
            <a:fld id="{9CEF6EF9-8B33-462A-8BC6-F37EA52A2692}" type="slidenum">
              <a:rPr lang="en-US" smtClean="0"/>
              <a:t>5</a:t>
            </a:fld>
            <a:endParaRPr lang="en-US"/>
          </a:p>
        </p:txBody>
      </p:sp>
    </p:spTree>
    <p:extLst>
      <p:ext uri="{BB962C8B-B14F-4D97-AF65-F5344CB8AC3E}">
        <p14:creationId xmlns:p14="http://schemas.microsoft.com/office/powerpoint/2010/main" val="2030109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why is it important to know about these elements? Well as it turns out, more than 95% of disease-related variants are actually not in genes. And we suspect that a good chunk of this number actually affects the control elements instead. So it’s vitally important to study them as much as possible and to know what effect control element variants will have.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8E282B-ED9C-AD43-B7EB-EA56FF96D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699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 biggest question is – how do we actually know where these elements are? Well it turns out, different types of control elements have different chemical modifications that are done to them, and geneticists have developed the technology to locate each of these modifications individually when performing sequencing. So what that means is we can determine the locations in the genome of each type of regulatory element. In the diagram above, that would correspond to the yellow, orange, and red flags.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CEF6EF9-8B33-462A-8BC6-F37EA52A2692}" type="slidenum">
              <a:rPr lang="en-US" smtClean="0"/>
              <a:t>7</a:t>
            </a:fld>
            <a:endParaRPr lang="en-US"/>
          </a:p>
        </p:txBody>
      </p:sp>
    </p:spTree>
    <p:extLst>
      <p:ext uri="{BB962C8B-B14F-4D97-AF65-F5344CB8AC3E}">
        <p14:creationId xmlns:p14="http://schemas.microsoft.com/office/powerpoint/2010/main" val="148888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of course, let’s not forget we have many different cell types in the body. And even though the DNA is the same in each, the specific parts that serve as control elements are not, and the genes that are turned on and off are also not. So anything we do needs to be interpreted in a cell type-specific manner. </a:t>
            </a:r>
          </a:p>
        </p:txBody>
      </p:sp>
      <p:sp>
        <p:nvSpPr>
          <p:cNvPr id="4" name="Slide Number Placeholder 3"/>
          <p:cNvSpPr>
            <a:spLocks noGrp="1"/>
          </p:cNvSpPr>
          <p:nvPr>
            <p:ph type="sldNum" sz="quarter" idx="5"/>
          </p:nvPr>
        </p:nvSpPr>
        <p:spPr/>
        <p:txBody>
          <a:bodyPr/>
          <a:lstStyle/>
          <a:p>
            <a:fld id="{9CEF6EF9-8B33-462A-8BC6-F37EA52A2692}" type="slidenum">
              <a:rPr lang="en-US" smtClean="0"/>
              <a:t>8</a:t>
            </a:fld>
            <a:endParaRPr lang="en-US"/>
          </a:p>
        </p:txBody>
      </p:sp>
    </p:spTree>
    <p:extLst>
      <p:ext uri="{BB962C8B-B14F-4D97-AF65-F5344CB8AC3E}">
        <p14:creationId xmlns:p14="http://schemas.microsoft.com/office/powerpoint/2010/main" val="964890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this end, the Genetics community has put together a few massive research consortiums generated to produce exactly this type of data. So we essentially have this giant matrix of data along three axes. For each cell type, and along the entire genome, we have all the different chemical profiles that characterize each type of regulatory element, therefore allowing us to know their location. </a:t>
            </a:r>
          </a:p>
          <a:p>
            <a:endParaRPr lang="en-US" dirty="0"/>
          </a:p>
          <a:p>
            <a:r>
              <a:rPr lang="en-US" dirty="0"/>
              <a:t>And the important thing to know is that regulatory elements are characterized by a certain “grammar” in their DNA sequences that is characteristic of regulation in that cell type. And this grammar is essential to their function because it allows the correct proteins to bind to them. So that’s where we come in. Our lab’s specialty is training machine learning models to decode this grammar. And then, when we know that, it’s easy to predict the impact of genetic changes. </a:t>
            </a:r>
          </a:p>
        </p:txBody>
      </p:sp>
      <p:sp>
        <p:nvSpPr>
          <p:cNvPr id="4" name="Slide Number Placeholder 3"/>
          <p:cNvSpPr>
            <a:spLocks noGrp="1"/>
          </p:cNvSpPr>
          <p:nvPr>
            <p:ph type="sldNum" sz="quarter" idx="5"/>
          </p:nvPr>
        </p:nvSpPr>
        <p:spPr/>
        <p:txBody>
          <a:bodyPr/>
          <a:lstStyle/>
          <a:p>
            <a:fld id="{9CEF6EF9-8B33-462A-8BC6-F37EA52A2692}" type="slidenum">
              <a:rPr lang="en-US" smtClean="0"/>
              <a:t>9</a:t>
            </a:fld>
            <a:endParaRPr lang="en-US"/>
          </a:p>
        </p:txBody>
      </p:sp>
    </p:spTree>
    <p:extLst>
      <p:ext uri="{BB962C8B-B14F-4D97-AF65-F5344CB8AC3E}">
        <p14:creationId xmlns:p14="http://schemas.microsoft.com/office/powerpoint/2010/main" val="79913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B7C88A-E689-4F0B-8C45-667A360FEF15}"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6D117-CD44-4AAA-94C0-B08A4074227C}" type="slidenum">
              <a:rPr lang="en-US" smtClean="0"/>
              <a:t>‹#›</a:t>
            </a:fld>
            <a:endParaRPr lang="en-US"/>
          </a:p>
        </p:txBody>
      </p:sp>
    </p:spTree>
    <p:extLst>
      <p:ext uri="{BB962C8B-B14F-4D97-AF65-F5344CB8AC3E}">
        <p14:creationId xmlns:p14="http://schemas.microsoft.com/office/powerpoint/2010/main" val="48235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7C88A-E689-4F0B-8C45-667A360FEF15}"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6D117-CD44-4AAA-94C0-B08A4074227C}" type="slidenum">
              <a:rPr lang="en-US" smtClean="0"/>
              <a:t>‹#›</a:t>
            </a:fld>
            <a:endParaRPr lang="en-US"/>
          </a:p>
        </p:txBody>
      </p:sp>
    </p:spTree>
    <p:extLst>
      <p:ext uri="{BB962C8B-B14F-4D97-AF65-F5344CB8AC3E}">
        <p14:creationId xmlns:p14="http://schemas.microsoft.com/office/powerpoint/2010/main" val="445967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7C88A-E689-4F0B-8C45-667A360FEF15}"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6D117-CD44-4AAA-94C0-B08A4074227C}" type="slidenum">
              <a:rPr lang="en-US" smtClean="0"/>
              <a:t>‹#›</a:t>
            </a:fld>
            <a:endParaRPr lang="en-US"/>
          </a:p>
        </p:txBody>
      </p:sp>
    </p:spTree>
    <p:extLst>
      <p:ext uri="{BB962C8B-B14F-4D97-AF65-F5344CB8AC3E}">
        <p14:creationId xmlns:p14="http://schemas.microsoft.com/office/powerpoint/2010/main" val="1647119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rPr>
              <a:pPr/>
              <a:t>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E4AAA4-6363-4581-962D-1ACCC2D600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95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C76A00-C3C3-F34B-904E-F45F874FCF62}" type="datetimeFigureOut">
              <a:rPr lang="en-US" smtClean="0">
                <a:solidFill>
                  <a:prstClr val="black">
                    <a:tint val="75000"/>
                  </a:prstClr>
                </a:solidFill>
              </a:rPr>
              <a:pPr/>
              <a:t>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616F87-A1B0-8846-8D52-3EB50D2D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899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solidFill>
                  <a:prstClr val="black">
                    <a:tint val="75000"/>
                  </a:prstClr>
                </a:solidFill>
              </a:rPr>
              <a:pPr/>
              <a:t>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E4AAA4-6363-4581-962D-1ACCC2D600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506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C76A00-C3C3-F34B-904E-F45F874FCF62}" type="datetimeFigureOut">
              <a:rPr lang="en-US" smtClean="0">
                <a:solidFill>
                  <a:prstClr val="black">
                    <a:tint val="75000"/>
                  </a:prstClr>
                </a:solidFill>
              </a:rPr>
              <a:pPr/>
              <a:t>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616F87-A1B0-8846-8D52-3EB50D2D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105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C76A00-C3C3-F34B-904E-F45F874FCF62}" type="datetimeFigureOut">
              <a:rPr lang="en-US" smtClean="0">
                <a:solidFill>
                  <a:prstClr val="black">
                    <a:tint val="75000"/>
                  </a:prstClr>
                </a:solidFill>
              </a:rPr>
              <a:pPr/>
              <a:t>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7616F87-A1B0-8846-8D52-3EB50D2D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765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C76A00-C3C3-F34B-904E-F45F874FCF62}" type="datetimeFigureOut">
              <a:rPr lang="en-US" smtClean="0">
                <a:solidFill>
                  <a:prstClr val="black">
                    <a:tint val="75000"/>
                  </a:prstClr>
                </a:solidFill>
              </a:rPr>
              <a:pPr/>
              <a:t>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616F87-A1B0-8846-8D52-3EB50D2D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525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76A00-C3C3-F34B-904E-F45F874FCF62}" type="datetimeFigureOut">
              <a:rPr lang="en-US" smtClean="0">
                <a:solidFill>
                  <a:prstClr val="black">
                    <a:tint val="75000"/>
                  </a:prstClr>
                </a:solidFill>
              </a:rPr>
              <a:pPr/>
              <a:t>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7616F87-A1B0-8846-8D52-3EB50D2D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877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C76A00-C3C3-F34B-904E-F45F874FCF62}" type="datetimeFigureOut">
              <a:rPr lang="en-US" smtClean="0">
                <a:solidFill>
                  <a:prstClr val="black">
                    <a:tint val="75000"/>
                  </a:prstClr>
                </a:solidFill>
              </a:rPr>
              <a:pPr/>
              <a:t>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5642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7C88A-E689-4F0B-8C45-667A360FEF15}"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6D117-CD44-4AAA-94C0-B08A4074227C}" type="slidenum">
              <a:rPr lang="en-US" smtClean="0"/>
              <a:t>‹#›</a:t>
            </a:fld>
            <a:endParaRPr lang="en-US"/>
          </a:p>
        </p:txBody>
      </p:sp>
    </p:spTree>
    <p:extLst>
      <p:ext uri="{BB962C8B-B14F-4D97-AF65-F5344CB8AC3E}">
        <p14:creationId xmlns:p14="http://schemas.microsoft.com/office/powerpoint/2010/main" val="3594182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C76A00-C3C3-F34B-904E-F45F874FCF62}" type="datetimeFigureOut">
              <a:rPr lang="en-US" smtClean="0">
                <a:solidFill>
                  <a:prstClr val="black">
                    <a:tint val="75000"/>
                  </a:prstClr>
                </a:solidFill>
              </a:rPr>
              <a:pPr/>
              <a:t>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616F87-A1B0-8846-8D52-3EB50D2D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505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C76A00-C3C3-F34B-904E-F45F874FCF62}" type="datetimeFigureOut">
              <a:rPr lang="en-US" smtClean="0">
                <a:solidFill>
                  <a:prstClr val="black">
                    <a:tint val="75000"/>
                  </a:prstClr>
                </a:solidFill>
              </a:rPr>
              <a:pPr/>
              <a:t>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616F87-A1B0-8846-8D52-3EB50D2D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233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C76A00-C3C3-F34B-904E-F45F874FCF62}" type="datetimeFigureOut">
              <a:rPr lang="en-US" smtClean="0">
                <a:solidFill>
                  <a:prstClr val="black">
                    <a:tint val="75000"/>
                  </a:prstClr>
                </a:solidFill>
              </a:rPr>
              <a:pPr/>
              <a:t>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616F87-A1B0-8846-8D52-3EB50D2D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66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title slide">
  <p:cSld name="big title slid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914400" y="2403162"/>
            <a:ext cx="10363200" cy="2051700"/>
          </a:xfrm>
          <a:prstGeom prst="rect">
            <a:avLst/>
          </a:prstGeom>
        </p:spPr>
        <p:txBody>
          <a:bodyPr spcFirstLastPara="1" wrap="square" lIns="91425" tIns="91425" rIns="91425" bIns="91425" anchor="ctr" anchorCtr="0"/>
          <a:lstStyle>
            <a:lvl1pPr lvl="0" algn="ctr" rtl="0">
              <a:spcBef>
                <a:spcPts val="0"/>
              </a:spcBef>
              <a:spcAft>
                <a:spcPts val="0"/>
              </a:spcAft>
              <a:buSzPts val="3000"/>
              <a:buFont typeface="Helvetica Neue"/>
              <a:buNone/>
              <a:defRPr>
                <a:latin typeface="Helvetica Neue"/>
                <a:ea typeface="Helvetica Neue"/>
                <a:cs typeface="Helvetica Neue"/>
                <a:sym typeface="Helvetica Neue"/>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203113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10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10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24" name="Google Shape;24;p10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888888"/>
              </a:buClr>
              <a:buSzPts val="1200"/>
              <a:buFont typeface="Calibri"/>
              <a:buNone/>
              <a:defRPr sz="1200">
                <a:solidFill>
                  <a:srgbClr val="888888"/>
                </a:solidFill>
                <a:latin typeface="Calibri"/>
                <a:ea typeface="Calibri"/>
                <a:cs typeface="Calibri"/>
                <a:sym typeface="Calibri"/>
              </a:defRPr>
            </a:lvl1pPr>
            <a:lvl2pPr marL="0" lvl="1" indent="0" algn="r">
              <a:buClr>
                <a:srgbClr val="888888"/>
              </a:buClr>
              <a:buSzPts val="1200"/>
              <a:buFont typeface="Calibri"/>
              <a:buNone/>
              <a:defRPr sz="1200">
                <a:solidFill>
                  <a:srgbClr val="888888"/>
                </a:solidFill>
                <a:latin typeface="Calibri"/>
                <a:ea typeface="Calibri"/>
                <a:cs typeface="Calibri"/>
                <a:sym typeface="Calibri"/>
              </a:defRPr>
            </a:lvl2pPr>
            <a:lvl3pPr marL="0" lvl="2" indent="0" algn="r">
              <a:buClr>
                <a:srgbClr val="888888"/>
              </a:buClr>
              <a:buSzPts val="1200"/>
              <a:buFont typeface="Calibri"/>
              <a:buNone/>
              <a:defRPr sz="1200">
                <a:solidFill>
                  <a:srgbClr val="888888"/>
                </a:solidFill>
                <a:latin typeface="Calibri"/>
                <a:ea typeface="Calibri"/>
                <a:cs typeface="Calibri"/>
                <a:sym typeface="Calibri"/>
              </a:defRPr>
            </a:lvl3pPr>
            <a:lvl4pPr marL="0" lvl="3" indent="0" algn="r">
              <a:buClr>
                <a:srgbClr val="888888"/>
              </a:buClr>
              <a:buSzPts val="1200"/>
              <a:buFont typeface="Calibri"/>
              <a:buNone/>
              <a:defRPr sz="1200">
                <a:solidFill>
                  <a:srgbClr val="888888"/>
                </a:solidFill>
                <a:latin typeface="Calibri"/>
                <a:ea typeface="Calibri"/>
                <a:cs typeface="Calibri"/>
                <a:sym typeface="Calibri"/>
              </a:defRPr>
            </a:lvl4pPr>
            <a:lvl5pPr marL="0" lvl="4" indent="0" algn="r">
              <a:buClr>
                <a:srgbClr val="888888"/>
              </a:buClr>
              <a:buSzPts val="1200"/>
              <a:buFont typeface="Calibri"/>
              <a:buNone/>
              <a:defRPr sz="1200">
                <a:solidFill>
                  <a:srgbClr val="888888"/>
                </a:solidFill>
                <a:latin typeface="Calibri"/>
                <a:ea typeface="Calibri"/>
                <a:cs typeface="Calibri"/>
                <a:sym typeface="Calibri"/>
              </a:defRPr>
            </a:lvl5pPr>
            <a:lvl6pPr marL="0" lvl="5" indent="0" algn="r">
              <a:buClr>
                <a:srgbClr val="888888"/>
              </a:buClr>
              <a:buSzPts val="1200"/>
              <a:buFont typeface="Calibri"/>
              <a:buNone/>
              <a:defRPr sz="1200">
                <a:solidFill>
                  <a:srgbClr val="888888"/>
                </a:solidFill>
                <a:latin typeface="Calibri"/>
                <a:ea typeface="Calibri"/>
                <a:cs typeface="Calibri"/>
                <a:sym typeface="Calibri"/>
              </a:defRPr>
            </a:lvl6pPr>
            <a:lvl7pPr marL="0" lvl="6" indent="0" algn="r">
              <a:buClr>
                <a:srgbClr val="888888"/>
              </a:buClr>
              <a:buSzPts val="1200"/>
              <a:buFont typeface="Calibri"/>
              <a:buNone/>
              <a:defRPr sz="1200">
                <a:solidFill>
                  <a:srgbClr val="888888"/>
                </a:solidFill>
                <a:latin typeface="Calibri"/>
                <a:ea typeface="Calibri"/>
                <a:cs typeface="Calibri"/>
                <a:sym typeface="Calibri"/>
              </a:defRPr>
            </a:lvl7pPr>
            <a:lvl8pPr marL="0" lvl="7" indent="0" algn="r">
              <a:buClr>
                <a:srgbClr val="888888"/>
              </a:buClr>
              <a:buSzPts val="1200"/>
              <a:buFont typeface="Calibri"/>
              <a:buNone/>
              <a:defRPr sz="1200">
                <a:solidFill>
                  <a:srgbClr val="888888"/>
                </a:solidFill>
                <a:latin typeface="Calibri"/>
                <a:ea typeface="Calibri"/>
                <a:cs typeface="Calibri"/>
                <a:sym typeface="Calibri"/>
              </a:defRPr>
            </a:lvl8pPr>
            <a:lvl9pPr marL="0" lvl="8" indent="0" algn="r">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3111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B7C88A-E689-4F0B-8C45-667A360FEF15}" type="datetimeFigureOut">
              <a:rPr lang="en-US" smtClean="0"/>
              <a:t>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6D117-CD44-4AAA-94C0-B08A4074227C}" type="slidenum">
              <a:rPr lang="en-US" smtClean="0"/>
              <a:t>‹#›</a:t>
            </a:fld>
            <a:endParaRPr lang="en-US"/>
          </a:p>
        </p:txBody>
      </p:sp>
    </p:spTree>
    <p:extLst>
      <p:ext uri="{BB962C8B-B14F-4D97-AF65-F5344CB8AC3E}">
        <p14:creationId xmlns:p14="http://schemas.microsoft.com/office/powerpoint/2010/main" val="86831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B7C88A-E689-4F0B-8C45-667A360FEF15}" type="datetimeFigureOut">
              <a:rPr lang="en-US" smtClean="0"/>
              <a:t>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6D117-CD44-4AAA-94C0-B08A4074227C}" type="slidenum">
              <a:rPr lang="en-US" smtClean="0"/>
              <a:t>‹#›</a:t>
            </a:fld>
            <a:endParaRPr lang="en-US"/>
          </a:p>
        </p:txBody>
      </p:sp>
    </p:spTree>
    <p:extLst>
      <p:ext uri="{BB962C8B-B14F-4D97-AF65-F5344CB8AC3E}">
        <p14:creationId xmlns:p14="http://schemas.microsoft.com/office/powerpoint/2010/main" val="110058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B7C88A-E689-4F0B-8C45-667A360FEF15}" type="datetimeFigureOut">
              <a:rPr lang="en-US" smtClean="0"/>
              <a:t>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56D117-CD44-4AAA-94C0-B08A4074227C}" type="slidenum">
              <a:rPr lang="en-US" smtClean="0"/>
              <a:t>‹#›</a:t>
            </a:fld>
            <a:endParaRPr lang="en-US"/>
          </a:p>
        </p:txBody>
      </p:sp>
    </p:spTree>
    <p:extLst>
      <p:ext uri="{BB962C8B-B14F-4D97-AF65-F5344CB8AC3E}">
        <p14:creationId xmlns:p14="http://schemas.microsoft.com/office/powerpoint/2010/main" val="65628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B7C88A-E689-4F0B-8C45-667A360FEF15}" type="datetimeFigureOut">
              <a:rPr lang="en-US" smtClean="0"/>
              <a:t>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56D117-CD44-4AAA-94C0-B08A4074227C}" type="slidenum">
              <a:rPr lang="en-US" smtClean="0"/>
              <a:t>‹#›</a:t>
            </a:fld>
            <a:endParaRPr lang="en-US"/>
          </a:p>
        </p:txBody>
      </p:sp>
    </p:spTree>
    <p:extLst>
      <p:ext uri="{BB962C8B-B14F-4D97-AF65-F5344CB8AC3E}">
        <p14:creationId xmlns:p14="http://schemas.microsoft.com/office/powerpoint/2010/main" val="90108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7C88A-E689-4F0B-8C45-667A360FEF15}" type="datetimeFigureOut">
              <a:rPr lang="en-US" smtClean="0"/>
              <a:t>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56D117-CD44-4AAA-94C0-B08A4074227C}" type="slidenum">
              <a:rPr lang="en-US" smtClean="0"/>
              <a:t>‹#›</a:t>
            </a:fld>
            <a:endParaRPr lang="en-US"/>
          </a:p>
        </p:txBody>
      </p:sp>
    </p:spTree>
    <p:extLst>
      <p:ext uri="{BB962C8B-B14F-4D97-AF65-F5344CB8AC3E}">
        <p14:creationId xmlns:p14="http://schemas.microsoft.com/office/powerpoint/2010/main" val="41562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B7C88A-E689-4F0B-8C45-667A360FEF15}" type="datetimeFigureOut">
              <a:rPr lang="en-US" smtClean="0"/>
              <a:t>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6D117-CD44-4AAA-94C0-B08A4074227C}" type="slidenum">
              <a:rPr lang="en-US" smtClean="0"/>
              <a:t>‹#›</a:t>
            </a:fld>
            <a:endParaRPr lang="en-US"/>
          </a:p>
        </p:txBody>
      </p:sp>
    </p:spTree>
    <p:extLst>
      <p:ext uri="{BB962C8B-B14F-4D97-AF65-F5344CB8AC3E}">
        <p14:creationId xmlns:p14="http://schemas.microsoft.com/office/powerpoint/2010/main" val="218677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B7C88A-E689-4F0B-8C45-667A360FEF15}" type="datetimeFigureOut">
              <a:rPr lang="en-US" smtClean="0"/>
              <a:t>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6D117-CD44-4AAA-94C0-B08A4074227C}" type="slidenum">
              <a:rPr lang="en-US" smtClean="0"/>
              <a:t>‹#›</a:t>
            </a:fld>
            <a:endParaRPr lang="en-US"/>
          </a:p>
        </p:txBody>
      </p:sp>
    </p:spTree>
    <p:extLst>
      <p:ext uri="{BB962C8B-B14F-4D97-AF65-F5344CB8AC3E}">
        <p14:creationId xmlns:p14="http://schemas.microsoft.com/office/powerpoint/2010/main" val="144270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7C88A-E689-4F0B-8C45-667A360FEF15}" type="datetimeFigureOut">
              <a:rPr lang="en-US" smtClean="0"/>
              <a:t>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6D117-CD44-4AAA-94C0-B08A4074227C}" type="slidenum">
              <a:rPr lang="en-US" smtClean="0"/>
              <a:t>‹#›</a:t>
            </a:fld>
            <a:endParaRPr lang="en-US"/>
          </a:p>
        </p:txBody>
      </p:sp>
    </p:spTree>
    <p:extLst>
      <p:ext uri="{BB962C8B-B14F-4D97-AF65-F5344CB8AC3E}">
        <p14:creationId xmlns:p14="http://schemas.microsoft.com/office/powerpoint/2010/main" val="1629141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342900"/>
            <a:fld id="{32C76A00-C3C3-F34B-904E-F45F874FCF62}" type="datetimeFigureOut">
              <a:rPr lang="en-US" smtClean="0">
                <a:solidFill>
                  <a:prstClr val="black">
                    <a:tint val="75000"/>
                  </a:prstClr>
                </a:solidFill>
              </a:rPr>
              <a:pPr defTabSz="342900"/>
              <a:t>3/20/24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42900"/>
            <a:fld id="{77616F87-A1B0-8846-8D52-3EB50D2DF543}"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2061714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hyperlink" Target="https://github.com/kundajelab/chrombpnet" TargetMode="External"/><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5.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380.png"/><Relationship Id="rId5" Type="http://schemas.openxmlformats.org/officeDocument/2006/relationships/image" Target="../media/image24.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14" Type="http://schemas.openxmlformats.org/officeDocument/2006/relationships/image" Target="NULL"/></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7.png"/><Relationship Id="rId7" Type="http://schemas.openxmlformats.org/officeDocument/2006/relationships/image" Target="NULL"/><Relationship Id="rId12"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25.png"/><Relationship Id="rId11" Type="http://schemas.openxmlformats.org/officeDocument/2006/relationships/image" Target="../media/image53.png"/><Relationship Id="rId5" Type="http://schemas.openxmlformats.org/officeDocument/2006/relationships/image" Target="../media/image49.png"/><Relationship Id="rId10" Type="http://schemas.openxmlformats.org/officeDocument/2006/relationships/image" Target="../media/image52.png"/><Relationship Id="rId4" Type="http://schemas.openxmlformats.org/officeDocument/2006/relationships/image" Target="../media/image48.jpe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6.png"/><Relationship Id="rId7" Type="http://schemas.openxmlformats.org/officeDocument/2006/relationships/hyperlink" Target="http://kipoi.org/"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jpeg"/><Relationship Id="rId18" Type="http://schemas.openxmlformats.org/officeDocument/2006/relationships/image" Target="../media/image73.jpeg"/><Relationship Id="rId3" Type="http://schemas.openxmlformats.org/officeDocument/2006/relationships/image" Target="../media/image21.gif"/><Relationship Id="rId21" Type="http://schemas.openxmlformats.org/officeDocument/2006/relationships/image" Target="../media/image76.jpeg"/><Relationship Id="rId7" Type="http://schemas.openxmlformats.org/officeDocument/2006/relationships/image" Target="../media/image1.png"/><Relationship Id="rId12" Type="http://schemas.openxmlformats.org/officeDocument/2006/relationships/image" Target="../media/image67.jpeg"/><Relationship Id="rId17" Type="http://schemas.openxmlformats.org/officeDocument/2006/relationships/image" Target="../media/image72.jpeg"/><Relationship Id="rId2" Type="http://schemas.openxmlformats.org/officeDocument/2006/relationships/notesSlide" Target="../notesSlides/notesSlide19.xml"/><Relationship Id="rId16" Type="http://schemas.openxmlformats.org/officeDocument/2006/relationships/image" Target="../media/image71.jpeg"/><Relationship Id="rId20" Type="http://schemas.openxmlformats.org/officeDocument/2006/relationships/image" Target="../media/image75.jpeg"/><Relationship Id="rId1" Type="http://schemas.openxmlformats.org/officeDocument/2006/relationships/slideLayout" Target="../slideLayouts/slideLayout13.xml"/><Relationship Id="rId6" Type="http://schemas.openxmlformats.org/officeDocument/2006/relationships/image" Target="../media/image62.png"/><Relationship Id="rId11" Type="http://schemas.openxmlformats.org/officeDocument/2006/relationships/image" Target="../media/image66.jpeg"/><Relationship Id="rId5" Type="http://schemas.openxmlformats.org/officeDocument/2006/relationships/image" Target="../media/image61.png"/><Relationship Id="rId15" Type="http://schemas.openxmlformats.org/officeDocument/2006/relationships/image" Target="../media/image70.jpeg"/><Relationship Id="rId23" Type="http://schemas.openxmlformats.org/officeDocument/2006/relationships/image" Target="../media/image78.jpeg"/><Relationship Id="rId10" Type="http://schemas.openxmlformats.org/officeDocument/2006/relationships/image" Target="../media/image65.jpeg"/><Relationship Id="rId19" Type="http://schemas.openxmlformats.org/officeDocument/2006/relationships/image" Target="../media/image74.jpeg"/><Relationship Id="rId4" Type="http://schemas.openxmlformats.org/officeDocument/2006/relationships/image" Target="../media/image60.png"/><Relationship Id="rId9" Type="http://schemas.openxmlformats.org/officeDocument/2006/relationships/image" Target="../media/image64.jpeg"/><Relationship Id="rId14" Type="http://schemas.openxmlformats.org/officeDocument/2006/relationships/image" Target="../media/image69.jpeg"/><Relationship Id="rId22" Type="http://schemas.openxmlformats.org/officeDocument/2006/relationships/image" Target="../media/image7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0" y="-34136"/>
            <a:ext cx="12192000" cy="68290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cap="all" dirty="0">
                <a:solidFill>
                  <a:schemeClr val="bg1">
                    <a:lumMod val="95000"/>
                  </a:schemeClr>
                </a:solidFill>
              </a:rPr>
              <a:t>agccaagcagcaaagttttgctgctgtttatttttgtagctcttactatattctacttttaccattgaaaatattgaggaagttatttatatttctattttttatatattatatattttatgtattttaatattactattacacataattattttttatatatatgaagtaccaatgacttccttttccagagcaataatgaaatttcacagtatgaaaatggaagaaatcaataaaattatacgtgacctgtggcgaagtacctatcgtggacaaggtgagtaccatggtgtatcacaaatgctctttccaaagccctctccgcagctcttccccttatgacctctcatcatgccagcattacctccctggacccctttctaagcatgtctttgagattttctaagaattcttatcttggcaacatcttgtagcaagaaaatgtaaagttttctgttccagagcctaacaggacttacatatttgactgcagtaggcattatatttagctgatgacataataggttctgtcatagtgtagatagggataagccaaaatgcaataagaaaaaccatccagaggaaactcttttttttttctttttcttttttttttttccagatggagtctcgcacttctctgtcacccgggctggagcgcagtggtgcaatcttggctcactgcaacctccacctcctgggttcaggtgattctcccacctcagcctcccgagtagtagctggaattacaggtgcgcgctcccacacctggctaattttttgtattcttagtagagatggggtttcaccatgttggccaggctggtctcaaactcctgccctcaggtgatctgcccaccttggcctcccagtgttgggtttacaggcgtgagccaccgcgcctggcctggaggaaactcttaacagggaaactaagaaagagttgaggctgaggaactggggcatctgggttgcttctggccagaccaccaggctcttgaatcctcccagccagagaaagagtttccacaccagccattgttttcctctggtaatgtcagcctcatctgttgttcctaggcttacttgatatgtttgtaaatgacaaaaggctacagagcatagA</a:t>
            </a:r>
          </a:p>
        </p:txBody>
      </p:sp>
      <p:sp>
        <p:nvSpPr>
          <p:cNvPr id="2" name="Title 1"/>
          <p:cNvSpPr>
            <a:spLocks noGrp="1"/>
          </p:cNvSpPr>
          <p:nvPr>
            <p:ph type="ctrTitle"/>
          </p:nvPr>
        </p:nvSpPr>
        <p:spPr>
          <a:xfrm>
            <a:off x="962809" y="1453643"/>
            <a:ext cx="10063779" cy="2418753"/>
          </a:xfrm>
        </p:spPr>
        <p:txBody>
          <a:bodyPr>
            <a:noAutofit/>
          </a:bodyPr>
          <a:lstStyle/>
          <a:p>
            <a:r>
              <a:rPr lang="en-US" b="1" dirty="0"/>
              <a:t>Deep learning for genomic discovery</a:t>
            </a:r>
          </a:p>
        </p:txBody>
      </p:sp>
      <p:sp>
        <p:nvSpPr>
          <p:cNvPr id="3" name="Subtitle 2"/>
          <p:cNvSpPr>
            <a:spLocks noGrp="1"/>
          </p:cNvSpPr>
          <p:nvPr>
            <p:ph type="subTitle" idx="1"/>
          </p:nvPr>
        </p:nvSpPr>
        <p:spPr>
          <a:xfrm>
            <a:off x="1523999" y="4282808"/>
            <a:ext cx="9144000" cy="2378348"/>
          </a:xfrm>
        </p:spPr>
        <p:txBody>
          <a:bodyPr>
            <a:noAutofit/>
          </a:bodyPr>
          <a:lstStyle/>
          <a:p>
            <a:r>
              <a:rPr lang="en-US" sz="3600"/>
              <a:t>Aman Patel</a:t>
            </a:r>
          </a:p>
          <a:p>
            <a:r>
              <a:rPr lang="en-US" sz="3600" dirty="0"/>
              <a:t>Kundaje lab</a:t>
            </a:r>
          </a:p>
        </p:txBody>
      </p:sp>
      <p:pic>
        <p:nvPicPr>
          <p:cNvPr id="4" name="Picture 6" descr="http://cs.stanford.edu/sites/default/files/stanford_cs_logo.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2395330" cy="92464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id="{4B8FFAF5-974F-4CC7-BA3A-18DF29CE72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8118" y="1"/>
            <a:ext cx="4713882" cy="949856"/>
          </a:xfrm>
          <a:prstGeom prst="rect">
            <a:avLst/>
          </a:prstGeom>
        </p:spPr>
      </p:pic>
    </p:spTree>
    <p:extLst>
      <p:ext uri="{BB962C8B-B14F-4D97-AF65-F5344CB8AC3E}">
        <p14:creationId xmlns:p14="http://schemas.microsoft.com/office/powerpoint/2010/main" val="3718045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60C5-8EA4-40CC-8B4B-776CFF0A499A}"/>
              </a:ext>
            </a:extLst>
          </p:cNvPr>
          <p:cNvSpPr>
            <a:spLocks noGrp="1"/>
          </p:cNvSpPr>
          <p:nvPr>
            <p:ph type="title"/>
          </p:nvPr>
        </p:nvSpPr>
        <p:spPr>
          <a:xfrm>
            <a:off x="86264" y="241041"/>
            <a:ext cx="11930600" cy="725920"/>
          </a:xfrm>
          <a:ln/>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500" dirty="0">
                <a:latin typeface="Lato" panose="020F0502020204030203" pitchFamily="34" charset="0"/>
                <a:ea typeface="Lato" panose="020F0502020204030203" pitchFamily="34" charset="0"/>
                <a:cs typeface="Lato" panose="020F0502020204030203" pitchFamily="34" charset="0"/>
              </a:rPr>
              <a:t>Deep learning framework for decoding regulatory DNA</a:t>
            </a:r>
          </a:p>
        </p:txBody>
      </p:sp>
      <p:sp>
        <p:nvSpPr>
          <p:cNvPr id="9" name="TextBox 8">
            <a:extLst>
              <a:ext uri="{FF2B5EF4-FFF2-40B4-BE49-F238E27FC236}">
                <a16:creationId xmlns:a16="http://schemas.microsoft.com/office/drawing/2014/main" id="{58330582-CCCF-4C65-90B3-88B77441B863}"/>
              </a:ext>
            </a:extLst>
          </p:cNvPr>
          <p:cNvSpPr txBox="1"/>
          <p:nvPr/>
        </p:nvSpPr>
        <p:spPr>
          <a:xfrm>
            <a:off x="1821124" y="5757095"/>
            <a:ext cx="433094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BPNet</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(maps sequence to base-resolution profiles)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One model for every expt.</a:t>
            </a:r>
          </a:p>
        </p:txBody>
      </p:sp>
      <p:sp>
        <p:nvSpPr>
          <p:cNvPr id="36" name="TextBox 35">
            <a:extLst>
              <a:ext uri="{FF2B5EF4-FFF2-40B4-BE49-F238E27FC236}">
                <a16:creationId xmlns:a16="http://schemas.microsoft.com/office/drawing/2014/main" id="{12212031-3A1B-4046-BA51-7CACBFC77F23}"/>
              </a:ext>
            </a:extLst>
          </p:cNvPr>
          <p:cNvSpPr txBox="1"/>
          <p:nvPr/>
        </p:nvSpPr>
        <p:spPr>
          <a:xfrm>
            <a:off x="-68234" y="5896250"/>
            <a:ext cx="2133918" cy="1107996"/>
          </a:xfrm>
          <a:prstGeom prst="rect">
            <a:avLst/>
          </a:prstGeom>
          <a:noFill/>
        </p:spPr>
        <p:txBody>
          <a:bodyPr wrap="none" rtlCol="0">
            <a:spAutoFit/>
          </a:bodyPr>
          <a:lstStyle/>
          <a:p>
            <a:r>
              <a:rPr lang="en-US" sz="1100" i="1" dirty="0" err="1">
                <a:solidFill>
                  <a:schemeClr val="bg1">
                    <a:lumMod val="50000"/>
                  </a:schemeClr>
                </a:solidFill>
              </a:rPr>
              <a:t>Avsec</a:t>
            </a:r>
            <a:r>
              <a:rPr lang="en-US" sz="1100" i="1" dirty="0">
                <a:solidFill>
                  <a:schemeClr val="bg1">
                    <a:lumMod val="50000"/>
                  </a:schemeClr>
                </a:solidFill>
              </a:rPr>
              <a:t> et al. 2021, Nature Genetics</a:t>
            </a:r>
          </a:p>
          <a:p>
            <a:r>
              <a:rPr lang="en-US" sz="1100" i="1" dirty="0">
                <a:solidFill>
                  <a:schemeClr val="bg1">
                    <a:lumMod val="50000"/>
                  </a:schemeClr>
                </a:solidFill>
              </a:rPr>
              <a:t>Shrikumar et al. 2017, ICML</a:t>
            </a:r>
          </a:p>
          <a:p>
            <a:r>
              <a:rPr lang="en-US" sz="1100" i="1" dirty="0">
                <a:solidFill>
                  <a:schemeClr val="bg1">
                    <a:lumMod val="50000"/>
                  </a:schemeClr>
                </a:solidFill>
              </a:rPr>
              <a:t>Tseng et al. 2020, </a:t>
            </a:r>
            <a:r>
              <a:rPr lang="en-US" sz="1100" i="1" dirty="0" err="1">
                <a:solidFill>
                  <a:schemeClr val="bg1">
                    <a:lumMod val="50000"/>
                  </a:schemeClr>
                </a:solidFill>
              </a:rPr>
              <a:t>NeurIPS</a:t>
            </a:r>
            <a:endParaRPr lang="en-US" sz="1100" i="1" dirty="0">
              <a:solidFill>
                <a:schemeClr val="bg1">
                  <a:lumMod val="50000"/>
                </a:schemeClr>
              </a:solidFill>
            </a:endParaRPr>
          </a:p>
          <a:p>
            <a:r>
              <a:rPr lang="en-US" sz="1100" i="1" dirty="0">
                <a:solidFill>
                  <a:schemeClr val="bg1">
                    <a:lumMod val="50000"/>
                  </a:schemeClr>
                </a:solidFill>
              </a:rPr>
              <a:t>Nair et al, 2022, Bioinformatics</a:t>
            </a:r>
          </a:p>
          <a:p>
            <a:r>
              <a:rPr lang="en-US" sz="1100" i="1" dirty="0">
                <a:solidFill>
                  <a:schemeClr val="bg1">
                    <a:lumMod val="50000"/>
                  </a:schemeClr>
                </a:solidFill>
              </a:rPr>
              <a:t>Schreiber et al. 2022, </a:t>
            </a:r>
            <a:r>
              <a:rPr lang="en-US" sz="1100" i="1" dirty="0" err="1">
                <a:solidFill>
                  <a:schemeClr val="bg1">
                    <a:lumMod val="50000"/>
                  </a:schemeClr>
                </a:solidFill>
              </a:rPr>
              <a:t>Biorxiv</a:t>
            </a:r>
            <a:endParaRPr lang="en-US" sz="1100" i="1" dirty="0">
              <a:solidFill>
                <a:schemeClr val="bg1">
                  <a:lumMod val="50000"/>
                </a:schemeClr>
              </a:solidFill>
            </a:endParaRPr>
          </a:p>
          <a:p>
            <a:endParaRPr lang="en-US" sz="1100" i="1" dirty="0">
              <a:solidFill>
                <a:schemeClr val="bg1">
                  <a:lumMod val="50000"/>
                </a:schemeClr>
              </a:solidFill>
            </a:endParaRPr>
          </a:p>
        </p:txBody>
      </p:sp>
      <p:grpSp>
        <p:nvGrpSpPr>
          <p:cNvPr id="46" name="Group 45">
            <a:extLst>
              <a:ext uri="{FF2B5EF4-FFF2-40B4-BE49-F238E27FC236}">
                <a16:creationId xmlns:a16="http://schemas.microsoft.com/office/drawing/2014/main" id="{F4140FE4-42EB-4A87-B6F5-7672860D66AF}"/>
              </a:ext>
            </a:extLst>
          </p:cNvPr>
          <p:cNvGrpSpPr/>
          <p:nvPr/>
        </p:nvGrpSpPr>
        <p:grpSpPr>
          <a:xfrm>
            <a:off x="1577744" y="1050895"/>
            <a:ext cx="4378418" cy="4597430"/>
            <a:chOff x="2916620" y="1245491"/>
            <a:chExt cx="4992415" cy="5154536"/>
          </a:xfrm>
        </p:grpSpPr>
        <p:pic>
          <p:nvPicPr>
            <p:cNvPr id="4" name="Picture 3">
              <a:extLst>
                <a:ext uri="{FF2B5EF4-FFF2-40B4-BE49-F238E27FC236}">
                  <a16:creationId xmlns:a16="http://schemas.microsoft.com/office/drawing/2014/main" id="{EF71AE8D-090E-400A-894F-61F8EB6BAE44}"/>
                </a:ext>
              </a:extLst>
            </p:cNvPr>
            <p:cNvPicPr>
              <a:picLocks noChangeAspect="1"/>
            </p:cNvPicPr>
            <p:nvPr/>
          </p:nvPicPr>
          <p:blipFill rotWithShape="1">
            <a:blip r:embed="rId3"/>
            <a:srcRect l="16232" t="34463" r="3641" b="1"/>
            <a:stretch/>
          </p:blipFill>
          <p:spPr>
            <a:xfrm>
              <a:off x="3079531" y="2060028"/>
              <a:ext cx="4666594" cy="4339999"/>
            </a:xfrm>
            <a:prstGeom prst="rect">
              <a:avLst/>
            </a:prstGeom>
          </p:spPr>
        </p:pic>
        <p:pic>
          <p:nvPicPr>
            <p:cNvPr id="59" name="Picture 58">
              <a:extLst>
                <a:ext uri="{FF2B5EF4-FFF2-40B4-BE49-F238E27FC236}">
                  <a16:creationId xmlns:a16="http://schemas.microsoft.com/office/drawing/2014/main" id="{2F20752E-26F5-4559-9D05-0001101CE39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916620" y="1245491"/>
              <a:ext cx="4992415" cy="920909"/>
            </a:xfrm>
            <a:prstGeom prst="rect">
              <a:avLst/>
            </a:prstGeom>
          </p:spPr>
        </p:pic>
      </p:grpSp>
      <p:grpSp>
        <p:nvGrpSpPr>
          <p:cNvPr id="47" name="Group 46">
            <a:extLst>
              <a:ext uri="{FF2B5EF4-FFF2-40B4-BE49-F238E27FC236}">
                <a16:creationId xmlns:a16="http://schemas.microsoft.com/office/drawing/2014/main" id="{2DAC88DA-7948-4FA0-A55F-DFADAAAB1689}"/>
              </a:ext>
            </a:extLst>
          </p:cNvPr>
          <p:cNvGrpSpPr/>
          <p:nvPr/>
        </p:nvGrpSpPr>
        <p:grpSpPr>
          <a:xfrm>
            <a:off x="6107185" y="1051820"/>
            <a:ext cx="4572000" cy="5702325"/>
            <a:chOff x="5718628" y="1066220"/>
            <a:chExt cx="4572000" cy="5702325"/>
          </a:xfrm>
        </p:grpSpPr>
        <p:pic>
          <p:nvPicPr>
            <p:cNvPr id="61" name="Picture 60">
              <a:extLst>
                <a:ext uri="{FF2B5EF4-FFF2-40B4-BE49-F238E27FC236}">
                  <a16:creationId xmlns:a16="http://schemas.microsoft.com/office/drawing/2014/main" id="{B813B3D6-3316-42DF-9EDB-8CD6C9786B97}"/>
                </a:ext>
              </a:extLst>
            </p:cNvPr>
            <p:cNvPicPr>
              <a:picLocks noChangeAspect="1"/>
            </p:cNvPicPr>
            <p:nvPr/>
          </p:nvPicPr>
          <p:blipFill rotWithShape="1">
            <a:blip r:embed="rId5"/>
            <a:srcRect l="24274" t="25904" b="5789"/>
            <a:stretch/>
          </p:blipFill>
          <p:spPr>
            <a:xfrm>
              <a:off x="5779759" y="1842395"/>
              <a:ext cx="4299844" cy="3706030"/>
            </a:xfrm>
            <a:prstGeom prst="rect">
              <a:avLst/>
            </a:prstGeom>
          </p:spPr>
        </p:pic>
        <p:pic>
          <p:nvPicPr>
            <p:cNvPr id="62" name="Picture 61">
              <a:extLst>
                <a:ext uri="{FF2B5EF4-FFF2-40B4-BE49-F238E27FC236}">
                  <a16:creationId xmlns:a16="http://schemas.microsoft.com/office/drawing/2014/main" id="{235E62E6-B95A-4D40-918F-346AFA073E5B}"/>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763512" y="1066220"/>
              <a:ext cx="4300255" cy="801838"/>
            </a:xfrm>
            <a:prstGeom prst="rect">
              <a:avLst/>
            </a:prstGeom>
          </p:spPr>
        </p:pic>
        <p:sp>
          <p:nvSpPr>
            <p:cNvPr id="63" name="TextBox 62">
              <a:extLst>
                <a:ext uri="{FF2B5EF4-FFF2-40B4-BE49-F238E27FC236}">
                  <a16:creationId xmlns:a16="http://schemas.microsoft.com/office/drawing/2014/main" id="{E1E568C1-257B-41E2-A6F2-F3F6288A9BF3}"/>
                </a:ext>
              </a:extLst>
            </p:cNvPr>
            <p:cNvSpPr txBox="1"/>
            <p:nvPr/>
          </p:nvSpPr>
          <p:spPr>
            <a:xfrm>
              <a:off x="5718628" y="5752882"/>
              <a:ext cx="4572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DeepLIFT,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FastISM</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Yuzu,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MoDISCo</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(infers contribution of every base in each control sequence thru lens of model)</a:t>
              </a:r>
            </a:p>
          </p:txBody>
        </p:sp>
      </p:grpSp>
      <p:pic>
        <p:nvPicPr>
          <p:cNvPr id="64" name="Picture 63">
            <a:extLst>
              <a:ext uri="{FF2B5EF4-FFF2-40B4-BE49-F238E27FC236}">
                <a16:creationId xmlns:a16="http://schemas.microsoft.com/office/drawing/2014/main" id="{37D277E6-E863-4E35-9CC7-45842C1D1051}"/>
              </a:ext>
            </a:extLst>
          </p:cNvPr>
          <p:cNvPicPr>
            <a:picLocks noChangeAspect="1"/>
          </p:cNvPicPr>
          <p:nvPr/>
        </p:nvPicPr>
        <p:blipFill>
          <a:blip r:embed="rId6"/>
          <a:stretch>
            <a:fillRect/>
          </a:stretch>
        </p:blipFill>
        <p:spPr>
          <a:xfrm>
            <a:off x="10693786" y="1114188"/>
            <a:ext cx="1323078" cy="1425209"/>
          </a:xfrm>
          <a:prstGeom prst="rect">
            <a:avLst/>
          </a:prstGeom>
        </p:spPr>
      </p:pic>
      <p:pic>
        <p:nvPicPr>
          <p:cNvPr id="65" name="Picture 64">
            <a:extLst>
              <a:ext uri="{FF2B5EF4-FFF2-40B4-BE49-F238E27FC236}">
                <a16:creationId xmlns:a16="http://schemas.microsoft.com/office/drawing/2014/main" id="{7BAD87AD-23AD-445E-9C44-DF34C3275236}"/>
              </a:ext>
            </a:extLst>
          </p:cNvPr>
          <p:cNvPicPr>
            <a:picLocks noChangeAspect="1"/>
          </p:cNvPicPr>
          <p:nvPr/>
        </p:nvPicPr>
        <p:blipFill>
          <a:blip r:embed="rId7"/>
          <a:stretch>
            <a:fillRect/>
          </a:stretch>
        </p:blipFill>
        <p:spPr>
          <a:xfrm>
            <a:off x="10782536" y="2498762"/>
            <a:ext cx="1152378" cy="1371381"/>
          </a:xfrm>
          <a:prstGeom prst="rect">
            <a:avLst/>
          </a:prstGeom>
        </p:spPr>
      </p:pic>
      <p:pic>
        <p:nvPicPr>
          <p:cNvPr id="66" name="Picture 65">
            <a:extLst>
              <a:ext uri="{FF2B5EF4-FFF2-40B4-BE49-F238E27FC236}">
                <a16:creationId xmlns:a16="http://schemas.microsoft.com/office/drawing/2014/main" id="{A179223B-CA8F-42B6-9393-06BF56997667}"/>
              </a:ext>
            </a:extLst>
          </p:cNvPr>
          <p:cNvPicPr>
            <a:picLocks noChangeAspect="1"/>
          </p:cNvPicPr>
          <p:nvPr/>
        </p:nvPicPr>
        <p:blipFill>
          <a:blip r:embed="rId8"/>
          <a:stretch>
            <a:fillRect/>
          </a:stretch>
        </p:blipFill>
        <p:spPr>
          <a:xfrm>
            <a:off x="10875140" y="3960966"/>
            <a:ext cx="1064106" cy="1354722"/>
          </a:xfrm>
          <a:prstGeom prst="rect">
            <a:avLst/>
          </a:prstGeom>
        </p:spPr>
      </p:pic>
      <p:grpSp>
        <p:nvGrpSpPr>
          <p:cNvPr id="48" name="Group 47">
            <a:extLst>
              <a:ext uri="{FF2B5EF4-FFF2-40B4-BE49-F238E27FC236}">
                <a16:creationId xmlns:a16="http://schemas.microsoft.com/office/drawing/2014/main" id="{7C1FADB0-2283-448E-9B32-03D1129E7D5D}"/>
              </a:ext>
            </a:extLst>
          </p:cNvPr>
          <p:cNvGrpSpPr/>
          <p:nvPr/>
        </p:nvGrpSpPr>
        <p:grpSpPr>
          <a:xfrm>
            <a:off x="10875140" y="5406511"/>
            <a:ext cx="1000595" cy="1166847"/>
            <a:chOff x="11291879" y="6712109"/>
            <a:chExt cx="565893" cy="657660"/>
          </a:xfrm>
        </p:grpSpPr>
        <p:pic>
          <p:nvPicPr>
            <p:cNvPr id="67" name="Picture 2">
              <a:extLst>
                <a:ext uri="{FF2B5EF4-FFF2-40B4-BE49-F238E27FC236}">
                  <a16:creationId xmlns:a16="http://schemas.microsoft.com/office/drawing/2014/main" id="{49A6C103-9A67-425F-979D-F91C361B296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00402" y="6712109"/>
              <a:ext cx="528588" cy="528588"/>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F104B854-C5AA-4323-8CDA-8C1C38E9958F}"/>
                </a:ext>
              </a:extLst>
            </p:cNvPr>
            <p:cNvSpPr txBox="1"/>
            <p:nvPr/>
          </p:nvSpPr>
          <p:spPr>
            <a:xfrm>
              <a:off x="11291879" y="7230994"/>
              <a:ext cx="565893" cy="138775"/>
            </a:xfrm>
            <a:prstGeom prst="rect">
              <a:avLst/>
            </a:prstGeom>
            <a:noFill/>
          </p:spPr>
          <p:txBody>
            <a:bodyPr wrap="none" rtlCol="0">
              <a:spAutoFit/>
            </a:bodyPr>
            <a:lstStyle/>
            <a:p>
              <a:r>
                <a:rPr lang="en-US" sz="1000" dirty="0"/>
                <a:t>Jacob Schreiber</a:t>
              </a:r>
            </a:p>
          </p:txBody>
        </p:sp>
      </p:grpSp>
      <p:pic>
        <p:nvPicPr>
          <p:cNvPr id="5" name="Picture 4">
            <a:extLst>
              <a:ext uri="{FF2B5EF4-FFF2-40B4-BE49-F238E27FC236}">
                <a16:creationId xmlns:a16="http://schemas.microsoft.com/office/drawing/2014/main" id="{C2A6EA1D-5036-4FB8-990C-CC33930C3902}"/>
              </a:ext>
            </a:extLst>
          </p:cNvPr>
          <p:cNvPicPr>
            <a:picLocks noChangeAspect="1"/>
          </p:cNvPicPr>
          <p:nvPr/>
        </p:nvPicPr>
        <p:blipFill>
          <a:blip r:embed="rId10"/>
          <a:stretch>
            <a:fillRect/>
          </a:stretch>
        </p:blipFill>
        <p:spPr>
          <a:xfrm>
            <a:off x="0" y="1070270"/>
            <a:ext cx="1199067" cy="1469127"/>
          </a:xfrm>
          <a:prstGeom prst="rect">
            <a:avLst/>
          </a:prstGeom>
        </p:spPr>
      </p:pic>
      <p:pic>
        <p:nvPicPr>
          <p:cNvPr id="12" name="Picture 11">
            <a:extLst>
              <a:ext uri="{FF2B5EF4-FFF2-40B4-BE49-F238E27FC236}">
                <a16:creationId xmlns:a16="http://schemas.microsoft.com/office/drawing/2014/main" id="{29A5FBF8-AEDC-4427-A80F-5743F180DF77}"/>
              </a:ext>
            </a:extLst>
          </p:cNvPr>
          <p:cNvPicPr>
            <a:picLocks noChangeAspect="1"/>
          </p:cNvPicPr>
          <p:nvPr/>
        </p:nvPicPr>
        <p:blipFill>
          <a:blip r:embed="rId11"/>
          <a:stretch>
            <a:fillRect/>
          </a:stretch>
        </p:blipFill>
        <p:spPr>
          <a:xfrm>
            <a:off x="-1" y="4019225"/>
            <a:ext cx="1211315" cy="1260423"/>
          </a:xfrm>
          <a:prstGeom prst="rect">
            <a:avLst/>
          </a:prstGeom>
        </p:spPr>
      </p:pic>
      <p:pic>
        <p:nvPicPr>
          <p:cNvPr id="13" name="Picture 12">
            <a:extLst>
              <a:ext uri="{FF2B5EF4-FFF2-40B4-BE49-F238E27FC236}">
                <a16:creationId xmlns:a16="http://schemas.microsoft.com/office/drawing/2014/main" id="{13547B67-EA53-4009-8183-7C71CC9B6F47}"/>
              </a:ext>
            </a:extLst>
          </p:cNvPr>
          <p:cNvPicPr>
            <a:picLocks noChangeAspect="1"/>
          </p:cNvPicPr>
          <p:nvPr/>
        </p:nvPicPr>
        <p:blipFill>
          <a:blip r:embed="rId12"/>
          <a:stretch>
            <a:fillRect/>
          </a:stretch>
        </p:blipFill>
        <p:spPr>
          <a:xfrm>
            <a:off x="0" y="2604874"/>
            <a:ext cx="1298928" cy="1363290"/>
          </a:xfrm>
          <a:prstGeom prst="rect">
            <a:avLst/>
          </a:prstGeom>
        </p:spPr>
      </p:pic>
    </p:spTree>
    <p:extLst>
      <p:ext uri="{BB962C8B-B14F-4D97-AF65-F5344CB8AC3E}">
        <p14:creationId xmlns:p14="http://schemas.microsoft.com/office/powerpoint/2010/main" val="46258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pSp>
        <p:nvGrpSpPr>
          <p:cNvPr id="45" name="Group 44">
            <a:extLst>
              <a:ext uri="{FF2B5EF4-FFF2-40B4-BE49-F238E27FC236}">
                <a16:creationId xmlns:a16="http://schemas.microsoft.com/office/drawing/2014/main" id="{94B32C8A-9F3E-9B90-9B27-C31D44BBC080}"/>
              </a:ext>
            </a:extLst>
          </p:cNvPr>
          <p:cNvGrpSpPr/>
          <p:nvPr/>
        </p:nvGrpSpPr>
        <p:grpSpPr>
          <a:xfrm>
            <a:off x="5097861" y="1342099"/>
            <a:ext cx="6855525" cy="4958151"/>
            <a:chOff x="5097861" y="1342099"/>
            <a:chExt cx="6855525" cy="4958151"/>
          </a:xfrm>
        </p:grpSpPr>
        <p:sp>
          <p:nvSpPr>
            <p:cNvPr id="31" name="Rectangle 30">
              <a:extLst>
                <a:ext uri="{FF2B5EF4-FFF2-40B4-BE49-F238E27FC236}">
                  <a16:creationId xmlns:a16="http://schemas.microsoft.com/office/drawing/2014/main" id="{2DA520EB-CA4E-3C71-0537-232B4A9D71DF}"/>
                </a:ext>
              </a:extLst>
            </p:cNvPr>
            <p:cNvSpPr/>
            <p:nvPr/>
          </p:nvSpPr>
          <p:spPr>
            <a:xfrm>
              <a:off x="5179237" y="1405719"/>
              <a:ext cx="4536490" cy="4444411"/>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F3B8C00-5288-1A0D-2D20-D8A4D3F56F7B}"/>
                </a:ext>
              </a:extLst>
            </p:cNvPr>
            <p:cNvSpPr/>
            <p:nvPr/>
          </p:nvSpPr>
          <p:spPr>
            <a:xfrm>
              <a:off x="5097861" y="1342099"/>
              <a:ext cx="4536490" cy="4444411"/>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A49F0488-FC88-E7D5-B993-0A02F2D570D5}"/>
                </a:ext>
              </a:extLst>
            </p:cNvPr>
            <p:cNvSpPr txBox="1"/>
            <p:nvPr/>
          </p:nvSpPr>
          <p:spPr>
            <a:xfrm>
              <a:off x="9797103" y="4238147"/>
              <a:ext cx="2156283" cy="2062103"/>
            </a:xfrm>
            <a:prstGeom prst="rect">
              <a:avLst/>
            </a:prstGeom>
            <a:noFill/>
          </p:spPr>
          <p:txBody>
            <a:bodyPr wrap="square">
              <a:spAutoFit/>
            </a:bodyPr>
            <a:lstStyle/>
            <a:p>
              <a:pPr marL="0" marR="0" lvl="0" indent="0" rtl="0">
                <a:lnSpc>
                  <a:spcPct val="100000"/>
                </a:lnSpc>
                <a:spcBef>
                  <a:spcPts val="0"/>
                </a:spcBef>
                <a:spcAft>
                  <a:spcPts val="0"/>
                </a:spcAft>
                <a:buClr>
                  <a:srgbClr val="000000"/>
                </a:buClr>
                <a:buSzPts val="1800"/>
                <a:buFont typeface="Calibri"/>
                <a:buNone/>
              </a:pPr>
              <a:r>
                <a:rPr lang="en-US" sz="2000" b="1" u="sng" dirty="0">
                  <a:solidFill>
                    <a:srgbClr val="000000"/>
                  </a:solidFill>
                  <a:latin typeface="+mj-lt"/>
                  <a:ea typeface="Calibri"/>
                  <a:cs typeface="Calibri"/>
                  <a:sym typeface="Calibri"/>
                </a:rPr>
                <a:t>~5000</a:t>
              </a:r>
              <a:r>
                <a:rPr lang="en-US" sz="2000" b="1" i="0" u="sng" strike="noStrike" cap="none" dirty="0">
                  <a:solidFill>
                    <a:srgbClr val="000000"/>
                  </a:solidFill>
                  <a:latin typeface="+mj-lt"/>
                  <a:ea typeface="Calibri"/>
                  <a:cs typeface="Calibri"/>
                  <a:sym typeface="Calibri"/>
                </a:rPr>
                <a:t> models</a:t>
              </a:r>
            </a:p>
            <a:p>
              <a:pPr marL="0" marR="0" lvl="0" indent="0" rtl="0">
                <a:lnSpc>
                  <a:spcPct val="100000"/>
                </a:lnSpc>
                <a:spcBef>
                  <a:spcPts val="0"/>
                </a:spcBef>
                <a:spcAft>
                  <a:spcPts val="0"/>
                </a:spcAft>
                <a:buClr>
                  <a:srgbClr val="000000"/>
                </a:buClr>
                <a:buSzPts val="1800"/>
                <a:buFont typeface="Calibri"/>
                <a:buNone/>
              </a:pPr>
              <a:r>
                <a:rPr lang="en-US" sz="1800" i="0" strike="noStrike" cap="none" dirty="0">
                  <a:solidFill>
                    <a:srgbClr val="000000"/>
                  </a:solidFill>
                  <a:latin typeface="+mj-lt"/>
                  <a:ea typeface="Calibri"/>
                  <a:cs typeface="Calibri"/>
                  <a:sym typeface="Calibri"/>
                </a:rPr>
                <a:t>Separate model for each expt. </a:t>
              </a:r>
              <a:r>
                <a:rPr lang="en-US" sz="1800" dirty="0">
                  <a:latin typeface="+mj-lt"/>
                  <a:ea typeface="Calibri"/>
                  <a:cs typeface="Calibri"/>
                  <a:sym typeface="Calibri"/>
                </a:rPr>
                <a:t>/ cell type</a:t>
              </a:r>
            </a:p>
            <a:p>
              <a:pPr marL="0" marR="0" lvl="0" indent="0" rtl="0">
                <a:lnSpc>
                  <a:spcPct val="100000"/>
                </a:lnSpc>
                <a:spcBef>
                  <a:spcPts val="0"/>
                </a:spcBef>
                <a:spcAft>
                  <a:spcPts val="0"/>
                </a:spcAft>
                <a:buClr>
                  <a:srgbClr val="000000"/>
                </a:buClr>
                <a:buSzPts val="1800"/>
                <a:buFont typeface="Calibri"/>
                <a:buNone/>
              </a:pPr>
              <a:endParaRPr lang="en-US" dirty="0">
                <a:latin typeface="+mj-lt"/>
                <a:cs typeface="Calibri"/>
                <a:sym typeface="Calibri"/>
              </a:endParaRPr>
            </a:p>
            <a:p>
              <a:pPr marL="0" marR="0" lvl="0" indent="0" rtl="0">
                <a:lnSpc>
                  <a:spcPct val="100000"/>
                </a:lnSpc>
                <a:spcBef>
                  <a:spcPts val="0"/>
                </a:spcBef>
                <a:spcAft>
                  <a:spcPts val="0"/>
                </a:spcAft>
                <a:buClr>
                  <a:srgbClr val="000000"/>
                </a:buClr>
                <a:buSzPts val="1800"/>
                <a:buFont typeface="Calibri"/>
                <a:buNone/>
              </a:pPr>
              <a:r>
                <a:rPr lang="en-US" sz="1800" b="1" dirty="0">
                  <a:latin typeface="+mj-lt"/>
                  <a:cs typeface="Calibri"/>
                  <a:sym typeface="Calibri"/>
                </a:rPr>
                <a:t>NRP used to train a huge number of these models</a:t>
              </a:r>
              <a:endParaRPr lang="en-US" sz="1800" b="1" dirty="0">
                <a:latin typeface="+mj-lt"/>
              </a:endParaRPr>
            </a:p>
          </p:txBody>
        </p:sp>
      </p:grpSp>
      <p:sp>
        <p:nvSpPr>
          <p:cNvPr id="29" name="Rectangle 28">
            <a:extLst>
              <a:ext uri="{FF2B5EF4-FFF2-40B4-BE49-F238E27FC236}">
                <a16:creationId xmlns:a16="http://schemas.microsoft.com/office/drawing/2014/main" id="{A6022F1C-8D99-2E9B-432A-BF28AD5C0937}"/>
              </a:ext>
            </a:extLst>
          </p:cNvPr>
          <p:cNvSpPr/>
          <p:nvPr/>
        </p:nvSpPr>
        <p:spPr>
          <a:xfrm>
            <a:off x="5015883" y="1287261"/>
            <a:ext cx="4536490" cy="4444411"/>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Google Shape;149;g25d13163643_0_1"/>
          <p:cNvSpPr txBox="1"/>
          <p:nvPr/>
        </p:nvSpPr>
        <p:spPr>
          <a:xfrm>
            <a:off x="3899140" y="5848399"/>
            <a:ext cx="6022853"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 sz="2400" b="1" i="0" u="none" strike="noStrike" cap="none" dirty="0">
                <a:solidFill>
                  <a:srgbClr val="000000"/>
                </a:solidFill>
                <a:latin typeface="+mj-lt"/>
                <a:ea typeface="Calibri"/>
                <a:cs typeface="Calibri"/>
                <a:sym typeface="Calibri"/>
              </a:rPr>
              <a:t>BPNet/ChromBPNet</a:t>
            </a:r>
            <a:endParaRPr sz="2400" b="1" i="0" u="none" strike="noStrike" cap="none" dirty="0">
              <a:solidFill>
                <a:srgbClr val="000000"/>
              </a:solidFill>
              <a:latin typeface="+mj-lt"/>
              <a:ea typeface="Calibri"/>
              <a:cs typeface="Calibri"/>
              <a:sym typeface="Calibri"/>
            </a:endParaRPr>
          </a:p>
          <a:p>
            <a:pPr marL="0" marR="0" lvl="0" indent="0" algn="ctr" rtl="0">
              <a:lnSpc>
                <a:spcPct val="100000"/>
              </a:lnSpc>
              <a:spcBef>
                <a:spcPts val="0"/>
              </a:spcBef>
              <a:spcAft>
                <a:spcPts val="0"/>
              </a:spcAft>
              <a:buClr>
                <a:srgbClr val="000000"/>
              </a:buClr>
              <a:buSzPts val="1800"/>
              <a:buFont typeface="Calibri"/>
              <a:buNone/>
            </a:pPr>
            <a:r>
              <a:rPr lang="en" sz="1800" b="0" i="0" u="none" strike="noStrike" cap="none" dirty="0">
                <a:solidFill>
                  <a:srgbClr val="000000"/>
                </a:solidFill>
                <a:latin typeface="+mj-lt"/>
                <a:ea typeface="Calibri"/>
                <a:cs typeface="Calibri"/>
                <a:sym typeface="Calibri"/>
              </a:rPr>
              <a:t>(maps sequence to base-resolution </a:t>
            </a:r>
            <a:r>
              <a:rPr lang="en" dirty="0">
                <a:solidFill>
                  <a:srgbClr val="000000"/>
                </a:solidFill>
                <a:latin typeface="+mj-lt"/>
                <a:ea typeface="Calibri"/>
                <a:cs typeface="Calibri"/>
                <a:sym typeface="Calibri"/>
              </a:rPr>
              <a:t>reg. activity</a:t>
            </a:r>
            <a:r>
              <a:rPr lang="en" sz="1800" b="0" i="0" u="none" strike="noStrike" cap="none" dirty="0">
                <a:solidFill>
                  <a:srgbClr val="000000"/>
                </a:solidFill>
                <a:latin typeface="+mj-lt"/>
                <a:ea typeface="Calibri"/>
                <a:cs typeface="Calibri"/>
                <a:sym typeface="Calibri"/>
              </a:rPr>
              <a:t>)</a:t>
            </a:r>
            <a:endParaRPr dirty="0">
              <a:latin typeface="+mj-lt"/>
            </a:endParaRPr>
          </a:p>
        </p:txBody>
      </p:sp>
      <p:sp>
        <p:nvSpPr>
          <p:cNvPr id="150" name="Google Shape;150;g25d13163643_0_1"/>
          <p:cNvSpPr txBox="1"/>
          <p:nvPr/>
        </p:nvSpPr>
        <p:spPr>
          <a:xfrm>
            <a:off x="10340725" y="6200893"/>
            <a:ext cx="1851275"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i="1" dirty="0">
                <a:solidFill>
                  <a:srgbClr val="7F7F7F"/>
                </a:solidFill>
                <a:latin typeface="Calibri"/>
                <a:ea typeface="Calibri"/>
                <a:cs typeface="Calibri"/>
                <a:sym typeface="Calibri"/>
              </a:rPr>
              <a:t>Paper and models coming soon!</a:t>
            </a:r>
          </a:p>
        </p:txBody>
      </p:sp>
      <p:grpSp>
        <p:nvGrpSpPr>
          <p:cNvPr id="151" name="Google Shape;151;g25d13163643_0_1"/>
          <p:cNvGrpSpPr/>
          <p:nvPr/>
        </p:nvGrpSpPr>
        <p:grpSpPr>
          <a:xfrm>
            <a:off x="5104820" y="1457990"/>
            <a:ext cx="4378348" cy="4265652"/>
            <a:chOff x="2916620" y="1617370"/>
            <a:chExt cx="4992415" cy="4782658"/>
          </a:xfrm>
        </p:grpSpPr>
        <p:pic>
          <p:nvPicPr>
            <p:cNvPr id="152" name="Google Shape;152;g25d13163643_0_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79531" y="2060028"/>
              <a:ext cx="4666594" cy="4340000"/>
            </a:xfrm>
            <a:prstGeom prst="rect">
              <a:avLst/>
            </a:prstGeom>
            <a:noFill/>
            <a:ln>
              <a:noFill/>
            </a:ln>
          </p:spPr>
        </p:pic>
        <p:pic>
          <p:nvPicPr>
            <p:cNvPr id="153" name="Google Shape;153;g25d13163643_0_1"/>
            <p:cNvPicPr preferRelativeResize="0"/>
            <p:nvPr/>
          </p:nvPicPr>
          <p:blipFill rotWithShape="1">
            <a:blip r:embed="rId4">
              <a:alphaModFix/>
            </a:blip>
            <a:srcRect/>
            <a:stretch/>
          </p:blipFill>
          <p:spPr>
            <a:xfrm>
              <a:off x="2916620" y="1617370"/>
              <a:ext cx="4992415" cy="549030"/>
            </a:xfrm>
            <a:prstGeom prst="rect">
              <a:avLst/>
            </a:prstGeom>
            <a:noFill/>
            <a:ln>
              <a:noFill/>
            </a:ln>
          </p:spPr>
        </p:pic>
      </p:grpSp>
      <p:pic>
        <p:nvPicPr>
          <p:cNvPr id="166" name="Google Shape;166;g25d13163643_0_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340725" y="1451106"/>
            <a:ext cx="1298928" cy="1363290"/>
          </a:xfrm>
          <a:prstGeom prst="rect">
            <a:avLst/>
          </a:prstGeom>
          <a:noFill/>
          <a:ln>
            <a:noFill/>
          </a:ln>
        </p:spPr>
      </p:pic>
      <p:sp>
        <p:nvSpPr>
          <p:cNvPr id="167" name="Google Shape;167;g25d13163643_0_1"/>
          <p:cNvSpPr txBox="1"/>
          <p:nvPr/>
        </p:nvSpPr>
        <p:spPr>
          <a:xfrm>
            <a:off x="0" y="54559"/>
            <a:ext cx="12192000" cy="1292631"/>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000" dirty="0" err="1">
                <a:solidFill>
                  <a:schemeClr val="tx1"/>
                </a:solidFill>
                <a:latin typeface="Calibri"/>
                <a:ea typeface="Calibri"/>
                <a:cs typeface="Calibri"/>
                <a:sym typeface="Calibri"/>
              </a:rPr>
              <a:t>ChromBPNet</a:t>
            </a:r>
            <a:r>
              <a:rPr lang="en-US" sz="4000" dirty="0">
                <a:solidFill>
                  <a:schemeClr val="tx1"/>
                </a:solidFill>
                <a:latin typeface="Calibri"/>
                <a:ea typeface="Calibri"/>
                <a:cs typeface="Calibri"/>
                <a:sym typeface="Calibri"/>
              </a:rPr>
              <a:t>: base-resolution deep learning models of regulatory activity</a:t>
            </a:r>
          </a:p>
        </p:txBody>
      </p:sp>
      <p:pic>
        <p:nvPicPr>
          <p:cNvPr id="2" name="Picture 8" descr="Fig. 1">
            <a:extLst>
              <a:ext uri="{FF2B5EF4-FFF2-40B4-BE49-F238E27FC236}">
                <a16:creationId xmlns:a16="http://schemas.microsoft.com/office/drawing/2014/main" id="{A865AF06-1322-A9AE-B88B-BF386E88F8E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8775" y="1436464"/>
            <a:ext cx="3019451" cy="31233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figure 1">
            <a:extLst>
              <a:ext uri="{FF2B5EF4-FFF2-40B4-BE49-F238E27FC236}">
                <a16:creationId xmlns:a16="http://schemas.microsoft.com/office/drawing/2014/main" id="{226355F1-3167-F36A-948B-E45EC6BFD81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4655814"/>
            <a:ext cx="3817003" cy="214532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D47F7C68-1E1F-691D-C366-4A4F409DAF91}"/>
              </a:ext>
            </a:extLst>
          </p:cNvPr>
          <p:cNvCxnSpPr>
            <a:cxnSpLocks/>
          </p:cNvCxnSpPr>
          <p:nvPr/>
        </p:nvCxnSpPr>
        <p:spPr>
          <a:xfrm>
            <a:off x="3487237" y="1861422"/>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985DBF24-BF45-F03F-7ACD-A23EF72C5DD9}"/>
              </a:ext>
            </a:extLst>
          </p:cNvPr>
          <p:cNvCxnSpPr>
            <a:cxnSpLocks/>
          </p:cNvCxnSpPr>
          <p:nvPr/>
        </p:nvCxnSpPr>
        <p:spPr>
          <a:xfrm>
            <a:off x="3487237" y="2166222"/>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BB6F5F7A-F5BE-9131-53CC-7A62737F0913}"/>
              </a:ext>
            </a:extLst>
          </p:cNvPr>
          <p:cNvCxnSpPr>
            <a:cxnSpLocks/>
          </p:cNvCxnSpPr>
          <p:nvPr/>
        </p:nvCxnSpPr>
        <p:spPr>
          <a:xfrm>
            <a:off x="3487237" y="2318622"/>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389A5ECB-7018-12E7-FE57-D35222013588}"/>
              </a:ext>
            </a:extLst>
          </p:cNvPr>
          <p:cNvCxnSpPr>
            <a:cxnSpLocks/>
          </p:cNvCxnSpPr>
          <p:nvPr/>
        </p:nvCxnSpPr>
        <p:spPr>
          <a:xfrm>
            <a:off x="3487237" y="2471022"/>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517E37F3-5FA1-6799-37A3-A6EA9BD43506}"/>
              </a:ext>
            </a:extLst>
          </p:cNvPr>
          <p:cNvCxnSpPr>
            <a:cxnSpLocks/>
          </p:cNvCxnSpPr>
          <p:nvPr/>
        </p:nvCxnSpPr>
        <p:spPr>
          <a:xfrm>
            <a:off x="3487237" y="2623422"/>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97871490-4A1D-AFE6-E7AF-6E57EA83474A}"/>
              </a:ext>
            </a:extLst>
          </p:cNvPr>
          <p:cNvCxnSpPr>
            <a:cxnSpLocks/>
          </p:cNvCxnSpPr>
          <p:nvPr/>
        </p:nvCxnSpPr>
        <p:spPr>
          <a:xfrm>
            <a:off x="3487237" y="2775822"/>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1D225192-B354-29D2-5345-73427FD018C9}"/>
              </a:ext>
            </a:extLst>
          </p:cNvPr>
          <p:cNvCxnSpPr>
            <a:cxnSpLocks/>
          </p:cNvCxnSpPr>
          <p:nvPr/>
        </p:nvCxnSpPr>
        <p:spPr>
          <a:xfrm>
            <a:off x="3487237" y="2928222"/>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25DA2891-CDD8-FCA4-F581-A1974E0F9614}"/>
              </a:ext>
            </a:extLst>
          </p:cNvPr>
          <p:cNvCxnSpPr>
            <a:cxnSpLocks/>
          </p:cNvCxnSpPr>
          <p:nvPr/>
        </p:nvCxnSpPr>
        <p:spPr>
          <a:xfrm>
            <a:off x="3487237" y="3080622"/>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4CACDECF-5575-5F62-D9B4-9812C2F5F801}"/>
              </a:ext>
            </a:extLst>
          </p:cNvPr>
          <p:cNvCxnSpPr>
            <a:cxnSpLocks/>
          </p:cNvCxnSpPr>
          <p:nvPr/>
        </p:nvCxnSpPr>
        <p:spPr>
          <a:xfrm>
            <a:off x="3487237" y="3233022"/>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E18C9293-2E79-CE5D-E5AC-77B8CF92BF5D}"/>
              </a:ext>
            </a:extLst>
          </p:cNvPr>
          <p:cNvCxnSpPr>
            <a:cxnSpLocks/>
          </p:cNvCxnSpPr>
          <p:nvPr/>
        </p:nvCxnSpPr>
        <p:spPr>
          <a:xfrm>
            <a:off x="3487237" y="3385422"/>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FE1EE039-34A7-F7B8-D5C5-7B14154B6F4E}"/>
              </a:ext>
            </a:extLst>
          </p:cNvPr>
          <p:cNvCxnSpPr>
            <a:cxnSpLocks/>
          </p:cNvCxnSpPr>
          <p:nvPr/>
        </p:nvCxnSpPr>
        <p:spPr>
          <a:xfrm>
            <a:off x="3487237" y="3537822"/>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A5ECABCE-5939-2670-43D7-A9C24C7BCBFE}"/>
              </a:ext>
            </a:extLst>
          </p:cNvPr>
          <p:cNvCxnSpPr>
            <a:cxnSpLocks/>
          </p:cNvCxnSpPr>
          <p:nvPr/>
        </p:nvCxnSpPr>
        <p:spPr>
          <a:xfrm>
            <a:off x="3487237" y="3690222"/>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CF612CA3-4102-F60C-66C7-2A59F5E81D59}"/>
              </a:ext>
            </a:extLst>
          </p:cNvPr>
          <p:cNvCxnSpPr>
            <a:cxnSpLocks/>
          </p:cNvCxnSpPr>
          <p:nvPr/>
        </p:nvCxnSpPr>
        <p:spPr>
          <a:xfrm>
            <a:off x="3487237" y="3842622"/>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4BAE6C49-A6C2-244B-14F0-B1C42ABD4074}"/>
              </a:ext>
            </a:extLst>
          </p:cNvPr>
          <p:cNvCxnSpPr>
            <a:cxnSpLocks/>
          </p:cNvCxnSpPr>
          <p:nvPr/>
        </p:nvCxnSpPr>
        <p:spPr>
          <a:xfrm>
            <a:off x="3487237" y="3995022"/>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A2BF5050-0EAF-5BD3-B49E-D577D093DBFD}"/>
              </a:ext>
            </a:extLst>
          </p:cNvPr>
          <p:cNvCxnSpPr>
            <a:cxnSpLocks/>
          </p:cNvCxnSpPr>
          <p:nvPr/>
        </p:nvCxnSpPr>
        <p:spPr>
          <a:xfrm>
            <a:off x="3487237" y="4147422"/>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E08677F7-A761-B362-1912-6403B39ABD87}"/>
              </a:ext>
            </a:extLst>
          </p:cNvPr>
          <p:cNvCxnSpPr>
            <a:cxnSpLocks/>
          </p:cNvCxnSpPr>
          <p:nvPr/>
        </p:nvCxnSpPr>
        <p:spPr>
          <a:xfrm>
            <a:off x="3487237" y="4299822"/>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C7F9BE11-7827-191D-25D0-4FF14A764051}"/>
              </a:ext>
            </a:extLst>
          </p:cNvPr>
          <p:cNvSpPr txBox="1"/>
          <p:nvPr/>
        </p:nvSpPr>
        <p:spPr>
          <a:xfrm>
            <a:off x="3587417" y="1526561"/>
            <a:ext cx="1031051" cy="307777"/>
          </a:xfrm>
          <a:prstGeom prst="rect">
            <a:avLst/>
          </a:prstGeom>
          <a:noFill/>
        </p:spPr>
        <p:txBody>
          <a:bodyPr wrap="none" rtlCol="0">
            <a:spAutoFit/>
          </a:bodyPr>
          <a:lstStyle/>
          <a:p>
            <a:r>
              <a:rPr lang="en-US" dirty="0">
                <a:latin typeface="+mj-lt"/>
              </a:rPr>
              <a:t>Cell type 1</a:t>
            </a:r>
          </a:p>
        </p:txBody>
      </p:sp>
      <p:sp>
        <p:nvSpPr>
          <p:cNvPr id="26" name="TextBox 25">
            <a:extLst>
              <a:ext uri="{FF2B5EF4-FFF2-40B4-BE49-F238E27FC236}">
                <a16:creationId xmlns:a16="http://schemas.microsoft.com/office/drawing/2014/main" id="{2B9D30A2-7032-CDAA-160B-CC5934035029}"/>
              </a:ext>
            </a:extLst>
          </p:cNvPr>
          <p:cNvSpPr txBox="1"/>
          <p:nvPr/>
        </p:nvSpPr>
        <p:spPr>
          <a:xfrm>
            <a:off x="3552887" y="1889917"/>
            <a:ext cx="1031051" cy="307777"/>
          </a:xfrm>
          <a:prstGeom prst="rect">
            <a:avLst/>
          </a:prstGeom>
          <a:noFill/>
        </p:spPr>
        <p:txBody>
          <a:bodyPr wrap="none" rtlCol="0">
            <a:spAutoFit/>
          </a:bodyPr>
          <a:lstStyle/>
          <a:p>
            <a:r>
              <a:rPr lang="en-US" dirty="0">
                <a:latin typeface="+mj-lt"/>
              </a:rPr>
              <a:t>Cell type 2</a:t>
            </a:r>
          </a:p>
        </p:txBody>
      </p:sp>
      <p:sp>
        <p:nvSpPr>
          <p:cNvPr id="27" name="TextBox 26">
            <a:extLst>
              <a:ext uri="{FF2B5EF4-FFF2-40B4-BE49-F238E27FC236}">
                <a16:creationId xmlns:a16="http://schemas.microsoft.com/office/drawing/2014/main" id="{06ED687E-77CA-398B-C665-E9CB517F90C4}"/>
              </a:ext>
            </a:extLst>
          </p:cNvPr>
          <p:cNvSpPr txBox="1"/>
          <p:nvPr/>
        </p:nvSpPr>
        <p:spPr>
          <a:xfrm>
            <a:off x="3438337" y="4308572"/>
            <a:ext cx="1329210" cy="307777"/>
          </a:xfrm>
          <a:prstGeom prst="rect">
            <a:avLst/>
          </a:prstGeom>
          <a:noFill/>
        </p:spPr>
        <p:txBody>
          <a:bodyPr wrap="none" rtlCol="0">
            <a:spAutoFit/>
          </a:bodyPr>
          <a:lstStyle/>
          <a:p>
            <a:r>
              <a:rPr lang="en-US" dirty="0">
                <a:latin typeface="+mj-lt"/>
              </a:rPr>
              <a:t>Cell type 1090</a:t>
            </a:r>
          </a:p>
        </p:txBody>
      </p:sp>
      <p:sp>
        <p:nvSpPr>
          <p:cNvPr id="40" name="TextBox 39">
            <a:extLst>
              <a:ext uri="{FF2B5EF4-FFF2-40B4-BE49-F238E27FC236}">
                <a16:creationId xmlns:a16="http://schemas.microsoft.com/office/drawing/2014/main" id="{8C53D231-840D-D02D-DF81-26CE5FAA359A}"/>
              </a:ext>
            </a:extLst>
          </p:cNvPr>
          <p:cNvSpPr txBox="1"/>
          <p:nvPr/>
        </p:nvSpPr>
        <p:spPr>
          <a:xfrm>
            <a:off x="4829919" y="6500784"/>
            <a:ext cx="4598056" cy="369332"/>
          </a:xfrm>
          <a:prstGeom prst="rect">
            <a:avLst/>
          </a:prstGeom>
          <a:noFill/>
        </p:spPr>
        <p:txBody>
          <a:bodyPr wrap="square">
            <a:spAutoFit/>
          </a:bodyPr>
          <a:lstStyle/>
          <a:p>
            <a:r>
              <a:rPr lang="en-US" dirty="0">
                <a:latin typeface="+mj-lt"/>
                <a:hlinkClick r:id="rId8"/>
              </a:rPr>
              <a:t>https://github.com/kundajelab/chrombpnet</a:t>
            </a:r>
            <a:endParaRPr lang="en-US" dirty="0">
              <a:latin typeface="+mj-lt"/>
            </a:endParaRPr>
          </a:p>
        </p:txBody>
      </p:sp>
      <p:pic>
        <p:nvPicPr>
          <p:cNvPr id="5" name="Picture 4">
            <a:extLst>
              <a:ext uri="{FF2B5EF4-FFF2-40B4-BE49-F238E27FC236}">
                <a16:creationId xmlns:a16="http://schemas.microsoft.com/office/drawing/2014/main" id="{F618B69B-F7F6-6543-4003-00CD4A6CE919}"/>
              </a:ext>
            </a:extLst>
          </p:cNvPr>
          <p:cNvPicPr>
            <a:picLocks noChangeAspect="1"/>
          </p:cNvPicPr>
          <p:nvPr/>
        </p:nvPicPr>
        <p:blipFill>
          <a:blip r:embed="rId9"/>
          <a:stretch>
            <a:fillRect/>
          </a:stretch>
        </p:blipFill>
        <p:spPr>
          <a:xfrm>
            <a:off x="10541914" y="2740753"/>
            <a:ext cx="1097739" cy="14355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25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nodeType="afterEffect">
                                  <p:stCondLst>
                                    <p:cond delay="25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25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nodeType="afterEffect">
                                  <p:stCondLst>
                                    <p:cond delay="25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250"/>
                                  </p:stCondLst>
                                  <p:childTnLst>
                                    <p:set>
                                      <p:cBhvr>
                                        <p:cTn id="25" dur="1" fill="hold">
                                          <p:stCondLst>
                                            <p:cond delay="0"/>
                                          </p:stCondLst>
                                        </p:cTn>
                                        <p:tgtEl>
                                          <p:spTgt spid="16"/>
                                        </p:tgtEl>
                                        <p:attrNameLst>
                                          <p:attrName>style.visibility</p:attrName>
                                        </p:attrNameLst>
                                      </p:cBhvr>
                                      <p:to>
                                        <p:strVal val="visible"/>
                                      </p:to>
                                    </p:set>
                                  </p:childTnLst>
                                </p:cTn>
                              </p:par>
                            </p:childTnLst>
                          </p:cTn>
                        </p:par>
                        <p:par>
                          <p:cTn id="26" fill="hold">
                            <p:stCondLst>
                              <p:cond delay="1250"/>
                            </p:stCondLst>
                            <p:childTnLst>
                              <p:par>
                                <p:cTn id="27" presetID="1" presetClass="entr" presetSubtype="0" fill="hold" nodeType="afterEffect">
                                  <p:stCondLst>
                                    <p:cond delay="250"/>
                                  </p:stCondLst>
                                  <p:childTnLst>
                                    <p:set>
                                      <p:cBhvr>
                                        <p:cTn id="28" dur="1" fill="hold">
                                          <p:stCondLst>
                                            <p:cond delay="0"/>
                                          </p:stCondLst>
                                        </p:cTn>
                                        <p:tgtEl>
                                          <p:spTgt spid="17"/>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nodeType="afterEffect">
                                  <p:stCondLst>
                                    <p:cond delay="250"/>
                                  </p:stCondLst>
                                  <p:childTnLst>
                                    <p:set>
                                      <p:cBhvr>
                                        <p:cTn id="31" dur="1" fill="hold">
                                          <p:stCondLst>
                                            <p:cond delay="0"/>
                                          </p:stCondLst>
                                        </p:cTn>
                                        <p:tgtEl>
                                          <p:spTgt spid="18"/>
                                        </p:tgtEl>
                                        <p:attrNameLst>
                                          <p:attrName>style.visibility</p:attrName>
                                        </p:attrNameLst>
                                      </p:cBhvr>
                                      <p:to>
                                        <p:strVal val="visible"/>
                                      </p:to>
                                    </p:set>
                                  </p:childTnLst>
                                </p:cTn>
                              </p:par>
                            </p:childTnLst>
                          </p:cTn>
                        </p:par>
                        <p:par>
                          <p:cTn id="32" fill="hold">
                            <p:stCondLst>
                              <p:cond delay="1750"/>
                            </p:stCondLst>
                            <p:childTnLst>
                              <p:par>
                                <p:cTn id="33" presetID="1" presetClass="entr" presetSubtype="0" fill="hold" nodeType="afterEffect">
                                  <p:stCondLst>
                                    <p:cond delay="25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nodeType="afterEffect">
                                  <p:stCondLst>
                                    <p:cond delay="250"/>
                                  </p:stCondLst>
                                  <p:childTnLst>
                                    <p:set>
                                      <p:cBhvr>
                                        <p:cTn id="37" dur="1" fill="hold">
                                          <p:stCondLst>
                                            <p:cond delay="0"/>
                                          </p:stCondLst>
                                        </p:cTn>
                                        <p:tgtEl>
                                          <p:spTgt spid="20"/>
                                        </p:tgtEl>
                                        <p:attrNameLst>
                                          <p:attrName>style.visibility</p:attrName>
                                        </p:attrNameLst>
                                      </p:cBhvr>
                                      <p:to>
                                        <p:strVal val="visible"/>
                                      </p:to>
                                    </p:set>
                                  </p:childTnLst>
                                </p:cTn>
                              </p:par>
                            </p:childTnLst>
                          </p:cTn>
                        </p:par>
                        <p:par>
                          <p:cTn id="38" fill="hold">
                            <p:stCondLst>
                              <p:cond delay="2250"/>
                            </p:stCondLst>
                            <p:childTnLst>
                              <p:par>
                                <p:cTn id="39" presetID="1" presetClass="entr" presetSubtype="0" fill="hold" nodeType="afterEffect">
                                  <p:stCondLst>
                                    <p:cond delay="250"/>
                                  </p:stCondLst>
                                  <p:childTnLst>
                                    <p:set>
                                      <p:cBhvr>
                                        <p:cTn id="40" dur="1" fill="hold">
                                          <p:stCondLst>
                                            <p:cond delay="0"/>
                                          </p:stCondLst>
                                        </p:cTn>
                                        <p:tgtEl>
                                          <p:spTgt spid="21"/>
                                        </p:tgtEl>
                                        <p:attrNameLst>
                                          <p:attrName>style.visibility</p:attrName>
                                        </p:attrNameLst>
                                      </p:cBhvr>
                                      <p:to>
                                        <p:strVal val="visible"/>
                                      </p:to>
                                    </p:set>
                                  </p:childTnLst>
                                </p:cTn>
                              </p:par>
                            </p:childTnLst>
                          </p:cTn>
                        </p:par>
                        <p:par>
                          <p:cTn id="41" fill="hold">
                            <p:stCondLst>
                              <p:cond delay="2500"/>
                            </p:stCondLst>
                            <p:childTnLst>
                              <p:par>
                                <p:cTn id="42" presetID="1" presetClass="entr" presetSubtype="0" fill="hold" nodeType="afterEffect">
                                  <p:stCondLst>
                                    <p:cond delay="250"/>
                                  </p:stCondLst>
                                  <p:childTnLst>
                                    <p:set>
                                      <p:cBhvr>
                                        <p:cTn id="43" dur="1" fill="hold">
                                          <p:stCondLst>
                                            <p:cond delay="0"/>
                                          </p:stCondLst>
                                        </p:cTn>
                                        <p:tgtEl>
                                          <p:spTgt spid="22"/>
                                        </p:tgtEl>
                                        <p:attrNameLst>
                                          <p:attrName>style.visibility</p:attrName>
                                        </p:attrNameLst>
                                      </p:cBhvr>
                                      <p:to>
                                        <p:strVal val="visible"/>
                                      </p:to>
                                    </p:set>
                                  </p:childTnLst>
                                </p:cTn>
                              </p:par>
                            </p:childTnLst>
                          </p:cTn>
                        </p:par>
                        <p:par>
                          <p:cTn id="44" fill="hold">
                            <p:stCondLst>
                              <p:cond delay="2750"/>
                            </p:stCondLst>
                            <p:childTnLst>
                              <p:par>
                                <p:cTn id="45" presetID="1" presetClass="entr" presetSubtype="0" fill="hold" nodeType="afterEffect">
                                  <p:stCondLst>
                                    <p:cond delay="250"/>
                                  </p:stCondLst>
                                  <p:childTnLst>
                                    <p:set>
                                      <p:cBhvr>
                                        <p:cTn id="46" dur="1" fill="hold">
                                          <p:stCondLst>
                                            <p:cond delay="0"/>
                                          </p:stCondLst>
                                        </p:cTn>
                                        <p:tgtEl>
                                          <p:spTgt spid="23"/>
                                        </p:tgtEl>
                                        <p:attrNameLst>
                                          <p:attrName>style.visibility</p:attrName>
                                        </p:attrNameLst>
                                      </p:cBhvr>
                                      <p:to>
                                        <p:strVal val="visible"/>
                                      </p:to>
                                    </p:set>
                                  </p:childTnLst>
                                </p:cTn>
                              </p:par>
                            </p:childTnLst>
                          </p:cTn>
                        </p:par>
                        <p:par>
                          <p:cTn id="47" fill="hold">
                            <p:stCondLst>
                              <p:cond delay="3000"/>
                            </p:stCondLst>
                            <p:childTnLst>
                              <p:par>
                                <p:cTn id="48" presetID="1" presetClass="entr" presetSubtype="0" fill="hold" nodeType="afterEffect">
                                  <p:stCondLst>
                                    <p:cond delay="250"/>
                                  </p:stCondLst>
                                  <p:childTnLst>
                                    <p:set>
                                      <p:cBhvr>
                                        <p:cTn id="49" dur="1" fill="hold">
                                          <p:stCondLst>
                                            <p:cond delay="0"/>
                                          </p:stCondLst>
                                        </p:cTn>
                                        <p:tgtEl>
                                          <p:spTgt spid="24"/>
                                        </p:tgtEl>
                                        <p:attrNameLst>
                                          <p:attrName>style.visibility</p:attrName>
                                        </p:attrNameLst>
                                      </p:cBhvr>
                                      <p:to>
                                        <p:strVal val="visible"/>
                                      </p:to>
                                    </p:set>
                                  </p:childTnLst>
                                </p:cTn>
                              </p:par>
                            </p:childTnLst>
                          </p:cTn>
                        </p:par>
                        <p:par>
                          <p:cTn id="50" fill="hold">
                            <p:stCondLst>
                              <p:cond delay="3250"/>
                            </p:stCondLst>
                            <p:childTnLst>
                              <p:par>
                                <p:cTn id="51" presetID="1"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450149-5519-4155-BB7F-17523922A753}"/>
              </a:ext>
            </a:extLst>
          </p:cNvPr>
          <p:cNvSpPr>
            <a:spLocks noGrp="1"/>
          </p:cNvSpPr>
          <p:nvPr>
            <p:ph type="title"/>
          </p:nvPr>
        </p:nvSpPr>
        <p:spPr>
          <a:xfrm>
            <a:off x="3480850" y="258417"/>
            <a:ext cx="5026542" cy="68309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600" b="1" dirty="0">
                <a:latin typeface="+mj-lt"/>
              </a:rPr>
              <a:t>Usage of NRP in our work</a:t>
            </a:r>
          </a:p>
        </p:txBody>
      </p:sp>
      <p:sp>
        <p:nvSpPr>
          <p:cNvPr id="6" name="Content Placeholder 5">
            <a:extLst>
              <a:ext uri="{FF2B5EF4-FFF2-40B4-BE49-F238E27FC236}">
                <a16:creationId xmlns:a16="http://schemas.microsoft.com/office/drawing/2014/main" id="{D5A0700B-36E4-4669-9007-F001BA097130}"/>
              </a:ext>
            </a:extLst>
          </p:cNvPr>
          <p:cNvSpPr>
            <a:spLocks noGrp="1"/>
          </p:cNvSpPr>
          <p:nvPr>
            <p:ph idx="1"/>
          </p:nvPr>
        </p:nvSpPr>
        <p:spPr>
          <a:xfrm>
            <a:off x="556751" y="1168722"/>
            <a:ext cx="11078497" cy="5430861"/>
          </a:xfrm>
        </p:spPr>
        <p:txBody>
          <a:bodyPr>
            <a:noAutofit/>
          </a:bodyPr>
          <a:lstStyle/>
          <a:p>
            <a:r>
              <a:rPr lang="en-US" sz="3200" dirty="0"/>
              <a:t>Training and analyzing 5000+ models requires a massive amount of compute</a:t>
            </a:r>
          </a:p>
          <a:p>
            <a:r>
              <a:rPr lang="en-US" sz="3200" dirty="0"/>
              <a:t>Workflow is both CPU-heavy (data preprocessing) and GPU-heavy (model training and evaluation)</a:t>
            </a:r>
          </a:p>
          <a:p>
            <a:r>
              <a:rPr lang="en-US" sz="3200" dirty="0"/>
              <a:t>Nautilus served as an ideal platform to meet our compute needs</a:t>
            </a:r>
          </a:p>
          <a:p>
            <a:pPr lvl="1"/>
            <a:r>
              <a:rPr lang="en-US" sz="2800" dirty="0"/>
              <a:t>Availability of CPUs and GPUs allowed us to train and evaluate our models in a timely manner</a:t>
            </a:r>
          </a:p>
          <a:p>
            <a:pPr lvl="1"/>
            <a:r>
              <a:rPr lang="en-US" sz="2800" dirty="0"/>
              <a:t>Kubernetes engine allowed for easy parallelization</a:t>
            </a:r>
          </a:p>
        </p:txBody>
      </p:sp>
    </p:spTree>
    <p:extLst>
      <p:ext uri="{BB962C8B-B14F-4D97-AF65-F5344CB8AC3E}">
        <p14:creationId xmlns:p14="http://schemas.microsoft.com/office/powerpoint/2010/main" val="7675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E4D912-6670-9F53-5280-DD229E04AF6E}"/>
              </a:ext>
            </a:extLst>
          </p:cNvPr>
          <p:cNvPicPr>
            <a:picLocks noChangeAspect="1"/>
          </p:cNvPicPr>
          <p:nvPr/>
        </p:nvPicPr>
        <p:blipFill>
          <a:blip r:embed="rId3"/>
          <a:stretch>
            <a:fillRect/>
          </a:stretch>
        </p:blipFill>
        <p:spPr>
          <a:xfrm>
            <a:off x="0" y="0"/>
            <a:ext cx="12179472" cy="6858000"/>
          </a:xfrm>
          <a:prstGeom prst="rect">
            <a:avLst/>
          </a:prstGeom>
        </p:spPr>
      </p:pic>
    </p:spTree>
    <p:extLst>
      <p:ext uri="{BB962C8B-B14F-4D97-AF65-F5344CB8AC3E}">
        <p14:creationId xmlns:p14="http://schemas.microsoft.com/office/powerpoint/2010/main" val="2479804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pic>
        <p:nvPicPr>
          <p:cNvPr id="54" name="Picture 53">
            <a:extLst>
              <a:ext uri="{FF2B5EF4-FFF2-40B4-BE49-F238E27FC236}">
                <a16:creationId xmlns:a16="http://schemas.microsoft.com/office/drawing/2014/main" id="{D664CB03-C424-4CE6-86ED-B5623EEB0B1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21452" y="993484"/>
            <a:ext cx="3591841" cy="2240456"/>
          </a:xfrm>
          <a:prstGeom prst="rect">
            <a:avLst/>
          </a:prstGeom>
        </p:spPr>
      </p:pic>
      <p:sp>
        <p:nvSpPr>
          <p:cNvPr id="1228" name="Google Shape;1228;p101"/>
          <p:cNvSpPr txBox="1">
            <a:spLocks noGrp="1"/>
          </p:cNvSpPr>
          <p:nvPr>
            <p:ph type="title" idx="4294967295"/>
          </p:nvPr>
        </p:nvSpPr>
        <p:spPr>
          <a:xfrm>
            <a:off x="154662" y="5617"/>
            <a:ext cx="11882674" cy="555342"/>
          </a:xfrm>
          <a:prstGeom prst="rect">
            <a:avLst/>
          </a:prstGeom>
        </p:spPr>
        <p:style>
          <a:lnRef idx="1">
            <a:schemeClr val="accent6"/>
          </a:lnRef>
          <a:fillRef idx="2">
            <a:schemeClr val="accent6"/>
          </a:fillRef>
          <a:effectRef idx="1">
            <a:schemeClr val="accent6"/>
          </a:effectRef>
          <a:fontRef idx="minor">
            <a:schemeClr val="dk1"/>
          </a:fontRef>
        </p:style>
        <p:txBody>
          <a:bodyPr spcFirstLastPara="1" vert="horz" wrap="square" lIns="91425" tIns="91425" rIns="91425" bIns="91425" rtlCol="0" anchor="ctr" anchorCtr="0">
            <a:noAutofit/>
          </a:bodyPr>
          <a:lstStyle/>
          <a:p>
            <a:pPr algn="ctr">
              <a:spcBef>
                <a:spcPts val="0"/>
              </a:spcBef>
            </a:pPr>
            <a:r>
              <a:rPr lang="en-US" sz="2800" b="1" dirty="0">
                <a:latin typeface="+mj-lt"/>
              </a:rPr>
              <a:t>Our models can predict effect of genetic variants on molecular activity</a:t>
            </a:r>
            <a:endParaRPr sz="2800" b="1" dirty="0">
              <a:latin typeface="+mj-lt"/>
            </a:endParaRPr>
          </a:p>
        </p:txBody>
      </p:sp>
      <p:sp>
        <p:nvSpPr>
          <p:cNvPr id="17" name="TextBox 16">
            <a:extLst>
              <a:ext uri="{FF2B5EF4-FFF2-40B4-BE49-F238E27FC236}">
                <a16:creationId xmlns:a16="http://schemas.microsoft.com/office/drawing/2014/main" id="{4D17FDFD-0534-4C5B-8ED3-6FB3FB33EC5B}"/>
              </a:ext>
            </a:extLst>
          </p:cNvPr>
          <p:cNvSpPr txBox="1"/>
          <p:nvPr/>
        </p:nvSpPr>
        <p:spPr>
          <a:xfrm>
            <a:off x="3950454" y="557940"/>
            <a:ext cx="49686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Predicted molecular profile of protein-DNA binding</a:t>
            </a:r>
          </a:p>
        </p:txBody>
      </p:sp>
      <p:cxnSp>
        <p:nvCxnSpPr>
          <p:cNvPr id="49" name="Straight Arrow Connector 48">
            <a:extLst>
              <a:ext uri="{FF2B5EF4-FFF2-40B4-BE49-F238E27FC236}">
                <a16:creationId xmlns:a16="http://schemas.microsoft.com/office/drawing/2014/main" id="{78F7F276-D939-4446-989C-316130216D1E}"/>
              </a:ext>
            </a:extLst>
          </p:cNvPr>
          <p:cNvCxnSpPr/>
          <p:nvPr/>
        </p:nvCxnSpPr>
        <p:spPr>
          <a:xfrm>
            <a:off x="4539042" y="3309657"/>
            <a:ext cx="341202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E22CDA73-3A4A-48D7-97DD-BE588611889A}"/>
              </a:ext>
            </a:extLst>
          </p:cNvPr>
          <p:cNvSpPr txBox="1"/>
          <p:nvPr/>
        </p:nvSpPr>
        <p:spPr>
          <a:xfrm>
            <a:off x="5918718" y="3330385"/>
            <a:ext cx="5966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Kb</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8" name="Straight Connector 57">
            <a:extLst>
              <a:ext uri="{FF2B5EF4-FFF2-40B4-BE49-F238E27FC236}">
                <a16:creationId xmlns:a16="http://schemas.microsoft.com/office/drawing/2014/main" id="{3C10AB02-36C1-449F-8E0E-8C2E927560DB}"/>
              </a:ext>
            </a:extLst>
          </p:cNvPr>
          <p:cNvCxnSpPr>
            <a:cxnSpLocks/>
          </p:cNvCxnSpPr>
          <p:nvPr/>
        </p:nvCxnSpPr>
        <p:spPr>
          <a:xfrm>
            <a:off x="6245965" y="886554"/>
            <a:ext cx="0" cy="582259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EFFFD74-6F45-4BCC-A74A-4ADFCD7B934E}"/>
              </a:ext>
            </a:extLst>
          </p:cNvPr>
          <p:cNvCxnSpPr/>
          <p:nvPr/>
        </p:nvCxnSpPr>
        <p:spPr>
          <a:xfrm>
            <a:off x="4608549" y="2222205"/>
            <a:ext cx="3404744" cy="0"/>
          </a:xfrm>
          <a:prstGeom prst="line">
            <a:avLst/>
          </a:prstGeom>
        </p:spPr>
        <p:style>
          <a:lnRef idx="1">
            <a:schemeClr val="accent3"/>
          </a:lnRef>
          <a:fillRef idx="0">
            <a:schemeClr val="accent3"/>
          </a:fillRef>
          <a:effectRef idx="0">
            <a:schemeClr val="accent3"/>
          </a:effectRef>
          <a:fontRef idx="minor">
            <a:schemeClr val="tx1"/>
          </a:fontRef>
        </p:style>
      </p:cxnSp>
      <p:sp>
        <p:nvSpPr>
          <p:cNvPr id="65" name="TextBox 64">
            <a:extLst>
              <a:ext uri="{FF2B5EF4-FFF2-40B4-BE49-F238E27FC236}">
                <a16:creationId xmlns:a16="http://schemas.microsoft.com/office/drawing/2014/main" id="{0C9C4933-DC21-4728-BB29-A55219D424FA}"/>
              </a:ext>
            </a:extLst>
          </p:cNvPr>
          <p:cNvSpPr txBox="1"/>
          <p:nvPr/>
        </p:nvSpPr>
        <p:spPr>
          <a:xfrm>
            <a:off x="7269041" y="980737"/>
            <a:ext cx="7675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ref=C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Lightning Bolt 83">
            <a:extLst>
              <a:ext uri="{FF2B5EF4-FFF2-40B4-BE49-F238E27FC236}">
                <a16:creationId xmlns:a16="http://schemas.microsoft.com/office/drawing/2014/main" id="{DBD08AF8-FDE0-453E-9B5A-BE79F2B72659}"/>
              </a:ext>
            </a:extLst>
          </p:cNvPr>
          <p:cNvSpPr/>
          <p:nvPr/>
        </p:nvSpPr>
        <p:spPr>
          <a:xfrm>
            <a:off x="5882402" y="2744820"/>
            <a:ext cx="382395" cy="383468"/>
          </a:xfrm>
          <a:prstGeom prst="lightningBol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27903AB6-01D7-40E7-8960-1E7F6A8E2DA4}"/>
              </a:ext>
            </a:extLst>
          </p:cNvPr>
          <p:cNvGrpSpPr/>
          <p:nvPr/>
        </p:nvGrpSpPr>
        <p:grpSpPr>
          <a:xfrm>
            <a:off x="338695" y="2263870"/>
            <a:ext cx="2778005" cy="2222374"/>
            <a:chOff x="338695" y="2263870"/>
            <a:chExt cx="2778005" cy="2222374"/>
          </a:xfrm>
        </p:grpSpPr>
        <p:pic>
          <p:nvPicPr>
            <p:cNvPr id="43" name="Picture 42">
              <a:extLst>
                <a:ext uri="{FF2B5EF4-FFF2-40B4-BE49-F238E27FC236}">
                  <a16:creationId xmlns:a16="http://schemas.microsoft.com/office/drawing/2014/main" id="{001D379E-8D15-46E7-BC00-C94AA1017225}"/>
                </a:ext>
              </a:extLst>
            </p:cNvPr>
            <p:cNvPicPr>
              <a:picLocks noChangeAspect="1"/>
            </p:cNvPicPr>
            <p:nvPr/>
          </p:nvPicPr>
          <p:blipFill rotWithShape="1">
            <a:blip r:embed="rId4"/>
            <a:srcRect l="16232" t="34463" r="3641" b="18212"/>
            <a:stretch/>
          </p:blipFill>
          <p:spPr>
            <a:xfrm>
              <a:off x="904897" y="2666841"/>
              <a:ext cx="1379675" cy="942323"/>
            </a:xfrm>
            <a:prstGeom prst="rect">
              <a:avLst/>
            </a:prstGeom>
          </p:spPr>
        </p:pic>
        <p:grpSp>
          <p:nvGrpSpPr>
            <p:cNvPr id="3" name="Group 2">
              <a:extLst>
                <a:ext uri="{FF2B5EF4-FFF2-40B4-BE49-F238E27FC236}">
                  <a16:creationId xmlns:a16="http://schemas.microsoft.com/office/drawing/2014/main" id="{1B70B655-37CD-406F-A7C9-DF5D046C3FDF}"/>
                </a:ext>
              </a:extLst>
            </p:cNvPr>
            <p:cNvGrpSpPr/>
            <p:nvPr/>
          </p:nvGrpSpPr>
          <p:grpSpPr>
            <a:xfrm>
              <a:off x="338695" y="2263870"/>
              <a:ext cx="2778005" cy="2222374"/>
              <a:chOff x="338695" y="2263870"/>
              <a:chExt cx="2778005" cy="2222374"/>
            </a:xfrm>
          </p:grpSpPr>
          <p:sp>
            <p:nvSpPr>
              <p:cNvPr id="38" name="TextBox 37">
                <a:extLst>
                  <a:ext uri="{FF2B5EF4-FFF2-40B4-BE49-F238E27FC236}">
                    <a16:creationId xmlns:a16="http://schemas.microsoft.com/office/drawing/2014/main" id="{E1663480-D9F0-4777-82A0-C65CA49F63E1}"/>
                  </a:ext>
                </a:extLst>
              </p:cNvPr>
              <p:cNvSpPr txBox="1"/>
              <p:nvPr/>
            </p:nvSpPr>
            <p:spPr>
              <a:xfrm>
                <a:off x="811143" y="2263870"/>
                <a:ext cx="1855632" cy="369332"/>
              </a:xfrm>
              <a:prstGeom prst="rect">
                <a:avLst/>
              </a:prstGeom>
              <a:noFill/>
            </p:spPr>
            <p:txBody>
              <a:bodyPr wrap="square" rtlCol="0">
                <a:spAutoFit/>
              </a:bodyPr>
              <a:lstStyle/>
              <a:p>
                <a:r>
                  <a:rPr lang="en-US" dirty="0" err="1"/>
                  <a:t>PredictedSignal</a:t>
                </a:r>
                <a:endParaRPr lang="en-US" dirty="0"/>
              </a:p>
            </p:txBody>
          </p:sp>
          <p:sp>
            <p:nvSpPr>
              <p:cNvPr id="2" name="TextBox 1">
                <a:extLst>
                  <a:ext uri="{FF2B5EF4-FFF2-40B4-BE49-F238E27FC236}">
                    <a16:creationId xmlns:a16="http://schemas.microsoft.com/office/drawing/2014/main" id="{EA822269-522C-4114-B688-9105668D0C86}"/>
                  </a:ext>
                </a:extLst>
              </p:cNvPr>
              <p:cNvSpPr txBox="1"/>
              <p:nvPr/>
            </p:nvSpPr>
            <p:spPr>
              <a:xfrm>
                <a:off x="338695" y="3778358"/>
                <a:ext cx="2778005" cy="707886"/>
              </a:xfrm>
              <a:prstGeom prst="rect">
                <a:avLst/>
              </a:prstGeom>
              <a:noFill/>
            </p:spPr>
            <p:txBody>
              <a:bodyPr wrap="none" rtlCol="0">
                <a:spAutoFit/>
              </a:bodyPr>
              <a:lstStyle/>
              <a:p>
                <a:r>
                  <a:rPr lang="en-US" dirty="0"/>
                  <a:t>……ACTGAT</a:t>
                </a:r>
                <a:r>
                  <a:rPr lang="en-US" sz="4000" b="1" dirty="0">
                    <a:solidFill>
                      <a:srgbClr val="0000FF"/>
                    </a:solidFill>
                  </a:rPr>
                  <a:t>C</a:t>
                </a:r>
                <a:r>
                  <a:rPr lang="en-US" dirty="0"/>
                  <a:t>GCAATCG…….</a:t>
                </a:r>
              </a:p>
            </p:txBody>
          </p:sp>
          <p:sp>
            <p:nvSpPr>
              <p:cNvPr id="41" name="Lightning Bolt 40">
                <a:extLst>
                  <a:ext uri="{FF2B5EF4-FFF2-40B4-BE49-F238E27FC236}">
                    <a16:creationId xmlns:a16="http://schemas.microsoft.com/office/drawing/2014/main" id="{7BBBB001-07E0-43D2-A7C4-084B4D2DFC8C}"/>
                  </a:ext>
                </a:extLst>
              </p:cNvPr>
              <p:cNvSpPr/>
              <p:nvPr/>
            </p:nvSpPr>
            <p:spPr>
              <a:xfrm>
                <a:off x="1031998" y="3699717"/>
                <a:ext cx="382395" cy="383468"/>
              </a:xfrm>
              <a:prstGeom prst="lightningBol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354104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pic>
        <p:nvPicPr>
          <p:cNvPr id="54" name="Picture 53">
            <a:extLst>
              <a:ext uri="{FF2B5EF4-FFF2-40B4-BE49-F238E27FC236}">
                <a16:creationId xmlns:a16="http://schemas.microsoft.com/office/drawing/2014/main" id="{D664CB03-C424-4CE6-86ED-B5623EEB0B1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69077" y="993484"/>
            <a:ext cx="3591841" cy="2240456"/>
          </a:xfrm>
          <a:prstGeom prst="rect">
            <a:avLst/>
          </a:prstGeom>
        </p:spPr>
      </p:pic>
      <p:sp>
        <p:nvSpPr>
          <p:cNvPr id="1228" name="Google Shape;1228;p101"/>
          <p:cNvSpPr txBox="1">
            <a:spLocks noGrp="1"/>
          </p:cNvSpPr>
          <p:nvPr>
            <p:ph type="title" idx="4294967295"/>
          </p:nvPr>
        </p:nvSpPr>
        <p:spPr>
          <a:xfrm>
            <a:off x="154662" y="5617"/>
            <a:ext cx="11882674" cy="555342"/>
          </a:xfrm>
          <a:prstGeom prst="rect">
            <a:avLst/>
          </a:prstGeom>
        </p:spPr>
        <p:style>
          <a:lnRef idx="1">
            <a:schemeClr val="accent6"/>
          </a:lnRef>
          <a:fillRef idx="2">
            <a:schemeClr val="accent6"/>
          </a:fillRef>
          <a:effectRef idx="1">
            <a:schemeClr val="accent6"/>
          </a:effectRef>
          <a:fontRef idx="minor">
            <a:schemeClr val="dk1"/>
          </a:fontRef>
        </p:style>
        <p:txBody>
          <a:bodyPr spcFirstLastPara="1" vert="horz" wrap="square" lIns="91425" tIns="91425" rIns="91425" bIns="91425" rtlCol="0" anchor="ctr" anchorCtr="0">
            <a:noAutofit/>
          </a:bodyPr>
          <a:lstStyle/>
          <a:p>
            <a:pPr algn="ctr">
              <a:spcBef>
                <a:spcPts val="0"/>
              </a:spcBef>
            </a:pPr>
            <a:r>
              <a:rPr lang="en-US" sz="2800" b="1" dirty="0">
                <a:latin typeface="+mj-lt"/>
              </a:rPr>
              <a:t>Our models can predict effect of genetic variants on molecular activity</a:t>
            </a:r>
            <a:endParaRPr sz="2800" b="1" dirty="0">
              <a:latin typeface="+mj-lt"/>
            </a:endParaRPr>
          </a:p>
        </p:txBody>
      </p:sp>
      <p:pic>
        <p:nvPicPr>
          <p:cNvPr id="4" name="Picture 3">
            <a:extLst>
              <a:ext uri="{FF2B5EF4-FFF2-40B4-BE49-F238E27FC236}">
                <a16:creationId xmlns:a16="http://schemas.microsoft.com/office/drawing/2014/main" id="{098EFEB8-F6A0-4385-9501-7D82589F10BA}"/>
              </a:ext>
            </a:extLst>
          </p:cNvPr>
          <p:cNvPicPr>
            <a:picLocks noChangeAspect="1"/>
          </p:cNvPicPr>
          <p:nvPr/>
        </p:nvPicPr>
        <p:blipFill rotWithShape="1">
          <a:blip r:embed="rId4">
            <a:clrChange>
              <a:clrFrom>
                <a:srgbClr val="FFFFFF"/>
              </a:clrFrom>
              <a:clrTo>
                <a:srgbClr val="FFFFFF">
                  <a:alpha val="0"/>
                </a:srgbClr>
              </a:clrTo>
            </a:clrChange>
          </a:blip>
          <a:srcRect t="4979"/>
          <a:stretch/>
        </p:blipFill>
        <p:spPr>
          <a:xfrm>
            <a:off x="4456115" y="1003423"/>
            <a:ext cx="3616510" cy="2240456"/>
          </a:xfrm>
          <a:prstGeom prst="rect">
            <a:avLst/>
          </a:prstGeom>
        </p:spPr>
      </p:pic>
      <p:cxnSp>
        <p:nvCxnSpPr>
          <p:cNvPr id="49" name="Straight Arrow Connector 48">
            <a:extLst>
              <a:ext uri="{FF2B5EF4-FFF2-40B4-BE49-F238E27FC236}">
                <a16:creationId xmlns:a16="http://schemas.microsoft.com/office/drawing/2014/main" id="{78F7F276-D939-4446-989C-316130216D1E}"/>
              </a:ext>
            </a:extLst>
          </p:cNvPr>
          <p:cNvCxnSpPr/>
          <p:nvPr/>
        </p:nvCxnSpPr>
        <p:spPr>
          <a:xfrm>
            <a:off x="4586667" y="3309657"/>
            <a:ext cx="341202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E22CDA73-3A4A-48D7-97DD-BE588611889A}"/>
              </a:ext>
            </a:extLst>
          </p:cNvPr>
          <p:cNvSpPr txBox="1"/>
          <p:nvPr/>
        </p:nvSpPr>
        <p:spPr>
          <a:xfrm>
            <a:off x="5966343" y="3330385"/>
            <a:ext cx="5966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Kb</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8" name="Straight Connector 57">
            <a:extLst>
              <a:ext uri="{FF2B5EF4-FFF2-40B4-BE49-F238E27FC236}">
                <a16:creationId xmlns:a16="http://schemas.microsoft.com/office/drawing/2014/main" id="{3C10AB02-36C1-449F-8E0E-8C2E927560DB}"/>
              </a:ext>
            </a:extLst>
          </p:cNvPr>
          <p:cNvCxnSpPr>
            <a:cxnSpLocks/>
          </p:cNvCxnSpPr>
          <p:nvPr/>
        </p:nvCxnSpPr>
        <p:spPr>
          <a:xfrm>
            <a:off x="6293590" y="886554"/>
            <a:ext cx="0" cy="582259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EFFFD74-6F45-4BCC-A74A-4ADFCD7B934E}"/>
              </a:ext>
            </a:extLst>
          </p:cNvPr>
          <p:cNvCxnSpPr/>
          <p:nvPr/>
        </p:nvCxnSpPr>
        <p:spPr>
          <a:xfrm>
            <a:off x="4656174" y="2222205"/>
            <a:ext cx="3404744" cy="0"/>
          </a:xfrm>
          <a:prstGeom prst="line">
            <a:avLst/>
          </a:prstGeom>
        </p:spPr>
        <p:style>
          <a:lnRef idx="1">
            <a:schemeClr val="accent3"/>
          </a:lnRef>
          <a:fillRef idx="0">
            <a:schemeClr val="accent3"/>
          </a:fillRef>
          <a:effectRef idx="0">
            <a:schemeClr val="accent3"/>
          </a:effectRef>
          <a:fontRef idx="minor">
            <a:schemeClr val="tx1"/>
          </a:fontRef>
        </p:style>
      </p:cxnSp>
      <p:grpSp>
        <p:nvGrpSpPr>
          <p:cNvPr id="8" name="Group 7">
            <a:extLst>
              <a:ext uri="{FF2B5EF4-FFF2-40B4-BE49-F238E27FC236}">
                <a16:creationId xmlns:a16="http://schemas.microsoft.com/office/drawing/2014/main" id="{BB15D0E0-F52F-4281-9416-78A76D79BA6C}"/>
              </a:ext>
            </a:extLst>
          </p:cNvPr>
          <p:cNvGrpSpPr/>
          <p:nvPr/>
        </p:nvGrpSpPr>
        <p:grpSpPr>
          <a:xfrm>
            <a:off x="7316519" y="980737"/>
            <a:ext cx="767667" cy="620734"/>
            <a:chOff x="3011219" y="980737"/>
            <a:chExt cx="767667" cy="620734"/>
          </a:xfrm>
        </p:grpSpPr>
        <p:sp>
          <p:nvSpPr>
            <p:cNvPr id="65" name="TextBox 64">
              <a:extLst>
                <a:ext uri="{FF2B5EF4-FFF2-40B4-BE49-F238E27FC236}">
                  <a16:creationId xmlns:a16="http://schemas.microsoft.com/office/drawing/2014/main" id="{0C9C4933-DC21-4728-BB29-A55219D424FA}"/>
                </a:ext>
              </a:extLst>
            </p:cNvPr>
            <p:cNvSpPr txBox="1"/>
            <p:nvPr/>
          </p:nvSpPr>
          <p:spPr>
            <a:xfrm>
              <a:off x="3011366" y="980737"/>
              <a:ext cx="7675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ref=C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18E76885-8B4A-4600-BEA2-3F471EC313CC}"/>
                </a:ext>
              </a:extLst>
            </p:cNvPr>
            <p:cNvSpPr txBox="1"/>
            <p:nvPr/>
          </p:nvSpPr>
          <p:spPr>
            <a:xfrm>
              <a:off x="3011219" y="1232139"/>
              <a:ext cx="7035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alt=G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id="{0A2334BE-BBA8-4753-A927-B31587982585}"/>
              </a:ext>
            </a:extLst>
          </p:cNvPr>
          <p:cNvSpPr txBox="1"/>
          <p:nvPr/>
        </p:nvSpPr>
        <p:spPr>
          <a:xfrm>
            <a:off x="3956409" y="583894"/>
            <a:ext cx="49686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Predicted molecular profile of protein-DNA binding</a:t>
            </a:r>
          </a:p>
        </p:txBody>
      </p:sp>
      <p:sp>
        <p:nvSpPr>
          <p:cNvPr id="35" name="Lightning Bolt 34">
            <a:extLst>
              <a:ext uri="{FF2B5EF4-FFF2-40B4-BE49-F238E27FC236}">
                <a16:creationId xmlns:a16="http://schemas.microsoft.com/office/drawing/2014/main" id="{D1211919-E01A-4FB8-BB77-15F0BBDC538A}"/>
              </a:ext>
            </a:extLst>
          </p:cNvPr>
          <p:cNvSpPr/>
          <p:nvPr/>
        </p:nvSpPr>
        <p:spPr>
          <a:xfrm>
            <a:off x="5882402" y="2744820"/>
            <a:ext cx="382395" cy="383468"/>
          </a:xfrm>
          <a:prstGeom prst="lightningBol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A4CC1EE6-9269-44EE-96CB-B0408BCE1D46}"/>
              </a:ext>
            </a:extLst>
          </p:cNvPr>
          <p:cNvGrpSpPr/>
          <p:nvPr/>
        </p:nvGrpSpPr>
        <p:grpSpPr>
          <a:xfrm>
            <a:off x="323507" y="2263870"/>
            <a:ext cx="2830903" cy="2617143"/>
            <a:chOff x="323507" y="2263870"/>
            <a:chExt cx="2830903" cy="2617143"/>
          </a:xfrm>
        </p:grpSpPr>
        <p:grpSp>
          <p:nvGrpSpPr>
            <p:cNvPr id="68" name="Group 67">
              <a:extLst>
                <a:ext uri="{FF2B5EF4-FFF2-40B4-BE49-F238E27FC236}">
                  <a16:creationId xmlns:a16="http://schemas.microsoft.com/office/drawing/2014/main" id="{7EEAB199-BAE1-4FAA-92C0-AAE2DED2CFA9}"/>
                </a:ext>
              </a:extLst>
            </p:cNvPr>
            <p:cNvGrpSpPr/>
            <p:nvPr/>
          </p:nvGrpSpPr>
          <p:grpSpPr>
            <a:xfrm>
              <a:off x="338695" y="2263870"/>
              <a:ext cx="2778005" cy="2222374"/>
              <a:chOff x="338695" y="2263870"/>
              <a:chExt cx="2778005" cy="2222374"/>
            </a:xfrm>
          </p:grpSpPr>
          <p:pic>
            <p:nvPicPr>
              <p:cNvPr id="69" name="Picture 68">
                <a:extLst>
                  <a:ext uri="{FF2B5EF4-FFF2-40B4-BE49-F238E27FC236}">
                    <a16:creationId xmlns:a16="http://schemas.microsoft.com/office/drawing/2014/main" id="{38186613-6B9B-423B-8F1F-BCFA6EC18927}"/>
                  </a:ext>
                </a:extLst>
              </p:cNvPr>
              <p:cNvPicPr>
                <a:picLocks noChangeAspect="1"/>
              </p:cNvPicPr>
              <p:nvPr/>
            </p:nvPicPr>
            <p:blipFill rotWithShape="1">
              <a:blip r:embed="rId5"/>
              <a:srcRect l="16232" t="34463" r="3641" b="18212"/>
              <a:stretch/>
            </p:blipFill>
            <p:spPr>
              <a:xfrm>
                <a:off x="904897" y="2666841"/>
                <a:ext cx="1379675" cy="942323"/>
              </a:xfrm>
              <a:prstGeom prst="rect">
                <a:avLst/>
              </a:prstGeom>
            </p:spPr>
          </p:pic>
          <p:grpSp>
            <p:nvGrpSpPr>
              <p:cNvPr id="71" name="Group 70">
                <a:extLst>
                  <a:ext uri="{FF2B5EF4-FFF2-40B4-BE49-F238E27FC236}">
                    <a16:creationId xmlns:a16="http://schemas.microsoft.com/office/drawing/2014/main" id="{1FB9B8FF-201C-4987-807F-31A8211D3221}"/>
                  </a:ext>
                </a:extLst>
              </p:cNvPr>
              <p:cNvGrpSpPr/>
              <p:nvPr/>
            </p:nvGrpSpPr>
            <p:grpSpPr>
              <a:xfrm>
                <a:off x="338695" y="2263870"/>
                <a:ext cx="2778005" cy="2222374"/>
                <a:chOff x="338695" y="2263870"/>
                <a:chExt cx="2778005" cy="2222374"/>
              </a:xfrm>
            </p:grpSpPr>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054799B0-26BA-44ED-A24F-C6A1138956FB}"/>
                        </a:ext>
                      </a:extLst>
                    </p:cNvPr>
                    <p:cNvSpPr txBox="1"/>
                    <p:nvPr/>
                  </p:nvSpPr>
                  <p:spPr>
                    <a:xfrm>
                      <a:off x="811143" y="2263870"/>
                      <a:ext cx="1855632" cy="369332"/>
                    </a:xfrm>
                    <a:prstGeom prst="rect">
                      <a:avLst/>
                    </a:prstGeom>
                    <a:noFill/>
                  </p:spPr>
                  <p:txBody>
                    <a:bodyPr wrap="square" rtlCol="0">
                      <a:spAutoFit/>
                    </a:bodyPr>
                    <a:lstStyle/>
                    <a:p>
                      <a14:m>
                        <m:oMath xmlns:m="http://schemas.openxmlformats.org/officeDocument/2006/math">
                          <m:r>
                            <m:rPr>
                              <m:sty m:val="p"/>
                            </m:rPr>
                            <a:rPr lang="en-US" b="0" i="0" smtClean="0">
                              <a:latin typeface="Cambria Math" panose="02040503050406030204" pitchFamily="18" charset="0"/>
                            </a:rPr>
                            <m:t>Δ</m:t>
                          </m:r>
                        </m:oMath>
                      </a14:m>
                      <a:r>
                        <a:rPr lang="en-US" dirty="0"/>
                        <a:t>PredictedSignal</a:t>
                      </a:r>
                    </a:p>
                  </p:txBody>
                </p:sp>
              </mc:Choice>
              <mc:Fallback xmlns="">
                <p:sp>
                  <p:nvSpPr>
                    <p:cNvPr id="73" name="TextBox 72">
                      <a:extLst>
                        <a:ext uri="{FF2B5EF4-FFF2-40B4-BE49-F238E27FC236}">
                          <a16:creationId xmlns:a16="http://schemas.microsoft.com/office/drawing/2014/main" id="{054799B0-26BA-44ED-A24F-C6A1138956FB}"/>
                        </a:ext>
                      </a:extLst>
                    </p:cNvPr>
                    <p:cNvSpPr txBox="1">
                      <a:spLocks noRot="1" noChangeAspect="1" noMove="1" noResize="1" noEditPoints="1" noAdjustHandles="1" noChangeArrowheads="1" noChangeShapeType="1" noTextEdit="1"/>
                    </p:cNvSpPr>
                    <p:nvPr/>
                  </p:nvSpPr>
                  <p:spPr>
                    <a:xfrm>
                      <a:off x="811143" y="2263870"/>
                      <a:ext cx="1855632" cy="369332"/>
                    </a:xfrm>
                    <a:prstGeom prst="rect">
                      <a:avLst/>
                    </a:prstGeom>
                    <a:blipFill>
                      <a:blip r:embed="rId6"/>
                      <a:stretch>
                        <a:fillRect t="-8197" b="-24590"/>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6804B78F-A362-4AD6-8C20-AE4FC2FC23EF}"/>
                    </a:ext>
                  </a:extLst>
                </p:cNvPr>
                <p:cNvSpPr txBox="1"/>
                <p:nvPr/>
              </p:nvSpPr>
              <p:spPr>
                <a:xfrm>
                  <a:off x="338695" y="3778358"/>
                  <a:ext cx="2778005" cy="707886"/>
                </a:xfrm>
                <a:prstGeom prst="rect">
                  <a:avLst/>
                </a:prstGeom>
                <a:noFill/>
              </p:spPr>
              <p:txBody>
                <a:bodyPr wrap="none" rtlCol="0">
                  <a:spAutoFit/>
                </a:bodyPr>
                <a:lstStyle/>
                <a:p>
                  <a:r>
                    <a:rPr lang="en-US" dirty="0"/>
                    <a:t>……ACTGAT</a:t>
                  </a:r>
                  <a:r>
                    <a:rPr lang="en-US" sz="4000" b="1" dirty="0">
                      <a:solidFill>
                        <a:srgbClr val="0000FF"/>
                      </a:solidFill>
                    </a:rPr>
                    <a:t>C</a:t>
                  </a:r>
                  <a:r>
                    <a:rPr lang="en-US" dirty="0"/>
                    <a:t>GCAATCG…….</a:t>
                  </a:r>
                </a:p>
              </p:txBody>
            </p:sp>
            <p:sp>
              <p:nvSpPr>
                <p:cNvPr id="79" name="Lightning Bolt 78">
                  <a:extLst>
                    <a:ext uri="{FF2B5EF4-FFF2-40B4-BE49-F238E27FC236}">
                      <a16:creationId xmlns:a16="http://schemas.microsoft.com/office/drawing/2014/main" id="{F7DF9D62-DEC1-4F49-B6D6-BD25BD819EF5}"/>
                    </a:ext>
                  </a:extLst>
                </p:cNvPr>
                <p:cNvSpPr/>
                <p:nvPr/>
              </p:nvSpPr>
              <p:spPr>
                <a:xfrm>
                  <a:off x="1031998" y="3699717"/>
                  <a:ext cx="382395" cy="383468"/>
                </a:xfrm>
                <a:prstGeom prst="lightningBol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80" name="TextBox 79">
              <a:extLst>
                <a:ext uri="{FF2B5EF4-FFF2-40B4-BE49-F238E27FC236}">
                  <a16:creationId xmlns:a16="http://schemas.microsoft.com/office/drawing/2014/main" id="{6D21E501-FB61-4C65-89CB-15419178360F}"/>
                </a:ext>
              </a:extLst>
            </p:cNvPr>
            <p:cNvSpPr txBox="1"/>
            <p:nvPr/>
          </p:nvSpPr>
          <p:spPr>
            <a:xfrm>
              <a:off x="323507" y="4173127"/>
              <a:ext cx="2830903" cy="707886"/>
            </a:xfrm>
            <a:prstGeom prst="rect">
              <a:avLst/>
            </a:prstGeom>
            <a:noFill/>
          </p:spPr>
          <p:txBody>
            <a:bodyPr wrap="none" rtlCol="0">
              <a:spAutoFit/>
            </a:bodyPr>
            <a:lstStyle/>
            <a:p>
              <a:r>
                <a:rPr lang="en-US" dirty="0"/>
                <a:t>……ACTGAT</a:t>
              </a:r>
              <a:r>
                <a:rPr lang="en-US" sz="4000" b="1" dirty="0">
                  <a:solidFill>
                    <a:srgbClr val="FF0000"/>
                  </a:solidFill>
                </a:rPr>
                <a:t>G</a:t>
              </a:r>
              <a:r>
                <a:rPr lang="en-US" dirty="0"/>
                <a:t>GCAATCG…….</a:t>
              </a:r>
            </a:p>
          </p:txBody>
        </p:sp>
      </p:grpSp>
    </p:spTree>
    <p:extLst>
      <p:ext uri="{BB962C8B-B14F-4D97-AF65-F5344CB8AC3E}">
        <p14:creationId xmlns:p14="http://schemas.microsoft.com/office/powerpoint/2010/main" val="319046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48" name="Trapezoid 47">
            <a:extLst>
              <a:ext uri="{FF2B5EF4-FFF2-40B4-BE49-F238E27FC236}">
                <a16:creationId xmlns:a16="http://schemas.microsoft.com/office/drawing/2014/main" id="{68990EAA-CDC7-4AAB-9697-EFF810105B0C}"/>
              </a:ext>
            </a:extLst>
          </p:cNvPr>
          <p:cNvSpPr/>
          <p:nvPr/>
        </p:nvSpPr>
        <p:spPr>
          <a:xfrm>
            <a:off x="3871917" y="3160643"/>
            <a:ext cx="4901197" cy="881796"/>
          </a:xfrm>
          <a:prstGeom prst="trapezoid">
            <a:avLst>
              <a:gd name="adj" fmla="val 246789"/>
            </a:avLst>
          </a:prstGeom>
          <a:gradFill>
            <a:gsLst>
              <a:gs pos="0">
                <a:schemeClr val="accent1">
                  <a:lumMod val="5000"/>
                  <a:lumOff val="95000"/>
                </a:schemeClr>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Picture 53">
            <a:extLst>
              <a:ext uri="{FF2B5EF4-FFF2-40B4-BE49-F238E27FC236}">
                <a16:creationId xmlns:a16="http://schemas.microsoft.com/office/drawing/2014/main" id="{D664CB03-C424-4CE6-86ED-B5623EEB0B1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69077" y="993484"/>
            <a:ext cx="3591841" cy="2240456"/>
          </a:xfrm>
          <a:prstGeom prst="rect">
            <a:avLst/>
          </a:prstGeom>
        </p:spPr>
      </p:pic>
      <p:sp>
        <p:nvSpPr>
          <p:cNvPr id="1228" name="Google Shape;1228;p101"/>
          <p:cNvSpPr txBox="1">
            <a:spLocks noGrp="1"/>
          </p:cNvSpPr>
          <p:nvPr>
            <p:ph type="title" idx="4294967295"/>
          </p:nvPr>
        </p:nvSpPr>
        <p:spPr>
          <a:xfrm>
            <a:off x="704088" y="23451"/>
            <a:ext cx="10716768" cy="555342"/>
          </a:xfrm>
          <a:prstGeom prst="rect">
            <a:avLst/>
          </a:prstGeom>
        </p:spPr>
        <p:style>
          <a:lnRef idx="1">
            <a:schemeClr val="accent6"/>
          </a:lnRef>
          <a:fillRef idx="2">
            <a:schemeClr val="accent6"/>
          </a:fillRef>
          <a:effectRef idx="1">
            <a:schemeClr val="accent6"/>
          </a:effectRef>
          <a:fontRef idx="minor">
            <a:schemeClr val="dk1"/>
          </a:fontRef>
        </p:style>
        <p:txBody>
          <a:bodyPr spcFirstLastPara="1" vert="horz" wrap="square" lIns="91425" tIns="91425" rIns="91425" bIns="91425" rtlCol="0" anchor="ctr" anchorCtr="0">
            <a:noAutofit/>
          </a:bodyPr>
          <a:lstStyle/>
          <a:p>
            <a:pPr algn="ctr">
              <a:spcBef>
                <a:spcPts val="0"/>
              </a:spcBef>
            </a:pPr>
            <a:r>
              <a:rPr lang="en-US" sz="2800" b="1" dirty="0">
                <a:latin typeface="+mj-lt"/>
              </a:rPr>
              <a:t>Our models can predict effect of genetic variants on molecular activity</a:t>
            </a:r>
            <a:endParaRPr sz="2800" dirty="0">
              <a:latin typeface="+mj-lt"/>
            </a:endParaRPr>
          </a:p>
        </p:txBody>
      </p:sp>
      <p:pic>
        <p:nvPicPr>
          <p:cNvPr id="4" name="Picture 3">
            <a:extLst>
              <a:ext uri="{FF2B5EF4-FFF2-40B4-BE49-F238E27FC236}">
                <a16:creationId xmlns:a16="http://schemas.microsoft.com/office/drawing/2014/main" id="{098EFEB8-F6A0-4385-9501-7D82589F10BA}"/>
              </a:ext>
            </a:extLst>
          </p:cNvPr>
          <p:cNvPicPr>
            <a:picLocks noChangeAspect="1"/>
          </p:cNvPicPr>
          <p:nvPr/>
        </p:nvPicPr>
        <p:blipFill rotWithShape="1">
          <a:blip r:embed="rId4">
            <a:clrChange>
              <a:clrFrom>
                <a:srgbClr val="FFFFFF"/>
              </a:clrFrom>
              <a:clrTo>
                <a:srgbClr val="FFFFFF">
                  <a:alpha val="0"/>
                </a:srgbClr>
              </a:clrTo>
            </a:clrChange>
          </a:blip>
          <a:srcRect t="4860"/>
          <a:stretch/>
        </p:blipFill>
        <p:spPr>
          <a:xfrm>
            <a:off x="4456115" y="1000643"/>
            <a:ext cx="3616510" cy="2243236"/>
          </a:xfrm>
          <a:prstGeom prst="rect">
            <a:avLst/>
          </a:prstGeom>
        </p:spPr>
      </p:pic>
      <p:pic>
        <p:nvPicPr>
          <p:cNvPr id="7" name="Picture 6">
            <a:extLst>
              <a:ext uri="{FF2B5EF4-FFF2-40B4-BE49-F238E27FC236}">
                <a16:creationId xmlns:a16="http://schemas.microsoft.com/office/drawing/2014/main" id="{9DB3B234-3427-4C37-8C3A-52DFB5E3857C}"/>
              </a:ext>
            </a:extLst>
          </p:cNvPr>
          <p:cNvPicPr>
            <a:picLocks noChangeAspect="1"/>
          </p:cNvPicPr>
          <p:nvPr/>
        </p:nvPicPr>
        <p:blipFill rotWithShape="1">
          <a:blip r:embed="rId5">
            <a:clrChange>
              <a:clrFrom>
                <a:srgbClr val="FFFFFF"/>
              </a:clrFrom>
              <a:clrTo>
                <a:srgbClr val="FFFFFF">
                  <a:alpha val="0"/>
                </a:srgbClr>
              </a:clrTo>
            </a:clrChange>
          </a:blip>
          <a:srcRect t="4678" b="51511"/>
          <a:stretch/>
        </p:blipFill>
        <p:spPr>
          <a:xfrm>
            <a:off x="3551710" y="4032779"/>
            <a:ext cx="5372100" cy="970883"/>
          </a:xfrm>
          <a:prstGeom prst="rect">
            <a:avLst/>
          </a:prstGeom>
        </p:spPr>
      </p:pic>
      <p:pic>
        <p:nvPicPr>
          <p:cNvPr id="11" name="Picture 10">
            <a:extLst>
              <a:ext uri="{FF2B5EF4-FFF2-40B4-BE49-F238E27FC236}">
                <a16:creationId xmlns:a16="http://schemas.microsoft.com/office/drawing/2014/main" id="{5C92C116-7B57-4A02-A9E2-6AE84C37C75F}"/>
              </a:ext>
            </a:extLst>
          </p:cNvPr>
          <p:cNvPicPr>
            <a:picLocks noChangeAspect="1"/>
          </p:cNvPicPr>
          <p:nvPr/>
        </p:nvPicPr>
        <p:blipFill rotWithShape="1">
          <a:blip r:embed="rId5">
            <a:clrChange>
              <a:clrFrom>
                <a:srgbClr val="FFFFFF"/>
              </a:clrFrom>
              <a:clrTo>
                <a:srgbClr val="FFFFFF">
                  <a:alpha val="0"/>
                </a:srgbClr>
              </a:clrTo>
            </a:clrChange>
          </a:blip>
          <a:srcRect t="55959" b="-1"/>
          <a:stretch/>
        </p:blipFill>
        <p:spPr>
          <a:xfrm>
            <a:off x="3562351" y="5122881"/>
            <a:ext cx="5372100" cy="976012"/>
          </a:xfrm>
          <a:prstGeom prst="rect">
            <a:avLst/>
          </a:prstGeom>
        </p:spPr>
      </p:pic>
      <p:sp>
        <p:nvSpPr>
          <p:cNvPr id="31" name="TextBox 30">
            <a:extLst>
              <a:ext uri="{FF2B5EF4-FFF2-40B4-BE49-F238E27FC236}">
                <a16:creationId xmlns:a16="http://schemas.microsoft.com/office/drawing/2014/main" id="{20BB9835-A19F-46D6-921B-059D46F85182}"/>
              </a:ext>
            </a:extLst>
          </p:cNvPr>
          <p:cNvSpPr txBox="1"/>
          <p:nvPr/>
        </p:nvSpPr>
        <p:spPr>
          <a:xfrm>
            <a:off x="8156290" y="4004344"/>
            <a:ext cx="7675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ref=C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01568B96-A4AE-4043-BF97-B81BF36B2173}"/>
              </a:ext>
            </a:extLst>
          </p:cNvPr>
          <p:cNvSpPr txBox="1"/>
          <p:nvPr/>
        </p:nvSpPr>
        <p:spPr>
          <a:xfrm>
            <a:off x="8188285" y="5105666"/>
            <a:ext cx="7035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alt=G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2" name="Straight Arrow Connector 41">
            <a:extLst>
              <a:ext uri="{FF2B5EF4-FFF2-40B4-BE49-F238E27FC236}">
                <a16:creationId xmlns:a16="http://schemas.microsoft.com/office/drawing/2014/main" id="{F051AF32-CD5E-42E4-9EA8-51CB2C7EF310}"/>
              </a:ext>
            </a:extLst>
          </p:cNvPr>
          <p:cNvCxnSpPr>
            <a:cxnSpLocks/>
          </p:cNvCxnSpPr>
          <p:nvPr/>
        </p:nvCxnSpPr>
        <p:spPr>
          <a:xfrm>
            <a:off x="3758434" y="6185786"/>
            <a:ext cx="4998728"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3569DF27-9467-4BB7-9F55-E94A8B133825}"/>
              </a:ext>
            </a:extLst>
          </p:cNvPr>
          <p:cNvSpPr txBox="1"/>
          <p:nvPr/>
        </p:nvSpPr>
        <p:spPr>
          <a:xfrm>
            <a:off x="7882985" y="6145559"/>
            <a:ext cx="8322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200 bp</a:t>
            </a:r>
          </a:p>
        </p:txBody>
      </p:sp>
      <p:cxnSp>
        <p:nvCxnSpPr>
          <p:cNvPr id="49" name="Straight Arrow Connector 48">
            <a:extLst>
              <a:ext uri="{FF2B5EF4-FFF2-40B4-BE49-F238E27FC236}">
                <a16:creationId xmlns:a16="http://schemas.microsoft.com/office/drawing/2014/main" id="{78F7F276-D939-4446-989C-316130216D1E}"/>
              </a:ext>
            </a:extLst>
          </p:cNvPr>
          <p:cNvCxnSpPr/>
          <p:nvPr/>
        </p:nvCxnSpPr>
        <p:spPr>
          <a:xfrm>
            <a:off x="4586667" y="3309657"/>
            <a:ext cx="341202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E22CDA73-3A4A-48D7-97DD-BE588611889A}"/>
              </a:ext>
            </a:extLst>
          </p:cNvPr>
          <p:cNvSpPr txBox="1"/>
          <p:nvPr/>
        </p:nvSpPr>
        <p:spPr>
          <a:xfrm>
            <a:off x="5966343" y="3330385"/>
            <a:ext cx="5966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Kb</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8" name="Straight Connector 57">
            <a:extLst>
              <a:ext uri="{FF2B5EF4-FFF2-40B4-BE49-F238E27FC236}">
                <a16:creationId xmlns:a16="http://schemas.microsoft.com/office/drawing/2014/main" id="{3C10AB02-36C1-449F-8E0E-8C2E927560DB}"/>
              </a:ext>
            </a:extLst>
          </p:cNvPr>
          <p:cNvCxnSpPr>
            <a:cxnSpLocks/>
          </p:cNvCxnSpPr>
          <p:nvPr/>
        </p:nvCxnSpPr>
        <p:spPr>
          <a:xfrm>
            <a:off x="6293590" y="886554"/>
            <a:ext cx="0" cy="582259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EFFFD74-6F45-4BCC-A74A-4ADFCD7B934E}"/>
              </a:ext>
            </a:extLst>
          </p:cNvPr>
          <p:cNvCxnSpPr/>
          <p:nvPr/>
        </p:nvCxnSpPr>
        <p:spPr>
          <a:xfrm>
            <a:off x="4656174" y="2222205"/>
            <a:ext cx="3404744" cy="0"/>
          </a:xfrm>
          <a:prstGeom prst="line">
            <a:avLst/>
          </a:prstGeom>
        </p:spPr>
        <p:style>
          <a:lnRef idx="1">
            <a:schemeClr val="accent3"/>
          </a:lnRef>
          <a:fillRef idx="0">
            <a:schemeClr val="accent3"/>
          </a:fillRef>
          <a:effectRef idx="0">
            <a:schemeClr val="accent3"/>
          </a:effectRef>
          <a:fontRef idx="minor">
            <a:schemeClr val="tx1"/>
          </a:fontRef>
        </p:style>
      </p:cxnSp>
      <p:grpSp>
        <p:nvGrpSpPr>
          <p:cNvPr id="80" name="Group 79">
            <a:extLst>
              <a:ext uri="{FF2B5EF4-FFF2-40B4-BE49-F238E27FC236}">
                <a16:creationId xmlns:a16="http://schemas.microsoft.com/office/drawing/2014/main" id="{4F1C1F34-B7FB-419E-B104-6264336D3954}"/>
              </a:ext>
            </a:extLst>
          </p:cNvPr>
          <p:cNvGrpSpPr/>
          <p:nvPr/>
        </p:nvGrpSpPr>
        <p:grpSpPr>
          <a:xfrm>
            <a:off x="4448108" y="5122881"/>
            <a:ext cx="3624518" cy="1686074"/>
            <a:chOff x="575683" y="5122881"/>
            <a:chExt cx="2474022" cy="1686074"/>
          </a:xfrm>
        </p:grpSpPr>
        <p:sp>
          <p:nvSpPr>
            <p:cNvPr id="71" name="TextBox 70">
              <a:extLst>
                <a:ext uri="{FF2B5EF4-FFF2-40B4-BE49-F238E27FC236}">
                  <a16:creationId xmlns:a16="http://schemas.microsoft.com/office/drawing/2014/main" id="{336608CA-9AB5-4272-BD24-93D11D1B0C68}"/>
                </a:ext>
              </a:extLst>
            </p:cNvPr>
            <p:cNvSpPr txBox="1"/>
            <p:nvPr/>
          </p:nvSpPr>
          <p:spPr>
            <a:xfrm>
              <a:off x="575683" y="6439623"/>
              <a:ext cx="24740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Mutation creates a new binding site!</a:t>
              </a:r>
            </a:p>
          </p:txBody>
        </p:sp>
        <p:grpSp>
          <p:nvGrpSpPr>
            <p:cNvPr id="79" name="Group 78">
              <a:extLst>
                <a:ext uri="{FF2B5EF4-FFF2-40B4-BE49-F238E27FC236}">
                  <a16:creationId xmlns:a16="http://schemas.microsoft.com/office/drawing/2014/main" id="{B34D89F6-3749-4D22-ADC0-EC6AF82ACAE7}"/>
                </a:ext>
              </a:extLst>
            </p:cNvPr>
            <p:cNvGrpSpPr/>
            <p:nvPr/>
          </p:nvGrpSpPr>
          <p:grpSpPr>
            <a:xfrm>
              <a:off x="581149" y="5122881"/>
              <a:ext cx="1746451" cy="1316742"/>
              <a:chOff x="581149" y="5122881"/>
              <a:chExt cx="1746451" cy="1316742"/>
            </a:xfrm>
          </p:grpSpPr>
          <p:sp>
            <p:nvSpPr>
              <p:cNvPr id="68" name="Oval 67">
                <a:extLst>
                  <a:ext uri="{FF2B5EF4-FFF2-40B4-BE49-F238E27FC236}">
                    <a16:creationId xmlns:a16="http://schemas.microsoft.com/office/drawing/2014/main" id="{56309E24-3B71-41EB-BA1F-527F9704B315}"/>
                  </a:ext>
                </a:extLst>
              </p:cNvPr>
              <p:cNvSpPr/>
              <p:nvPr/>
            </p:nvSpPr>
            <p:spPr>
              <a:xfrm>
                <a:off x="1441599" y="5122881"/>
                <a:ext cx="886001" cy="9708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BF0CA38D-9DE4-4CC4-9A17-1319B9801C52}"/>
                  </a:ext>
                </a:extLst>
              </p:cNvPr>
              <p:cNvSpPr/>
              <p:nvPr/>
            </p:nvSpPr>
            <p:spPr>
              <a:xfrm>
                <a:off x="581149" y="5655015"/>
                <a:ext cx="609697" cy="4396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3" name="Straight Arrow Connector 72">
                <a:extLst>
                  <a:ext uri="{FF2B5EF4-FFF2-40B4-BE49-F238E27FC236}">
                    <a16:creationId xmlns:a16="http://schemas.microsoft.com/office/drawing/2014/main" id="{20439FE5-9E03-496F-B4B6-D77774B4EB1E}"/>
                  </a:ext>
                </a:extLst>
              </p:cNvPr>
              <p:cNvCxnSpPr>
                <a:cxnSpLocks/>
                <a:stCxn id="71" idx="0"/>
                <a:endCxn id="68" idx="3"/>
              </p:cNvCxnSpPr>
              <p:nvPr/>
            </p:nvCxnSpPr>
            <p:spPr>
              <a:xfrm flipH="1" flipV="1">
                <a:off x="1571351" y="5951581"/>
                <a:ext cx="241343" cy="488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83A77830-5FF3-4861-B399-90C7BB6D5B42}"/>
                  </a:ext>
                </a:extLst>
              </p:cNvPr>
              <p:cNvCxnSpPr>
                <a:cxnSpLocks/>
                <a:stCxn id="71" idx="0"/>
                <a:endCxn id="69" idx="4"/>
              </p:cNvCxnSpPr>
              <p:nvPr/>
            </p:nvCxnSpPr>
            <p:spPr>
              <a:xfrm flipH="1" flipV="1">
                <a:off x="885998" y="6094699"/>
                <a:ext cx="926696" cy="344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BB15D0E0-F52F-4281-9416-78A76D79BA6C}"/>
              </a:ext>
            </a:extLst>
          </p:cNvPr>
          <p:cNvGrpSpPr/>
          <p:nvPr/>
        </p:nvGrpSpPr>
        <p:grpSpPr>
          <a:xfrm>
            <a:off x="7316519" y="980737"/>
            <a:ext cx="767667" cy="620734"/>
            <a:chOff x="3011219" y="980737"/>
            <a:chExt cx="767667" cy="620734"/>
          </a:xfrm>
        </p:grpSpPr>
        <p:sp>
          <p:nvSpPr>
            <p:cNvPr id="65" name="TextBox 64">
              <a:extLst>
                <a:ext uri="{FF2B5EF4-FFF2-40B4-BE49-F238E27FC236}">
                  <a16:creationId xmlns:a16="http://schemas.microsoft.com/office/drawing/2014/main" id="{0C9C4933-DC21-4728-BB29-A55219D424FA}"/>
                </a:ext>
              </a:extLst>
            </p:cNvPr>
            <p:cNvSpPr txBox="1"/>
            <p:nvPr/>
          </p:nvSpPr>
          <p:spPr>
            <a:xfrm>
              <a:off x="3011366" y="980737"/>
              <a:ext cx="7675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ref=C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18E76885-8B4A-4600-BEA2-3F471EC313CC}"/>
                </a:ext>
              </a:extLst>
            </p:cNvPr>
            <p:cNvSpPr txBox="1"/>
            <p:nvPr/>
          </p:nvSpPr>
          <p:spPr>
            <a:xfrm>
              <a:off x="3011219" y="1232139"/>
              <a:ext cx="7035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alt=G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2" name="TextBox 81">
            <a:extLst>
              <a:ext uri="{FF2B5EF4-FFF2-40B4-BE49-F238E27FC236}">
                <a16:creationId xmlns:a16="http://schemas.microsoft.com/office/drawing/2014/main" id="{B13079C1-8D02-4DE8-8772-A932F5921F23}"/>
              </a:ext>
            </a:extLst>
          </p:cNvPr>
          <p:cNvSpPr txBox="1"/>
          <p:nvPr/>
        </p:nvSpPr>
        <p:spPr>
          <a:xfrm>
            <a:off x="4078679" y="609935"/>
            <a:ext cx="49686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Predicted </a:t>
            </a:r>
            <a:r>
              <a:rPr lang="en-US" dirty="0">
                <a:solidFill>
                  <a:prstClr val="black"/>
                </a:solidFill>
                <a:latin typeface="Calibri" panose="020F0502020204030204"/>
              </a:rPr>
              <a:t>molecular profile of protein-DNA binding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Lightning Bolt 82">
            <a:extLst>
              <a:ext uri="{FF2B5EF4-FFF2-40B4-BE49-F238E27FC236}">
                <a16:creationId xmlns:a16="http://schemas.microsoft.com/office/drawing/2014/main" id="{67171F30-3E21-4D8F-B039-E5A26AF24CDF}"/>
              </a:ext>
            </a:extLst>
          </p:cNvPr>
          <p:cNvSpPr/>
          <p:nvPr/>
        </p:nvSpPr>
        <p:spPr>
          <a:xfrm>
            <a:off x="5882402" y="2744820"/>
            <a:ext cx="382395" cy="383468"/>
          </a:xfrm>
          <a:prstGeom prst="lightningBol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243C5A75-171A-4189-BE68-FE72461247ED}"/>
              </a:ext>
            </a:extLst>
          </p:cNvPr>
          <p:cNvGrpSpPr/>
          <p:nvPr/>
        </p:nvGrpSpPr>
        <p:grpSpPr>
          <a:xfrm>
            <a:off x="541615" y="2172140"/>
            <a:ext cx="1904426" cy="1977006"/>
            <a:chOff x="517270" y="1890144"/>
            <a:chExt cx="1904426" cy="1977006"/>
          </a:xfrm>
        </p:grpSpPr>
        <p:pic>
          <p:nvPicPr>
            <p:cNvPr id="99" name="Picture 98">
              <a:extLst>
                <a:ext uri="{FF2B5EF4-FFF2-40B4-BE49-F238E27FC236}">
                  <a16:creationId xmlns:a16="http://schemas.microsoft.com/office/drawing/2014/main" id="{C427391A-CCF6-4570-870B-76D078EF58F7}"/>
                </a:ext>
              </a:extLst>
            </p:cNvPr>
            <p:cNvPicPr>
              <a:picLocks noChangeAspect="1"/>
            </p:cNvPicPr>
            <p:nvPr/>
          </p:nvPicPr>
          <p:blipFill rotWithShape="1">
            <a:blip r:embed="rId6"/>
            <a:srcRect l="24274" t="25904" b="5789"/>
            <a:stretch/>
          </p:blipFill>
          <p:spPr>
            <a:xfrm>
              <a:off x="528977" y="2235818"/>
              <a:ext cx="1892719" cy="1631332"/>
            </a:xfrm>
            <a:prstGeom prst="rect">
              <a:avLst/>
            </a:prstGeom>
          </p:spPr>
        </p:pic>
        <p:pic>
          <p:nvPicPr>
            <p:cNvPr id="100" name="Picture 99">
              <a:extLst>
                <a:ext uri="{FF2B5EF4-FFF2-40B4-BE49-F238E27FC236}">
                  <a16:creationId xmlns:a16="http://schemas.microsoft.com/office/drawing/2014/main" id="{D6677B41-5D78-435F-A5FA-6781D009864C}"/>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517270" y="1890144"/>
              <a:ext cx="1853849" cy="345674"/>
            </a:xfrm>
            <a:prstGeom prst="rect">
              <a:avLst/>
            </a:prstGeom>
          </p:spPr>
        </p:pic>
      </p:grpSp>
    </p:spTree>
    <p:extLst>
      <p:ext uri="{BB962C8B-B14F-4D97-AF65-F5344CB8AC3E}">
        <p14:creationId xmlns:p14="http://schemas.microsoft.com/office/powerpoint/2010/main" val="359176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6" name="Title 3">
            <a:extLst>
              <a:ext uri="{FF2B5EF4-FFF2-40B4-BE49-F238E27FC236}">
                <a16:creationId xmlns:a16="http://schemas.microsoft.com/office/drawing/2014/main" id="{616DA929-5375-4FFA-966A-1306F44F2521}"/>
              </a:ext>
            </a:extLst>
          </p:cNvPr>
          <p:cNvSpPr txBox="1">
            <a:spLocks/>
          </p:cNvSpPr>
          <p:nvPr/>
        </p:nvSpPr>
        <p:spPr>
          <a:xfrm>
            <a:off x="96883" y="30684"/>
            <a:ext cx="11954704" cy="549483"/>
          </a:xfrm>
          <a:prstGeom prst="rect">
            <a:avLst/>
          </a:prstGeom>
          <a:ln/>
        </p:spPr>
        <p:style>
          <a:lnRef idx="1">
            <a:schemeClr val="accent6"/>
          </a:lnRef>
          <a:fillRef idx="2">
            <a:schemeClr val="accent6"/>
          </a:fillRef>
          <a:effectRef idx="1">
            <a:schemeClr val="accent6"/>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200" b="1" dirty="0">
                <a:latin typeface="+mj-lt"/>
              </a:rPr>
              <a:t>Predicting functional mutations in congenital heart disease</a:t>
            </a:r>
          </a:p>
        </p:txBody>
      </p:sp>
      <p:sp>
        <p:nvSpPr>
          <p:cNvPr id="12" name="TextBox 11">
            <a:extLst>
              <a:ext uri="{FF2B5EF4-FFF2-40B4-BE49-F238E27FC236}">
                <a16:creationId xmlns:a16="http://schemas.microsoft.com/office/drawing/2014/main" id="{EFEBDB28-3539-4A99-A96D-2908062D2DA7}"/>
              </a:ext>
            </a:extLst>
          </p:cNvPr>
          <p:cNvSpPr txBox="1"/>
          <p:nvPr/>
        </p:nvSpPr>
        <p:spPr>
          <a:xfrm>
            <a:off x="76778" y="6471980"/>
            <a:ext cx="2642711" cy="307777"/>
          </a:xfrm>
          <a:prstGeom prst="rect">
            <a:avLst/>
          </a:prstGeom>
          <a:noFill/>
        </p:spPr>
        <p:txBody>
          <a:bodyPr wrap="none" rtlCol="0">
            <a:spAutoFit/>
          </a:bodyPr>
          <a:lstStyle/>
          <a:p>
            <a:r>
              <a:rPr lang="en-US" sz="1400" i="1" dirty="0"/>
              <a:t>Ameen, Sundaram et al. Cell 2023</a:t>
            </a:r>
          </a:p>
        </p:txBody>
      </p:sp>
      <p:pic>
        <p:nvPicPr>
          <p:cNvPr id="11" name="Picture 10">
            <a:extLst>
              <a:ext uri="{FF2B5EF4-FFF2-40B4-BE49-F238E27FC236}">
                <a16:creationId xmlns:a16="http://schemas.microsoft.com/office/drawing/2014/main" id="{4C0C9E7F-885C-42FE-BC7B-E3CD1A9877D5}"/>
              </a:ext>
            </a:extLst>
          </p:cNvPr>
          <p:cNvPicPr>
            <a:picLocks noChangeAspect="1"/>
          </p:cNvPicPr>
          <p:nvPr/>
        </p:nvPicPr>
        <p:blipFill>
          <a:blip r:embed="rId3"/>
          <a:stretch>
            <a:fillRect/>
          </a:stretch>
        </p:blipFill>
        <p:spPr>
          <a:xfrm>
            <a:off x="11404426" y="4497163"/>
            <a:ext cx="749020" cy="1135524"/>
          </a:xfrm>
          <a:prstGeom prst="rect">
            <a:avLst/>
          </a:prstGeom>
        </p:spPr>
      </p:pic>
      <p:pic>
        <p:nvPicPr>
          <p:cNvPr id="5" name="Picture 4">
            <a:extLst>
              <a:ext uri="{FF2B5EF4-FFF2-40B4-BE49-F238E27FC236}">
                <a16:creationId xmlns:a16="http://schemas.microsoft.com/office/drawing/2014/main" id="{C45E2B5B-94A5-40C6-B8DF-826AED078D83}"/>
              </a:ext>
            </a:extLst>
          </p:cNvPr>
          <p:cNvPicPr>
            <a:picLocks noChangeAspect="1"/>
          </p:cNvPicPr>
          <p:nvPr/>
        </p:nvPicPr>
        <p:blipFill>
          <a:blip r:embed="rId4"/>
          <a:stretch>
            <a:fillRect/>
          </a:stretch>
        </p:blipFill>
        <p:spPr>
          <a:xfrm>
            <a:off x="11404426" y="5683573"/>
            <a:ext cx="708249" cy="1096184"/>
          </a:xfrm>
          <a:prstGeom prst="rect">
            <a:avLst/>
          </a:prstGeom>
        </p:spPr>
      </p:pic>
      <p:grpSp>
        <p:nvGrpSpPr>
          <p:cNvPr id="2" name="Group 1">
            <a:extLst>
              <a:ext uri="{FF2B5EF4-FFF2-40B4-BE49-F238E27FC236}">
                <a16:creationId xmlns:a16="http://schemas.microsoft.com/office/drawing/2014/main" id="{79941847-EA6D-4B58-85B9-691DC0A2B48F}"/>
              </a:ext>
            </a:extLst>
          </p:cNvPr>
          <p:cNvGrpSpPr/>
          <p:nvPr/>
        </p:nvGrpSpPr>
        <p:grpSpPr>
          <a:xfrm>
            <a:off x="3506589" y="1803559"/>
            <a:ext cx="7605046" cy="4318440"/>
            <a:chOff x="4578796" y="688892"/>
            <a:chExt cx="7141530" cy="3630882"/>
          </a:xfrm>
        </p:grpSpPr>
        <p:sp>
          <p:nvSpPr>
            <p:cNvPr id="10" name="TextBox 9">
              <a:extLst>
                <a:ext uri="{FF2B5EF4-FFF2-40B4-BE49-F238E27FC236}">
                  <a16:creationId xmlns:a16="http://schemas.microsoft.com/office/drawing/2014/main" id="{6614F34C-7C6E-4BDA-862A-7AE0265EFED2}"/>
                </a:ext>
              </a:extLst>
            </p:cNvPr>
            <p:cNvSpPr txBox="1"/>
            <p:nvPr/>
          </p:nvSpPr>
          <p:spPr>
            <a:xfrm>
              <a:off x="4578796" y="3776348"/>
              <a:ext cx="7141530" cy="543426"/>
            </a:xfrm>
            <a:prstGeom prst="rect">
              <a:avLst/>
            </a:prstGeom>
            <a:noFill/>
          </p:spPr>
          <p:txBody>
            <a:bodyPr wrap="square" rtlCol="0">
              <a:spAutoFit/>
            </a:bodyPr>
            <a:lstStyle/>
            <a:p>
              <a:pPr algn="ctr"/>
              <a:r>
                <a:rPr lang="en-US" b="1" dirty="0"/>
                <a:t>Prediction: Mutation disrupts important control element in arterial endothelial cells</a:t>
              </a:r>
            </a:p>
          </p:txBody>
        </p:sp>
        <p:pic>
          <p:nvPicPr>
            <p:cNvPr id="13" name="Picture 12" descr="Graphical user interface&#10;&#10;Description automatically generated with low confidence">
              <a:extLst>
                <a:ext uri="{FF2B5EF4-FFF2-40B4-BE49-F238E27FC236}">
                  <a16:creationId xmlns:a16="http://schemas.microsoft.com/office/drawing/2014/main" id="{A5E7E414-A9E0-44E9-BBA5-C7387E3BDD25}"/>
                </a:ext>
              </a:extLst>
            </p:cNvPr>
            <p:cNvPicPr>
              <a:picLocks noChangeAspect="1"/>
            </p:cNvPicPr>
            <p:nvPr/>
          </p:nvPicPr>
          <p:blipFill rotWithShape="1">
            <a:blip r:embed="rId5">
              <a:extLst>
                <a:ext uri="{28A0092B-C50C-407E-A947-70E740481C1C}">
                  <a14:useLocalDpi xmlns:a14="http://schemas.microsoft.com/office/drawing/2010/main" val="0"/>
                </a:ext>
              </a:extLst>
            </a:blip>
            <a:srcRect l="9492" t="10986" r="9395" b="6961"/>
            <a:stretch/>
          </p:blipFill>
          <p:spPr>
            <a:xfrm>
              <a:off x="4617838" y="688892"/>
              <a:ext cx="6675321" cy="3069386"/>
            </a:xfrm>
            <a:prstGeom prst="rect">
              <a:avLst/>
            </a:prstGeom>
          </p:spPr>
        </p:pic>
      </p:grpSp>
      <p:grpSp>
        <p:nvGrpSpPr>
          <p:cNvPr id="4" name="Group 3">
            <a:extLst>
              <a:ext uri="{FF2B5EF4-FFF2-40B4-BE49-F238E27FC236}">
                <a16:creationId xmlns:a16="http://schemas.microsoft.com/office/drawing/2014/main" id="{5FD30681-8DD0-C14F-9AFE-DE1EC812C14A}"/>
              </a:ext>
            </a:extLst>
          </p:cNvPr>
          <p:cNvGrpSpPr/>
          <p:nvPr/>
        </p:nvGrpSpPr>
        <p:grpSpPr>
          <a:xfrm>
            <a:off x="639548" y="2488557"/>
            <a:ext cx="1983105" cy="2280619"/>
            <a:chOff x="-145733" y="1045418"/>
            <a:chExt cx="1983105" cy="2280619"/>
          </a:xfrm>
        </p:grpSpPr>
        <p:sp>
          <p:nvSpPr>
            <p:cNvPr id="8" name="Rectangle 7">
              <a:extLst>
                <a:ext uri="{FF2B5EF4-FFF2-40B4-BE49-F238E27FC236}">
                  <a16:creationId xmlns:a16="http://schemas.microsoft.com/office/drawing/2014/main" id="{64922CC0-D64E-0428-60FD-2C08514B422C}"/>
                </a:ext>
              </a:extLst>
            </p:cNvPr>
            <p:cNvSpPr/>
            <p:nvPr/>
          </p:nvSpPr>
          <p:spPr>
            <a:xfrm>
              <a:off x="354498" y="1784733"/>
              <a:ext cx="989770" cy="407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ML model</a:t>
              </a:r>
            </a:p>
          </p:txBody>
        </p:sp>
        <p:pic>
          <p:nvPicPr>
            <p:cNvPr id="9" name="Picture 8">
              <a:extLst>
                <a:ext uri="{FF2B5EF4-FFF2-40B4-BE49-F238E27FC236}">
                  <a16:creationId xmlns:a16="http://schemas.microsoft.com/office/drawing/2014/main" id="{5B88EBF7-A06A-E302-F21E-29EDA95AED1C}"/>
                </a:ext>
              </a:extLst>
            </p:cNvPr>
            <p:cNvPicPr>
              <a:picLocks noChangeAspect="1"/>
            </p:cNvPicPr>
            <p:nvPr/>
          </p:nvPicPr>
          <p:blipFill>
            <a:blip r:embed="rId6"/>
            <a:stretch>
              <a:fillRect/>
            </a:stretch>
          </p:blipFill>
          <p:spPr>
            <a:xfrm>
              <a:off x="97842" y="2475780"/>
              <a:ext cx="1456291" cy="850257"/>
            </a:xfrm>
            <a:prstGeom prst="rect">
              <a:avLst/>
            </a:prstGeom>
          </p:spPr>
        </p:pic>
        <p:cxnSp>
          <p:nvCxnSpPr>
            <p:cNvPr id="17" name="Straight Arrow Connector 16">
              <a:extLst>
                <a:ext uri="{FF2B5EF4-FFF2-40B4-BE49-F238E27FC236}">
                  <a16:creationId xmlns:a16="http://schemas.microsoft.com/office/drawing/2014/main" id="{B9DE3E63-36B9-D847-1F0A-C142550263B3}"/>
                </a:ext>
              </a:extLst>
            </p:cNvPr>
            <p:cNvCxnSpPr>
              <a:endCxn id="8" idx="2"/>
            </p:cNvCxnSpPr>
            <p:nvPr/>
          </p:nvCxnSpPr>
          <p:spPr>
            <a:xfrm flipV="1">
              <a:off x="845820" y="2192357"/>
              <a:ext cx="3563" cy="289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D872A4B-4169-F878-02B1-DA29AC8831D8}"/>
                </a:ext>
              </a:extLst>
            </p:cNvPr>
            <p:cNvCxnSpPr/>
            <p:nvPr/>
          </p:nvCxnSpPr>
          <p:spPr>
            <a:xfrm flipV="1">
              <a:off x="822424" y="1417011"/>
              <a:ext cx="3563" cy="289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81BECDC-A47A-7E62-2FD1-4D8D5DBBBD51}"/>
                    </a:ext>
                  </a:extLst>
                </p:cNvPr>
                <p:cNvSpPr txBox="1"/>
                <p:nvPr/>
              </p:nvSpPr>
              <p:spPr>
                <a:xfrm>
                  <a:off x="-145733" y="1045418"/>
                  <a:ext cx="198310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𝑃𝑟𝑒𝑑𝑖𝑐𝑡𝑒𝑑</m:t>
                        </m:r>
                        <m:r>
                          <a:rPr lang="en-US" b="0" i="1" smtClean="0">
                            <a:latin typeface="Cambria Math" panose="02040503050406030204" pitchFamily="18" charset="0"/>
                          </a:rPr>
                          <m:t> </m:t>
                        </m:r>
                        <m:r>
                          <a:rPr lang="en-US" b="0" i="1" smtClean="0">
                            <a:latin typeface="Cambria Math" panose="02040503050406030204" pitchFamily="18" charset="0"/>
                          </a:rPr>
                          <m:t>𝑠𝑖𝑔𝑛𝑎𝑙</m:t>
                        </m:r>
                      </m:oMath>
                    </m:oMathPara>
                  </a14:m>
                  <a:endParaRPr lang="en-US" dirty="0"/>
                </a:p>
              </p:txBody>
            </p:sp>
          </mc:Choice>
          <mc:Fallback xmlns="">
            <p:sp>
              <p:nvSpPr>
                <p:cNvPr id="28" name="TextBox 27">
                  <a:extLst>
                    <a:ext uri="{FF2B5EF4-FFF2-40B4-BE49-F238E27FC236}">
                      <a16:creationId xmlns:a16="http://schemas.microsoft.com/office/drawing/2014/main" id="{DF322638-8B8C-4F69-B734-E67D638CA431}"/>
                    </a:ext>
                  </a:extLst>
                </p:cNvPr>
                <p:cNvSpPr txBox="1">
                  <a:spLocks noRot="1" noChangeAspect="1" noMove="1" noResize="1" noEditPoints="1" noAdjustHandles="1" noChangeArrowheads="1" noChangeShapeType="1" noTextEdit="1"/>
                </p:cNvSpPr>
                <p:nvPr/>
              </p:nvSpPr>
              <p:spPr>
                <a:xfrm>
                  <a:off x="-145733" y="1045418"/>
                  <a:ext cx="1983105" cy="369332"/>
                </a:xfrm>
                <a:prstGeom prst="rect">
                  <a:avLst/>
                </a:prstGeom>
                <a:blipFill>
                  <a:blip r:embed="rId14"/>
                  <a:stretch>
                    <a:fillRect r="-4000" b="-13115"/>
                  </a:stretch>
                </a:blipFill>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4c8fdc583c_0_26"/>
          <p:cNvSpPr txBox="1">
            <a:spLocks noGrp="1"/>
          </p:cNvSpPr>
          <p:nvPr>
            <p:ph type="title"/>
          </p:nvPr>
        </p:nvSpPr>
        <p:spPr>
          <a:xfrm>
            <a:off x="226758" y="55390"/>
            <a:ext cx="11365200" cy="964950"/>
          </a:xfrm>
          <a:prstGeom prst="rect">
            <a:avLst/>
          </a:prstGeom>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t" anchorCtr="0">
            <a:noAutofit/>
          </a:bodyPr>
          <a:lstStyle/>
          <a:p>
            <a:pPr marL="0" lvl="0" indent="0" algn="ctr" rtl="0">
              <a:spcBef>
                <a:spcPts val="0"/>
              </a:spcBef>
              <a:spcAft>
                <a:spcPts val="0"/>
              </a:spcAft>
              <a:buNone/>
            </a:pPr>
            <a:r>
              <a:rPr lang="en" sz="3200" dirty="0"/>
              <a:t>Prediction of effect of millions of human &amp; ancient human genetic variants on reg. activity in 1000s of cell types</a:t>
            </a:r>
            <a:endParaRPr sz="3200" dirty="0"/>
          </a:p>
        </p:txBody>
      </p:sp>
      <p:pic>
        <p:nvPicPr>
          <p:cNvPr id="5" name="Picture 8" descr="Fig. 1">
            <a:extLst>
              <a:ext uri="{FF2B5EF4-FFF2-40B4-BE49-F238E27FC236}">
                <a16:creationId xmlns:a16="http://schemas.microsoft.com/office/drawing/2014/main" id="{CD900359-801E-89E9-84A8-BE903C08394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2915" y="1227207"/>
            <a:ext cx="2706039" cy="27991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igure 1">
            <a:extLst>
              <a:ext uri="{FF2B5EF4-FFF2-40B4-BE49-F238E27FC236}">
                <a16:creationId xmlns:a16="http://schemas.microsoft.com/office/drawing/2014/main" id="{27193B1D-7DCA-8DEC-8F3C-C0B5C2F2795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2878" y="4092863"/>
            <a:ext cx="2854627" cy="160442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80226EB4-A5DE-C6FE-9BD2-E39B47B613D5}"/>
              </a:ext>
            </a:extLst>
          </p:cNvPr>
          <p:cNvCxnSpPr>
            <a:cxnSpLocks/>
          </p:cNvCxnSpPr>
          <p:nvPr/>
        </p:nvCxnSpPr>
        <p:spPr>
          <a:xfrm>
            <a:off x="7623170" y="2349936"/>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273F3F3A-A6C1-1752-E4A6-DF91817004C0}"/>
              </a:ext>
            </a:extLst>
          </p:cNvPr>
          <p:cNvCxnSpPr>
            <a:cxnSpLocks/>
          </p:cNvCxnSpPr>
          <p:nvPr/>
        </p:nvCxnSpPr>
        <p:spPr>
          <a:xfrm>
            <a:off x="7623170" y="2654736"/>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A8DC07B8-56DC-6A1E-AA3D-6A6F46277431}"/>
              </a:ext>
            </a:extLst>
          </p:cNvPr>
          <p:cNvCxnSpPr>
            <a:cxnSpLocks/>
          </p:cNvCxnSpPr>
          <p:nvPr/>
        </p:nvCxnSpPr>
        <p:spPr>
          <a:xfrm>
            <a:off x="7623170" y="2807136"/>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CB1F16CF-785E-D38F-024B-6B1C8246B484}"/>
              </a:ext>
            </a:extLst>
          </p:cNvPr>
          <p:cNvCxnSpPr>
            <a:cxnSpLocks/>
          </p:cNvCxnSpPr>
          <p:nvPr/>
        </p:nvCxnSpPr>
        <p:spPr>
          <a:xfrm>
            <a:off x="7623170" y="2959536"/>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40506BFE-40A4-1140-6C67-B97C2F443A13}"/>
              </a:ext>
            </a:extLst>
          </p:cNvPr>
          <p:cNvCxnSpPr>
            <a:cxnSpLocks/>
          </p:cNvCxnSpPr>
          <p:nvPr/>
        </p:nvCxnSpPr>
        <p:spPr>
          <a:xfrm>
            <a:off x="7623170" y="3111936"/>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C7073B8D-D0D2-52AB-B4B8-6AE64EEFB5F5}"/>
              </a:ext>
            </a:extLst>
          </p:cNvPr>
          <p:cNvCxnSpPr>
            <a:cxnSpLocks/>
          </p:cNvCxnSpPr>
          <p:nvPr/>
        </p:nvCxnSpPr>
        <p:spPr>
          <a:xfrm>
            <a:off x="7623170" y="3264336"/>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DEB8AA9C-6ADF-BD4A-0382-9911D516DEA4}"/>
              </a:ext>
            </a:extLst>
          </p:cNvPr>
          <p:cNvCxnSpPr>
            <a:cxnSpLocks/>
          </p:cNvCxnSpPr>
          <p:nvPr/>
        </p:nvCxnSpPr>
        <p:spPr>
          <a:xfrm>
            <a:off x="7623170" y="3416736"/>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97937512-5DBE-D518-EC91-C5D775DD04CE}"/>
              </a:ext>
            </a:extLst>
          </p:cNvPr>
          <p:cNvCxnSpPr>
            <a:cxnSpLocks/>
          </p:cNvCxnSpPr>
          <p:nvPr/>
        </p:nvCxnSpPr>
        <p:spPr>
          <a:xfrm>
            <a:off x="7623170" y="3569136"/>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628C75FA-826F-1539-64CE-075CCE438741}"/>
              </a:ext>
            </a:extLst>
          </p:cNvPr>
          <p:cNvCxnSpPr>
            <a:cxnSpLocks/>
          </p:cNvCxnSpPr>
          <p:nvPr/>
        </p:nvCxnSpPr>
        <p:spPr>
          <a:xfrm>
            <a:off x="7623170" y="3721536"/>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19A6E461-CFDD-3E62-DC1B-BC4E63B162B5}"/>
              </a:ext>
            </a:extLst>
          </p:cNvPr>
          <p:cNvCxnSpPr>
            <a:cxnSpLocks/>
          </p:cNvCxnSpPr>
          <p:nvPr/>
        </p:nvCxnSpPr>
        <p:spPr>
          <a:xfrm>
            <a:off x="7623170" y="3873936"/>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BB85D39B-6461-A9FC-A996-EFEB706AD949}"/>
              </a:ext>
            </a:extLst>
          </p:cNvPr>
          <p:cNvCxnSpPr>
            <a:cxnSpLocks/>
          </p:cNvCxnSpPr>
          <p:nvPr/>
        </p:nvCxnSpPr>
        <p:spPr>
          <a:xfrm>
            <a:off x="7623170" y="4026336"/>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7006A18F-60DA-140E-754C-1E76D169FBAB}"/>
              </a:ext>
            </a:extLst>
          </p:cNvPr>
          <p:cNvCxnSpPr>
            <a:cxnSpLocks/>
          </p:cNvCxnSpPr>
          <p:nvPr/>
        </p:nvCxnSpPr>
        <p:spPr>
          <a:xfrm>
            <a:off x="7623170" y="4178736"/>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66A6747B-A68B-C773-8F00-337273421B5B}"/>
              </a:ext>
            </a:extLst>
          </p:cNvPr>
          <p:cNvCxnSpPr>
            <a:cxnSpLocks/>
          </p:cNvCxnSpPr>
          <p:nvPr/>
        </p:nvCxnSpPr>
        <p:spPr>
          <a:xfrm>
            <a:off x="7623170" y="4331136"/>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2C481B99-E60B-C48C-E4A1-2A45F4EE25F3}"/>
              </a:ext>
            </a:extLst>
          </p:cNvPr>
          <p:cNvCxnSpPr>
            <a:cxnSpLocks/>
          </p:cNvCxnSpPr>
          <p:nvPr/>
        </p:nvCxnSpPr>
        <p:spPr>
          <a:xfrm>
            <a:off x="7623170" y="4483536"/>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B22DE6DF-A737-1FCE-CF1E-DA019620E45D}"/>
              </a:ext>
            </a:extLst>
          </p:cNvPr>
          <p:cNvCxnSpPr>
            <a:cxnSpLocks/>
          </p:cNvCxnSpPr>
          <p:nvPr/>
        </p:nvCxnSpPr>
        <p:spPr>
          <a:xfrm>
            <a:off x="7623170" y="4635936"/>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D6C7BD62-580C-747C-AB7A-3F8E76AC6B17}"/>
              </a:ext>
            </a:extLst>
          </p:cNvPr>
          <p:cNvCxnSpPr>
            <a:cxnSpLocks/>
          </p:cNvCxnSpPr>
          <p:nvPr/>
        </p:nvCxnSpPr>
        <p:spPr>
          <a:xfrm>
            <a:off x="7623170" y="4788336"/>
            <a:ext cx="1231412"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8F42B1EB-7F4A-3585-1E94-50EA7B168F65}"/>
              </a:ext>
            </a:extLst>
          </p:cNvPr>
          <p:cNvSpPr txBox="1"/>
          <p:nvPr/>
        </p:nvSpPr>
        <p:spPr>
          <a:xfrm>
            <a:off x="7723350" y="2015075"/>
            <a:ext cx="1031051" cy="307777"/>
          </a:xfrm>
          <a:prstGeom prst="rect">
            <a:avLst/>
          </a:prstGeom>
          <a:noFill/>
        </p:spPr>
        <p:txBody>
          <a:bodyPr wrap="none" rtlCol="0">
            <a:spAutoFit/>
          </a:bodyPr>
          <a:lstStyle/>
          <a:p>
            <a:r>
              <a:rPr lang="en-US" dirty="0">
                <a:latin typeface="+mj-lt"/>
              </a:rPr>
              <a:t>Cell type 1</a:t>
            </a:r>
          </a:p>
        </p:txBody>
      </p:sp>
      <p:sp>
        <p:nvSpPr>
          <p:cNvPr id="24" name="TextBox 23">
            <a:extLst>
              <a:ext uri="{FF2B5EF4-FFF2-40B4-BE49-F238E27FC236}">
                <a16:creationId xmlns:a16="http://schemas.microsoft.com/office/drawing/2014/main" id="{0D9497DE-BAD4-2E55-6E63-A22DCB5AA9EA}"/>
              </a:ext>
            </a:extLst>
          </p:cNvPr>
          <p:cNvSpPr txBox="1"/>
          <p:nvPr/>
        </p:nvSpPr>
        <p:spPr>
          <a:xfrm>
            <a:off x="7688820" y="2378431"/>
            <a:ext cx="1031051" cy="307777"/>
          </a:xfrm>
          <a:prstGeom prst="rect">
            <a:avLst/>
          </a:prstGeom>
          <a:noFill/>
        </p:spPr>
        <p:txBody>
          <a:bodyPr wrap="none" rtlCol="0">
            <a:spAutoFit/>
          </a:bodyPr>
          <a:lstStyle/>
          <a:p>
            <a:r>
              <a:rPr lang="en-US" dirty="0">
                <a:latin typeface="+mj-lt"/>
              </a:rPr>
              <a:t>Cell type 2</a:t>
            </a:r>
          </a:p>
        </p:txBody>
      </p:sp>
      <p:sp>
        <p:nvSpPr>
          <p:cNvPr id="25" name="TextBox 24">
            <a:extLst>
              <a:ext uri="{FF2B5EF4-FFF2-40B4-BE49-F238E27FC236}">
                <a16:creationId xmlns:a16="http://schemas.microsoft.com/office/drawing/2014/main" id="{BD832C30-F75A-4FAD-01B1-B4EB6F36E377}"/>
              </a:ext>
            </a:extLst>
          </p:cNvPr>
          <p:cNvSpPr txBox="1"/>
          <p:nvPr/>
        </p:nvSpPr>
        <p:spPr>
          <a:xfrm>
            <a:off x="7574270" y="4797086"/>
            <a:ext cx="1329210" cy="307777"/>
          </a:xfrm>
          <a:prstGeom prst="rect">
            <a:avLst/>
          </a:prstGeom>
          <a:noFill/>
        </p:spPr>
        <p:txBody>
          <a:bodyPr wrap="none" rtlCol="0">
            <a:spAutoFit/>
          </a:bodyPr>
          <a:lstStyle/>
          <a:p>
            <a:r>
              <a:rPr lang="en-US" dirty="0">
                <a:latin typeface="+mj-lt"/>
              </a:rPr>
              <a:t>Cell type 1090</a:t>
            </a:r>
          </a:p>
        </p:txBody>
      </p:sp>
      <p:grpSp>
        <p:nvGrpSpPr>
          <p:cNvPr id="37" name="Group 36">
            <a:extLst>
              <a:ext uri="{FF2B5EF4-FFF2-40B4-BE49-F238E27FC236}">
                <a16:creationId xmlns:a16="http://schemas.microsoft.com/office/drawing/2014/main" id="{3A463DB2-86F1-F68A-0B1C-79FBFCC82CAF}"/>
              </a:ext>
            </a:extLst>
          </p:cNvPr>
          <p:cNvGrpSpPr/>
          <p:nvPr/>
        </p:nvGrpSpPr>
        <p:grpSpPr>
          <a:xfrm>
            <a:off x="3500769" y="1166989"/>
            <a:ext cx="4188051" cy="4536744"/>
            <a:chOff x="3591944" y="650311"/>
            <a:chExt cx="5499983" cy="5205704"/>
          </a:xfrm>
        </p:grpSpPr>
        <p:grpSp>
          <p:nvGrpSpPr>
            <p:cNvPr id="30" name="Group 29">
              <a:extLst>
                <a:ext uri="{FF2B5EF4-FFF2-40B4-BE49-F238E27FC236}">
                  <a16:creationId xmlns:a16="http://schemas.microsoft.com/office/drawing/2014/main" id="{19236454-8913-D6AF-B8A9-756DDD3B33B3}"/>
                </a:ext>
              </a:extLst>
            </p:cNvPr>
            <p:cNvGrpSpPr/>
            <p:nvPr/>
          </p:nvGrpSpPr>
          <p:grpSpPr>
            <a:xfrm>
              <a:off x="3591944" y="650311"/>
              <a:ext cx="5499983" cy="5205704"/>
              <a:chOff x="4717193" y="644426"/>
              <a:chExt cx="5499983" cy="5205704"/>
            </a:xfrm>
          </p:grpSpPr>
          <p:sp>
            <p:nvSpPr>
              <p:cNvPr id="31" name="Rectangle 30">
                <a:extLst>
                  <a:ext uri="{FF2B5EF4-FFF2-40B4-BE49-F238E27FC236}">
                    <a16:creationId xmlns:a16="http://schemas.microsoft.com/office/drawing/2014/main" id="{21CA4C68-56AF-03D5-F801-E7F78EAE07CA}"/>
                  </a:ext>
                </a:extLst>
              </p:cNvPr>
              <p:cNvSpPr/>
              <p:nvPr/>
            </p:nvSpPr>
            <p:spPr>
              <a:xfrm>
                <a:off x="5179237" y="1405719"/>
                <a:ext cx="4536490" cy="4444411"/>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6CA1D16-E878-4C9C-5641-6F1FCED0AFE7}"/>
                  </a:ext>
                </a:extLst>
              </p:cNvPr>
              <p:cNvSpPr/>
              <p:nvPr/>
            </p:nvSpPr>
            <p:spPr>
              <a:xfrm>
                <a:off x="5097861" y="1342099"/>
                <a:ext cx="4536490" cy="4444411"/>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3E81F063-6F12-F4AB-E584-EF27AC3BD9FA}"/>
                  </a:ext>
                </a:extLst>
              </p:cNvPr>
              <p:cNvSpPr txBox="1"/>
              <p:nvPr/>
            </p:nvSpPr>
            <p:spPr>
              <a:xfrm>
                <a:off x="4717193" y="644426"/>
                <a:ext cx="5499983" cy="423791"/>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800"/>
                  <a:buFont typeface="Calibri"/>
                  <a:buNone/>
                </a:pPr>
                <a:r>
                  <a:rPr lang="en-US" sz="1800" i="0" strike="noStrike" cap="none" dirty="0">
                    <a:solidFill>
                      <a:srgbClr val="000000"/>
                    </a:solidFill>
                    <a:latin typeface="+mj-lt"/>
                    <a:ea typeface="Calibri"/>
                    <a:cs typeface="Calibri"/>
                    <a:sym typeface="Calibri"/>
                  </a:rPr>
                  <a:t>Separate model for each expt. </a:t>
                </a:r>
                <a:r>
                  <a:rPr lang="en-US" sz="1800" dirty="0">
                    <a:latin typeface="+mj-lt"/>
                    <a:ea typeface="Calibri"/>
                    <a:cs typeface="Calibri"/>
                    <a:sym typeface="Calibri"/>
                  </a:rPr>
                  <a:t>/ cell type</a:t>
                </a:r>
                <a:endParaRPr lang="en-US" sz="1800" dirty="0">
                  <a:latin typeface="+mj-lt"/>
                </a:endParaRPr>
              </a:p>
            </p:txBody>
          </p:sp>
        </p:grpSp>
        <p:grpSp>
          <p:nvGrpSpPr>
            <p:cNvPr id="34" name="Google Shape;151;g25d13163643_0_1">
              <a:extLst>
                <a:ext uri="{FF2B5EF4-FFF2-40B4-BE49-F238E27FC236}">
                  <a16:creationId xmlns:a16="http://schemas.microsoft.com/office/drawing/2014/main" id="{B5882005-2CF6-24DE-25F7-F8D1B3F67336}"/>
                </a:ext>
              </a:extLst>
            </p:cNvPr>
            <p:cNvGrpSpPr/>
            <p:nvPr/>
          </p:nvGrpSpPr>
          <p:grpSpPr>
            <a:xfrm>
              <a:off x="3979571" y="1463874"/>
              <a:ext cx="4378348" cy="2988165"/>
              <a:chOff x="2916620" y="1617370"/>
              <a:chExt cx="4992415" cy="3350338"/>
            </a:xfrm>
          </p:grpSpPr>
          <p:pic>
            <p:nvPicPr>
              <p:cNvPr id="35" name="Google Shape;152;g25d13163643_0_1">
                <a:extLst>
                  <a:ext uri="{FF2B5EF4-FFF2-40B4-BE49-F238E27FC236}">
                    <a16:creationId xmlns:a16="http://schemas.microsoft.com/office/drawing/2014/main" id="{95B883AD-1A7E-CC68-A961-EC5D4B76E1F7}"/>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079531" y="2060029"/>
                <a:ext cx="4666594" cy="2907679"/>
              </a:xfrm>
              <a:prstGeom prst="rect">
                <a:avLst/>
              </a:prstGeom>
              <a:noFill/>
              <a:ln>
                <a:noFill/>
              </a:ln>
            </p:spPr>
          </p:pic>
          <p:pic>
            <p:nvPicPr>
              <p:cNvPr id="36" name="Google Shape;153;g25d13163643_0_1">
                <a:extLst>
                  <a:ext uri="{FF2B5EF4-FFF2-40B4-BE49-F238E27FC236}">
                    <a16:creationId xmlns:a16="http://schemas.microsoft.com/office/drawing/2014/main" id="{550313AC-521D-D14F-B9BB-352FF0BB4E63}"/>
                  </a:ext>
                </a:extLst>
              </p:cNvPr>
              <p:cNvPicPr preferRelativeResize="0"/>
              <p:nvPr/>
            </p:nvPicPr>
            <p:blipFill rotWithShape="1">
              <a:blip r:embed="rId6">
                <a:alphaModFix/>
              </a:blip>
              <a:srcRect/>
              <a:stretch/>
            </p:blipFill>
            <p:spPr>
              <a:xfrm>
                <a:off x="2916620" y="1617370"/>
                <a:ext cx="4992415" cy="549030"/>
              </a:xfrm>
              <a:prstGeom prst="rect">
                <a:avLst/>
              </a:prstGeom>
              <a:noFill/>
              <a:ln>
                <a:noFill/>
              </a:ln>
            </p:spPr>
          </p:pic>
        </p:gr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BFE9BDB-EADB-B9DD-D591-AD63B4822AFD}"/>
                  </a:ext>
                </a:extLst>
              </p:cNvPr>
              <p:cNvSpPr txBox="1"/>
              <p:nvPr/>
            </p:nvSpPr>
            <p:spPr>
              <a:xfrm>
                <a:off x="9113124" y="944145"/>
                <a:ext cx="2127096" cy="707886"/>
              </a:xfrm>
              <a:prstGeom prst="rect">
                <a:avLst/>
              </a:prstGeom>
              <a:noFill/>
            </p:spPr>
            <p:txBody>
              <a:bodyPr wrap="square" rtlCol="0">
                <a:spAutoFit/>
              </a:bodyPr>
              <a:lstStyle/>
              <a:p>
                <a:r>
                  <a:rPr lang="en-US" sz="2000" b="0" i="0" dirty="0">
                    <a:latin typeface="+mj-lt"/>
                  </a:rPr>
                  <a:t>For each variant</a:t>
                </a:r>
              </a:p>
              <a:p>
                <a14:m>
                  <m:oMath xmlns:m="http://schemas.openxmlformats.org/officeDocument/2006/math">
                    <m:r>
                      <m:rPr>
                        <m:sty m:val="p"/>
                      </m:rPr>
                      <a:rPr lang="en-US" sz="2000" b="0" i="0" smtClean="0">
                        <a:latin typeface="Cambria Math" panose="02040503050406030204" pitchFamily="18" charset="0"/>
                      </a:rPr>
                      <m:t>Δ</m:t>
                    </m:r>
                  </m:oMath>
                </a14:m>
                <a:r>
                  <a:rPr lang="en-US" sz="2000" dirty="0"/>
                  <a:t>PredictedSignal</a:t>
                </a:r>
              </a:p>
            </p:txBody>
          </p:sp>
        </mc:Choice>
        <mc:Fallback xmlns="">
          <p:sp>
            <p:nvSpPr>
              <p:cNvPr id="43" name="TextBox 42">
                <a:extLst>
                  <a:ext uri="{FF2B5EF4-FFF2-40B4-BE49-F238E27FC236}">
                    <a16:creationId xmlns:a16="http://schemas.microsoft.com/office/drawing/2014/main" id="{EBFE9BDB-EADB-B9DD-D591-AD63B4822AFD}"/>
                  </a:ext>
                </a:extLst>
              </p:cNvPr>
              <p:cNvSpPr txBox="1">
                <a:spLocks noRot="1" noChangeAspect="1" noMove="1" noResize="1" noEditPoints="1" noAdjustHandles="1" noChangeArrowheads="1" noChangeShapeType="1" noTextEdit="1"/>
              </p:cNvSpPr>
              <p:nvPr/>
            </p:nvSpPr>
            <p:spPr>
              <a:xfrm>
                <a:off x="9113124" y="944145"/>
                <a:ext cx="2127096" cy="707886"/>
              </a:xfrm>
              <a:prstGeom prst="rect">
                <a:avLst/>
              </a:prstGeom>
              <a:blipFill>
                <a:blip r:embed="rId7"/>
                <a:stretch>
                  <a:fillRect l="-3152" t="-4310" r="-2865" b="-15517"/>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A66BE437-A0B4-6E46-D011-BE1CC1731CD3}"/>
              </a:ext>
            </a:extLst>
          </p:cNvPr>
          <p:cNvGrpSpPr/>
          <p:nvPr/>
        </p:nvGrpSpPr>
        <p:grpSpPr>
          <a:xfrm>
            <a:off x="4142770" y="4413649"/>
            <a:ext cx="2830903" cy="1181296"/>
            <a:chOff x="4190746" y="1242005"/>
            <a:chExt cx="2830903" cy="1181296"/>
          </a:xfrm>
        </p:grpSpPr>
        <p:sp>
          <p:nvSpPr>
            <p:cNvPr id="44" name="TextBox 43">
              <a:extLst>
                <a:ext uri="{FF2B5EF4-FFF2-40B4-BE49-F238E27FC236}">
                  <a16:creationId xmlns:a16="http://schemas.microsoft.com/office/drawing/2014/main" id="{7D23C6AB-63B5-4CA0-7483-8FEDDF98DA5B}"/>
                </a:ext>
              </a:extLst>
            </p:cNvPr>
            <p:cNvSpPr txBox="1"/>
            <p:nvPr/>
          </p:nvSpPr>
          <p:spPr>
            <a:xfrm>
              <a:off x="4205934" y="1320646"/>
              <a:ext cx="2778005" cy="707886"/>
            </a:xfrm>
            <a:prstGeom prst="rect">
              <a:avLst/>
            </a:prstGeom>
            <a:noFill/>
          </p:spPr>
          <p:txBody>
            <a:bodyPr wrap="none" rtlCol="0">
              <a:spAutoFit/>
            </a:bodyPr>
            <a:lstStyle/>
            <a:p>
              <a:r>
                <a:rPr lang="en-US" dirty="0"/>
                <a:t>……ACTGAT</a:t>
              </a:r>
              <a:r>
                <a:rPr lang="en-US" sz="4000" b="1" dirty="0">
                  <a:solidFill>
                    <a:srgbClr val="0000FF"/>
                  </a:solidFill>
                </a:rPr>
                <a:t>C</a:t>
              </a:r>
              <a:r>
                <a:rPr lang="en-US" dirty="0"/>
                <a:t>GCAATCG…….</a:t>
              </a:r>
            </a:p>
          </p:txBody>
        </p:sp>
        <p:sp>
          <p:nvSpPr>
            <p:cNvPr id="45" name="Lightning Bolt 44">
              <a:extLst>
                <a:ext uri="{FF2B5EF4-FFF2-40B4-BE49-F238E27FC236}">
                  <a16:creationId xmlns:a16="http://schemas.microsoft.com/office/drawing/2014/main" id="{7B596907-ADCD-2981-1310-5DC685805109}"/>
                </a:ext>
              </a:extLst>
            </p:cNvPr>
            <p:cNvSpPr/>
            <p:nvPr/>
          </p:nvSpPr>
          <p:spPr>
            <a:xfrm>
              <a:off x="4899237" y="1242005"/>
              <a:ext cx="382395" cy="383468"/>
            </a:xfrm>
            <a:prstGeom prst="lightningBol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E6A46F4F-1D17-4C6F-F32C-19C5AEF35155}"/>
                </a:ext>
              </a:extLst>
            </p:cNvPr>
            <p:cNvSpPr txBox="1"/>
            <p:nvPr/>
          </p:nvSpPr>
          <p:spPr>
            <a:xfrm>
              <a:off x="4190746" y="1715415"/>
              <a:ext cx="2830903" cy="707886"/>
            </a:xfrm>
            <a:prstGeom prst="rect">
              <a:avLst/>
            </a:prstGeom>
            <a:noFill/>
          </p:spPr>
          <p:txBody>
            <a:bodyPr wrap="none" rtlCol="0">
              <a:spAutoFit/>
            </a:bodyPr>
            <a:lstStyle/>
            <a:p>
              <a:r>
                <a:rPr lang="en-US" dirty="0"/>
                <a:t>……ACTGAT</a:t>
              </a:r>
              <a:r>
                <a:rPr lang="en-US" sz="4000" b="1" dirty="0">
                  <a:solidFill>
                    <a:srgbClr val="FF0000"/>
                  </a:solidFill>
                </a:rPr>
                <a:t>G</a:t>
              </a:r>
              <a:r>
                <a:rPr lang="en-US" dirty="0"/>
                <a:t>GCAATCG…….</a:t>
              </a:r>
            </a:p>
          </p:txBody>
        </p:sp>
      </p:grpSp>
      <p:sp>
        <p:nvSpPr>
          <p:cNvPr id="48" name="TextBox 47">
            <a:extLst>
              <a:ext uri="{FF2B5EF4-FFF2-40B4-BE49-F238E27FC236}">
                <a16:creationId xmlns:a16="http://schemas.microsoft.com/office/drawing/2014/main" id="{246D898F-1929-4750-E471-23E009E86046}"/>
              </a:ext>
            </a:extLst>
          </p:cNvPr>
          <p:cNvSpPr txBox="1"/>
          <p:nvPr/>
        </p:nvSpPr>
        <p:spPr>
          <a:xfrm>
            <a:off x="3611585" y="6256306"/>
            <a:ext cx="3870750" cy="584775"/>
          </a:xfrm>
          <a:prstGeom prst="rect">
            <a:avLst/>
          </a:prstGeom>
          <a:noFill/>
        </p:spPr>
        <p:txBody>
          <a:bodyPr wrap="square">
            <a:spAutoFit/>
          </a:bodyPr>
          <a:lstStyle/>
          <a:p>
            <a:pPr algn="ctr"/>
            <a:r>
              <a:rPr lang="en-US" sz="1600" b="1" dirty="0"/>
              <a:t>Millions of human and ancient human genetic variants (many scored using NRP)</a:t>
            </a:r>
            <a:endParaRPr lang="en-US" sz="1600" dirty="0"/>
          </a:p>
        </p:txBody>
      </p:sp>
      <p:sp>
        <p:nvSpPr>
          <p:cNvPr id="49" name="Arrow: Up 48">
            <a:extLst>
              <a:ext uri="{FF2B5EF4-FFF2-40B4-BE49-F238E27FC236}">
                <a16:creationId xmlns:a16="http://schemas.microsoft.com/office/drawing/2014/main" id="{0BCB6A58-18DE-CB16-5706-5F35A80BEB2F}"/>
              </a:ext>
            </a:extLst>
          </p:cNvPr>
          <p:cNvSpPr/>
          <p:nvPr/>
        </p:nvSpPr>
        <p:spPr>
          <a:xfrm>
            <a:off x="5391255" y="5747620"/>
            <a:ext cx="189781" cy="46263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DC2C7F2F-4DFB-AF25-16A5-30138131F615}"/>
              </a:ext>
            </a:extLst>
          </p:cNvPr>
          <p:cNvGrpSpPr/>
          <p:nvPr/>
        </p:nvGrpSpPr>
        <p:grpSpPr>
          <a:xfrm>
            <a:off x="9043623" y="1598187"/>
            <a:ext cx="2127097" cy="1242836"/>
            <a:chOff x="9216148" y="1598187"/>
            <a:chExt cx="2127097" cy="1242836"/>
          </a:xfrm>
        </p:grpSpPr>
        <p:pic>
          <p:nvPicPr>
            <p:cNvPr id="259" name="Google Shape;259;g24c8fdc583c_0_2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9216148" y="1858849"/>
              <a:ext cx="2127097" cy="982174"/>
            </a:xfrm>
            <a:prstGeom prst="rect">
              <a:avLst/>
            </a:prstGeom>
            <a:noFill/>
            <a:ln w="28575">
              <a:noFill/>
            </a:ln>
          </p:spPr>
        </p:pic>
        <p:sp>
          <p:nvSpPr>
            <p:cNvPr id="50" name="TextBox 49">
              <a:extLst>
                <a:ext uri="{FF2B5EF4-FFF2-40B4-BE49-F238E27FC236}">
                  <a16:creationId xmlns:a16="http://schemas.microsoft.com/office/drawing/2014/main" id="{227328EF-AE85-38A6-2290-799BB0980FCF}"/>
                </a:ext>
              </a:extLst>
            </p:cNvPr>
            <p:cNvSpPr txBox="1"/>
            <p:nvPr/>
          </p:nvSpPr>
          <p:spPr>
            <a:xfrm>
              <a:off x="9868949" y="1598187"/>
              <a:ext cx="705642" cy="369332"/>
            </a:xfrm>
            <a:prstGeom prst="rect">
              <a:avLst/>
            </a:prstGeom>
            <a:noFill/>
          </p:spPr>
          <p:txBody>
            <a:bodyPr wrap="none" rtlCol="0">
              <a:spAutoFit/>
            </a:bodyPr>
            <a:lstStyle/>
            <a:p>
              <a:r>
                <a:rPr lang="en-US" dirty="0">
                  <a:latin typeface="+mj-lt"/>
                </a:rPr>
                <a:t>Heart</a:t>
              </a:r>
            </a:p>
          </p:txBody>
        </p:sp>
      </p:grpSp>
      <p:grpSp>
        <p:nvGrpSpPr>
          <p:cNvPr id="55" name="Group 54">
            <a:extLst>
              <a:ext uri="{FF2B5EF4-FFF2-40B4-BE49-F238E27FC236}">
                <a16:creationId xmlns:a16="http://schemas.microsoft.com/office/drawing/2014/main" id="{15C73D29-B37B-711F-0AAF-A3368C09C047}"/>
              </a:ext>
            </a:extLst>
          </p:cNvPr>
          <p:cNvGrpSpPr/>
          <p:nvPr/>
        </p:nvGrpSpPr>
        <p:grpSpPr>
          <a:xfrm>
            <a:off x="9043621" y="2896802"/>
            <a:ext cx="2196599" cy="1011019"/>
            <a:chOff x="9216146" y="2896802"/>
            <a:chExt cx="2196599" cy="1011019"/>
          </a:xfrm>
        </p:grpSpPr>
        <p:pic>
          <p:nvPicPr>
            <p:cNvPr id="2" name="Google Shape;259;g24c8fdc583c_0_26">
              <a:extLst>
                <a:ext uri="{FF2B5EF4-FFF2-40B4-BE49-F238E27FC236}">
                  <a16:creationId xmlns:a16="http://schemas.microsoft.com/office/drawing/2014/main" id="{1C453168-8082-62B1-72D7-9BDDF15A29D3}"/>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9216146" y="2925651"/>
              <a:ext cx="2196599" cy="982170"/>
            </a:xfrm>
            <a:prstGeom prst="rect">
              <a:avLst/>
            </a:prstGeom>
            <a:noFill/>
            <a:ln>
              <a:noFill/>
            </a:ln>
          </p:spPr>
        </p:pic>
        <p:sp>
          <p:nvSpPr>
            <p:cNvPr id="51" name="TextBox 50">
              <a:extLst>
                <a:ext uri="{FF2B5EF4-FFF2-40B4-BE49-F238E27FC236}">
                  <a16:creationId xmlns:a16="http://schemas.microsoft.com/office/drawing/2014/main" id="{94484049-82AB-EE61-353F-3ECBE317DCD9}"/>
                </a:ext>
              </a:extLst>
            </p:cNvPr>
            <p:cNvSpPr txBox="1"/>
            <p:nvPr/>
          </p:nvSpPr>
          <p:spPr>
            <a:xfrm>
              <a:off x="9947550" y="2896802"/>
              <a:ext cx="664284" cy="369332"/>
            </a:xfrm>
            <a:prstGeom prst="rect">
              <a:avLst/>
            </a:prstGeom>
            <a:noFill/>
          </p:spPr>
          <p:txBody>
            <a:bodyPr wrap="none" rtlCol="0">
              <a:spAutoFit/>
            </a:bodyPr>
            <a:lstStyle/>
            <a:p>
              <a:r>
                <a:rPr lang="en-US" dirty="0">
                  <a:latin typeface="+mj-lt"/>
                </a:rPr>
                <a:t>Brain</a:t>
              </a:r>
            </a:p>
          </p:txBody>
        </p:sp>
      </p:grpSp>
      <p:grpSp>
        <p:nvGrpSpPr>
          <p:cNvPr id="57" name="Group 56">
            <a:extLst>
              <a:ext uri="{FF2B5EF4-FFF2-40B4-BE49-F238E27FC236}">
                <a16:creationId xmlns:a16="http://schemas.microsoft.com/office/drawing/2014/main" id="{D8A6962F-874C-BE44-91EF-D94A3ECD74E4}"/>
              </a:ext>
            </a:extLst>
          </p:cNvPr>
          <p:cNvGrpSpPr/>
          <p:nvPr/>
        </p:nvGrpSpPr>
        <p:grpSpPr>
          <a:xfrm>
            <a:off x="9043620" y="3944324"/>
            <a:ext cx="2127095" cy="1188947"/>
            <a:chOff x="9216145" y="3944324"/>
            <a:chExt cx="2127095" cy="1188947"/>
          </a:xfrm>
        </p:grpSpPr>
        <p:pic>
          <p:nvPicPr>
            <p:cNvPr id="3" name="Google Shape;259;g24c8fdc583c_0_26">
              <a:extLst>
                <a:ext uri="{FF2B5EF4-FFF2-40B4-BE49-F238E27FC236}">
                  <a16:creationId xmlns:a16="http://schemas.microsoft.com/office/drawing/2014/main" id="{C5100F25-9230-232D-D994-964281AB616D}"/>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9216145" y="3944324"/>
              <a:ext cx="2127095" cy="1188947"/>
            </a:xfrm>
            <a:prstGeom prst="rect">
              <a:avLst/>
            </a:prstGeom>
            <a:noFill/>
            <a:ln>
              <a:noFill/>
            </a:ln>
          </p:spPr>
        </p:pic>
        <p:sp>
          <p:nvSpPr>
            <p:cNvPr id="52" name="TextBox 51">
              <a:extLst>
                <a:ext uri="{FF2B5EF4-FFF2-40B4-BE49-F238E27FC236}">
                  <a16:creationId xmlns:a16="http://schemas.microsoft.com/office/drawing/2014/main" id="{D643F0ED-3A3B-3318-AFB0-F163EB86506F}"/>
                </a:ext>
              </a:extLst>
            </p:cNvPr>
            <p:cNvSpPr txBox="1"/>
            <p:nvPr/>
          </p:nvSpPr>
          <p:spPr>
            <a:xfrm>
              <a:off x="9783691" y="3994070"/>
              <a:ext cx="1012970" cy="369332"/>
            </a:xfrm>
            <a:prstGeom prst="rect">
              <a:avLst/>
            </a:prstGeom>
            <a:noFill/>
          </p:spPr>
          <p:txBody>
            <a:bodyPr wrap="none" rtlCol="0">
              <a:spAutoFit/>
            </a:bodyPr>
            <a:lstStyle/>
            <a:p>
              <a:r>
                <a:rPr lang="en-US" dirty="0">
                  <a:latin typeface="+mj-lt"/>
                </a:rPr>
                <a:t>Pancreas</a:t>
              </a:r>
            </a:p>
          </p:txBody>
        </p:sp>
      </p:grpSp>
      <p:grpSp>
        <p:nvGrpSpPr>
          <p:cNvPr id="58" name="Group 57">
            <a:extLst>
              <a:ext uri="{FF2B5EF4-FFF2-40B4-BE49-F238E27FC236}">
                <a16:creationId xmlns:a16="http://schemas.microsoft.com/office/drawing/2014/main" id="{E955D66E-3FEC-27A6-21F4-6700E3708859}"/>
              </a:ext>
            </a:extLst>
          </p:cNvPr>
          <p:cNvGrpSpPr/>
          <p:nvPr/>
        </p:nvGrpSpPr>
        <p:grpSpPr>
          <a:xfrm>
            <a:off x="8985698" y="5280536"/>
            <a:ext cx="2127094" cy="1560545"/>
            <a:chOff x="9158223" y="5280536"/>
            <a:chExt cx="2127094" cy="1560545"/>
          </a:xfrm>
        </p:grpSpPr>
        <p:pic>
          <p:nvPicPr>
            <p:cNvPr id="4" name="Google Shape;259;g24c8fdc583c_0_26">
              <a:extLst>
                <a:ext uri="{FF2B5EF4-FFF2-40B4-BE49-F238E27FC236}">
                  <a16:creationId xmlns:a16="http://schemas.microsoft.com/office/drawing/2014/main" id="{87F935F2-DCC5-D207-762A-E8904BEB6CD4}"/>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9158223" y="5280536"/>
              <a:ext cx="2127094" cy="1188947"/>
            </a:xfrm>
            <a:prstGeom prst="rect">
              <a:avLst/>
            </a:prstGeom>
            <a:noFill/>
            <a:ln>
              <a:noFill/>
            </a:ln>
          </p:spPr>
        </p:pic>
        <p:sp>
          <p:nvSpPr>
            <p:cNvPr id="53" name="TextBox 52">
              <a:extLst>
                <a:ext uri="{FF2B5EF4-FFF2-40B4-BE49-F238E27FC236}">
                  <a16:creationId xmlns:a16="http://schemas.microsoft.com/office/drawing/2014/main" id="{C58C8705-70E4-673B-D1E3-7939F9F515BD}"/>
                </a:ext>
              </a:extLst>
            </p:cNvPr>
            <p:cNvSpPr txBox="1"/>
            <p:nvPr/>
          </p:nvSpPr>
          <p:spPr>
            <a:xfrm>
              <a:off x="9876964" y="6471749"/>
              <a:ext cx="689612" cy="369332"/>
            </a:xfrm>
            <a:prstGeom prst="rect">
              <a:avLst/>
            </a:prstGeom>
            <a:noFill/>
          </p:spPr>
          <p:txBody>
            <a:bodyPr wrap="none" rtlCol="0">
              <a:spAutoFit/>
            </a:bodyPr>
            <a:lstStyle/>
            <a:p>
              <a:r>
                <a:rPr lang="en-US" dirty="0">
                  <a:latin typeface="+mj-lt"/>
                </a:rPr>
                <a:t>T Cell</a:t>
              </a:r>
            </a:p>
          </p:txBody>
        </p:sp>
      </p:grpSp>
      <p:grpSp>
        <p:nvGrpSpPr>
          <p:cNvPr id="267" name="Group 266">
            <a:extLst>
              <a:ext uri="{FF2B5EF4-FFF2-40B4-BE49-F238E27FC236}">
                <a16:creationId xmlns:a16="http://schemas.microsoft.com/office/drawing/2014/main" id="{CC61A41A-CE72-71CA-41B4-F59B62F1F536}"/>
              </a:ext>
            </a:extLst>
          </p:cNvPr>
          <p:cNvGrpSpPr/>
          <p:nvPr/>
        </p:nvGrpSpPr>
        <p:grpSpPr>
          <a:xfrm>
            <a:off x="11112792" y="1876005"/>
            <a:ext cx="1020513" cy="4148985"/>
            <a:chOff x="11112792" y="1876005"/>
            <a:chExt cx="1020513" cy="4148985"/>
          </a:xfrm>
        </p:grpSpPr>
        <p:sp>
          <p:nvSpPr>
            <p:cNvPr id="26" name="Rectangle 25">
              <a:extLst>
                <a:ext uri="{FF2B5EF4-FFF2-40B4-BE49-F238E27FC236}">
                  <a16:creationId xmlns:a16="http://schemas.microsoft.com/office/drawing/2014/main" id="{B95A2536-6FA1-DB15-0D14-EA12F71A50EF}"/>
                </a:ext>
              </a:extLst>
            </p:cNvPr>
            <p:cNvSpPr/>
            <p:nvPr/>
          </p:nvSpPr>
          <p:spPr>
            <a:xfrm>
              <a:off x="11591958" y="2203287"/>
              <a:ext cx="329748" cy="29329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970A150-0F36-B2A5-F713-39A7EC27E16A}"/>
                </a:ext>
              </a:extLst>
            </p:cNvPr>
            <p:cNvSpPr/>
            <p:nvPr/>
          </p:nvSpPr>
          <p:spPr>
            <a:xfrm>
              <a:off x="11592026" y="3264336"/>
              <a:ext cx="329748" cy="293298"/>
            </a:xfrm>
            <a:prstGeom prst="rect">
              <a:avLst/>
            </a:prstGeom>
            <a:solidFill>
              <a:srgbClr val="F7E5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04BAE8-0B18-3DE0-6E8D-9A219DFFC258}"/>
                </a:ext>
              </a:extLst>
            </p:cNvPr>
            <p:cNvSpPr/>
            <p:nvPr/>
          </p:nvSpPr>
          <p:spPr>
            <a:xfrm>
              <a:off x="11587558" y="4392148"/>
              <a:ext cx="329748" cy="293298"/>
            </a:xfrm>
            <a:prstGeom prst="rect">
              <a:avLst/>
            </a:prstGeom>
            <a:solidFill>
              <a:srgbClr val="0F6D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69D7E4D-7932-307C-AC59-82AE574F5DAA}"/>
                </a:ext>
              </a:extLst>
            </p:cNvPr>
            <p:cNvSpPr/>
            <p:nvPr/>
          </p:nvSpPr>
          <p:spPr>
            <a:xfrm>
              <a:off x="11609435" y="5731692"/>
              <a:ext cx="329748" cy="293298"/>
            </a:xfrm>
            <a:prstGeom prst="rect">
              <a:avLst/>
            </a:prstGeom>
            <a:solidFill>
              <a:srgbClr val="F7E5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0C2DA138-1DA7-7AFA-4D87-65FB63EE6207}"/>
                </a:ext>
              </a:extLst>
            </p:cNvPr>
            <p:cNvCxnSpPr>
              <a:cxnSpLocks/>
              <a:stCxn id="259" idx="3"/>
              <a:endCxn id="26" idx="1"/>
            </p:cNvCxnSpPr>
            <p:nvPr/>
          </p:nvCxnSpPr>
          <p:spPr>
            <a:xfrm>
              <a:off x="11170720" y="2349936"/>
              <a:ext cx="421238" cy="0"/>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56" name="Straight Arrow Connector 55">
              <a:extLst>
                <a:ext uri="{FF2B5EF4-FFF2-40B4-BE49-F238E27FC236}">
                  <a16:creationId xmlns:a16="http://schemas.microsoft.com/office/drawing/2014/main" id="{CD16434B-01EE-5B55-DB16-C5E2EEBD2F58}"/>
                </a:ext>
              </a:extLst>
            </p:cNvPr>
            <p:cNvCxnSpPr>
              <a:cxnSpLocks/>
              <a:stCxn id="2" idx="3"/>
              <a:endCxn id="27" idx="1"/>
            </p:cNvCxnSpPr>
            <p:nvPr/>
          </p:nvCxnSpPr>
          <p:spPr>
            <a:xfrm flipV="1">
              <a:off x="11240220" y="3410985"/>
              <a:ext cx="351806" cy="5751"/>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66DF010A-04ED-5CB1-A314-A807DBC40C0D}"/>
                </a:ext>
              </a:extLst>
            </p:cNvPr>
            <p:cNvCxnSpPr>
              <a:cxnSpLocks/>
              <a:stCxn id="3" idx="3"/>
              <a:endCxn id="29" idx="1"/>
            </p:cNvCxnSpPr>
            <p:nvPr/>
          </p:nvCxnSpPr>
          <p:spPr>
            <a:xfrm flipV="1">
              <a:off x="11170715" y="4538797"/>
              <a:ext cx="416843" cy="1"/>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cxnSp>
          <p:nvCxnSpPr>
            <p:cNvPr id="260" name="Straight Arrow Connector 259">
              <a:extLst>
                <a:ext uri="{FF2B5EF4-FFF2-40B4-BE49-F238E27FC236}">
                  <a16:creationId xmlns:a16="http://schemas.microsoft.com/office/drawing/2014/main" id="{0DEA786E-B898-1D78-2F3D-59D3FD704385}"/>
                </a:ext>
              </a:extLst>
            </p:cNvPr>
            <p:cNvCxnSpPr>
              <a:cxnSpLocks/>
              <a:stCxn id="4" idx="3"/>
              <a:endCxn id="38" idx="1"/>
            </p:cNvCxnSpPr>
            <p:nvPr/>
          </p:nvCxnSpPr>
          <p:spPr>
            <a:xfrm>
              <a:off x="11112792" y="5875010"/>
              <a:ext cx="496643" cy="3331"/>
            </a:xfrm>
            <a:prstGeom prst="straightConnector1">
              <a:avLst/>
            </a:prstGeom>
            <a:ln w="19050">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sp>
          <p:nvSpPr>
            <p:cNvPr id="263" name="TextBox 262">
              <a:extLst>
                <a:ext uri="{FF2B5EF4-FFF2-40B4-BE49-F238E27FC236}">
                  <a16:creationId xmlns:a16="http://schemas.microsoft.com/office/drawing/2014/main" id="{06B61A48-746C-625A-6C3B-68BD211AC15D}"/>
                </a:ext>
              </a:extLst>
            </p:cNvPr>
            <p:cNvSpPr txBox="1"/>
            <p:nvPr/>
          </p:nvSpPr>
          <p:spPr>
            <a:xfrm>
              <a:off x="11481758" y="1876005"/>
              <a:ext cx="562975" cy="307777"/>
            </a:xfrm>
            <a:prstGeom prst="rect">
              <a:avLst/>
            </a:prstGeom>
            <a:noFill/>
          </p:spPr>
          <p:txBody>
            <a:bodyPr wrap="none" rtlCol="0">
              <a:spAutoFit/>
            </a:bodyPr>
            <a:lstStyle/>
            <a:p>
              <a:r>
                <a:rPr lang="en-US" dirty="0"/>
                <a:t>Gain</a:t>
              </a:r>
            </a:p>
          </p:txBody>
        </p:sp>
        <p:sp>
          <p:nvSpPr>
            <p:cNvPr id="264" name="TextBox 263">
              <a:extLst>
                <a:ext uri="{FF2B5EF4-FFF2-40B4-BE49-F238E27FC236}">
                  <a16:creationId xmlns:a16="http://schemas.microsoft.com/office/drawing/2014/main" id="{314C7D42-C9D0-A481-D9E4-0D5CE2944812}"/>
                </a:ext>
              </a:extLst>
            </p:cNvPr>
            <p:cNvSpPr txBox="1"/>
            <p:nvPr/>
          </p:nvSpPr>
          <p:spPr>
            <a:xfrm>
              <a:off x="11371558" y="2951533"/>
              <a:ext cx="761747" cy="307777"/>
            </a:xfrm>
            <a:prstGeom prst="rect">
              <a:avLst/>
            </a:prstGeom>
            <a:noFill/>
          </p:spPr>
          <p:txBody>
            <a:bodyPr wrap="none" rtlCol="0">
              <a:spAutoFit/>
            </a:bodyPr>
            <a:lstStyle/>
            <a:p>
              <a:r>
                <a:rPr lang="en-US" dirty="0"/>
                <a:t>Neutral</a:t>
              </a:r>
            </a:p>
          </p:txBody>
        </p:sp>
        <p:sp>
          <p:nvSpPr>
            <p:cNvPr id="265" name="TextBox 264">
              <a:extLst>
                <a:ext uri="{FF2B5EF4-FFF2-40B4-BE49-F238E27FC236}">
                  <a16:creationId xmlns:a16="http://schemas.microsoft.com/office/drawing/2014/main" id="{0E5971FE-0403-70ED-C50B-ECAB5C377FB0}"/>
                </a:ext>
              </a:extLst>
            </p:cNvPr>
            <p:cNvSpPr txBox="1"/>
            <p:nvPr/>
          </p:nvSpPr>
          <p:spPr>
            <a:xfrm>
              <a:off x="11453552" y="4091610"/>
              <a:ext cx="562975" cy="307777"/>
            </a:xfrm>
            <a:prstGeom prst="rect">
              <a:avLst/>
            </a:prstGeom>
            <a:noFill/>
          </p:spPr>
          <p:txBody>
            <a:bodyPr wrap="none" rtlCol="0">
              <a:spAutoFit/>
            </a:bodyPr>
            <a:lstStyle/>
            <a:p>
              <a:r>
                <a:rPr lang="en-US" dirty="0"/>
                <a:t>Loss</a:t>
              </a:r>
            </a:p>
          </p:txBody>
        </p:sp>
        <p:sp>
          <p:nvSpPr>
            <p:cNvPr id="266" name="TextBox 265">
              <a:extLst>
                <a:ext uri="{FF2B5EF4-FFF2-40B4-BE49-F238E27FC236}">
                  <a16:creationId xmlns:a16="http://schemas.microsoft.com/office/drawing/2014/main" id="{3F10D131-BD9C-61E9-0636-DD580578FEC9}"/>
                </a:ext>
              </a:extLst>
            </p:cNvPr>
            <p:cNvSpPr txBox="1"/>
            <p:nvPr/>
          </p:nvSpPr>
          <p:spPr>
            <a:xfrm>
              <a:off x="11361113" y="5420584"/>
              <a:ext cx="761747" cy="307777"/>
            </a:xfrm>
            <a:prstGeom prst="rect">
              <a:avLst/>
            </a:prstGeom>
            <a:noFill/>
          </p:spPr>
          <p:txBody>
            <a:bodyPr wrap="none" rtlCol="0">
              <a:spAutoFit/>
            </a:bodyPr>
            <a:lstStyle/>
            <a:p>
              <a:r>
                <a:rPr lang="en-US" dirty="0"/>
                <a:t>Neutral</a:t>
              </a:r>
            </a:p>
          </p:txBody>
        </p:sp>
      </p:grpSp>
      <p:grpSp>
        <p:nvGrpSpPr>
          <p:cNvPr id="28" name="Group 27">
            <a:extLst>
              <a:ext uri="{FF2B5EF4-FFF2-40B4-BE49-F238E27FC236}">
                <a16:creationId xmlns:a16="http://schemas.microsoft.com/office/drawing/2014/main" id="{168892ED-C79A-310A-2681-5E6336ED976C}"/>
              </a:ext>
            </a:extLst>
          </p:cNvPr>
          <p:cNvGrpSpPr/>
          <p:nvPr/>
        </p:nvGrpSpPr>
        <p:grpSpPr>
          <a:xfrm>
            <a:off x="83131" y="5793674"/>
            <a:ext cx="882386" cy="1064325"/>
            <a:chOff x="10197483" y="5198611"/>
            <a:chExt cx="828538" cy="1041667"/>
          </a:xfrm>
        </p:grpSpPr>
        <p:pic>
          <p:nvPicPr>
            <p:cNvPr id="41" name="Picture 2" descr="Soumya Kundu (@soumyakundu_) | Twitter">
              <a:extLst>
                <a:ext uri="{FF2B5EF4-FFF2-40B4-BE49-F238E27FC236}">
                  <a16:creationId xmlns:a16="http://schemas.microsoft.com/office/drawing/2014/main" id="{163F517F-E918-132E-6EB0-8B1D136B5DD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208" t="5424" r="16915" b="29452"/>
            <a:stretch/>
          </p:blipFill>
          <p:spPr bwMode="auto">
            <a:xfrm>
              <a:off x="10277868" y="5198611"/>
              <a:ext cx="748153" cy="8154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815C0753-34E3-F8C2-B9EA-464D209567BE}"/>
                </a:ext>
              </a:extLst>
            </p:cNvPr>
            <p:cNvSpPr txBox="1"/>
            <p:nvPr/>
          </p:nvSpPr>
          <p:spPr>
            <a:xfrm>
              <a:off x="10197483" y="6030443"/>
              <a:ext cx="792871" cy="20983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a:ea typeface="+mn-ea"/>
                  <a:cs typeface="+mn-cs"/>
                </a:rPr>
                <a:t>Soumya Kundu</a:t>
              </a:r>
            </a:p>
          </p:txBody>
        </p:sp>
      </p:grpSp>
      <p:sp>
        <p:nvSpPr>
          <p:cNvPr id="47" name="TextBox 46">
            <a:extLst>
              <a:ext uri="{FF2B5EF4-FFF2-40B4-BE49-F238E27FC236}">
                <a16:creationId xmlns:a16="http://schemas.microsoft.com/office/drawing/2014/main" id="{27E21395-CE5F-A2BB-E3E2-E2116B87EF14}"/>
              </a:ext>
            </a:extLst>
          </p:cNvPr>
          <p:cNvSpPr txBox="1"/>
          <p:nvPr/>
        </p:nvSpPr>
        <p:spPr>
          <a:xfrm>
            <a:off x="1146681" y="6599121"/>
            <a:ext cx="844527" cy="307777"/>
          </a:xfrm>
          <a:prstGeom prst="rect">
            <a:avLst/>
          </a:prstGeom>
          <a:noFill/>
        </p:spPr>
        <p:txBody>
          <a:bodyPr wrap="none" rtlCol="0">
            <a:spAutoFit/>
          </a:bodyPr>
          <a:lstStyle/>
          <a:p>
            <a:r>
              <a:rPr lang="en-US" sz="1400" dirty="0"/>
              <a:t>Ivy Raine</a:t>
            </a:r>
          </a:p>
        </p:txBody>
      </p:sp>
      <p:pic>
        <p:nvPicPr>
          <p:cNvPr id="1026" name="Picture 2">
            <a:extLst>
              <a:ext uri="{FF2B5EF4-FFF2-40B4-BE49-F238E27FC236}">
                <a16:creationId xmlns:a16="http://schemas.microsoft.com/office/drawing/2014/main" id="{828683BE-FE11-F530-97CF-FD1720ECCD6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7153" y="5815769"/>
            <a:ext cx="763702" cy="763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25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childTnLst>
                                </p:cTn>
                              </p:par>
                            </p:childTnLst>
                          </p:cTn>
                        </p:par>
                        <p:par>
                          <p:cTn id="16" fill="hold">
                            <p:stCondLst>
                              <p:cond delay="250"/>
                            </p:stCondLst>
                            <p:childTnLst>
                              <p:par>
                                <p:cTn id="17" presetID="1" presetClass="entr" presetSubtype="0" fill="hold" nodeType="afterEffect">
                                  <p:stCondLst>
                                    <p:cond delay="25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750"/>
                            </p:stCondLst>
                            <p:childTnLst>
                              <p:par>
                                <p:cTn id="23" presetID="1" presetClass="entr" presetSubtype="0" fill="hold" nodeType="afterEffect">
                                  <p:stCondLst>
                                    <p:cond delay="25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25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1250"/>
                            </p:stCondLst>
                            <p:childTnLst>
                              <p:par>
                                <p:cTn id="29" presetID="1" presetClass="entr" presetSubtype="0" fill="hold" nodeType="afterEffect">
                                  <p:stCondLst>
                                    <p:cond delay="25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nodeType="afterEffect">
                                  <p:stCondLst>
                                    <p:cond delay="25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1750"/>
                            </p:stCondLst>
                            <p:childTnLst>
                              <p:par>
                                <p:cTn id="35" presetID="1" presetClass="entr" presetSubtype="0" fill="hold" nodeType="afterEffect">
                                  <p:stCondLst>
                                    <p:cond delay="25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nodeType="afterEffect">
                                  <p:stCondLst>
                                    <p:cond delay="250"/>
                                  </p:stCondLst>
                                  <p:childTnLst>
                                    <p:set>
                                      <p:cBhvr>
                                        <p:cTn id="41" dur="1" fill="hold">
                                          <p:stCondLst>
                                            <p:cond delay="0"/>
                                          </p:stCondLst>
                                        </p:cTn>
                                        <p:tgtEl>
                                          <p:spTgt spid="18"/>
                                        </p:tgtEl>
                                        <p:attrNameLst>
                                          <p:attrName>style.visibility</p:attrName>
                                        </p:attrNameLst>
                                      </p:cBhvr>
                                      <p:to>
                                        <p:strVal val="visible"/>
                                      </p:to>
                                    </p:set>
                                  </p:childTnLst>
                                </p:cTn>
                              </p:par>
                            </p:childTnLst>
                          </p:cTn>
                        </p:par>
                        <p:par>
                          <p:cTn id="42" fill="hold">
                            <p:stCondLst>
                              <p:cond delay="2250"/>
                            </p:stCondLst>
                            <p:childTnLst>
                              <p:par>
                                <p:cTn id="43" presetID="1" presetClass="entr" presetSubtype="0" fill="hold" nodeType="afterEffect">
                                  <p:stCondLst>
                                    <p:cond delay="250"/>
                                  </p:stCondLst>
                                  <p:childTnLst>
                                    <p:set>
                                      <p:cBhvr>
                                        <p:cTn id="44" dur="1" fill="hold">
                                          <p:stCondLst>
                                            <p:cond delay="0"/>
                                          </p:stCondLst>
                                        </p:cTn>
                                        <p:tgtEl>
                                          <p:spTgt spid="19"/>
                                        </p:tgtEl>
                                        <p:attrNameLst>
                                          <p:attrName>style.visibility</p:attrName>
                                        </p:attrNameLst>
                                      </p:cBhvr>
                                      <p:to>
                                        <p:strVal val="visible"/>
                                      </p:to>
                                    </p:set>
                                  </p:childTnLst>
                                </p:cTn>
                              </p:par>
                            </p:childTnLst>
                          </p:cTn>
                        </p:par>
                        <p:par>
                          <p:cTn id="45" fill="hold">
                            <p:stCondLst>
                              <p:cond delay="2500"/>
                            </p:stCondLst>
                            <p:childTnLst>
                              <p:par>
                                <p:cTn id="46" presetID="1" presetClass="entr" presetSubtype="0" fill="hold" nodeType="afterEffect">
                                  <p:stCondLst>
                                    <p:cond delay="250"/>
                                  </p:stCondLst>
                                  <p:childTnLst>
                                    <p:set>
                                      <p:cBhvr>
                                        <p:cTn id="47" dur="1" fill="hold">
                                          <p:stCondLst>
                                            <p:cond delay="0"/>
                                          </p:stCondLst>
                                        </p:cTn>
                                        <p:tgtEl>
                                          <p:spTgt spid="20"/>
                                        </p:tgtEl>
                                        <p:attrNameLst>
                                          <p:attrName>style.visibility</p:attrName>
                                        </p:attrNameLst>
                                      </p:cBhvr>
                                      <p:to>
                                        <p:strVal val="visible"/>
                                      </p:to>
                                    </p:set>
                                  </p:childTnLst>
                                </p:cTn>
                              </p:par>
                            </p:childTnLst>
                          </p:cTn>
                        </p:par>
                        <p:par>
                          <p:cTn id="48" fill="hold">
                            <p:stCondLst>
                              <p:cond delay="2750"/>
                            </p:stCondLst>
                            <p:childTnLst>
                              <p:par>
                                <p:cTn id="49" presetID="1" presetClass="entr" presetSubtype="0" fill="hold" nodeType="afterEffect">
                                  <p:stCondLst>
                                    <p:cond delay="250"/>
                                  </p:stCondLst>
                                  <p:childTnLst>
                                    <p:set>
                                      <p:cBhvr>
                                        <p:cTn id="50" dur="1" fill="hold">
                                          <p:stCondLst>
                                            <p:cond delay="0"/>
                                          </p:stCondLst>
                                        </p:cTn>
                                        <p:tgtEl>
                                          <p:spTgt spid="21"/>
                                        </p:tgtEl>
                                        <p:attrNameLst>
                                          <p:attrName>style.visibility</p:attrName>
                                        </p:attrNameLst>
                                      </p:cBhvr>
                                      <p:to>
                                        <p:strVal val="visible"/>
                                      </p:to>
                                    </p:set>
                                  </p:childTnLst>
                                </p:cTn>
                              </p:par>
                            </p:childTnLst>
                          </p:cTn>
                        </p:par>
                        <p:par>
                          <p:cTn id="51" fill="hold">
                            <p:stCondLst>
                              <p:cond delay="3000"/>
                            </p:stCondLst>
                            <p:childTnLst>
                              <p:par>
                                <p:cTn id="52" presetID="1" presetClass="entr" presetSubtype="0" fill="hold" nodeType="afterEffect">
                                  <p:stCondLst>
                                    <p:cond delay="250"/>
                                  </p:stCondLst>
                                  <p:childTnLst>
                                    <p:set>
                                      <p:cBhvr>
                                        <p:cTn id="53" dur="1" fill="hold">
                                          <p:stCondLst>
                                            <p:cond delay="0"/>
                                          </p:stCondLst>
                                        </p:cTn>
                                        <p:tgtEl>
                                          <p:spTgt spid="22"/>
                                        </p:tgtEl>
                                        <p:attrNameLst>
                                          <p:attrName>style.visibility</p:attrName>
                                        </p:attrNameLst>
                                      </p:cBhvr>
                                      <p:to>
                                        <p:strVal val="visible"/>
                                      </p:to>
                                    </p:set>
                                  </p:childTnLst>
                                </p:cTn>
                              </p:par>
                            </p:childTnLst>
                          </p:cTn>
                        </p:par>
                        <p:par>
                          <p:cTn id="54" fill="hold">
                            <p:stCondLst>
                              <p:cond delay="3250"/>
                            </p:stCondLst>
                            <p:childTnLst>
                              <p:par>
                                <p:cTn id="55" presetID="1"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C0E7EF-D494-4CE5-98D3-DE1D9931B9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2962" y="1108071"/>
            <a:ext cx="5414102" cy="3246246"/>
          </a:xfrm>
          <a:prstGeom prst="rect">
            <a:avLst/>
          </a:prstGeom>
        </p:spPr>
      </p:pic>
      <p:pic>
        <p:nvPicPr>
          <p:cNvPr id="5" name="Picture 4">
            <a:extLst>
              <a:ext uri="{FF2B5EF4-FFF2-40B4-BE49-F238E27FC236}">
                <a16:creationId xmlns:a16="http://schemas.microsoft.com/office/drawing/2014/main" id="{2AAC95C3-D739-4584-9073-474EDC752D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4483" y="4389218"/>
            <a:ext cx="6025273" cy="1917955"/>
          </a:xfrm>
          <a:prstGeom prst="rect">
            <a:avLst/>
          </a:prstGeom>
        </p:spPr>
      </p:pic>
      <p:pic>
        <p:nvPicPr>
          <p:cNvPr id="7" name="Picture 6">
            <a:extLst>
              <a:ext uri="{FF2B5EF4-FFF2-40B4-BE49-F238E27FC236}">
                <a16:creationId xmlns:a16="http://schemas.microsoft.com/office/drawing/2014/main" id="{EACAFDC8-B3C5-447E-927A-0807CCEADF4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43546" y="1157017"/>
            <a:ext cx="3356022" cy="2182134"/>
          </a:xfrm>
          <a:prstGeom prst="rect">
            <a:avLst/>
          </a:prstGeom>
        </p:spPr>
      </p:pic>
      <p:pic>
        <p:nvPicPr>
          <p:cNvPr id="8" name="Picture 7">
            <a:extLst>
              <a:ext uri="{FF2B5EF4-FFF2-40B4-BE49-F238E27FC236}">
                <a16:creationId xmlns:a16="http://schemas.microsoft.com/office/drawing/2014/main" id="{07F3E3C0-787A-49E2-A61E-F9345F31A81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75951" y="3292404"/>
            <a:ext cx="2902724" cy="3016350"/>
          </a:xfrm>
          <a:prstGeom prst="rect">
            <a:avLst/>
          </a:prstGeom>
        </p:spPr>
      </p:pic>
      <p:sp>
        <p:nvSpPr>
          <p:cNvPr id="10" name="Title 9">
            <a:extLst>
              <a:ext uri="{FF2B5EF4-FFF2-40B4-BE49-F238E27FC236}">
                <a16:creationId xmlns:a16="http://schemas.microsoft.com/office/drawing/2014/main" id="{634DB8C0-24F8-461F-8C3D-F0291EFE8C13}"/>
              </a:ext>
            </a:extLst>
          </p:cNvPr>
          <p:cNvSpPr>
            <a:spLocks noGrp="1"/>
          </p:cNvSpPr>
          <p:nvPr>
            <p:ph type="title"/>
          </p:nvPr>
        </p:nvSpPr>
        <p:spPr>
          <a:xfrm>
            <a:off x="1279059" y="168835"/>
            <a:ext cx="9420509" cy="757252"/>
          </a:xfrm>
        </p:spPr>
        <p:style>
          <a:lnRef idx="1">
            <a:schemeClr val="accent6"/>
          </a:lnRef>
          <a:fillRef idx="2">
            <a:schemeClr val="accent6"/>
          </a:fillRef>
          <a:effectRef idx="1">
            <a:schemeClr val="accent6"/>
          </a:effectRef>
          <a:fontRef idx="minor">
            <a:schemeClr val="dk1"/>
          </a:fontRef>
        </p:style>
        <p:txBody>
          <a:bodyPr>
            <a:noAutofit/>
          </a:bodyPr>
          <a:lstStyle/>
          <a:p>
            <a:r>
              <a:rPr lang="en-US" sz="3200" b="1" dirty="0">
                <a:latin typeface="+mj-lt"/>
              </a:rPr>
              <a:t>Democratizing ML for genomics: </a:t>
            </a:r>
            <a:r>
              <a:rPr lang="en-US" sz="3200" b="1" dirty="0">
                <a:latin typeface="+mj-lt"/>
                <a:hlinkClick r:id="rId7"/>
              </a:rPr>
              <a:t>http://kipoi.org/</a:t>
            </a:r>
            <a:r>
              <a:rPr lang="en-US" sz="3200" b="1" dirty="0">
                <a:latin typeface="+mj-lt"/>
              </a:rPr>
              <a:t> </a:t>
            </a:r>
          </a:p>
        </p:txBody>
      </p:sp>
      <p:sp>
        <p:nvSpPr>
          <p:cNvPr id="2" name="Rectangle 1">
            <a:extLst>
              <a:ext uri="{FF2B5EF4-FFF2-40B4-BE49-F238E27FC236}">
                <a16:creationId xmlns:a16="http://schemas.microsoft.com/office/drawing/2014/main" id="{D2FB949F-3890-43FA-9258-74106FC438AB}"/>
              </a:ext>
            </a:extLst>
          </p:cNvPr>
          <p:cNvSpPr/>
          <p:nvPr/>
        </p:nvSpPr>
        <p:spPr>
          <a:xfrm>
            <a:off x="9345336" y="6490738"/>
            <a:ext cx="2846664" cy="307777"/>
          </a:xfrm>
          <a:prstGeom prst="rect">
            <a:avLst/>
          </a:prstGeom>
        </p:spPr>
        <p:txBody>
          <a:bodyPr wrap="square">
            <a:spAutoFit/>
          </a:bodyPr>
          <a:lstStyle/>
          <a:p>
            <a:r>
              <a:rPr lang="en-US" sz="1400" i="1" dirty="0" err="1"/>
              <a:t>Avsec</a:t>
            </a:r>
            <a:r>
              <a:rPr lang="en-US" sz="1400" i="1" dirty="0"/>
              <a:t> et al. 2019 Nature Biotech</a:t>
            </a:r>
          </a:p>
        </p:txBody>
      </p:sp>
      <p:sp>
        <p:nvSpPr>
          <p:cNvPr id="3" name="Rectangle 2">
            <a:extLst>
              <a:ext uri="{FF2B5EF4-FFF2-40B4-BE49-F238E27FC236}">
                <a16:creationId xmlns:a16="http://schemas.microsoft.com/office/drawing/2014/main" id="{6A096468-15A2-EA81-79F3-56838D273B9C}"/>
              </a:ext>
            </a:extLst>
          </p:cNvPr>
          <p:cNvSpPr/>
          <p:nvPr/>
        </p:nvSpPr>
        <p:spPr>
          <a:xfrm>
            <a:off x="73818" y="6490738"/>
            <a:ext cx="2846664" cy="307777"/>
          </a:xfrm>
          <a:prstGeom prst="rect">
            <a:avLst/>
          </a:prstGeom>
        </p:spPr>
        <p:txBody>
          <a:bodyPr wrap="square">
            <a:spAutoFit/>
          </a:bodyPr>
          <a:lstStyle/>
          <a:p>
            <a:r>
              <a:rPr lang="en-US" sz="1400" i="1" dirty="0"/>
              <a:t>With </a:t>
            </a:r>
            <a:r>
              <a:rPr lang="en-US" sz="1400" i="1" dirty="0" err="1"/>
              <a:t>Stegle</a:t>
            </a:r>
            <a:r>
              <a:rPr lang="en-US" sz="1400" i="1" dirty="0"/>
              <a:t> and </a:t>
            </a:r>
            <a:r>
              <a:rPr lang="en-US" sz="1400" i="1" dirty="0" err="1"/>
              <a:t>Gagneur</a:t>
            </a:r>
            <a:r>
              <a:rPr lang="en-US" sz="1400" i="1" dirty="0"/>
              <a:t> labs</a:t>
            </a:r>
          </a:p>
        </p:txBody>
      </p:sp>
      <p:pic>
        <p:nvPicPr>
          <p:cNvPr id="6" name="Picture 5">
            <a:extLst>
              <a:ext uri="{FF2B5EF4-FFF2-40B4-BE49-F238E27FC236}">
                <a16:creationId xmlns:a16="http://schemas.microsoft.com/office/drawing/2014/main" id="{6904F321-5900-B157-3AC1-3FD385332E9E}"/>
              </a:ext>
            </a:extLst>
          </p:cNvPr>
          <p:cNvPicPr>
            <a:picLocks noChangeAspect="1"/>
          </p:cNvPicPr>
          <p:nvPr/>
        </p:nvPicPr>
        <p:blipFill>
          <a:blip r:embed="rId8"/>
          <a:stretch>
            <a:fillRect/>
          </a:stretch>
        </p:blipFill>
        <p:spPr>
          <a:xfrm>
            <a:off x="10835125" y="168835"/>
            <a:ext cx="1199067" cy="1469127"/>
          </a:xfrm>
          <a:prstGeom prst="rect">
            <a:avLst/>
          </a:prstGeom>
        </p:spPr>
      </p:pic>
    </p:spTree>
    <p:extLst>
      <p:ext uri="{BB962C8B-B14F-4D97-AF65-F5344CB8AC3E}">
        <p14:creationId xmlns:p14="http://schemas.microsoft.com/office/powerpoint/2010/main" val="127678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5A89003C-42F0-2745-BD9F-BE4CACB5152B}"/>
              </a:ext>
            </a:extLst>
          </p:cNvPr>
          <p:cNvPicPr>
            <a:picLocks noChangeAspect="1"/>
          </p:cNvPicPr>
          <p:nvPr/>
        </p:nvPicPr>
        <p:blipFill rotWithShape="1">
          <a:blip r:embed="rId3"/>
          <a:srcRect t="7428"/>
          <a:stretch/>
        </p:blipFill>
        <p:spPr>
          <a:xfrm>
            <a:off x="2423572" y="1534537"/>
            <a:ext cx="9639300" cy="4255004"/>
          </a:xfrm>
          <a:prstGeom prst="rect">
            <a:avLst/>
          </a:prstGeom>
        </p:spPr>
      </p:pic>
      <p:grpSp>
        <p:nvGrpSpPr>
          <p:cNvPr id="2" name="Group 1">
            <a:extLst>
              <a:ext uri="{FF2B5EF4-FFF2-40B4-BE49-F238E27FC236}">
                <a16:creationId xmlns:a16="http://schemas.microsoft.com/office/drawing/2014/main" id="{C237C705-65C2-4E3F-870D-58F9709854AC}"/>
              </a:ext>
            </a:extLst>
          </p:cNvPr>
          <p:cNvGrpSpPr/>
          <p:nvPr/>
        </p:nvGrpSpPr>
        <p:grpSpPr>
          <a:xfrm>
            <a:off x="5341892" y="1807975"/>
            <a:ext cx="6321580" cy="4845361"/>
            <a:chOff x="5341892" y="1807975"/>
            <a:chExt cx="6321580" cy="4845361"/>
          </a:xfrm>
        </p:grpSpPr>
        <p:pic>
          <p:nvPicPr>
            <p:cNvPr id="10" name="Picture 9" descr="A picture containing text&#10;&#10;Description automatically generated">
              <a:extLst>
                <a:ext uri="{FF2B5EF4-FFF2-40B4-BE49-F238E27FC236}">
                  <a16:creationId xmlns:a16="http://schemas.microsoft.com/office/drawing/2014/main" id="{118C9B22-6EC6-EA44-99F9-CCD2407C7D5A}"/>
                </a:ext>
              </a:extLst>
            </p:cNvPr>
            <p:cNvPicPr>
              <a:picLocks noChangeAspect="1"/>
            </p:cNvPicPr>
            <p:nvPr/>
          </p:nvPicPr>
          <p:blipFill>
            <a:blip r:embed="rId4"/>
            <a:stretch>
              <a:fillRect/>
            </a:stretch>
          </p:blipFill>
          <p:spPr>
            <a:xfrm>
              <a:off x="5341892" y="2209113"/>
              <a:ext cx="903050" cy="4099238"/>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12EF9AAA-5C26-534A-B79C-425A8CA6C70E}"/>
                </a:ext>
              </a:extLst>
            </p:cNvPr>
            <p:cNvPicPr>
              <a:picLocks noChangeAspect="1"/>
            </p:cNvPicPr>
            <p:nvPr/>
          </p:nvPicPr>
          <p:blipFill>
            <a:blip r:embed="rId5"/>
            <a:stretch>
              <a:fillRect/>
            </a:stretch>
          </p:blipFill>
          <p:spPr>
            <a:xfrm>
              <a:off x="7598950" y="1807975"/>
              <a:ext cx="1116129" cy="4444223"/>
            </a:xfrm>
            <a:prstGeom prst="rect">
              <a:avLst/>
            </a:prstGeom>
          </p:spPr>
        </p:pic>
        <p:pic>
          <p:nvPicPr>
            <p:cNvPr id="14" name="Picture 13" descr="A picture containing graphical user interface&#10;&#10;Description automatically generated">
              <a:extLst>
                <a:ext uri="{FF2B5EF4-FFF2-40B4-BE49-F238E27FC236}">
                  <a16:creationId xmlns:a16="http://schemas.microsoft.com/office/drawing/2014/main" id="{F71E83DC-03B0-1F4F-907A-AB5D251126F3}"/>
                </a:ext>
              </a:extLst>
            </p:cNvPr>
            <p:cNvPicPr>
              <a:picLocks noChangeAspect="1"/>
            </p:cNvPicPr>
            <p:nvPr/>
          </p:nvPicPr>
          <p:blipFill>
            <a:blip r:embed="rId6"/>
            <a:stretch>
              <a:fillRect/>
            </a:stretch>
          </p:blipFill>
          <p:spPr>
            <a:xfrm>
              <a:off x="10547343" y="2209113"/>
              <a:ext cx="1116129" cy="4444223"/>
            </a:xfrm>
            <a:prstGeom prst="rect">
              <a:avLst/>
            </a:prstGeom>
          </p:spPr>
        </p:pic>
      </p:grpSp>
      <p:pic>
        <p:nvPicPr>
          <p:cNvPr id="16" name="Picture 15" descr="A collage of people&#10;&#10;Description automatically generated with medium confidence">
            <a:extLst>
              <a:ext uri="{FF2B5EF4-FFF2-40B4-BE49-F238E27FC236}">
                <a16:creationId xmlns:a16="http://schemas.microsoft.com/office/drawing/2014/main" id="{2D799949-0E57-E44C-8E5E-28E48350EB5E}"/>
              </a:ext>
            </a:extLst>
          </p:cNvPr>
          <p:cNvPicPr>
            <a:picLocks noChangeAspect="1"/>
          </p:cNvPicPr>
          <p:nvPr/>
        </p:nvPicPr>
        <p:blipFill>
          <a:blip r:embed="rId7"/>
          <a:stretch>
            <a:fillRect/>
          </a:stretch>
        </p:blipFill>
        <p:spPr>
          <a:xfrm>
            <a:off x="234641" y="2949691"/>
            <a:ext cx="2244087" cy="1481533"/>
          </a:xfrm>
          <a:prstGeom prst="rect">
            <a:avLst/>
          </a:prstGeom>
        </p:spPr>
      </p:pic>
      <p:sp>
        <p:nvSpPr>
          <p:cNvPr id="13" name="Title 1">
            <a:extLst>
              <a:ext uri="{FF2B5EF4-FFF2-40B4-BE49-F238E27FC236}">
                <a16:creationId xmlns:a16="http://schemas.microsoft.com/office/drawing/2014/main" id="{20C36AD5-31F9-4F9D-B9E0-396856C44D29}"/>
              </a:ext>
            </a:extLst>
          </p:cNvPr>
          <p:cNvSpPr txBox="1">
            <a:spLocks/>
          </p:cNvSpPr>
          <p:nvPr/>
        </p:nvSpPr>
        <p:spPr>
          <a:xfrm>
            <a:off x="1452441" y="135422"/>
            <a:ext cx="9585002" cy="707885"/>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9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Light" panose="020F0302020204030204"/>
                <a:ea typeface="+mn-ea"/>
                <a:cs typeface="+mn-cs"/>
              </a:rPr>
              <a:t>Genetic variants associated with traits and diseases</a:t>
            </a:r>
          </a:p>
        </p:txBody>
      </p:sp>
    </p:spTree>
    <p:extLst>
      <p:ext uri="{BB962C8B-B14F-4D97-AF65-F5344CB8AC3E}">
        <p14:creationId xmlns:p14="http://schemas.microsoft.com/office/powerpoint/2010/main" val="179344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450149-5519-4155-BB7F-17523922A753}"/>
              </a:ext>
            </a:extLst>
          </p:cNvPr>
          <p:cNvSpPr>
            <a:spLocks noGrp="1"/>
          </p:cNvSpPr>
          <p:nvPr>
            <p:ph type="title"/>
          </p:nvPr>
        </p:nvSpPr>
        <p:spPr>
          <a:xfrm>
            <a:off x="4696192" y="485632"/>
            <a:ext cx="2956932" cy="68309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600" b="1" dirty="0">
                <a:latin typeface="+mj-lt"/>
              </a:rPr>
              <a:t>Summary</a:t>
            </a:r>
          </a:p>
        </p:txBody>
      </p:sp>
      <p:sp>
        <p:nvSpPr>
          <p:cNvPr id="6" name="Content Placeholder 5">
            <a:extLst>
              <a:ext uri="{FF2B5EF4-FFF2-40B4-BE49-F238E27FC236}">
                <a16:creationId xmlns:a16="http://schemas.microsoft.com/office/drawing/2014/main" id="{D5A0700B-36E4-4669-9007-F001BA097130}"/>
              </a:ext>
            </a:extLst>
          </p:cNvPr>
          <p:cNvSpPr>
            <a:spLocks noGrp="1"/>
          </p:cNvSpPr>
          <p:nvPr>
            <p:ph idx="1"/>
          </p:nvPr>
        </p:nvSpPr>
        <p:spPr>
          <a:xfrm>
            <a:off x="556751" y="1168722"/>
            <a:ext cx="11078497" cy="5430861"/>
          </a:xfrm>
        </p:spPr>
        <p:txBody>
          <a:bodyPr>
            <a:noAutofit/>
          </a:bodyPr>
          <a:lstStyle/>
          <a:p>
            <a:r>
              <a:rPr lang="en-US" sz="3200" dirty="0"/>
              <a:t>Large-scale molecular profiling datasets =&gt; decipher genome function</a:t>
            </a:r>
          </a:p>
          <a:p>
            <a:r>
              <a:rPr lang="en-US" sz="3200" dirty="0"/>
              <a:t>Neural networks can map DNA sequence to molecular profiles with unprecedented accuracy</a:t>
            </a:r>
          </a:p>
          <a:p>
            <a:r>
              <a:rPr lang="en-US" sz="3200" dirty="0"/>
              <a:t>Models can be queried to decipher functional DNA syntax and predict causal disease-associated genetic variants</a:t>
            </a:r>
          </a:p>
          <a:p>
            <a:r>
              <a:rPr lang="en-US" sz="3200" dirty="0"/>
              <a:t>The NRP has been essential for training over 5,000 state-of-the-art models and calculating effect scores for millions of genetic variants</a:t>
            </a:r>
          </a:p>
          <a:p>
            <a:r>
              <a:rPr lang="en-US" sz="3200" dirty="0"/>
              <a:t>We will be releasing these models with detailed sequence annotations &amp; variant scores as a resource by May 2024</a:t>
            </a:r>
          </a:p>
        </p:txBody>
      </p:sp>
    </p:spTree>
    <p:extLst>
      <p:ext uri="{BB962C8B-B14F-4D97-AF65-F5344CB8AC3E}">
        <p14:creationId xmlns:p14="http://schemas.microsoft.com/office/powerpoint/2010/main" val="275887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093" y="158755"/>
            <a:ext cx="3863795" cy="728093"/>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4200" dirty="0"/>
              <a:t>Kundaje lab</a:t>
            </a:r>
          </a:p>
        </p:txBody>
      </p:sp>
      <p:grpSp>
        <p:nvGrpSpPr>
          <p:cNvPr id="18" name="Group 17">
            <a:extLst>
              <a:ext uri="{FF2B5EF4-FFF2-40B4-BE49-F238E27FC236}">
                <a16:creationId xmlns:a16="http://schemas.microsoft.com/office/drawing/2014/main" id="{83065730-7540-47BF-953D-D7FD3576C25A}"/>
              </a:ext>
            </a:extLst>
          </p:cNvPr>
          <p:cNvGrpSpPr/>
          <p:nvPr/>
        </p:nvGrpSpPr>
        <p:grpSpPr>
          <a:xfrm>
            <a:off x="6426863" y="4681652"/>
            <a:ext cx="5488775" cy="1971227"/>
            <a:chOff x="245423" y="4876353"/>
            <a:chExt cx="5231169" cy="1776772"/>
          </a:xfrm>
        </p:grpSpPr>
        <p:grpSp>
          <p:nvGrpSpPr>
            <p:cNvPr id="14" name="Group 13">
              <a:extLst>
                <a:ext uri="{FF2B5EF4-FFF2-40B4-BE49-F238E27FC236}">
                  <a16:creationId xmlns:a16="http://schemas.microsoft.com/office/drawing/2014/main" id="{821345B1-5DB1-4A11-8E4B-8C07A750E1EC}"/>
                </a:ext>
              </a:extLst>
            </p:cNvPr>
            <p:cNvGrpSpPr/>
            <p:nvPr/>
          </p:nvGrpSpPr>
          <p:grpSpPr>
            <a:xfrm>
              <a:off x="245423" y="4876353"/>
              <a:ext cx="5231169" cy="1776772"/>
              <a:chOff x="245423" y="4876353"/>
              <a:chExt cx="5231169" cy="1776772"/>
            </a:xfrm>
          </p:grpSpPr>
          <p:grpSp>
            <p:nvGrpSpPr>
              <p:cNvPr id="25" name="Group 24"/>
              <p:cNvGrpSpPr/>
              <p:nvPr/>
            </p:nvGrpSpPr>
            <p:grpSpPr>
              <a:xfrm>
                <a:off x="245423" y="5095322"/>
                <a:ext cx="5201068" cy="1557803"/>
                <a:chOff x="2203021" y="4926231"/>
                <a:chExt cx="5201068" cy="1557803"/>
              </a:xfrm>
            </p:grpSpPr>
            <p:grpSp>
              <p:nvGrpSpPr>
                <p:cNvPr id="6" name="Group 5"/>
                <p:cNvGrpSpPr/>
                <p:nvPr/>
              </p:nvGrpSpPr>
              <p:grpSpPr>
                <a:xfrm>
                  <a:off x="2203021" y="5311210"/>
                  <a:ext cx="3779472" cy="1109550"/>
                  <a:chOff x="274111" y="4682091"/>
                  <a:chExt cx="5059528" cy="1534691"/>
                </a:xfrm>
              </p:grpSpPr>
              <p:grpSp>
                <p:nvGrpSpPr>
                  <p:cNvPr id="24" name="Group 23"/>
                  <p:cNvGrpSpPr/>
                  <p:nvPr/>
                </p:nvGrpSpPr>
                <p:grpSpPr>
                  <a:xfrm>
                    <a:off x="274111" y="4703471"/>
                    <a:ext cx="5059528" cy="1513311"/>
                    <a:chOff x="132553" y="4521532"/>
                    <a:chExt cx="4069590" cy="1252206"/>
                  </a:xfrm>
                </p:grpSpPr>
                <p:pic>
                  <p:nvPicPr>
                    <p:cNvPr id="19" name="Picture 18" descr="ENCODE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8276" y="5106256"/>
                      <a:ext cx="1103276" cy="6674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http://www.roadmapepigenomics.org/media/images/layout/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02179" y="5345874"/>
                      <a:ext cx="1599964" cy="346334"/>
                    </a:xfrm>
                    <a:prstGeom prst="rect">
                      <a:avLst/>
                    </a:prstGeom>
                    <a:noFill/>
                  </p:spPr>
                </p:pic>
                <p:pic>
                  <p:nvPicPr>
                    <p:cNvPr id="22" name="Picture 21"/>
                    <p:cNvPicPr>
                      <a:picLocks noChangeAspect="1"/>
                    </p:cNvPicPr>
                    <p:nvPr/>
                  </p:nvPicPr>
                  <p:blipFill>
                    <a:blip r:embed="rId5"/>
                    <a:stretch>
                      <a:fillRect/>
                    </a:stretch>
                  </p:blipFill>
                  <p:spPr>
                    <a:xfrm>
                      <a:off x="132553" y="4521532"/>
                      <a:ext cx="1242237" cy="1211181"/>
                    </a:xfrm>
                    <a:prstGeom prst="rect">
                      <a:avLst/>
                    </a:prstGeom>
                  </p:spPr>
                </p:pic>
              </p:grpSp>
              <p:sp>
                <p:nvSpPr>
                  <p:cNvPr id="7" name="Rectangle 6"/>
                  <p:cNvSpPr/>
                  <p:nvPr/>
                </p:nvSpPr>
                <p:spPr>
                  <a:xfrm>
                    <a:off x="3467156" y="5340724"/>
                    <a:ext cx="1807294" cy="383135"/>
                  </a:xfrm>
                  <a:prstGeom prst="rect">
                    <a:avLst/>
                  </a:prstGeom>
                </p:spPr>
                <p:txBody>
                  <a:bodyPr wrap="none">
                    <a:spAutoFit/>
                  </a:bodyPr>
                  <a:lstStyle/>
                  <a:p>
                    <a:r>
                      <a:rPr lang="en-US" sz="1200" dirty="0">
                        <a:solidFill>
                          <a:srgbClr val="000000"/>
                        </a:solidFill>
                        <a:latin typeface="Arial" panose="020B0604020202020204" pitchFamily="34" charset="0"/>
                        <a:ea typeface="Times New Roman" panose="02020603050405020304" pitchFamily="18" charset="0"/>
                      </a:rPr>
                      <a:t>R01ES02500902</a:t>
                    </a:r>
                    <a:endParaRPr lang="en-US" sz="1200" dirty="0"/>
                  </a:p>
                </p:txBody>
              </p:sp>
              <p:sp>
                <p:nvSpPr>
                  <p:cNvPr id="12" name="Rectangle 11"/>
                  <p:cNvSpPr/>
                  <p:nvPr/>
                </p:nvSpPr>
                <p:spPr>
                  <a:xfrm>
                    <a:off x="1876587" y="5001923"/>
                    <a:ext cx="1727893" cy="383135"/>
                  </a:xfrm>
                  <a:prstGeom prst="rect">
                    <a:avLst/>
                  </a:prstGeom>
                </p:spPr>
                <p:txBody>
                  <a:bodyPr wrap="none">
                    <a:spAutoFit/>
                  </a:bodyPr>
                  <a:lstStyle/>
                  <a:p>
                    <a:r>
                      <a:rPr lang="en-US" sz="1200" dirty="0">
                        <a:latin typeface="Arial" panose="020B0604020202020204" pitchFamily="34" charset="0"/>
                        <a:ea typeface="Times New Roman" panose="02020603050405020304" pitchFamily="18" charset="0"/>
                        <a:cs typeface="Times New Roman" panose="02020603050405020304" pitchFamily="18" charset="0"/>
                      </a:rPr>
                      <a:t>1U24HG009446</a:t>
                    </a:r>
                    <a:endParaRPr lang="en-US" sz="1200" dirty="0"/>
                  </a:p>
                </p:txBody>
              </p:sp>
              <p:sp>
                <p:nvSpPr>
                  <p:cNvPr id="13" name="Rectangle 12"/>
                  <p:cNvSpPr/>
                  <p:nvPr/>
                </p:nvSpPr>
                <p:spPr>
                  <a:xfrm>
                    <a:off x="1883881" y="4682091"/>
                    <a:ext cx="1727893" cy="383135"/>
                  </a:xfrm>
                  <a:prstGeom prst="rect">
                    <a:avLst/>
                  </a:prstGeom>
                </p:spPr>
                <p:txBody>
                  <a:bodyPr wrap="none">
                    <a:spAutoFit/>
                  </a:bodyPr>
                  <a:lstStyle/>
                  <a:p>
                    <a:r>
                      <a:rPr lang="en-US" sz="1200" dirty="0">
                        <a:latin typeface="Arial" panose="020B0604020202020204" pitchFamily="34" charset="0"/>
                        <a:ea typeface="Times New Roman" panose="02020603050405020304" pitchFamily="18" charset="0"/>
                        <a:cs typeface="Times New Roman" panose="02020603050405020304" pitchFamily="18" charset="0"/>
                      </a:rPr>
                      <a:t>1U01HG009431</a:t>
                    </a:r>
                    <a:endParaRPr lang="en-US" sz="1200" dirty="0"/>
                  </a:p>
                </p:txBody>
              </p:sp>
            </p:grpSp>
            <p:sp>
              <p:nvSpPr>
                <p:cNvPr id="23" name="TextBox 22"/>
                <p:cNvSpPr txBox="1"/>
                <p:nvPr/>
              </p:nvSpPr>
              <p:spPr>
                <a:xfrm>
                  <a:off x="2210910" y="4926231"/>
                  <a:ext cx="1429249" cy="400110"/>
                </a:xfrm>
                <a:prstGeom prst="rect">
                  <a:avLst/>
                </a:prstGeom>
                <a:noFill/>
              </p:spPr>
              <p:txBody>
                <a:bodyPr wrap="square" rtlCol="0">
                  <a:spAutoFit/>
                </a:bodyPr>
                <a:lstStyle/>
                <a:p>
                  <a:r>
                    <a:rPr lang="en-US" sz="2000" b="1" u="sng" dirty="0"/>
                    <a:t>Funding</a:t>
                  </a:r>
                </a:p>
              </p:txBody>
            </p:sp>
            <p:pic>
              <p:nvPicPr>
                <p:cNvPr id="39" name="Picture 38"/>
                <p:cNvPicPr>
                  <a:picLocks noChangeAspect="1"/>
                </p:cNvPicPr>
                <p:nvPr/>
              </p:nvPicPr>
              <p:blipFill>
                <a:blip r:embed="rId6"/>
                <a:stretch>
                  <a:fillRect/>
                </a:stretch>
              </p:blipFill>
              <p:spPr>
                <a:xfrm>
                  <a:off x="6160215" y="4944000"/>
                  <a:ext cx="1243874" cy="1540034"/>
                </a:xfrm>
                <a:prstGeom prst="rect">
                  <a:avLst/>
                </a:prstGeom>
              </p:spPr>
            </p:pic>
          </p:grpSp>
          <p:sp>
            <p:nvSpPr>
              <p:cNvPr id="36" name="Rectangle 35">
                <a:extLst>
                  <a:ext uri="{FF2B5EF4-FFF2-40B4-BE49-F238E27FC236}">
                    <a16:creationId xmlns:a16="http://schemas.microsoft.com/office/drawing/2014/main" id="{1B3319C9-570A-4797-BC2B-1A7CC1344E8A}"/>
                  </a:ext>
                </a:extLst>
              </p:cNvPr>
              <p:cNvSpPr/>
              <p:nvPr/>
            </p:nvSpPr>
            <p:spPr>
              <a:xfrm>
                <a:off x="4168221" y="4876353"/>
                <a:ext cx="1308371" cy="276999"/>
              </a:xfrm>
              <a:prstGeom prst="rect">
                <a:avLst/>
              </a:prstGeom>
            </p:spPr>
            <p:txBody>
              <a:bodyPr wrap="none">
                <a:spAutoFit/>
              </a:bodyPr>
              <a:lstStyle/>
              <a:p>
                <a:r>
                  <a:rPr lang="en-US" sz="1200" dirty="0">
                    <a:latin typeface="Arial" panose="020B0604020202020204" pitchFamily="34" charset="0"/>
                    <a:ea typeface="Times New Roman" panose="02020603050405020304" pitchFamily="18" charset="0"/>
                  </a:rPr>
                  <a:t>1DP2OD022870</a:t>
                </a:r>
                <a:endParaRPr lang="en-US" sz="1200" dirty="0"/>
              </a:p>
            </p:txBody>
          </p:sp>
        </p:grpSp>
        <p:sp>
          <p:nvSpPr>
            <p:cNvPr id="49" name="Rectangle 48">
              <a:extLst>
                <a:ext uri="{FF2B5EF4-FFF2-40B4-BE49-F238E27FC236}">
                  <a16:creationId xmlns:a16="http://schemas.microsoft.com/office/drawing/2014/main" id="{C5F4C069-6354-488E-8D59-3F1024790AD0}"/>
                </a:ext>
              </a:extLst>
            </p:cNvPr>
            <p:cNvSpPr/>
            <p:nvPr/>
          </p:nvSpPr>
          <p:spPr>
            <a:xfrm>
              <a:off x="1442474" y="5236468"/>
              <a:ext cx="1290738" cy="276999"/>
            </a:xfrm>
            <a:prstGeom prst="rect">
              <a:avLst/>
            </a:prstGeom>
          </p:spPr>
          <p:txBody>
            <a:bodyPr wrap="none">
              <a:spAutoFit/>
            </a:bodyPr>
            <a:lstStyle/>
            <a:p>
              <a:r>
                <a:rPr lang="en-US" sz="1200" dirty="0">
                  <a:latin typeface="Arial" panose="020B0604020202020204" pitchFamily="34" charset="0"/>
                  <a:ea typeface="Times New Roman" panose="02020603050405020304" pitchFamily="18" charset="0"/>
                </a:rPr>
                <a:t>1R01HG009674</a:t>
              </a:r>
              <a:endParaRPr lang="en-US" sz="1200" dirty="0"/>
            </a:p>
          </p:txBody>
        </p:sp>
      </p:grpSp>
      <p:pic>
        <p:nvPicPr>
          <p:cNvPr id="56" name="Picture 6" descr="http://cs.stanford.edu/sites/default/files/stanford_cs_logo.png">
            <a:extLst>
              <a:ext uri="{FF2B5EF4-FFF2-40B4-BE49-F238E27FC236}">
                <a16:creationId xmlns:a16="http://schemas.microsoft.com/office/drawing/2014/main" id="{89B3BAEB-DF3D-4F34-B325-25893C3AC09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648827" cy="636483"/>
          </a:xfrm>
          <a:prstGeom prst="rect">
            <a:avLst/>
          </a:prstGeom>
          <a:noFill/>
          <a:extLst>
            <a:ext uri="{909E8E84-426E-40dd-AFC4-6F175D3DCCD1}">
              <a14:hiddenFill xmlns="" xmlns:a14="http://schemas.microsoft.com/office/drawing/2010/main">
                <a:solidFill>
                  <a:srgbClr val="FFFFFF"/>
                </a:solidFill>
              </a14:hiddenFill>
            </a:ext>
          </a:extLst>
        </p:spPr>
      </p:pic>
      <p:pic>
        <p:nvPicPr>
          <p:cNvPr id="57" name="Picture 2" descr="https://sites.google.com/site/anshulkundaje/_/rsrc/1378725556440/Home/StanfordGenetics.PNG?height=49&amp;width=200">
            <a:extLst>
              <a:ext uri="{FF2B5EF4-FFF2-40B4-BE49-F238E27FC236}">
                <a16:creationId xmlns:a16="http://schemas.microsoft.com/office/drawing/2014/main" id="{9EB06BC9-9786-4026-B0F4-7361C97AA73B}"/>
              </a:ext>
            </a:extLst>
          </p:cNvPr>
          <p:cNvPicPr>
            <a:picLocks noChangeAspect="1" noChangeArrowheads="1"/>
          </p:cNvPicPr>
          <p:nvPr/>
        </p:nvPicPr>
        <p:blipFill>
          <a:blip r:embed="rId8" cstate="print"/>
          <a:srcRect/>
          <a:stretch>
            <a:fillRect/>
          </a:stretch>
        </p:blipFill>
        <p:spPr bwMode="auto">
          <a:xfrm>
            <a:off x="9220199" y="28926"/>
            <a:ext cx="2971801" cy="728093"/>
          </a:xfrm>
          <a:prstGeom prst="rect">
            <a:avLst/>
          </a:prstGeom>
          <a:noFill/>
        </p:spPr>
      </p:pic>
      <p:grpSp>
        <p:nvGrpSpPr>
          <p:cNvPr id="62" name="Group 61">
            <a:extLst>
              <a:ext uri="{FF2B5EF4-FFF2-40B4-BE49-F238E27FC236}">
                <a16:creationId xmlns:a16="http://schemas.microsoft.com/office/drawing/2014/main" id="{C7F0250E-B69F-4E27-BAC7-268F8488FB9D}"/>
              </a:ext>
            </a:extLst>
          </p:cNvPr>
          <p:cNvGrpSpPr/>
          <p:nvPr/>
        </p:nvGrpSpPr>
        <p:grpSpPr>
          <a:xfrm>
            <a:off x="276362" y="5008417"/>
            <a:ext cx="5732919" cy="1768470"/>
            <a:chOff x="276362" y="5008417"/>
            <a:chExt cx="5732919" cy="1768470"/>
          </a:xfrm>
        </p:grpSpPr>
        <p:pic>
          <p:nvPicPr>
            <p:cNvPr id="145" name="Picture 4">
              <a:extLst>
                <a:ext uri="{FF2B5EF4-FFF2-40B4-BE49-F238E27FC236}">
                  <a16:creationId xmlns:a16="http://schemas.microsoft.com/office/drawing/2014/main" id="{AF61403E-EA64-4705-BA13-EA3E2ABB25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9864" y="5940668"/>
              <a:ext cx="809417" cy="836219"/>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Paul Khavari, MD, PhD">
              <a:extLst>
                <a:ext uri="{FF2B5EF4-FFF2-40B4-BE49-F238E27FC236}">
                  <a16:creationId xmlns:a16="http://schemas.microsoft.com/office/drawing/2014/main" id="{53DFA512-D20B-40EE-92A5-54A2FCCE54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5216" y="5008417"/>
              <a:ext cx="611238" cy="811156"/>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http://greenleaf.stanford.edu/img/GreenleafHeadShot.jpg">
              <a:extLst>
                <a:ext uri="{FF2B5EF4-FFF2-40B4-BE49-F238E27FC236}">
                  <a16:creationId xmlns:a16="http://schemas.microsoft.com/office/drawing/2014/main" id="{94DA6F10-5AEA-4CB7-B8E3-FDDA429164E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16182"/>
            <a:stretch/>
          </p:blipFill>
          <p:spPr bwMode="auto">
            <a:xfrm>
              <a:off x="1040505" y="5956992"/>
              <a:ext cx="569913" cy="764439"/>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8" descr="https://encrypted-tbn2.gstatic.com/images?q=tbn:ANd9GcSi3-m6EQ_G-DsLA1Ho96TQ3Xz8bot7tWT4sA2MHsPNt302_0v_8A">
              <a:extLst>
                <a:ext uri="{FF2B5EF4-FFF2-40B4-BE49-F238E27FC236}">
                  <a16:creationId xmlns:a16="http://schemas.microsoft.com/office/drawing/2014/main" id="{5706FC85-94CF-47C4-8AAD-77789FEEF46C}"/>
                </a:ext>
              </a:extLst>
            </p:cNvPr>
            <p:cNvPicPr>
              <a:picLocks noChangeAspect="1" noChangeArrowheads="1"/>
            </p:cNvPicPr>
            <p:nvPr/>
          </p:nvPicPr>
          <p:blipFill>
            <a:blip r:embed="rId12" cstate="print"/>
            <a:srcRect l="18794" r="15425" b="37073"/>
            <a:stretch>
              <a:fillRect/>
            </a:stretch>
          </p:blipFill>
          <p:spPr bwMode="auto">
            <a:xfrm>
              <a:off x="276362" y="5952343"/>
              <a:ext cx="590288" cy="755683"/>
            </a:xfrm>
            <a:prstGeom prst="rect">
              <a:avLst/>
            </a:prstGeom>
            <a:noFill/>
            <a:ln w="9525">
              <a:noFill/>
              <a:miter lim="800000"/>
              <a:headEnd/>
              <a:tailEnd/>
            </a:ln>
          </p:spPr>
        </p:pic>
        <p:pic>
          <p:nvPicPr>
            <p:cNvPr id="142" name="Picture 2" descr="Related image">
              <a:extLst>
                <a:ext uri="{FF2B5EF4-FFF2-40B4-BE49-F238E27FC236}">
                  <a16:creationId xmlns:a16="http://schemas.microsoft.com/office/drawing/2014/main" id="{4717292E-B88D-4840-A45F-7BE39A2432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507" y="5111640"/>
              <a:ext cx="742389" cy="738903"/>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Image result for christina curtis">
              <a:extLst>
                <a:ext uri="{FF2B5EF4-FFF2-40B4-BE49-F238E27FC236}">
                  <a16:creationId xmlns:a16="http://schemas.microsoft.com/office/drawing/2014/main" id="{FEEB6B1B-8B37-485B-B636-B7C0F10ACB6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46294" y="5940668"/>
              <a:ext cx="775848" cy="772204"/>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Polly Fordyce">
              <a:extLst>
                <a:ext uri="{FF2B5EF4-FFF2-40B4-BE49-F238E27FC236}">
                  <a16:creationId xmlns:a16="http://schemas.microsoft.com/office/drawing/2014/main" id="{E19D6241-57FF-46AF-BDB2-37F658A2653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43284" t="6645" r="18492" b="51042"/>
            <a:stretch/>
          </p:blipFill>
          <p:spPr bwMode="auto">
            <a:xfrm>
              <a:off x="2605954" y="5952343"/>
              <a:ext cx="728142" cy="760529"/>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6">
              <a:extLst>
                <a:ext uri="{FF2B5EF4-FFF2-40B4-BE49-F238E27FC236}">
                  <a16:creationId xmlns:a16="http://schemas.microsoft.com/office/drawing/2014/main" id="{04FC0705-E63D-44D9-847C-16FAA6B69C8A}"/>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3467" t="5555" r="12745" b="30596"/>
            <a:stretch/>
          </p:blipFill>
          <p:spPr bwMode="auto">
            <a:xfrm>
              <a:off x="3409516" y="5909456"/>
              <a:ext cx="691806" cy="836219"/>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10" descr="Thomas Quertermous, Professor and Chief of Cardiovascular Research,  Stanford University">
              <a:extLst>
                <a:ext uri="{FF2B5EF4-FFF2-40B4-BE49-F238E27FC236}">
                  <a16:creationId xmlns:a16="http://schemas.microsoft.com/office/drawing/2014/main" id="{9A40573E-03D1-45B2-B15D-95B34AD8DA7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98587" y="5100827"/>
              <a:ext cx="728142" cy="724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583DA9B7-D3D4-439E-98FA-9200DB58DFE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33547" y="5061115"/>
              <a:ext cx="813238" cy="809419"/>
            </a:xfrm>
            <a:prstGeom prst="rect">
              <a:avLst/>
            </a:prstGeom>
            <a:noFill/>
            <a:extLst>
              <a:ext uri="{909E8E84-426E-40DD-AFC4-6F175D3DCCD1}">
                <a14:hiddenFill xmlns:a14="http://schemas.microsoft.com/office/drawing/2010/main">
                  <a:solidFill>
                    <a:srgbClr val="FFFFFF"/>
                  </a:solidFill>
                </a14:hiddenFill>
              </a:ext>
            </a:extLst>
          </p:spPr>
        </p:pic>
        <p:pic>
          <p:nvPicPr>
            <p:cNvPr id="151" name="Google Shape;118;p24">
              <a:extLst>
                <a:ext uri="{FF2B5EF4-FFF2-40B4-BE49-F238E27FC236}">
                  <a16:creationId xmlns:a16="http://schemas.microsoft.com/office/drawing/2014/main" id="{2B3E4718-38FF-4802-9D9A-8956A3C832F8}"/>
                </a:ext>
              </a:extLst>
            </p:cNvPr>
            <p:cNvPicPr preferRelativeResize="0"/>
            <p:nvPr/>
          </p:nvPicPr>
          <p:blipFill rotWithShape="1">
            <a:blip r:embed="rId19">
              <a:alphaModFix/>
              <a:extLst>
                <a:ext uri="{28A0092B-C50C-407E-A947-70E740481C1C}">
                  <a14:useLocalDpi xmlns:a14="http://schemas.microsoft.com/office/drawing/2010/main" val="0"/>
                </a:ext>
              </a:extLst>
            </a:blip>
            <a:srcRect/>
            <a:stretch/>
          </p:blipFill>
          <p:spPr>
            <a:xfrm>
              <a:off x="297435" y="5057738"/>
              <a:ext cx="649892" cy="792805"/>
            </a:xfrm>
            <a:prstGeom prst="rect">
              <a:avLst/>
            </a:prstGeom>
            <a:noFill/>
            <a:ln>
              <a:noFill/>
            </a:ln>
          </p:spPr>
        </p:pic>
        <p:pic>
          <p:nvPicPr>
            <p:cNvPr id="54" name="Picture 4" descr="Howard Y. Chang, MD, PhD | Parker Institute for Cancer Immunotherapy">
              <a:extLst>
                <a:ext uri="{FF2B5EF4-FFF2-40B4-BE49-F238E27FC236}">
                  <a16:creationId xmlns:a16="http://schemas.microsoft.com/office/drawing/2014/main" id="{D2D18CEA-56D8-4E10-A19D-C213CB19F8A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31193" y="5952343"/>
              <a:ext cx="753986" cy="7504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omas Montine, MD, PhD | Alzheimer's Disease Research Center">
              <a:extLst>
                <a:ext uri="{FF2B5EF4-FFF2-40B4-BE49-F238E27FC236}">
                  <a16:creationId xmlns:a16="http://schemas.microsoft.com/office/drawing/2014/main" id="{6715206D-9D37-46EE-A3EE-FDBD858B1895}"/>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13729" r="11905" b="17347"/>
            <a:stretch/>
          </p:blipFill>
          <p:spPr bwMode="auto">
            <a:xfrm>
              <a:off x="5342798" y="5093951"/>
              <a:ext cx="583945" cy="777180"/>
            </a:xfrm>
            <a:prstGeom prst="rect">
              <a:avLst/>
            </a:prstGeom>
            <a:noFill/>
            <a:extLst>
              <a:ext uri="{909E8E84-426E-40DD-AFC4-6F175D3DCCD1}">
                <a14:hiddenFill xmlns:a14="http://schemas.microsoft.com/office/drawing/2010/main">
                  <a:solidFill>
                    <a:srgbClr val="FFFFFF"/>
                  </a:solidFill>
                </a14:hiddenFill>
              </a:ext>
            </a:extLst>
          </p:spPr>
        </p:pic>
      </p:grpSp>
      <p:sp>
        <p:nvSpPr>
          <p:cNvPr id="155" name="Title 1">
            <a:extLst>
              <a:ext uri="{FF2B5EF4-FFF2-40B4-BE49-F238E27FC236}">
                <a16:creationId xmlns:a16="http://schemas.microsoft.com/office/drawing/2014/main" id="{809FCD9C-5EF0-480E-A585-21071956D23C}"/>
              </a:ext>
            </a:extLst>
          </p:cNvPr>
          <p:cNvSpPr txBox="1">
            <a:spLocks/>
          </p:cNvSpPr>
          <p:nvPr/>
        </p:nvSpPr>
        <p:spPr>
          <a:xfrm>
            <a:off x="2108186" y="4414289"/>
            <a:ext cx="2184840" cy="44355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800" dirty="0"/>
              <a:t>Collaborators</a:t>
            </a:r>
          </a:p>
        </p:txBody>
      </p:sp>
      <p:pic>
        <p:nvPicPr>
          <p:cNvPr id="2050" name="Picture 2" descr="Sergiu Pasca Receives the Judson Daland Prize from the American  Philosophical Society! | Welcome to Bio-X">
            <a:extLst>
              <a:ext uri="{FF2B5EF4-FFF2-40B4-BE49-F238E27FC236}">
                <a16:creationId xmlns:a16="http://schemas.microsoft.com/office/drawing/2014/main" id="{5000B43C-6C4C-416E-91ED-BF0966A27852}"/>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a:stretch/>
        </p:blipFill>
        <p:spPr bwMode="auto">
          <a:xfrm>
            <a:off x="2885899" y="5052939"/>
            <a:ext cx="649892" cy="7976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a:extLst>
              <a:ext uri="{FF2B5EF4-FFF2-40B4-BE49-F238E27FC236}">
                <a16:creationId xmlns:a16="http://schemas.microsoft.com/office/drawing/2014/main" id="{1CAE0977-1E30-625B-B3CF-636D019301C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7872" y="1177278"/>
            <a:ext cx="8524233" cy="28414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8B74CBF7-2216-E156-47E4-8918FDC819C8}"/>
              </a:ext>
            </a:extLst>
          </p:cNvPr>
          <p:cNvGrpSpPr/>
          <p:nvPr/>
        </p:nvGrpSpPr>
        <p:grpSpPr>
          <a:xfrm>
            <a:off x="9473520" y="1004009"/>
            <a:ext cx="2353225" cy="3623946"/>
            <a:chOff x="9576895" y="3207221"/>
            <a:chExt cx="2353225" cy="3623946"/>
          </a:xfrm>
        </p:grpSpPr>
        <p:sp>
          <p:nvSpPr>
            <p:cNvPr id="5" name="Title 1">
              <a:extLst>
                <a:ext uri="{FF2B5EF4-FFF2-40B4-BE49-F238E27FC236}">
                  <a16:creationId xmlns:a16="http://schemas.microsoft.com/office/drawing/2014/main" id="{6A2A0B61-D9B9-9D34-F2CE-F08217273C77}"/>
                </a:ext>
              </a:extLst>
            </p:cNvPr>
            <p:cNvSpPr txBox="1">
              <a:spLocks/>
            </p:cNvSpPr>
            <p:nvPr/>
          </p:nvSpPr>
          <p:spPr>
            <a:xfrm>
              <a:off x="9576895" y="3207221"/>
              <a:ext cx="2184840" cy="44355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800" dirty="0"/>
                <a:t>ENCODE</a:t>
              </a:r>
            </a:p>
          </p:txBody>
        </p:sp>
        <p:sp>
          <p:nvSpPr>
            <p:cNvPr id="8" name="TextBox 7">
              <a:extLst>
                <a:ext uri="{FF2B5EF4-FFF2-40B4-BE49-F238E27FC236}">
                  <a16:creationId xmlns:a16="http://schemas.microsoft.com/office/drawing/2014/main" id="{CF04138C-E218-5C0D-434D-73704F6FE792}"/>
                </a:ext>
              </a:extLst>
            </p:cNvPr>
            <p:cNvSpPr txBox="1"/>
            <p:nvPr/>
          </p:nvSpPr>
          <p:spPr>
            <a:xfrm>
              <a:off x="9791842" y="3722624"/>
              <a:ext cx="2138278" cy="3108543"/>
            </a:xfrm>
            <a:prstGeom prst="rect">
              <a:avLst/>
            </a:prstGeom>
            <a:noFill/>
          </p:spPr>
          <p:txBody>
            <a:bodyPr wrap="none" rtlCol="0">
              <a:spAutoFit/>
            </a:bodyPr>
            <a:lstStyle/>
            <a:p>
              <a:r>
                <a:rPr lang="en-US" sz="2800" dirty="0"/>
                <a:t>Stam lab</a:t>
              </a:r>
            </a:p>
            <a:p>
              <a:r>
                <a:rPr lang="en-US" sz="2800" dirty="0"/>
                <a:t>Greenleaf lab</a:t>
              </a:r>
            </a:p>
            <a:p>
              <a:r>
                <a:rPr lang="en-US" sz="2800" dirty="0"/>
                <a:t>Snyder lab</a:t>
              </a:r>
            </a:p>
            <a:p>
              <a:r>
                <a:rPr lang="en-US" sz="2800" dirty="0" err="1"/>
                <a:t>Tehwey</a:t>
              </a:r>
              <a:r>
                <a:rPr lang="en-US" sz="2800" dirty="0"/>
                <a:t> lab</a:t>
              </a:r>
            </a:p>
            <a:p>
              <a:r>
                <a:rPr lang="en-US" sz="2800" dirty="0"/>
                <a:t>Reddy lab</a:t>
              </a:r>
            </a:p>
            <a:p>
              <a:r>
                <a:rPr lang="en-US" sz="2800" dirty="0" err="1"/>
                <a:t>Shendure</a:t>
              </a:r>
              <a:r>
                <a:rPr lang="en-US" sz="2800" dirty="0"/>
                <a:t> lab</a:t>
              </a:r>
            </a:p>
            <a:p>
              <a:r>
                <a:rPr lang="en-US" sz="2800" dirty="0" err="1"/>
                <a:t>Ahituv</a:t>
              </a:r>
              <a:r>
                <a:rPr lang="en-US" sz="2800" dirty="0"/>
                <a:t> lab</a:t>
              </a:r>
            </a:p>
          </p:txBody>
        </p:sp>
      </p:grpSp>
    </p:spTree>
    <p:extLst>
      <p:ext uri="{BB962C8B-B14F-4D97-AF65-F5344CB8AC3E}">
        <p14:creationId xmlns:p14="http://schemas.microsoft.com/office/powerpoint/2010/main" val="395818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2" y="944134"/>
            <a:ext cx="5642669" cy="3388732"/>
          </a:xfrm>
          <a:prstGeom prst="rect">
            <a:avLst/>
          </a:prstGeom>
        </p:spPr>
      </p:pic>
      <p:sp>
        <p:nvSpPr>
          <p:cNvPr id="2" name="Title 1"/>
          <p:cNvSpPr txBox="1">
            <a:spLocks/>
          </p:cNvSpPr>
          <p:nvPr/>
        </p:nvSpPr>
        <p:spPr>
          <a:xfrm>
            <a:off x="340241" y="266854"/>
            <a:ext cx="11568224" cy="537937"/>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p>
            <a:pPr algn="ctr">
              <a:spcBef>
                <a:spcPct val="0"/>
              </a:spcBef>
              <a:defRPr/>
            </a:pPr>
            <a:r>
              <a:rPr lang="en-US" sz="2800" b="1" dirty="0">
                <a:latin typeface="+mj-lt"/>
                <a:ea typeface="+mj-ea"/>
                <a:cs typeface="+mj-cs"/>
              </a:rPr>
              <a:t>Population sequencing to identify disease-associated genetic variants</a:t>
            </a:r>
          </a:p>
        </p:txBody>
      </p:sp>
      <p:pic>
        <p:nvPicPr>
          <p:cNvPr id="1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630154" y="1175617"/>
            <a:ext cx="6540989" cy="1557338"/>
          </a:xfrm>
          <a:prstGeom prst="rect">
            <a:avLst/>
          </a:prstGeom>
          <a:noFill/>
          <a:ln w="9525">
            <a:noFill/>
            <a:miter lim="800000"/>
            <a:headEnd/>
            <a:tailEnd/>
          </a:ln>
        </p:spPr>
      </p:pic>
      <p:grpSp>
        <p:nvGrpSpPr>
          <p:cNvPr id="19" name="Group 18"/>
          <p:cNvGrpSpPr/>
          <p:nvPr/>
        </p:nvGrpSpPr>
        <p:grpSpPr>
          <a:xfrm>
            <a:off x="24872" y="4600507"/>
            <a:ext cx="5274740" cy="1366792"/>
            <a:chOff x="1393776" y="4283427"/>
            <a:chExt cx="8407129" cy="2426383"/>
          </a:xfrm>
        </p:grpSpPr>
        <p:pic>
          <p:nvPicPr>
            <p:cNvPr id="20"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845751" y="6257865"/>
              <a:ext cx="4901890" cy="45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59982" y="4283427"/>
              <a:ext cx="2540923" cy="1463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7259981" y="5801359"/>
              <a:ext cx="2540923" cy="276999"/>
            </a:xfrm>
            <a:prstGeom prst="rect">
              <a:avLst/>
            </a:prstGeom>
          </p:spPr>
          <p:txBody>
            <a:bodyPr wrap="square">
              <a:spAutoFit/>
            </a:bodyPr>
            <a:lstStyle/>
            <a:p>
              <a:pPr algn="ctr"/>
              <a:r>
                <a:rPr lang="en-US" sz="1200" dirty="0"/>
                <a:t>Oxford </a:t>
              </a:r>
              <a:r>
                <a:rPr lang="en-US" sz="1200" dirty="0" err="1"/>
                <a:t>Nanopore</a:t>
              </a:r>
              <a:r>
                <a:rPr lang="en-US" sz="1200" dirty="0"/>
                <a:t> technology</a:t>
              </a:r>
            </a:p>
          </p:txBody>
        </p:sp>
        <p:pic>
          <p:nvPicPr>
            <p:cNvPr id="23"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9553" b="29798"/>
            <a:stretch/>
          </p:blipFill>
          <p:spPr bwMode="auto">
            <a:xfrm>
              <a:off x="1393776" y="4283427"/>
              <a:ext cx="5952988" cy="197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oup 9">
            <a:extLst>
              <a:ext uri="{FF2B5EF4-FFF2-40B4-BE49-F238E27FC236}">
                <a16:creationId xmlns:a16="http://schemas.microsoft.com/office/drawing/2014/main" id="{6DCF4BDC-2919-480E-BA57-A3C100DB66A6}"/>
              </a:ext>
            </a:extLst>
          </p:cNvPr>
          <p:cNvGrpSpPr/>
          <p:nvPr/>
        </p:nvGrpSpPr>
        <p:grpSpPr>
          <a:xfrm>
            <a:off x="5642669" y="2870790"/>
            <a:ext cx="6528474" cy="2721936"/>
            <a:chOff x="5642669" y="2870790"/>
            <a:chExt cx="6528474" cy="2721936"/>
          </a:xfrm>
        </p:grpSpPr>
        <p:grpSp>
          <p:nvGrpSpPr>
            <p:cNvPr id="8" name="Group 7"/>
            <p:cNvGrpSpPr/>
            <p:nvPr/>
          </p:nvGrpSpPr>
          <p:grpSpPr>
            <a:xfrm>
              <a:off x="5642669" y="2870790"/>
              <a:ext cx="6528474" cy="2721936"/>
              <a:chOff x="1783210" y="2966483"/>
              <a:chExt cx="8420100" cy="3288151"/>
            </a:xfrm>
          </p:grpSpPr>
          <p:grpSp>
            <p:nvGrpSpPr>
              <p:cNvPr id="4" name="Group 3"/>
              <p:cNvGrpSpPr/>
              <p:nvPr/>
            </p:nvGrpSpPr>
            <p:grpSpPr>
              <a:xfrm>
                <a:off x="1783210" y="2966483"/>
                <a:ext cx="8420100" cy="3197689"/>
                <a:chOff x="1783210" y="2966483"/>
                <a:chExt cx="8420100" cy="3197689"/>
              </a:xfrm>
            </p:grpSpPr>
            <p:pic>
              <p:nvPicPr>
                <p:cNvPr id="81922" name="Picture 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783210" y="2966483"/>
                  <a:ext cx="8420100" cy="3197689"/>
                </a:xfrm>
                <a:prstGeom prst="rect">
                  <a:avLst/>
                </a:prstGeom>
                <a:noFill/>
                <a:ln w="9525">
                  <a:noFill/>
                  <a:miter lim="800000"/>
                  <a:headEnd/>
                  <a:tailEnd/>
                </a:ln>
              </p:spPr>
            </p:pic>
            <p:pic>
              <p:nvPicPr>
                <p:cNvPr id="3" name="Picture 2"/>
                <p:cNvPicPr>
                  <a:picLocks noChangeAspect="1"/>
                </p:cNvPicPr>
                <p:nvPr/>
              </p:nvPicPr>
              <p:blipFill>
                <a:blip r:embed="rId9"/>
                <a:stretch>
                  <a:fillRect/>
                </a:stretch>
              </p:blipFill>
              <p:spPr>
                <a:xfrm>
                  <a:off x="7409300" y="4965316"/>
                  <a:ext cx="1514475" cy="542925"/>
                </a:xfrm>
                <a:prstGeom prst="rect">
                  <a:avLst/>
                </a:prstGeom>
              </p:spPr>
            </p:pic>
          </p:grpSp>
          <p:pic>
            <p:nvPicPr>
              <p:cNvPr id="7" name="Picture 6"/>
              <p:cNvPicPr>
                <a:picLocks noChangeAspect="1"/>
              </p:cNvPicPr>
              <p:nvPr/>
            </p:nvPicPr>
            <p:blipFill>
              <a:blip r:embed="rId9"/>
              <a:stretch>
                <a:fillRect/>
              </a:stretch>
            </p:blipFill>
            <p:spPr>
              <a:xfrm>
                <a:off x="7877011" y="5478553"/>
                <a:ext cx="1939651" cy="542925"/>
              </a:xfrm>
              <a:prstGeom prst="rect">
                <a:avLst/>
              </a:prstGeom>
            </p:spPr>
          </p:pic>
          <p:sp>
            <p:nvSpPr>
              <p:cNvPr id="5" name="TextBox 4"/>
              <p:cNvSpPr txBox="1"/>
              <p:nvPr/>
            </p:nvSpPr>
            <p:spPr>
              <a:xfrm>
                <a:off x="7844728" y="4932315"/>
                <a:ext cx="1971935" cy="1322319"/>
              </a:xfrm>
              <a:prstGeom prst="rect">
                <a:avLst/>
              </a:prstGeom>
              <a:noFill/>
            </p:spPr>
            <p:txBody>
              <a:bodyPr wrap="square" rtlCol="0">
                <a:spAutoFit/>
              </a:bodyPr>
              <a:lstStyle/>
              <a:p>
                <a:r>
                  <a:rPr lang="en-US" dirty="0">
                    <a:solidFill>
                      <a:srgbClr val="FFCC00"/>
                    </a:solidFill>
                  </a:rPr>
                  <a:t>Statistically significant association?</a:t>
                </a:r>
              </a:p>
            </p:txBody>
          </p:sp>
        </p:grpSp>
        <p:sp>
          <p:nvSpPr>
            <p:cNvPr id="6" name="TextBox 5">
              <a:extLst>
                <a:ext uri="{FF2B5EF4-FFF2-40B4-BE49-F238E27FC236}">
                  <a16:creationId xmlns:a16="http://schemas.microsoft.com/office/drawing/2014/main" id="{CED79274-F38A-41F1-8F63-8BC03328E987}"/>
                </a:ext>
              </a:extLst>
            </p:cNvPr>
            <p:cNvSpPr txBox="1"/>
            <p:nvPr/>
          </p:nvSpPr>
          <p:spPr>
            <a:xfrm>
              <a:off x="8302304" y="4879413"/>
              <a:ext cx="393827" cy="307777"/>
            </a:xfrm>
            <a:prstGeom prst="rect">
              <a:avLst/>
            </a:prstGeom>
            <a:solidFill>
              <a:srgbClr val="003F80"/>
            </a:solidFill>
          </p:spPr>
          <p:txBody>
            <a:bodyPr wrap="square" rtlCol="0">
              <a:spAutoFit/>
            </a:bodyPr>
            <a:lstStyle/>
            <a:p>
              <a:r>
                <a:rPr lang="en-US" sz="1400" dirty="0">
                  <a:solidFill>
                    <a:schemeClr val="bg1"/>
                  </a:solidFill>
                </a:rPr>
                <a:t>10</a:t>
              </a:r>
            </a:p>
          </p:txBody>
        </p:sp>
        <p:sp>
          <p:nvSpPr>
            <p:cNvPr id="17" name="TextBox 16">
              <a:extLst>
                <a:ext uri="{FF2B5EF4-FFF2-40B4-BE49-F238E27FC236}">
                  <a16:creationId xmlns:a16="http://schemas.microsoft.com/office/drawing/2014/main" id="{08D050EE-C259-440C-BAE5-889A848BF71A}"/>
                </a:ext>
              </a:extLst>
            </p:cNvPr>
            <p:cNvSpPr txBox="1"/>
            <p:nvPr/>
          </p:nvSpPr>
          <p:spPr>
            <a:xfrm>
              <a:off x="9351400" y="5177859"/>
              <a:ext cx="393827" cy="307777"/>
            </a:xfrm>
            <a:prstGeom prst="rect">
              <a:avLst/>
            </a:prstGeom>
            <a:solidFill>
              <a:srgbClr val="003F80"/>
            </a:solidFill>
          </p:spPr>
          <p:txBody>
            <a:bodyPr wrap="square" rtlCol="0">
              <a:spAutoFit/>
            </a:bodyPr>
            <a:lstStyle/>
            <a:p>
              <a:r>
                <a:rPr lang="en-US" sz="1400" dirty="0">
                  <a:solidFill>
                    <a:schemeClr val="bg1"/>
                  </a:solidFill>
                </a:rPr>
                <a:t>20</a:t>
              </a:r>
            </a:p>
          </p:txBody>
        </p:sp>
      </p:grpSp>
      <p:sp>
        <p:nvSpPr>
          <p:cNvPr id="9" name="TextBox 8">
            <a:extLst>
              <a:ext uri="{FF2B5EF4-FFF2-40B4-BE49-F238E27FC236}">
                <a16:creationId xmlns:a16="http://schemas.microsoft.com/office/drawing/2014/main" id="{7239F93E-6BCA-4EE6-8BE1-3C84BD5AEB5D}"/>
              </a:ext>
            </a:extLst>
          </p:cNvPr>
          <p:cNvSpPr txBox="1"/>
          <p:nvPr/>
        </p:nvSpPr>
        <p:spPr>
          <a:xfrm>
            <a:off x="949137" y="6200589"/>
            <a:ext cx="10922221" cy="523220"/>
          </a:xfrm>
          <a:prstGeom prst="rect">
            <a:avLst/>
          </a:prstGeom>
          <a:noFill/>
        </p:spPr>
        <p:txBody>
          <a:bodyPr wrap="none" rtlCol="0">
            <a:spAutoFit/>
          </a:bodyPr>
          <a:lstStyle/>
          <a:p>
            <a:r>
              <a:rPr lang="en-US" sz="2800" dirty="0"/>
              <a:t>Millions of common and rare genetic variants found in human population </a:t>
            </a:r>
          </a:p>
        </p:txBody>
      </p:sp>
    </p:spTree>
    <p:extLst>
      <p:ext uri="{BB962C8B-B14F-4D97-AF65-F5344CB8AC3E}">
        <p14:creationId xmlns:p14="http://schemas.microsoft.com/office/powerpoint/2010/main" val="29609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3"/>
          <p:cNvSpPr txBox="1">
            <a:spLocks/>
          </p:cNvSpPr>
          <p:nvPr/>
        </p:nvSpPr>
        <p:spPr>
          <a:xfrm>
            <a:off x="163121" y="323277"/>
            <a:ext cx="5936222" cy="62352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cap="all" dirty="0"/>
              <a:t>Tgccaagcagcaaagttttgctgctgtttatttttgtagctcttactatattctacttttaccattgaaaatattgaggaagttatttatatttctattttttatatattatatattttatgtattttaatattactattacacataattattttttatatatatgaagtaccaatgacttccttttccagagcaataatgaaatttcacagtatgaaaatggaagaaatcaataaaattatacgtgacctgtggcgaagtacctatcgtggacaaggtgagtaccatggtgtatcacaaatgctctttccaaagccctctccgcagctcttccccttatgacctctcatcatgccagcattacctccctggacccctttctaagcatgtctttgagattttctaagaattcttatcttggcaacatcttgtagcaagaaaatgtaaagttttctgttccagagcctaacaggacttacatatttgactgcagtaggcattatatttagctgatgacataataggttctgtcatagtgtagatagggataagccaaaatgcaataagaaaaaccatccagaggaaactcttttttttttctttttcttttttttttttccagatggagtctcgcacttctctgtcacccgggctggagcgcagtggtgcaatcttggctcactgcaacctccacctcctgggttcaggtgattctcccacctcagcctcccgagtagtagctggaattacaggtgcgcgctcccacacctggctaattttttgtattcttagtagagatggggtttcaccatgttggccaggctggtctcaaactcctgccctcaggtgatctgcccaccttggcctcccagtgttgggtttacaggcgtgagccaccgcgcctggcctggaggaaactcttaacagggaaactaagaaagagttgaggctgaggaactggggcatctgggttgcttctggccagaccaccaggctcttgaatcctcccagccagagaaagagtttccacaccagccattgttttcctctggtaatgtcagcctcatctgttgttcctaggcttacttgatatgtttgtaaatgacaaaaggctacagagcataggttcctctaaaatattcttcttcctgtgtcagatattgaatacatagaaatacggtctgatgccgatgaaaatgtatcagcttctgataaaaggcggaattataactaccgagtggtgatgctgaagggagacacagccttggatatgcgaggacgatgcagtgctggacaaaaggcaggtatctcaaaagcctggggagccaactcacccaagtaactgaaagagagaaacaaacatcagtgcagtggaagcacccaaggctacacctgaatggtgggaagctctttgctgctatataaaatgaatcaggctcagctactattatt …………</a:t>
            </a:r>
          </a:p>
        </p:txBody>
      </p:sp>
      <p:sp>
        <p:nvSpPr>
          <p:cNvPr id="16" name="TextBox 15"/>
          <p:cNvSpPr txBox="1"/>
          <p:nvPr/>
        </p:nvSpPr>
        <p:spPr>
          <a:xfrm>
            <a:off x="6636150" y="2239960"/>
            <a:ext cx="4831174"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a:t>What is the functional consequence of genetic variants?</a:t>
            </a:r>
          </a:p>
        </p:txBody>
      </p:sp>
      <p:grpSp>
        <p:nvGrpSpPr>
          <p:cNvPr id="3" name="Group 2">
            <a:extLst>
              <a:ext uri="{FF2B5EF4-FFF2-40B4-BE49-F238E27FC236}">
                <a16:creationId xmlns:a16="http://schemas.microsoft.com/office/drawing/2014/main" id="{3714EE29-4EB0-4A0C-A3E6-5F1BF160847F}"/>
              </a:ext>
            </a:extLst>
          </p:cNvPr>
          <p:cNvGrpSpPr/>
          <p:nvPr/>
        </p:nvGrpSpPr>
        <p:grpSpPr>
          <a:xfrm>
            <a:off x="2627310" y="1004267"/>
            <a:ext cx="621499" cy="738471"/>
            <a:chOff x="2627310" y="1004267"/>
            <a:chExt cx="621499" cy="738471"/>
          </a:xfrm>
        </p:grpSpPr>
        <p:sp>
          <p:nvSpPr>
            <p:cNvPr id="4" name="Oval 3"/>
            <p:cNvSpPr/>
            <p:nvPr/>
          </p:nvSpPr>
          <p:spPr>
            <a:xfrm>
              <a:off x="2926080" y="1387735"/>
              <a:ext cx="322729" cy="3550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ghtning Bolt 8">
              <a:extLst>
                <a:ext uri="{FF2B5EF4-FFF2-40B4-BE49-F238E27FC236}">
                  <a16:creationId xmlns:a16="http://schemas.microsoft.com/office/drawing/2014/main" id="{A63E6B69-7631-4375-8141-93AAE3A52721}"/>
                </a:ext>
              </a:extLst>
            </p:cNvPr>
            <p:cNvSpPr/>
            <p:nvPr/>
          </p:nvSpPr>
          <p:spPr>
            <a:xfrm>
              <a:off x="2627310" y="1004267"/>
              <a:ext cx="382395" cy="383468"/>
            </a:xfrm>
            <a:prstGeom prst="lightningBol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350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3965152" y="4587932"/>
            <a:ext cx="7416252" cy="94841"/>
            <a:chOff x="829824" y="6411043"/>
            <a:chExt cx="7416252" cy="94841"/>
          </a:xfrm>
        </p:grpSpPr>
        <p:sp>
          <p:nvSpPr>
            <p:cNvPr id="6" name="Rectangle 5"/>
            <p:cNvSpPr/>
            <p:nvPr/>
          </p:nvSpPr>
          <p:spPr>
            <a:xfrm>
              <a:off x="7059828" y="6411043"/>
              <a:ext cx="1186248" cy="94841"/>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29824" y="6411044"/>
              <a:ext cx="1779547" cy="90064"/>
            </a:xfrm>
            <a:prstGeom prst="rect">
              <a:avLst/>
            </a:prstGeom>
            <a:solidFill>
              <a:srgbClr val="77933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3"/>
              <a:endCxn id="6" idx="1"/>
            </p:cNvCxnSpPr>
            <p:nvPr/>
          </p:nvCxnSpPr>
          <p:spPr>
            <a:xfrm>
              <a:off x="2609371" y="6456076"/>
              <a:ext cx="4450457" cy="2388"/>
            </a:xfrm>
            <a:prstGeom prst="line">
              <a:avLst/>
            </a:prstGeom>
            <a:ln w="38100">
              <a:solidFill>
                <a:srgbClr val="9999FF"/>
              </a:solidFill>
            </a:ln>
          </p:spPr>
          <p:style>
            <a:lnRef idx="1">
              <a:schemeClr val="dk1"/>
            </a:lnRef>
            <a:fillRef idx="0">
              <a:schemeClr val="dk1"/>
            </a:fillRef>
            <a:effectRef idx="0">
              <a:schemeClr val="dk1"/>
            </a:effectRef>
            <a:fontRef idx="minor">
              <a:schemeClr val="tx1"/>
            </a:fontRef>
          </p:style>
        </p:cxnSp>
      </p:grpSp>
      <p:sp>
        <p:nvSpPr>
          <p:cNvPr id="179" name="TextBox 178"/>
          <p:cNvSpPr txBox="1"/>
          <p:nvPr/>
        </p:nvSpPr>
        <p:spPr>
          <a:xfrm>
            <a:off x="2508880" y="174141"/>
            <a:ext cx="8185152"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a:t>Functional components of the human genome</a:t>
            </a:r>
          </a:p>
        </p:txBody>
      </p:sp>
      <p:sp>
        <p:nvSpPr>
          <p:cNvPr id="5" name="TextBox 4"/>
          <p:cNvSpPr txBox="1"/>
          <p:nvPr/>
        </p:nvSpPr>
        <p:spPr>
          <a:xfrm>
            <a:off x="10520493" y="4150606"/>
            <a:ext cx="1636217" cy="461665"/>
          </a:xfrm>
          <a:prstGeom prst="rect">
            <a:avLst/>
          </a:prstGeom>
          <a:noFill/>
        </p:spPr>
        <p:txBody>
          <a:bodyPr wrap="none" rtlCol="0">
            <a:spAutoFit/>
          </a:bodyPr>
          <a:lstStyle/>
          <a:p>
            <a:r>
              <a:rPr lang="en-US" sz="2400" dirty="0"/>
              <a:t>Active gene</a:t>
            </a:r>
          </a:p>
        </p:txBody>
      </p:sp>
      <p:sp>
        <p:nvSpPr>
          <p:cNvPr id="181" name="TextBox 180"/>
          <p:cNvSpPr txBox="1"/>
          <p:nvPr/>
        </p:nvSpPr>
        <p:spPr>
          <a:xfrm>
            <a:off x="3990593" y="4196773"/>
            <a:ext cx="2155590" cy="461665"/>
          </a:xfrm>
          <a:prstGeom prst="rect">
            <a:avLst/>
          </a:prstGeom>
          <a:noFill/>
        </p:spPr>
        <p:txBody>
          <a:bodyPr wrap="none" rtlCol="0">
            <a:spAutoFit/>
          </a:bodyPr>
          <a:lstStyle/>
          <a:p>
            <a:r>
              <a:rPr lang="en-US" sz="2400" dirty="0"/>
              <a:t>Repressed gene</a:t>
            </a:r>
          </a:p>
        </p:txBody>
      </p:sp>
      <p:pic>
        <p:nvPicPr>
          <p:cNvPr id="1026" name="Picture 2" descr="https://www.broadinstitute.org/files/news/images/2010/chromatin_states_2a.png"/>
          <p:cNvPicPr>
            <a:picLocks noChangeAspect="1" noChangeArrowheads="1"/>
          </p:cNvPicPr>
          <p:nvPr/>
        </p:nvPicPr>
        <p:blipFill rotWithShape="1">
          <a:blip r:embed="rId3">
            <a:clrChange>
              <a:clrFrom>
                <a:srgbClr val="F8F4E1"/>
              </a:clrFrom>
              <a:clrTo>
                <a:srgbClr val="F8F4E1">
                  <a:alpha val="0"/>
                </a:srgbClr>
              </a:clrTo>
            </a:clrChange>
            <a:extLst>
              <a:ext uri="{28A0092B-C50C-407E-A947-70E740481C1C}">
                <a14:useLocalDpi xmlns:a14="http://schemas.microsoft.com/office/drawing/2010/main" val="0"/>
              </a:ext>
            </a:extLst>
          </a:blip>
          <a:srcRect l="2160" t="770" r="3149" b="2137"/>
          <a:stretch/>
        </p:blipFill>
        <p:spPr bwMode="auto">
          <a:xfrm>
            <a:off x="9232" y="1853543"/>
            <a:ext cx="3955920" cy="3766066"/>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07" name="Group 206"/>
          <p:cNvGrpSpPr/>
          <p:nvPr/>
        </p:nvGrpSpPr>
        <p:grpSpPr>
          <a:xfrm>
            <a:off x="10694032" y="4708120"/>
            <a:ext cx="1093313" cy="1153758"/>
            <a:chOff x="4478200" y="1021492"/>
            <a:chExt cx="1093313" cy="1153758"/>
          </a:xfrm>
        </p:grpSpPr>
        <p:cxnSp>
          <p:nvCxnSpPr>
            <p:cNvPr id="212" name="Straight Arrow Connector 211"/>
            <p:cNvCxnSpPr/>
            <p:nvPr/>
          </p:nvCxnSpPr>
          <p:spPr>
            <a:xfrm>
              <a:off x="4594334" y="1021492"/>
              <a:ext cx="355299" cy="5497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1" name="TextBox 210"/>
            <p:cNvSpPr txBox="1"/>
            <p:nvPr/>
          </p:nvSpPr>
          <p:spPr>
            <a:xfrm>
              <a:off x="4478200" y="1713585"/>
              <a:ext cx="1093313" cy="461665"/>
            </a:xfrm>
            <a:prstGeom prst="rect">
              <a:avLst/>
            </a:prstGeom>
            <a:noFill/>
          </p:spPr>
          <p:txBody>
            <a:bodyPr wrap="none" rtlCol="0">
              <a:spAutoFit/>
            </a:bodyPr>
            <a:lstStyle/>
            <a:p>
              <a:r>
                <a:rPr lang="en-US" sz="2400" dirty="0"/>
                <a:t>Protein</a:t>
              </a:r>
            </a:p>
          </p:txBody>
        </p:sp>
      </p:grpSp>
      <p:sp>
        <p:nvSpPr>
          <p:cNvPr id="216" name="Isosceles Triangle 215"/>
          <p:cNvSpPr/>
          <p:nvPr/>
        </p:nvSpPr>
        <p:spPr>
          <a:xfrm>
            <a:off x="11214459" y="5172014"/>
            <a:ext cx="114750" cy="2263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0" y="6013492"/>
            <a:ext cx="2919325" cy="276999"/>
          </a:xfrm>
          <a:prstGeom prst="rect">
            <a:avLst/>
          </a:prstGeom>
        </p:spPr>
        <p:txBody>
          <a:bodyPr wrap="none">
            <a:spAutoFit/>
          </a:bodyPr>
          <a:lstStyle/>
          <a:p>
            <a:r>
              <a:rPr lang="en-US" sz="1200" i="1" dirty="0">
                <a:solidFill>
                  <a:schemeClr val="bg1">
                    <a:lumMod val="50000"/>
                  </a:schemeClr>
                </a:solidFill>
              </a:rPr>
              <a:t>https://www.broadinstitute.org/news/1504</a:t>
            </a:r>
          </a:p>
        </p:txBody>
      </p:sp>
      <p:grpSp>
        <p:nvGrpSpPr>
          <p:cNvPr id="108" name="Group 107"/>
          <p:cNvGrpSpPr/>
          <p:nvPr/>
        </p:nvGrpSpPr>
        <p:grpSpPr>
          <a:xfrm>
            <a:off x="7725534" y="4544686"/>
            <a:ext cx="2693800" cy="1718159"/>
            <a:chOff x="7725534" y="5076311"/>
            <a:chExt cx="2693800" cy="1718159"/>
          </a:xfrm>
        </p:grpSpPr>
        <p:grpSp>
          <p:nvGrpSpPr>
            <p:cNvPr id="102" name="Group 101"/>
            <p:cNvGrpSpPr/>
            <p:nvPr/>
          </p:nvGrpSpPr>
          <p:grpSpPr>
            <a:xfrm>
              <a:off x="7725534" y="5076311"/>
              <a:ext cx="2693800" cy="1718159"/>
              <a:chOff x="7725534" y="5076311"/>
              <a:chExt cx="2693800" cy="1718159"/>
            </a:xfrm>
          </p:grpSpPr>
          <p:grpSp>
            <p:nvGrpSpPr>
              <p:cNvPr id="90" name="Group 89"/>
              <p:cNvGrpSpPr/>
              <p:nvPr/>
            </p:nvGrpSpPr>
            <p:grpSpPr>
              <a:xfrm>
                <a:off x="7725534" y="5076311"/>
                <a:ext cx="2693800" cy="1718159"/>
                <a:chOff x="7725534" y="5076311"/>
                <a:chExt cx="2693800" cy="1718159"/>
              </a:xfrm>
            </p:grpSpPr>
            <p:cxnSp>
              <p:nvCxnSpPr>
                <p:cNvPr id="68" name="Straight Arrow Connector 67"/>
                <p:cNvCxnSpPr>
                  <a:stCxn id="206" idx="2"/>
                  <a:endCxn id="217" idx="0"/>
                </p:cNvCxnSpPr>
                <p:nvPr/>
              </p:nvCxnSpPr>
              <p:spPr>
                <a:xfrm>
                  <a:off x="8125838" y="5239745"/>
                  <a:ext cx="767099" cy="109306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205" idx="3"/>
                  <a:endCxn id="217" idx="0"/>
                </p:cNvCxnSpPr>
                <p:nvPr/>
              </p:nvCxnSpPr>
              <p:spPr>
                <a:xfrm flipH="1">
                  <a:off x="8892937" y="5165211"/>
                  <a:ext cx="186310" cy="116759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29" idx="2"/>
                  <a:endCxn id="217" idx="0"/>
                </p:cNvCxnSpPr>
                <p:nvPr/>
              </p:nvCxnSpPr>
              <p:spPr>
                <a:xfrm flipH="1">
                  <a:off x="8892937" y="5233159"/>
                  <a:ext cx="1393823" cy="109964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7993263" y="5076311"/>
                  <a:ext cx="2426071" cy="163434"/>
                  <a:chOff x="7993263" y="5076311"/>
                  <a:chExt cx="2426071" cy="163434"/>
                </a:xfrm>
              </p:grpSpPr>
              <p:sp>
                <p:nvSpPr>
                  <p:cNvPr id="29" name="Rectangle 28"/>
                  <p:cNvSpPr/>
                  <p:nvPr/>
                </p:nvSpPr>
                <p:spPr>
                  <a:xfrm>
                    <a:off x="10154185" y="5076311"/>
                    <a:ext cx="265149" cy="1568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8894096" y="5090676"/>
                    <a:ext cx="185151" cy="1490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205"/>
                  <p:cNvSpPr/>
                  <p:nvPr/>
                </p:nvSpPr>
                <p:spPr>
                  <a:xfrm>
                    <a:off x="7993263" y="5082897"/>
                    <a:ext cx="265149" cy="1568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TextBox 216"/>
                <p:cNvSpPr txBox="1"/>
                <p:nvPr/>
              </p:nvSpPr>
              <p:spPr>
                <a:xfrm>
                  <a:off x="7725534" y="6332805"/>
                  <a:ext cx="2334806" cy="461665"/>
                </a:xfrm>
                <a:prstGeom prst="rect">
                  <a:avLst/>
                </a:prstGeom>
                <a:noFill/>
              </p:spPr>
              <p:txBody>
                <a:bodyPr wrap="none" rtlCol="0">
                  <a:spAutoFit/>
                </a:bodyPr>
                <a:lstStyle/>
                <a:p>
                  <a:r>
                    <a:rPr lang="en-US" sz="2400" dirty="0"/>
                    <a:t>Control elements</a:t>
                  </a:r>
                </a:p>
              </p:txBody>
            </p:sp>
          </p:grpSp>
          <p:sp>
            <p:nvSpPr>
              <p:cNvPr id="222" name="Rectangle 221"/>
              <p:cNvSpPr/>
              <p:nvPr/>
            </p:nvSpPr>
            <p:spPr>
              <a:xfrm>
                <a:off x="9831734" y="5082897"/>
                <a:ext cx="265149" cy="1568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3" name="Straight Arrow Connector 222"/>
            <p:cNvCxnSpPr>
              <a:stCxn id="222" idx="2"/>
              <a:endCxn id="217" idx="0"/>
            </p:cNvCxnSpPr>
            <p:nvPr/>
          </p:nvCxnSpPr>
          <p:spPr>
            <a:xfrm flipH="1">
              <a:off x="8892937" y="5239745"/>
              <a:ext cx="1071372" cy="109306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 name="Isosceles Triangle 3">
            <a:extLst>
              <a:ext uri="{FF2B5EF4-FFF2-40B4-BE49-F238E27FC236}">
                <a16:creationId xmlns:a16="http://schemas.microsoft.com/office/drawing/2014/main" id="{A4C07247-8DB3-43D3-BBF9-DE8AE5EDAEBF}"/>
              </a:ext>
            </a:extLst>
          </p:cNvPr>
          <p:cNvSpPr/>
          <p:nvPr/>
        </p:nvSpPr>
        <p:spPr>
          <a:xfrm flipV="1">
            <a:off x="5744699" y="3786662"/>
            <a:ext cx="3884483" cy="758022"/>
          </a:xfrm>
          <a:prstGeom prst="triangle">
            <a:avLst>
              <a:gd name="adj" fmla="val 61345"/>
            </a:avLst>
          </a:prstGeom>
          <a:gradFill flip="none" rotWithShape="1">
            <a:gsLst>
              <a:gs pos="0">
                <a:schemeClr val="accent3">
                  <a:lumMod val="5000"/>
                  <a:lumOff val="95000"/>
                </a:schemeClr>
              </a:gs>
              <a:gs pos="100000">
                <a:schemeClr val="bg1">
                  <a:lumMod val="6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BB2BAAFC-7C11-417B-9EA0-41677849408A}"/>
              </a:ext>
            </a:extLst>
          </p:cNvPr>
          <p:cNvGrpSpPr/>
          <p:nvPr/>
        </p:nvGrpSpPr>
        <p:grpSpPr>
          <a:xfrm>
            <a:off x="5382662" y="1638719"/>
            <a:ext cx="4246521" cy="2266531"/>
            <a:chOff x="5382662" y="1638719"/>
            <a:chExt cx="4246521" cy="2266531"/>
          </a:xfrm>
        </p:grpSpPr>
        <p:pic>
          <p:nvPicPr>
            <p:cNvPr id="39" name="Picture 38">
              <a:extLst>
                <a:ext uri="{FF2B5EF4-FFF2-40B4-BE49-F238E27FC236}">
                  <a16:creationId xmlns:a16="http://schemas.microsoft.com/office/drawing/2014/main" id="{1D8B8FD4-CF6E-415E-AB6F-B43B77432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9253" y="2952750"/>
              <a:ext cx="1943100" cy="952500"/>
            </a:xfrm>
            <a:prstGeom prst="rect">
              <a:avLst/>
            </a:prstGeom>
          </p:spPr>
        </p:pic>
        <p:pic>
          <p:nvPicPr>
            <p:cNvPr id="44" name="Picture 43">
              <a:extLst>
                <a:ext uri="{FF2B5EF4-FFF2-40B4-BE49-F238E27FC236}">
                  <a16:creationId xmlns:a16="http://schemas.microsoft.com/office/drawing/2014/main" id="{18DA1933-0047-4393-87B8-E21E9294172B}"/>
                </a:ext>
              </a:extLst>
            </p:cNvPr>
            <p:cNvPicPr>
              <a:picLocks noChangeAspect="1"/>
            </p:cNvPicPr>
            <p:nvPr/>
          </p:nvPicPr>
          <p:blipFill rotWithShape="1">
            <a:blip r:embed="rId5"/>
            <a:srcRect l="26178" r="18403"/>
            <a:stretch/>
          </p:blipFill>
          <p:spPr>
            <a:xfrm>
              <a:off x="8404553" y="2952750"/>
              <a:ext cx="1224630" cy="933450"/>
            </a:xfrm>
            <a:prstGeom prst="rect">
              <a:avLst/>
            </a:prstGeom>
          </p:spPr>
        </p:pic>
        <p:grpSp>
          <p:nvGrpSpPr>
            <p:cNvPr id="40" name="Group 39">
              <a:extLst>
                <a:ext uri="{FF2B5EF4-FFF2-40B4-BE49-F238E27FC236}">
                  <a16:creationId xmlns:a16="http://schemas.microsoft.com/office/drawing/2014/main" id="{EA59E844-AEC6-4191-96CF-177008F3A3C5}"/>
                </a:ext>
              </a:extLst>
            </p:cNvPr>
            <p:cNvGrpSpPr/>
            <p:nvPr/>
          </p:nvGrpSpPr>
          <p:grpSpPr>
            <a:xfrm>
              <a:off x="5382662" y="1638719"/>
              <a:ext cx="3511434" cy="1986834"/>
              <a:chOff x="2701637" y="2808058"/>
              <a:chExt cx="3308465" cy="1723830"/>
            </a:xfrm>
          </p:grpSpPr>
          <p:pic>
            <p:nvPicPr>
              <p:cNvPr id="41" name="Picture 40" descr="nrg3682-f2.jpg">
                <a:extLst>
                  <a:ext uri="{FF2B5EF4-FFF2-40B4-BE49-F238E27FC236}">
                    <a16:creationId xmlns:a16="http://schemas.microsoft.com/office/drawing/2014/main" id="{10841E41-242B-49F1-9451-21368DE0FE4A}"/>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54740" t="9461" r="9010" b="76039"/>
              <a:stretch/>
            </p:blipFill>
            <p:spPr bwMode="auto">
              <a:xfrm>
                <a:off x="2701637" y="2808058"/>
                <a:ext cx="3308465" cy="112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Connector 41">
                <a:extLst>
                  <a:ext uri="{FF2B5EF4-FFF2-40B4-BE49-F238E27FC236}">
                    <a16:creationId xmlns:a16="http://schemas.microsoft.com/office/drawing/2014/main" id="{1DF3BF17-2029-4D78-BDF6-032926052B9B}"/>
                  </a:ext>
                </a:extLst>
              </p:cNvPr>
              <p:cNvCxnSpPr>
                <a:cxnSpLocks/>
              </p:cNvCxnSpPr>
              <p:nvPr/>
            </p:nvCxnSpPr>
            <p:spPr>
              <a:xfrm flipH="1">
                <a:off x="3466546" y="3651895"/>
                <a:ext cx="706445" cy="8320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1BA1C65-BE17-437C-AABB-28CA98FFCCCB}"/>
                  </a:ext>
                </a:extLst>
              </p:cNvPr>
              <p:cNvCxnSpPr>
                <a:cxnSpLocks/>
              </p:cNvCxnSpPr>
              <p:nvPr/>
            </p:nvCxnSpPr>
            <p:spPr>
              <a:xfrm>
                <a:off x="4530438" y="3651895"/>
                <a:ext cx="547662" cy="879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9CBECBF3-95F1-4902-BC0E-F2256EEE1645}"/>
                </a:ext>
              </a:extLst>
            </p:cNvPr>
            <p:cNvCxnSpPr>
              <a:cxnSpLocks/>
            </p:cNvCxnSpPr>
            <p:nvPr/>
          </p:nvCxnSpPr>
          <p:spPr>
            <a:xfrm>
              <a:off x="7589014" y="2485029"/>
              <a:ext cx="815539" cy="1185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5C15D9F-9D2E-40B3-9F1B-160A7EC854BA}"/>
                </a:ext>
              </a:extLst>
            </p:cNvPr>
            <p:cNvCxnSpPr>
              <a:cxnSpLocks/>
            </p:cNvCxnSpPr>
            <p:nvPr/>
          </p:nvCxnSpPr>
          <p:spPr>
            <a:xfrm>
              <a:off x="7940525" y="2468057"/>
              <a:ext cx="1591589" cy="871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7CBD1EE7-8DBC-40CB-85EE-593B2B883871}"/>
              </a:ext>
            </a:extLst>
          </p:cNvPr>
          <p:cNvSpPr txBox="1"/>
          <p:nvPr/>
        </p:nvSpPr>
        <p:spPr>
          <a:xfrm>
            <a:off x="5775563" y="1239502"/>
            <a:ext cx="3210529" cy="461665"/>
          </a:xfrm>
          <a:prstGeom prst="rect">
            <a:avLst/>
          </a:prstGeom>
          <a:noFill/>
        </p:spPr>
        <p:txBody>
          <a:bodyPr wrap="square" rtlCol="0">
            <a:spAutoFit/>
          </a:bodyPr>
          <a:lstStyle/>
          <a:p>
            <a:pPr algn="ctr"/>
            <a:r>
              <a:rPr lang="en-US" sz="2400" dirty="0"/>
              <a:t>DNA binding proteins</a:t>
            </a:r>
          </a:p>
        </p:txBody>
      </p:sp>
      <p:sp>
        <p:nvSpPr>
          <p:cNvPr id="47" name="TextBox 46">
            <a:extLst>
              <a:ext uri="{FF2B5EF4-FFF2-40B4-BE49-F238E27FC236}">
                <a16:creationId xmlns:a16="http://schemas.microsoft.com/office/drawing/2014/main" id="{98C0529E-01B5-4901-BBFE-D05810B85097}"/>
              </a:ext>
            </a:extLst>
          </p:cNvPr>
          <p:cNvSpPr txBox="1"/>
          <p:nvPr/>
        </p:nvSpPr>
        <p:spPr>
          <a:xfrm>
            <a:off x="9477130" y="2914258"/>
            <a:ext cx="2666071" cy="830997"/>
          </a:xfrm>
          <a:prstGeom prst="rect">
            <a:avLst/>
          </a:prstGeom>
          <a:noFill/>
        </p:spPr>
        <p:txBody>
          <a:bodyPr wrap="square" rtlCol="0">
            <a:spAutoFit/>
          </a:bodyPr>
          <a:lstStyle/>
          <a:p>
            <a:pPr algn="ctr"/>
            <a:r>
              <a:rPr lang="en-US" sz="2400" dirty="0"/>
              <a:t>sequence motifs</a:t>
            </a:r>
          </a:p>
          <a:p>
            <a:pPr algn="ctr"/>
            <a:r>
              <a:rPr lang="en-US" sz="2400" dirty="0"/>
              <a:t>(complex syntax)</a:t>
            </a:r>
          </a:p>
        </p:txBody>
      </p:sp>
    </p:spTree>
    <p:extLst>
      <p:ext uri="{BB962C8B-B14F-4D97-AF65-F5344CB8AC3E}">
        <p14:creationId xmlns:p14="http://schemas.microsoft.com/office/powerpoint/2010/main" val="239565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50842" y="1492350"/>
            <a:ext cx="6298283" cy="1211109"/>
            <a:chOff x="2809563" y="5576775"/>
            <a:chExt cx="6512264" cy="1320100"/>
          </a:xfrm>
        </p:grpSpPr>
        <p:grpSp>
          <p:nvGrpSpPr>
            <p:cNvPr id="5" name="Group 4"/>
            <p:cNvGrpSpPr/>
            <p:nvPr/>
          </p:nvGrpSpPr>
          <p:grpSpPr>
            <a:xfrm>
              <a:off x="2809563" y="5928174"/>
              <a:ext cx="6512264" cy="968701"/>
              <a:chOff x="2563388" y="5500183"/>
              <a:chExt cx="6512264" cy="653148"/>
            </a:xfrm>
          </p:grpSpPr>
          <p:grpSp>
            <p:nvGrpSpPr>
              <p:cNvPr id="19" name="Group 18"/>
              <p:cNvGrpSpPr/>
              <p:nvPr/>
            </p:nvGrpSpPr>
            <p:grpSpPr>
              <a:xfrm>
                <a:off x="2563388" y="5543429"/>
                <a:ext cx="5636705" cy="94841"/>
                <a:chOff x="2609371" y="6411043"/>
                <a:chExt cx="5636705" cy="94841"/>
              </a:xfrm>
            </p:grpSpPr>
            <p:sp>
              <p:nvSpPr>
                <p:cNvPr id="20" name="Rectangle 19"/>
                <p:cNvSpPr/>
                <p:nvPr/>
              </p:nvSpPr>
              <p:spPr>
                <a:xfrm>
                  <a:off x="7059828" y="6411043"/>
                  <a:ext cx="1186248" cy="94841"/>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p:cNvCxnSpPr>
                  <a:endCxn id="20" idx="1"/>
                </p:cNvCxnSpPr>
                <p:nvPr/>
              </p:nvCxnSpPr>
              <p:spPr>
                <a:xfrm>
                  <a:off x="2609371" y="6456076"/>
                  <a:ext cx="4450457" cy="2388"/>
                </a:xfrm>
                <a:prstGeom prst="line">
                  <a:avLst/>
                </a:prstGeom>
                <a:ln w="38100">
                  <a:solidFill>
                    <a:srgbClr val="9999FF"/>
                  </a:solidFill>
                </a:ln>
              </p:spPr>
              <p:style>
                <a:lnRef idx="1">
                  <a:schemeClr val="dk1"/>
                </a:lnRef>
                <a:fillRef idx="0">
                  <a:schemeClr val="dk1"/>
                </a:fillRef>
                <a:effectRef idx="0">
                  <a:schemeClr val="dk1"/>
                </a:effectRef>
                <a:fontRef idx="minor">
                  <a:schemeClr val="tx1"/>
                </a:fontRef>
              </p:style>
            </p:cxnSp>
          </p:grpSp>
          <p:sp>
            <p:nvSpPr>
              <p:cNvPr id="23" name="TextBox 22"/>
              <p:cNvSpPr txBox="1"/>
              <p:nvPr/>
            </p:nvSpPr>
            <p:spPr>
              <a:xfrm>
                <a:off x="7230019" y="5664015"/>
                <a:ext cx="1845633" cy="47729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Gene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(Coding variant)</a:t>
                </a:r>
              </a:p>
            </p:txBody>
          </p:sp>
          <p:grpSp>
            <p:nvGrpSpPr>
              <p:cNvPr id="27" name="Group 26"/>
              <p:cNvGrpSpPr/>
              <p:nvPr/>
            </p:nvGrpSpPr>
            <p:grpSpPr>
              <a:xfrm>
                <a:off x="4708220" y="5500183"/>
                <a:ext cx="2529803" cy="653148"/>
                <a:chOff x="7889531" y="5076311"/>
                <a:chExt cx="2529803" cy="653148"/>
              </a:xfrm>
            </p:grpSpPr>
            <p:grpSp>
              <p:nvGrpSpPr>
                <p:cNvPr id="29" name="Group 28"/>
                <p:cNvGrpSpPr/>
                <p:nvPr/>
              </p:nvGrpSpPr>
              <p:grpSpPr>
                <a:xfrm>
                  <a:off x="7889531" y="5076311"/>
                  <a:ext cx="2529803" cy="653148"/>
                  <a:chOff x="7889531" y="5076311"/>
                  <a:chExt cx="2529803" cy="653148"/>
                </a:xfrm>
              </p:grpSpPr>
              <p:grpSp>
                <p:nvGrpSpPr>
                  <p:cNvPr id="34" name="Group 33"/>
                  <p:cNvGrpSpPr/>
                  <p:nvPr/>
                </p:nvGrpSpPr>
                <p:grpSpPr>
                  <a:xfrm>
                    <a:off x="7993263" y="5076311"/>
                    <a:ext cx="2426071" cy="163434"/>
                    <a:chOff x="7993263" y="5076311"/>
                    <a:chExt cx="2426071" cy="163434"/>
                  </a:xfrm>
                </p:grpSpPr>
                <p:sp>
                  <p:nvSpPr>
                    <p:cNvPr id="36" name="Rectangle 35"/>
                    <p:cNvSpPr/>
                    <p:nvPr/>
                  </p:nvSpPr>
                  <p:spPr>
                    <a:xfrm>
                      <a:off x="10154185" y="5076311"/>
                      <a:ext cx="265149" cy="1568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p:nvSpPr>
                  <p:spPr>
                    <a:xfrm>
                      <a:off x="8894096" y="5090676"/>
                      <a:ext cx="185151" cy="1490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p:cNvSpPr/>
                    <p:nvPr/>
                  </p:nvSpPr>
                  <p:spPr>
                    <a:xfrm>
                      <a:off x="7993263" y="5082897"/>
                      <a:ext cx="265149" cy="1568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TextBox 34"/>
                  <p:cNvSpPr txBox="1"/>
                  <p:nvPr/>
                </p:nvSpPr>
                <p:spPr>
                  <a:xfrm>
                    <a:off x="7889531" y="5252166"/>
                    <a:ext cx="2477538" cy="4772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Control elements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Non-coding variants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30" name="Rectangle 29"/>
                <p:cNvSpPr/>
                <p:nvPr/>
              </p:nvSpPr>
              <p:spPr>
                <a:xfrm>
                  <a:off x="9831734" y="5082897"/>
                  <a:ext cx="265149" cy="1568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6" name="Lightning Bolt 5"/>
            <p:cNvSpPr/>
            <p:nvPr/>
          </p:nvSpPr>
          <p:spPr>
            <a:xfrm>
              <a:off x="4808306" y="5576775"/>
              <a:ext cx="382395" cy="383468"/>
            </a:xfrm>
            <a:prstGeom prst="lightningBol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Lightning Bolt 38"/>
            <p:cNvSpPr/>
            <p:nvPr/>
          </p:nvSpPr>
          <p:spPr>
            <a:xfrm>
              <a:off x="7712496" y="5596851"/>
              <a:ext cx="382395" cy="383468"/>
            </a:xfrm>
            <a:prstGeom prst="lightningBol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D914A829-E5EF-45AB-89B0-3B7B29C57844}"/>
              </a:ext>
            </a:extLst>
          </p:cNvPr>
          <p:cNvGrpSpPr/>
          <p:nvPr/>
        </p:nvGrpSpPr>
        <p:grpSpPr>
          <a:xfrm>
            <a:off x="801373" y="2687100"/>
            <a:ext cx="3832239" cy="2431435"/>
            <a:chOff x="1220473" y="3049842"/>
            <a:chExt cx="3832239" cy="2431435"/>
          </a:xfrm>
        </p:grpSpPr>
        <p:sp>
          <p:nvSpPr>
            <p:cNvPr id="8" name="TextBox 7"/>
            <p:cNvSpPr txBox="1"/>
            <p:nvPr/>
          </p:nvSpPr>
          <p:spPr>
            <a:xfrm>
              <a:off x="1220473" y="3049842"/>
              <a:ext cx="3832239"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Benign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…….ACTGATCG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AATCG…….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…….ACTGATCG</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AATCG…….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Risk</a:t>
              </a:r>
            </a:p>
          </p:txBody>
        </p:sp>
        <p:sp>
          <p:nvSpPr>
            <p:cNvPr id="42" name="Lightning Bolt 41"/>
            <p:cNvSpPr/>
            <p:nvPr/>
          </p:nvSpPr>
          <p:spPr>
            <a:xfrm>
              <a:off x="2864564" y="4156377"/>
              <a:ext cx="382395" cy="383468"/>
            </a:xfrm>
            <a:prstGeom prst="lightningBol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5" name="Title 1">
            <a:extLst>
              <a:ext uri="{FF2B5EF4-FFF2-40B4-BE49-F238E27FC236}">
                <a16:creationId xmlns:a16="http://schemas.microsoft.com/office/drawing/2014/main" id="{C99FA2CA-74C3-4D12-A5A3-F6DA0B8ED0EF}"/>
              </a:ext>
            </a:extLst>
          </p:cNvPr>
          <p:cNvSpPr>
            <a:spLocks noGrp="1"/>
          </p:cNvSpPr>
          <p:nvPr>
            <p:ph type="title"/>
          </p:nvPr>
        </p:nvSpPr>
        <p:spPr>
          <a:xfrm>
            <a:off x="179699" y="163415"/>
            <a:ext cx="11694253" cy="1028022"/>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sz="3600" b="1" dirty="0">
                <a:latin typeface="+mj-lt"/>
              </a:rPr>
              <a:t>&gt;95% of disease variants are not disrupting protein coding gene regions</a:t>
            </a:r>
          </a:p>
        </p:txBody>
      </p:sp>
      <p:graphicFrame>
        <p:nvGraphicFramePr>
          <p:cNvPr id="12" name="Chart 11">
            <a:extLst>
              <a:ext uri="{FF2B5EF4-FFF2-40B4-BE49-F238E27FC236}">
                <a16:creationId xmlns:a16="http://schemas.microsoft.com/office/drawing/2014/main" id="{E7B8CE52-448A-416B-8FA7-B861350E84E1}"/>
              </a:ext>
            </a:extLst>
          </p:cNvPr>
          <p:cNvGraphicFramePr/>
          <p:nvPr>
            <p:extLst>
              <p:ext uri="{D42A27DB-BD31-4B8C-83A1-F6EECF244321}">
                <p14:modId xmlns:p14="http://schemas.microsoft.com/office/powerpoint/2010/main" val="2390985398"/>
              </p:ext>
            </p:extLst>
          </p:nvPr>
        </p:nvGraphicFramePr>
        <p:xfrm>
          <a:off x="5825807" y="2762190"/>
          <a:ext cx="5941898" cy="41353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564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3F29EB3-84A8-45A5-9BD2-5085DE942944}"/>
              </a:ext>
            </a:extLst>
          </p:cNvPr>
          <p:cNvGrpSpPr/>
          <p:nvPr/>
        </p:nvGrpSpPr>
        <p:grpSpPr>
          <a:xfrm>
            <a:off x="5030861" y="4670779"/>
            <a:ext cx="3139344" cy="2149466"/>
            <a:chOff x="5030861" y="4670779"/>
            <a:chExt cx="3139344" cy="2149466"/>
          </a:xfrm>
        </p:grpSpPr>
        <p:sp>
          <p:nvSpPr>
            <p:cNvPr id="174" name="Isosceles Triangle 173">
              <a:extLst>
                <a:ext uri="{FF2B5EF4-FFF2-40B4-BE49-F238E27FC236}">
                  <a16:creationId xmlns:a16="http://schemas.microsoft.com/office/drawing/2014/main" id="{73F9134C-1087-4B98-B4C2-446B885DDCFA}"/>
                </a:ext>
              </a:extLst>
            </p:cNvPr>
            <p:cNvSpPr/>
            <p:nvPr/>
          </p:nvSpPr>
          <p:spPr>
            <a:xfrm rot="10800000" flipV="1">
              <a:off x="5030861" y="4670779"/>
              <a:ext cx="3139344" cy="501231"/>
            </a:xfrm>
            <a:custGeom>
              <a:avLst/>
              <a:gdLst>
                <a:gd name="connsiteX0" fmla="*/ 0 w 3139344"/>
                <a:gd name="connsiteY0" fmla="*/ 501231 h 501231"/>
                <a:gd name="connsiteX1" fmla="*/ 0 w 3139344"/>
                <a:gd name="connsiteY1" fmla="*/ 0 h 501231"/>
                <a:gd name="connsiteX2" fmla="*/ 3139344 w 3139344"/>
                <a:gd name="connsiteY2" fmla="*/ 501231 h 501231"/>
                <a:gd name="connsiteX3" fmla="*/ 0 w 3139344"/>
                <a:gd name="connsiteY3" fmla="*/ 501231 h 501231"/>
                <a:gd name="connsiteX0" fmla="*/ 893379 w 3139344"/>
                <a:gd name="connsiteY0" fmla="*/ 501231 h 501231"/>
                <a:gd name="connsiteX1" fmla="*/ 0 w 3139344"/>
                <a:gd name="connsiteY1" fmla="*/ 0 h 501231"/>
                <a:gd name="connsiteX2" fmla="*/ 3139344 w 3139344"/>
                <a:gd name="connsiteY2" fmla="*/ 501231 h 501231"/>
                <a:gd name="connsiteX3" fmla="*/ 893379 w 3139344"/>
                <a:gd name="connsiteY3" fmla="*/ 501231 h 501231"/>
              </a:gdLst>
              <a:ahLst/>
              <a:cxnLst>
                <a:cxn ang="0">
                  <a:pos x="connsiteX0" y="connsiteY0"/>
                </a:cxn>
                <a:cxn ang="0">
                  <a:pos x="connsiteX1" y="connsiteY1"/>
                </a:cxn>
                <a:cxn ang="0">
                  <a:pos x="connsiteX2" y="connsiteY2"/>
                </a:cxn>
                <a:cxn ang="0">
                  <a:pos x="connsiteX3" y="connsiteY3"/>
                </a:cxn>
              </a:cxnLst>
              <a:rect l="l" t="t" r="r" b="b"/>
              <a:pathLst>
                <a:path w="3139344" h="501231">
                  <a:moveTo>
                    <a:pt x="893379" y="501231"/>
                  </a:moveTo>
                  <a:lnTo>
                    <a:pt x="0" y="0"/>
                  </a:lnTo>
                  <a:lnTo>
                    <a:pt x="3139344" y="501231"/>
                  </a:lnTo>
                  <a:lnTo>
                    <a:pt x="893379" y="501231"/>
                  </a:lnTo>
                  <a:close/>
                </a:path>
              </a:pathLst>
            </a:custGeom>
            <a:gradFill flip="none" rotWithShape="1">
              <a:gsLst>
                <a:gs pos="0">
                  <a:schemeClr val="accent3">
                    <a:lumMod val="5000"/>
                    <a:lumOff val="95000"/>
                  </a:schemeClr>
                </a:gs>
                <a:gs pos="100000">
                  <a:schemeClr val="bg1">
                    <a:lumMod val="6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497D6FB4-90AE-4488-ADDC-D1AAD5D3CA6B}"/>
                </a:ext>
              </a:extLst>
            </p:cNvPr>
            <p:cNvGrpSpPr/>
            <p:nvPr/>
          </p:nvGrpSpPr>
          <p:grpSpPr>
            <a:xfrm>
              <a:off x="5177830" y="5172014"/>
              <a:ext cx="2836545" cy="1648231"/>
              <a:chOff x="5493084" y="5380727"/>
              <a:chExt cx="2363395" cy="1382748"/>
            </a:xfrm>
          </p:grpSpPr>
          <p:grpSp>
            <p:nvGrpSpPr>
              <p:cNvPr id="15" name="Group 14">
                <a:extLst>
                  <a:ext uri="{FF2B5EF4-FFF2-40B4-BE49-F238E27FC236}">
                    <a16:creationId xmlns:a16="http://schemas.microsoft.com/office/drawing/2014/main" id="{8CDF26BE-16D6-417C-BBB1-628D02AAAE7F}"/>
                  </a:ext>
                </a:extLst>
              </p:cNvPr>
              <p:cNvGrpSpPr/>
              <p:nvPr/>
            </p:nvGrpSpPr>
            <p:grpSpPr>
              <a:xfrm>
                <a:off x="5556561" y="5380727"/>
                <a:ext cx="1620550" cy="632765"/>
                <a:chOff x="4359918" y="5219281"/>
                <a:chExt cx="3463938" cy="1360956"/>
              </a:xfrm>
            </p:grpSpPr>
            <p:grpSp>
              <p:nvGrpSpPr>
                <p:cNvPr id="13" name="Group 12">
                  <a:extLst>
                    <a:ext uri="{FF2B5EF4-FFF2-40B4-BE49-F238E27FC236}">
                      <a16:creationId xmlns:a16="http://schemas.microsoft.com/office/drawing/2014/main" id="{3392BEFD-44CB-4857-A63E-5B82DFCC2BC0}"/>
                    </a:ext>
                  </a:extLst>
                </p:cNvPr>
                <p:cNvGrpSpPr/>
                <p:nvPr/>
              </p:nvGrpSpPr>
              <p:grpSpPr>
                <a:xfrm>
                  <a:off x="4359918" y="5219281"/>
                  <a:ext cx="3463938" cy="1360956"/>
                  <a:chOff x="4364137" y="5398338"/>
                  <a:chExt cx="3463938" cy="1360956"/>
                </a:xfrm>
              </p:grpSpPr>
              <p:pic>
                <p:nvPicPr>
                  <p:cNvPr id="2" name="Picture 1" descr="nrg3682-f2.jpg">
                    <a:extLst>
                      <a:ext uri="{FF2B5EF4-FFF2-40B4-BE49-F238E27FC236}">
                        <a16:creationId xmlns:a16="http://schemas.microsoft.com/office/drawing/2014/main" id="{316EB1AF-B014-4A40-BDEF-6F614C00B48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55229" t="10109" r="9012" b="78786"/>
                  <a:stretch/>
                </p:blipFill>
                <p:spPr bwMode="auto">
                  <a:xfrm>
                    <a:off x="4364137" y="5615988"/>
                    <a:ext cx="3463938" cy="99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9CA88334-1BF6-42D6-B3E9-D4E33D6C104A}"/>
                      </a:ext>
                    </a:extLst>
                  </p:cNvPr>
                  <p:cNvGrpSpPr/>
                  <p:nvPr/>
                </p:nvGrpSpPr>
                <p:grpSpPr>
                  <a:xfrm>
                    <a:off x="7070747" y="5398339"/>
                    <a:ext cx="229655" cy="276858"/>
                    <a:chOff x="11885185" y="1893676"/>
                    <a:chExt cx="123291" cy="180635"/>
                  </a:xfrm>
                </p:grpSpPr>
                <p:cxnSp>
                  <p:nvCxnSpPr>
                    <p:cNvPr id="150" name="Straight Connector 149">
                      <a:extLst>
                        <a:ext uri="{FF2B5EF4-FFF2-40B4-BE49-F238E27FC236}">
                          <a16:creationId xmlns:a16="http://schemas.microsoft.com/office/drawing/2014/main" id="{B1E8E633-F69B-4BDF-94D3-59886854CEFC}"/>
                        </a:ext>
                      </a:extLst>
                    </p:cNvPr>
                    <p:cNvCxnSpPr/>
                    <p:nvPr/>
                  </p:nvCxnSpPr>
                  <p:spPr>
                    <a:xfrm flipV="1">
                      <a:off x="12006562" y="1893676"/>
                      <a:ext cx="1914" cy="180635"/>
                    </a:xfrm>
                    <a:prstGeom prst="line">
                      <a:avLst/>
                    </a:prstGeom>
                  </p:spPr>
                  <p:style>
                    <a:lnRef idx="2">
                      <a:schemeClr val="dk1"/>
                    </a:lnRef>
                    <a:fillRef idx="0">
                      <a:schemeClr val="dk1"/>
                    </a:fillRef>
                    <a:effectRef idx="1">
                      <a:schemeClr val="dk1"/>
                    </a:effectRef>
                    <a:fontRef idx="minor">
                      <a:schemeClr val="tx1"/>
                    </a:fontRef>
                  </p:style>
                </p:cxnSp>
                <p:sp>
                  <p:nvSpPr>
                    <p:cNvPr id="155" name="Right Triangle 154">
                      <a:extLst>
                        <a:ext uri="{FF2B5EF4-FFF2-40B4-BE49-F238E27FC236}">
                          <a16:creationId xmlns:a16="http://schemas.microsoft.com/office/drawing/2014/main" id="{BEDC64CE-842A-4281-BF75-A96246431E36}"/>
                        </a:ext>
                      </a:extLst>
                    </p:cNvPr>
                    <p:cNvSpPr/>
                    <p:nvPr/>
                  </p:nvSpPr>
                  <p:spPr>
                    <a:xfrm flipH="1" flipV="1">
                      <a:off x="11885185" y="1897951"/>
                      <a:ext cx="105677" cy="59846"/>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5FB5707D-5EBE-49DB-AAA2-FB1CFB36A4F4}"/>
                      </a:ext>
                    </a:extLst>
                  </p:cNvPr>
                  <p:cNvGrpSpPr/>
                  <p:nvPr/>
                </p:nvGrpSpPr>
                <p:grpSpPr>
                  <a:xfrm>
                    <a:off x="4932427" y="5398338"/>
                    <a:ext cx="293537" cy="394011"/>
                    <a:chOff x="11938023" y="2905945"/>
                    <a:chExt cx="123291" cy="180635"/>
                  </a:xfrm>
                </p:grpSpPr>
                <p:cxnSp>
                  <p:nvCxnSpPr>
                    <p:cNvPr id="156" name="Straight Connector 155">
                      <a:extLst>
                        <a:ext uri="{FF2B5EF4-FFF2-40B4-BE49-F238E27FC236}">
                          <a16:creationId xmlns:a16="http://schemas.microsoft.com/office/drawing/2014/main" id="{84C0E306-1077-46AC-9E20-A7547F70264D}"/>
                        </a:ext>
                      </a:extLst>
                    </p:cNvPr>
                    <p:cNvCxnSpPr/>
                    <p:nvPr/>
                  </p:nvCxnSpPr>
                  <p:spPr>
                    <a:xfrm flipV="1">
                      <a:off x="12059400" y="2905945"/>
                      <a:ext cx="1914" cy="180635"/>
                    </a:xfrm>
                    <a:prstGeom prst="line">
                      <a:avLst/>
                    </a:prstGeom>
                  </p:spPr>
                  <p:style>
                    <a:lnRef idx="2">
                      <a:schemeClr val="dk1"/>
                    </a:lnRef>
                    <a:fillRef idx="0">
                      <a:schemeClr val="dk1"/>
                    </a:fillRef>
                    <a:effectRef idx="1">
                      <a:schemeClr val="dk1"/>
                    </a:effectRef>
                    <a:fontRef idx="minor">
                      <a:schemeClr val="tx1"/>
                    </a:fontRef>
                  </p:style>
                </p:cxnSp>
                <p:sp>
                  <p:nvSpPr>
                    <p:cNvPr id="157" name="Right Triangle 156">
                      <a:extLst>
                        <a:ext uri="{FF2B5EF4-FFF2-40B4-BE49-F238E27FC236}">
                          <a16:creationId xmlns:a16="http://schemas.microsoft.com/office/drawing/2014/main" id="{49CB9889-4280-4260-8AEC-EF345FB99218}"/>
                        </a:ext>
                      </a:extLst>
                    </p:cNvPr>
                    <p:cNvSpPr/>
                    <p:nvPr/>
                  </p:nvSpPr>
                  <p:spPr>
                    <a:xfrm flipH="1" flipV="1">
                      <a:off x="11938023" y="2910220"/>
                      <a:ext cx="105677" cy="59846"/>
                    </a:xfrm>
                    <a:prstGeom prst="rtTriangl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20DE616F-1549-4286-BAE1-9C2BC54CC8DA}"/>
                      </a:ext>
                    </a:extLst>
                  </p:cNvPr>
                  <p:cNvSpPr/>
                  <p:nvPr/>
                </p:nvSpPr>
                <p:spPr>
                  <a:xfrm>
                    <a:off x="4457787" y="6609430"/>
                    <a:ext cx="3324718" cy="1498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Isosceles Triangle 13">
                  <a:extLst>
                    <a:ext uri="{FF2B5EF4-FFF2-40B4-BE49-F238E27FC236}">
                      <a16:creationId xmlns:a16="http://schemas.microsoft.com/office/drawing/2014/main" id="{43E98F04-155D-4D58-9E8D-DC579618B7BA}"/>
                    </a:ext>
                  </a:extLst>
                </p:cNvPr>
                <p:cNvSpPr/>
                <p:nvPr/>
              </p:nvSpPr>
              <p:spPr>
                <a:xfrm>
                  <a:off x="5753091" y="5623776"/>
                  <a:ext cx="628315" cy="61890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D1C2D1D-378C-4D23-853E-A112C10A0289}"/>
                  </a:ext>
                </a:extLst>
              </p:cNvPr>
              <p:cNvGrpSpPr/>
              <p:nvPr/>
            </p:nvGrpSpPr>
            <p:grpSpPr>
              <a:xfrm>
                <a:off x="5493084" y="5817507"/>
                <a:ext cx="2363395" cy="945968"/>
                <a:chOff x="5338302" y="2380569"/>
                <a:chExt cx="3479930" cy="1437193"/>
              </a:xfrm>
            </p:grpSpPr>
            <p:pic>
              <p:nvPicPr>
                <p:cNvPr id="159" name="Picture 158">
                  <a:extLst>
                    <a:ext uri="{FF2B5EF4-FFF2-40B4-BE49-F238E27FC236}">
                      <a16:creationId xmlns:a16="http://schemas.microsoft.com/office/drawing/2014/main" id="{4E6F98FD-3473-4E39-B0AC-75E122670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8302" y="2865262"/>
                  <a:ext cx="1943100" cy="952500"/>
                </a:xfrm>
                <a:prstGeom prst="rect">
                  <a:avLst/>
                </a:prstGeom>
              </p:spPr>
            </p:pic>
            <p:pic>
              <p:nvPicPr>
                <p:cNvPr id="162" name="Picture 161">
                  <a:extLst>
                    <a:ext uri="{FF2B5EF4-FFF2-40B4-BE49-F238E27FC236}">
                      <a16:creationId xmlns:a16="http://schemas.microsoft.com/office/drawing/2014/main" id="{04342D55-4E7E-446C-930F-FF208C4AB3A8}"/>
                    </a:ext>
                  </a:extLst>
                </p:cNvPr>
                <p:cNvPicPr>
                  <a:picLocks noChangeAspect="1"/>
                </p:cNvPicPr>
                <p:nvPr/>
              </p:nvPicPr>
              <p:blipFill rotWithShape="1">
                <a:blip r:embed="rId5"/>
                <a:srcRect l="26178" r="18403"/>
                <a:stretch/>
              </p:blipFill>
              <p:spPr>
                <a:xfrm>
                  <a:off x="7593602" y="2865262"/>
                  <a:ext cx="1224630" cy="933450"/>
                </a:xfrm>
                <a:prstGeom prst="rect">
                  <a:avLst/>
                </a:prstGeom>
              </p:spPr>
            </p:pic>
            <p:cxnSp>
              <p:nvCxnSpPr>
                <p:cNvPr id="164" name="Straight Connector 163">
                  <a:extLst>
                    <a:ext uri="{FF2B5EF4-FFF2-40B4-BE49-F238E27FC236}">
                      <a16:creationId xmlns:a16="http://schemas.microsoft.com/office/drawing/2014/main" id="{E63FAB2C-C147-45B6-B33F-F3EA2C01CA0E}"/>
                    </a:ext>
                  </a:extLst>
                </p:cNvPr>
                <p:cNvCxnSpPr>
                  <a:cxnSpLocks/>
                </p:cNvCxnSpPr>
                <p:nvPr/>
              </p:nvCxnSpPr>
              <p:spPr>
                <a:xfrm flipH="1">
                  <a:off x="5383546" y="2523812"/>
                  <a:ext cx="749784" cy="958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0129A46-8608-42F5-8B93-59D7F5E5D328}"/>
                    </a:ext>
                  </a:extLst>
                </p:cNvPr>
                <p:cNvCxnSpPr>
                  <a:cxnSpLocks/>
                </p:cNvCxnSpPr>
                <p:nvPr/>
              </p:nvCxnSpPr>
              <p:spPr>
                <a:xfrm>
                  <a:off x="6512706" y="2523812"/>
                  <a:ext cx="581260" cy="10142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3D0B48B-7292-47D5-8D57-5F019904F136}"/>
                    </a:ext>
                  </a:extLst>
                </p:cNvPr>
                <p:cNvCxnSpPr>
                  <a:cxnSpLocks/>
                </p:cNvCxnSpPr>
                <p:nvPr/>
              </p:nvCxnSpPr>
              <p:spPr>
                <a:xfrm>
                  <a:off x="6778063" y="2397541"/>
                  <a:ext cx="815539" cy="1185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1E657CA6-1562-4774-9369-6992921C07B8}"/>
                    </a:ext>
                  </a:extLst>
                </p:cNvPr>
                <p:cNvCxnSpPr>
                  <a:cxnSpLocks/>
                </p:cNvCxnSpPr>
                <p:nvPr/>
              </p:nvCxnSpPr>
              <p:spPr>
                <a:xfrm>
                  <a:off x="7129574" y="2380569"/>
                  <a:ext cx="1591589" cy="871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58" name="Group 57"/>
          <p:cNvGrpSpPr/>
          <p:nvPr/>
        </p:nvGrpSpPr>
        <p:grpSpPr>
          <a:xfrm>
            <a:off x="3965152" y="4587932"/>
            <a:ext cx="7416252" cy="94841"/>
            <a:chOff x="829824" y="6411043"/>
            <a:chExt cx="7416252" cy="94841"/>
          </a:xfrm>
        </p:grpSpPr>
        <p:sp>
          <p:nvSpPr>
            <p:cNvPr id="6" name="Rectangle 5"/>
            <p:cNvSpPr/>
            <p:nvPr/>
          </p:nvSpPr>
          <p:spPr>
            <a:xfrm>
              <a:off x="7059828" y="6411043"/>
              <a:ext cx="1186248" cy="94841"/>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29824" y="6411044"/>
              <a:ext cx="1779547" cy="90064"/>
            </a:xfrm>
            <a:prstGeom prst="rect">
              <a:avLst/>
            </a:prstGeom>
            <a:solidFill>
              <a:srgbClr val="77933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3"/>
              <a:endCxn id="6" idx="1"/>
            </p:cNvCxnSpPr>
            <p:nvPr/>
          </p:nvCxnSpPr>
          <p:spPr>
            <a:xfrm>
              <a:off x="2609371" y="6456076"/>
              <a:ext cx="4450457" cy="2388"/>
            </a:xfrm>
            <a:prstGeom prst="line">
              <a:avLst/>
            </a:prstGeom>
            <a:ln w="38100">
              <a:solidFill>
                <a:srgbClr val="9999FF"/>
              </a:solidFill>
            </a:ln>
          </p:spPr>
          <p:style>
            <a:lnRef idx="1">
              <a:schemeClr val="dk1"/>
            </a:lnRef>
            <a:fillRef idx="0">
              <a:schemeClr val="dk1"/>
            </a:fillRef>
            <a:effectRef idx="0">
              <a:schemeClr val="dk1"/>
            </a:effectRef>
            <a:fontRef idx="minor">
              <a:schemeClr val="tx1"/>
            </a:fontRef>
          </p:style>
        </p:cxnSp>
      </p:grpSp>
      <p:grpSp>
        <p:nvGrpSpPr>
          <p:cNvPr id="11" name="Group 10"/>
          <p:cNvGrpSpPr/>
          <p:nvPr/>
        </p:nvGrpSpPr>
        <p:grpSpPr>
          <a:xfrm>
            <a:off x="3977516" y="1602269"/>
            <a:ext cx="7878560" cy="2918881"/>
            <a:chOff x="2281508" y="2123261"/>
            <a:chExt cx="7878560" cy="2918881"/>
          </a:xfrm>
        </p:grpSpPr>
        <p:pic>
          <p:nvPicPr>
            <p:cNvPr id="4" name="Picture 2" descr="C:\Users\Anshul\Documents\Presentations\JobTalks\UToronto\igv_snapsho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863" t="24739" r="9649" b="65284"/>
            <a:stretch/>
          </p:blipFill>
          <p:spPr bwMode="auto">
            <a:xfrm>
              <a:off x="2281508" y="2123261"/>
              <a:ext cx="7463480" cy="502548"/>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77" name="Group 176"/>
            <p:cNvGrpSpPr/>
            <p:nvPr/>
          </p:nvGrpSpPr>
          <p:grpSpPr>
            <a:xfrm>
              <a:off x="8399061" y="4850605"/>
              <a:ext cx="372480" cy="191537"/>
              <a:chOff x="6693825" y="5367847"/>
              <a:chExt cx="372480" cy="191537"/>
            </a:xfrm>
          </p:grpSpPr>
          <p:grpSp>
            <p:nvGrpSpPr>
              <p:cNvPr id="92" name="Group 91"/>
              <p:cNvGrpSpPr/>
              <p:nvPr/>
            </p:nvGrpSpPr>
            <p:grpSpPr>
              <a:xfrm flipH="1">
                <a:off x="6943014" y="5367847"/>
                <a:ext cx="123291" cy="180635"/>
                <a:chOff x="6836465" y="5599691"/>
                <a:chExt cx="215758" cy="434154"/>
              </a:xfrm>
            </p:grpSpPr>
            <p:cxnSp>
              <p:nvCxnSpPr>
                <p:cNvPr id="93" name="Straight Connector 92"/>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94" name="Right Triangle 93"/>
                <p:cNvSpPr/>
                <p:nvPr/>
              </p:nvSpPr>
              <p:spPr>
                <a:xfrm flipV="1">
                  <a:off x="6867289" y="5609965"/>
                  <a:ext cx="184934" cy="143838"/>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flipH="1">
                <a:off x="6693825" y="5378749"/>
                <a:ext cx="123291" cy="180635"/>
                <a:chOff x="6836465" y="5599691"/>
                <a:chExt cx="215758" cy="434154"/>
              </a:xfrm>
            </p:grpSpPr>
            <p:cxnSp>
              <p:nvCxnSpPr>
                <p:cNvPr id="96" name="Straight Connector 95"/>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97" name="Right Triangle 96"/>
                <p:cNvSpPr/>
                <p:nvPr/>
              </p:nvSpPr>
              <p:spPr>
                <a:xfrm flipV="1">
                  <a:off x="6867289" y="5609965"/>
                  <a:ext cx="184934" cy="143838"/>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151"/>
            <p:cNvGrpSpPr/>
            <p:nvPr/>
          </p:nvGrpSpPr>
          <p:grpSpPr>
            <a:xfrm flipH="1">
              <a:off x="10036777" y="2262268"/>
              <a:ext cx="123291" cy="180635"/>
              <a:chOff x="6836465" y="5599691"/>
              <a:chExt cx="215758" cy="434154"/>
            </a:xfrm>
          </p:grpSpPr>
          <p:cxnSp>
            <p:nvCxnSpPr>
              <p:cNvPr id="153" name="Straight Connector 152"/>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54" name="Right Triangle 153"/>
              <p:cNvSpPr/>
              <p:nvPr/>
            </p:nvSpPr>
            <p:spPr>
              <a:xfrm flipV="1">
                <a:off x="6867289" y="5609965"/>
                <a:ext cx="184934" cy="143838"/>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9" name="TextBox 178"/>
          <p:cNvSpPr txBox="1"/>
          <p:nvPr/>
        </p:nvSpPr>
        <p:spPr>
          <a:xfrm>
            <a:off x="898058" y="198551"/>
            <a:ext cx="1079865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a:t>Molecular mapping of functional components of the genome</a:t>
            </a:r>
          </a:p>
        </p:txBody>
      </p:sp>
      <p:sp>
        <p:nvSpPr>
          <p:cNvPr id="5" name="TextBox 4"/>
          <p:cNvSpPr txBox="1"/>
          <p:nvPr/>
        </p:nvSpPr>
        <p:spPr>
          <a:xfrm>
            <a:off x="10887241" y="4240216"/>
            <a:ext cx="1275349" cy="369332"/>
          </a:xfrm>
          <a:prstGeom prst="rect">
            <a:avLst/>
          </a:prstGeom>
          <a:noFill/>
        </p:spPr>
        <p:txBody>
          <a:bodyPr wrap="none" rtlCol="0">
            <a:spAutoFit/>
          </a:bodyPr>
          <a:lstStyle/>
          <a:p>
            <a:r>
              <a:rPr lang="en-US" dirty="0"/>
              <a:t>Active gene</a:t>
            </a:r>
          </a:p>
        </p:txBody>
      </p:sp>
      <p:sp>
        <p:nvSpPr>
          <p:cNvPr id="181" name="TextBox 180"/>
          <p:cNvSpPr txBox="1"/>
          <p:nvPr/>
        </p:nvSpPr>
        <p:spPr>
          <a:xfrm>
            <a:off x="3990593" y="4196773"/>
            <a:ext cx="1664879" cy="369332"/>
          </a:xfrm>
          <a:prstGeom prst="rect">
            <a:avLst/>
          </a:prstGeom>
          <a:noFill/>
        </p:spPr>
        <p:txBody>
          <a:bodyPr wrap="none" rtlCol="0">
            <a:spAutoFit/>
          </a:bodyPr>
          <a:lstStyle/>
          <a:p>
            <a:r>
              <a:rPr lang="en-US" dirty="0"/>
              <a:t>Repressed gene</a:t>
            </a:r>
          </a:p>
        </p:txBody>
      </p:sp>
      <p:grpSp>
        <p:nvGrpSpPr>
          <p:cNvPr id="21" name="Group 20"/>
          <p:cNvGrpSpPr/>
          <p:nvPr/>
        </p:nvGrpSpPr>
        <p:grpSpPr>
          <a:xfrm>
            <a:off x="3997822" y="2109338"/>
            <a:ext cx="7887982" cy="2719027"/>
            <a:chOff x="2301814" y="2630330"/>
            <a:chExt cx="7887982" cy="2719027"/>
          </a:xfrm>
        </p:grpSpPr>
        <p:grpSp>
          <p:nvGrpSpPr>
            <p:cNvPr id="158" name="Group 157"/>
            <p:cNvGrpSpPr/>
            <p:nvPr/>
          </p:nvGrpSpPr>
          <p:grpSpPr>
            <a:xfrm flipH="1">
              <a:off x="10066505" y="2780005"/>
              <a:ext cx="123291" cy="180635"/>
              <a:chOff x="6836465" y="5599691"/>
              <a:chExt cx="215758" cy="434154"/>
            </a:xfrm>
          </p:grpSpPr>
          <p:cxnSp>
            <p:nvCxnSpPr>
              <p:cNvPr id="160" name="Straight Connector 159"/>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61" name="Right Triangle 160"/>
              <p:cNvSpPr/>
              <p:nvPr/>
            </p:nvSpPr>
            <p:spPr>
              <a:xfrm flipV="1">
                <a:off x="6867289" y="5609965"/>
                <a:ext cx="184934" cy="143838"/>
              </a:xfrm>
              <a:prstGeom prst="rtTriangl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7338351" y="4850603"/>
              <a:ext cx="1571086" cy="498754"/>
              <a:chOff x="5633115" y="5367846"/>
              <a:chExt cx="1571086" cy="498754"/>
            </a:xfrm>
          </p:grpSpPr>
          <p:grpSp>
            <p:nvGrpSpPr>
              <p:cNvPr id="98" name="Group 97"/>
              <p:cNvGrpSpPr/>
              <p:nvPr/>
            </p:nvGrpSpPr>
            <p:grpSpPr>
              <a:xfrm flipV="1">
                <a:off x="6819723" y="5681263"/>
                <a:ext cx="123291" cy="180635"/>
                <a:chOff x="6836465" y="5599691"/>
                <a:chExt cx="215758" cy="434154"/>
              </a:xfrm>
            </p:grpSpPr>
            <p:cxnSp>
              <p:nvCxnSpPr>
                <p:cNvPr id="99" name="Straight Connector 98"/>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00" name="Right Triangle 99"/>
                <p:cNvSpPr/>
                <p:nvPr/>
              </p:nvSpPr>
              <p:spPr>
                <a:xfrm flipV="1">
                  <a:off x="6867289" y="5609965"/>
                  <a:ext cx="184934" cy="143838"/>
                </a:xfrm>
                <a:prstGeom prst="rtTriangl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flipV="1">
                <a:off x="5633115" y="5685965"/>
                <a:ext cx="123291" cy="180635"/>
                <a:chOff x="6836465" y="5599691"/>
                <a:chExt cx="215758" cy="434154"/>
              </a:xfrm>
            </p:grpSpPr>
            <p:cxnSp>
              <p:nvCxnSpPr>
                <p:cNvPr id="114" name="Straight Connector 113"/>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15" name="Right Triangle 114"/>
                <p:cNvSpPr/>
                <p:nvPr/>
              </p:nvSpPr>
              <p:spPr>
                <a:xfrm flipV="1">
                  <a:off x="6867289" y="5609965"/>
                  <a:ext cx="184934" cy="143838"/>
                </a:xfrm>
                <a:prstGeom prst="rtTriangl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Right Triangle 177"/>
              <p:cNvSpPr/>
              <p:nvPr/>
            </p:nvSpPr>
            <p:spPr>
              <a:xfrm flipV="1">
                <a:off x="7098524" y="5367846"/>
                <a:ext cx="105677" cy="59846"/>
              </a:xfrm>
              <a:prstGeom prst="rtTriangl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flipH="1" flipV="1">
                <a:off x="6477359" y="5677027"/>
                <a:ext cx="123291" cy="180635"/>
                <a:chOff x="6836465" y="5599691"/>
                <a:chExt cx="215758" cy="434154"/>
              </a:xfrm>
            </p:grpSpPr>
            <p:cxnSp>
              <p:nvCxnSpPr>
                <p:cNvPr id="184" name="Straight Connector 183"/>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85" name="Right Triangle 184"/>
                <p:cNvSpPr/>
                <p:nvPr/>
              </p:nvSpPr>
              <p:spPr>
                <a:xfrm flipV="1">
                  <a:off x="6867289" y="5609965"/>
                  <a:ext cx="184934" cy="143838"/>
                </a:xfrm>
                <a:prstGeom prst="rtTriangl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6" name="Picture 2" descr="C:\Users\Anshul\Documents\Presentations\JobTalks\UToronto\igv_snapsho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863" t="34560" r="9649" b="55622"/>
            <a:stretch/>
          </p:blipFill>
          <p:spPr bwMode="auto">
            <a:xfrm>
              <a:off x="2301814" y="2630330"/>
              <a:ext cx="7463480" cy="494532"/>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3984578" y="2609127"/>
            <a:ext cx="7924336" cy="2217165"/>
            <a:chOff x="2288570" y="3130119"/>
            <a:chExt cx="7924336" cy="2217165"/>
          </a:xfrm>
        </p:grpSpPr>
        <p:grpSp>
          <p:nvGrpSpPr>
            <p:cNvPr id="163" name="Group 162"/>
            <p:cNvGrpSpPr/>
            <p:nvPr/>
          </p:nvGrpSpPr>
          <p:grpSpPr>
            <a:xfrm flipH="1">
              <a:off x="10089615" y="3274537"/>
              <a:ext cx="123291" cy="180635"/>
              <a:chOff x="6836465" y="5599691"/>
              <a:chExt cx="215758" cy="434154"/>
            </a:xfrm>
          </p:grpSpPr>
          <p:cxnSp>
            <p:nvCxnSpPr>
              <p:cNvPr id="165" name="Straight Connector 164"/>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66" name="Right Triangle 165"/>
              <p:cNvSpPr/>
              <p:nvPr/>
            </p:nvSpPr>
            <p:spPr>
              <a:xfrm flipV="1">
                <a:off x="6867289" y="5609965"/>
                <a:ext cx="184934" cy="143838"/>
              </a:xfrm>
              <a:prstGeom prst="rtTriangl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6329731" y="4861506"/>
              <a:ext cx="2165961" cy="485778"/>
              <a:chOff x="4624494" y="5378749"/>
              <a:chExt cx="2165961" cy="485778"/>
            </a:xfrm>
          </p:grpSpPr>
          <p:sp>
            <p:nvSpPr>
              <p:cNvPr id="101" name="Right Triangle 100"/>
              <p:cNvSpPr/>
              <p:nvPr/>
            </p:nvSpPr>
            <p:spPr>
              <a:xfrm flipH="1">
                <a:off x="6684778" y="5791085"/>
                <a:ext cx="105677" cy="59846"/>
              </a:xfrm>
              <a:prstGeom prst="rtTriangl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6177400" y="5667931"/>
                <a:ext cx="136253" cy="180635"/>
                <a:chOff x="6684778" y="5681263"/>
                <a:chExt cx="136253" cy="180635"/>
              </a:xfrm>
            </p:grpSpPr>
            <p:cxnSp>
              <p:nvCxnSpPr>
                <p:cNvPr id="106" name="Straight Connector 105"/>
                <p:cNvCxnSpPr/>
                <p:nvPr/>
              </p:nvCxnSpPr>
              <p:spPr>
                <a:xfrm flipH="1">
                  <a:off x="6819117" y="5681263"/>
                  <a:ext cx="1914" cy="180635"/>
                </a:xfrm>
                <a:prstGeom prst="line">
                  <a:avLst/>
                </a:prstGeom>
              </p:spPr>
              <p:style>
                <a:lnRef idx="2">
                  <a:schemeClr val="dk1"/>
                </a:lnRef>
                <a:fillRef idx="0">
                  <a:schemeClr val="dk1"/>
                </a:fillRef>
                <a:effectRef idx="1">
                  <a:schemeClr val="dk1"/>
                </a:effectRef>
                <a:fontRef idx="minor">
                  <a:schemeClr val="tx1"/>
                </a:fontRef>
              </p:style>
            </p:cxnSp>
            <p:sp>
              <p:nvSpPr>
                <p:cNvPr id="105" name="Right Triangle 104"/>
                <p:cNvSpPr/>
                <p:nvPr/>
              </p:nvSpPr>
              <p:spPr>
                <a:xfrm flipH="1">
                  <a:off x="6684778" y="5791085"/>
                  <a:ext cx="105677" cy="59846"/>
                </a:xfrm>
                <a:prstGeom prst="rtTriangl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ight Triangle 112"/>
              <p:cNvSpPr/>
              <p:nvPr/>
            </p:nvSpPr>
            <p:spPr>
              <a:xfrm flipH="1">
                <a:off x="5498170" y="5795787"/>
                <a:ext cx="105677" cy="59846"/>
              </a:xfrm>
              <a:prstGeom prst="rtTriangl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flipH="1">
                <a:off x="6466510" y="5378749"/>
                <a:ext cx="123291" cy="180635"/>
                <a:chOff x="6836465" y="5599691"/>
                <a:chExt cx="215758" cy="434154"/>
              </a:xfrm>
            </p:grpSpPr>
            <p:cxnSp>
              <p:nvCxnSpPr>
                <p:cNvPr id="188" name="Straight Connector 187"/>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89" name="Right Triangle 188"/>
                <p:cNvSpPr/>
                <p:nvPr/>
              </p:nvSpPr>
              <p:spPr>
                <a:xfrm flipV="1">
                  <a:off x="6867289" y="5609965"/>
                  <a:ext cx="184934" cy="143838"/>
                </a:xfrm>
                <a:prstGeom prst="rtTriangl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4624494" y="5683892"/>
                <a:ext cx="136253" cy="180635"/>
                <a:chOff x="6684778" y="5681263"/>
                <a:chExt cx="136253" cy="180635"/>
              </a:xfrm>
            </p:grpSpPr>
            <p:cxnSp>
              <p:nvCxnSpPr>
                <p:cNvPr id="191" name="Straight Connector 190"/>
                <p:cNvCxnSpPr/>
                <p:nvPr/>
              </p:nvCxnSpPr>
              <p:spPr>
                <a:xfrm flipH="1">
                  <a:off x="6819117" y="5681263"/>
                  <a:ext cx="1914" cy="180635"/>
                </a:xfrm>
                <a:prstGeom prst="line">
                  <a:avLst/>
                </a:prstGeom>
              </p:spPr>
              <p:style>
                <a:lnRef idx="2">
                  <a:schemeClr val="dk1"/>
                </a:lnRef>
                <a:fillRef idx="0">
                  <a:schemeClr val="dk1"/>
                </a:fillRef>
                <a:effectRef idx="1">
                  <a:schemeClr val="dk1"/>
                </a:effectRef>
                <a:fontRef idx="minor">
                  <a:schemeClr val="tx1"/>
                </a:fontRef>
              </p:style>
            </p:cxnSp>
            <p:sp>
              <p:nvSpPr>
                <p:cNvPr id="192" name="Right Triangle 191"/>
                <p:cNvSpPr/>
                <p:nvPr/>
              </p:nvSpPr>
              <p:spPr>
                <a:xfrm flipH="1">
                  <a:off x="6684778" y="5791085"/>
                  <a:ext cx="105677" cy="59846"/>
                </a:xfrm>
                <a:prstGeom prst="rtTriangl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98" name="Picture 2" descr="C:\Users\Anshul\Documents\Presentations\JobTalks\UToronto\igv_snapsho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863" t="44650" r="9649" b="44885"/>
            <a:stretch/>
          </p:blipFill>
          <p:spPr bwMode="auto">
            <a:xfrm>
              <a:off x="2288570" y="3130119"/>
              <a:ext cx="7463480" cy="527109"/>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3984578" y="3141363"/>
            <a:ext cx="7924645" cy="1681331"/>
            <a:chOff x="2288570" y="3662355"/>
            <a:chExt cx="7924645" cy="1681331"/>
          </a:xfrm>
        </p:grpSpPr>
        <p:grpSp>
          <p:nvGrpSpPr>
            <p:cNvPr id="196" name="Group 195"/>
            <p:cNvGrpSpPr/>
            <p:nvPr/>
          </p:nvGrpSpPr>
          <p:grpSpPr>
            <a:xfrm>
              <a:off x="8767941" y="5145438"/>
              <a:ext cx="1040939" cy="198248"/>
              <a:chOff x="7062704" y="5662681"/>
              <a:chExt cx="1040939" cy="198248"/>
            </a:xfrm>
          </p:grpSpPr>
          <p:grpSp>
            <p:nvGrpSpPr>
              <p:cNvPr id="67" name="Group 66"/>
              <p:cNvGrpSpPr/>
              <p:nvPr/>
            </p:nvGrpSpPr>
            <p:grpSpPr>
              <a:xfrm flipV="1">
                <a:off x="7062704" y="5666955"/>
                <a:ext cx="123291" cy="180635"/>
                <a:chOff x="6836465" y="5599691"/>
                <a:chExt cx="215758" cy="434154"/>
              </a:xfrm>
            </p:grpSpPr>
            <p:cxnSp>
              <p:nvCxnSpPr>
                <p:cNvPr id="65" name="Straight Connector 64"/>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66" name="Right Triangle 65"/>
                <p:cNvSpPr/>
                <p:nvPr/>
              </p:nvSpPr>
              <p:spPr>
                <a:xfrm flipV="1">
                  <a:off x="6867289" y="5609965"/>
                  <a:ext cx="184934" cy="143838"/>
                </a:xfrm>
                <a:prstGeom prst="r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flipV="1">
                <a:off x="7275173" y="5662681"/>
                <a:ext cx="123291" cy="180635"/>
                <a:chOff x="6836465" y="5599691"/>
                <a:chExt cx="215758" cy="434154"/>
              </a:xfrm>
            </p:grpSpPr>
            <p:cxnSp>
              <p:nvCxnSpPr>
                <p:cNvPr id="71" name="Straight Connector 70"/>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72" name="Right Triangle 71"/>
                <p:cNvSpPr/>
                <p:nvPr/>
              </p:nvSpPr>
              <p:spPr>
                <a:xfrm flipV="1">
                  <a:off x="6867289" y="5609965"/>
                  <a:ext cx="184934" cy="143838"/>
                </a:xfrm>
                <a:prstGeom prst="r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flipV="1">
                <a:off x="7515406" y="5679780"/>
                <a:ext cx="123291" cy="180635"/>
                <a:chOff x="6836465" y="5599691"/>
                <a:chExt cx="215758" cy="434154"/>
              </a:xfrm>
            </p:grpSpPr>
            <p:cxnSp>
              <p:nvCxnSpPr>
                <p:cNvPr id="74" name="Straight Connector 73"/>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75" name="Right Triangle 74"/>
                <p:cNvSpPr/>
                <p:nvPr/>
              </p:nvSpPr>
              <p:spPr>
                <a:xfrm flipV="1">
                  <a:off x="6867289" y="5609965"/>
                  <a:ext cx="184934" cy="143838"/>
                </a:xfrm>
                <a:prstGeom prst="r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flipV="1">
                <a:off x="7747298" y="5662681"/>
                <a:ext cx="123291" cy="180635"/>
                <a:chOff x="6836465" y="5599691"/>
                <a:chExt cx="215758" cy="434154"/>
              </a:xfrm>
            </p:grpSpPr>
            <p:cxnSp>
              <p:nvCxnSpPr>
                <p:cNvPr id="77" name="Straight Connector 76"/>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78" name="Right Triangle 77"/>
                <p:cNvSpPr/>
                <p:nvPr/>
              </p:nvSpPr>
              <p:spPr>
                <a:xfrm flipV="1">
                  <a:off x="6867289" y="5609965"/>
                  <a:ext cx="184934" cy="143838"/>
                </a:xfrm>
                <a:prstGeom prst="r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flipV="1">
                <a:off x="7980352" y="5680294"/>
                <a:ext cx="123291" cy="180635"/>
                <a:chOff x="6836465" y="5599691"/>
                <a:chExt cx="215758" cy="434154"/>
              </a:xfrm>
            </p:grpSpPr>
            <p:cxnSp>
              <p:nvCxnSpPr>
                <p:cNvPr id="80" name="Straight Connector 79"/>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81" name="Right Triangle 80"/>
                <p:cNvSpPr/>
                <p:nvPr/>
              </p:nvSpPr>
              <p:spPr>
                <a:xfrm flipV="1">
                  <a:off x="6867289" y="5609965"/>
                  <a:ext cx="184934" cy="143838"/>
                </a:xfrm>
                <a:prstGeom prst="r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8" name="Group 167"/>
            <p:cNvGrpSpPr/>
            <p:nvPr/>
          </p:nvGrpSpPr>
          <p:grpSpPr>
            <a:xfrm flipH="1">
              <a:off x="10089924" y="3831576"/>
              <a:ext cx="123291" cy="180635"/>
              <a:chOff x="6836465" y="5599691"/>
              <a:chExt cx="215758" cy="434154"/>
            </a:xfrm>
          </p:grpSpPr>
          <p:cxnSp>
            <p:nvCxnSpPr>
              <p:cNvPr id="170" name="Straight Connector 169"/>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71" name="Right Triangle 170"/>
              <p:cNvSpPr/>
              <p:nvPr/>
            </p:nvSpPr>
            <p:spPr>
              <a:xfrm flipV="1">
                <a:off x="6867289" y="5609965"/>
                <a:ext cx="184934" cy="143838"/>
              </a:xfrm>
              <a:prstGeom prst="r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2" name="Picture 2" descr="C:\Users\Anshul\Documents\Presentations\JobTalks\UToronto\igv_snapsho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863" t="55115" r="9649" b="34931"/>
            <a:stretch/>
          </p:blipFill>
          <p:spPr bwMode="auto">
            <a:xfrm>
              <a:off x="2288570" y="3662355"/>
              <a:ext cx="7463480" cy="501409"/>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3985099" y="3649570"/>
            <a:ext cx="7923167" cy="1193598"/>
            <a:chOff x="2289091" y="4170562"/>
            <a:chExt cx="7923167" cy="1193598"/>
          </a:xfrm>
        </p:grpSpPr>
        <p:grpSp>
          <p:nvGrpSpPr>
            <p:cNvPr id="197" name="Group 196"/>
            <p:cNvGrpSpPr/>
            <p:nvPr/>
          </p:nvGrpSpPr>
          <p:grpSpPr>
            <a:xfrm>
              <a:off x="2410026" y="5163901"/>
              <a:ext cx="3882244" cy="200259"/>
              <a:chOff x="704790" y="5681143"/>
              <a:chExt cx="3882244" cy="200259"/>
            </a:xfrm>
          </p:grpSpPr>
          <p:grpSp>
            <p:nvGrpSpPr>
              <p:cNvPr id="116" name="Group 115"/>
              <p:cNvGrpSpPr/>
              <p:nvPr/>
            </p:nvGrpSpPr>
            <p:grpSpPr>
              <a:xfrm flipV="1">
                <a:off x="4237201" y="5685265"/>
                <a:ext cx="123291" cy="180635"/>
                <a:chOff x="6836465" y="5599691"/>
                <a:chExt cx="215758" cy="434154"/>
              </a:xfrm>
            </p:grpSpPr>
            <p:cxnSp>
              <p:nvCxnSpPr>
                <p:cNvPr id="117" name="Straight Connector 116"/>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18" name="Right Triangle 117"/>
                <p:cNvSpPr/>
                <p:nvPr/>
              </p:nvSpPr>
              <p:spPr>
                <a:xfrm flipV="1">
                  <a:off x="6867289" y="5609965"/>
                  <a:ext cx="184934" cy="143838"/>
                </a:xfrm>
                <a:prstGeom prst="r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flipV="1">
                <a:off x="4463743" y="5681143"/>
                <a:ext cx="123291" cy="180635"/>
                <a:chOff x="6836465" y="5599691"/>
                <a:chExt cx="215758" cy="434154"/>
              </a:xfrm>
            </p:grpSpPr>
            <p:cxnSp>
              <p:nvCxnSpPr>
                <p:cNvPr id="120" name="Straight Connector 119"/>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21" name="Right Triangle 120"/>
                <p:cNvSpPr/>
                <p:nvPr/>
              </p:nvSpPr>
              <p:spPr>
                <a:xfrm flipV="1">
                  <a:off x="6867289" y="5609965"/>
                  <a:ext cx="184934" cy="143838"/>
                </a:xfrm>
                <a:prstGeom prst="r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flipV="1">
                <a:off x="3998293" y="5685259"/>
                <a:ext cx="123291" cy="180635"/>
                <a:chOff x="6836465" y="5599691"/>
                <a:chExt cx="215758" cy="434154"/>
              </a:xfrm>
            </p:grpSpPr>
            <p:cxnSp>
              <p:nvCxnSpPr>
                <p:cNvPr id="123" name="Straight Connector 122"/>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24" name="Right Triangle 123"/>
                <p:cNvSpPr/>
                <p:nvPr/>
              </p:nvSpPr>
              <p:spPr>
                <a:xfrm flipV="1">
                  <a:off x="6867289" y="5609965"/>
                  <a:ext cx="184934" cy="143838"/>
                </a:xfrm>
                <a:prstGeom prst="r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flipV="1">
                <a:off x="3775867" y="5685259"/>
                <a:ext cx="123291" cy="180635"/>
                <a:chOff x="6836465" y="5599691"/>
                <a:chExt cx="215758" cy="434154"/>
              </a:xfrm>
            </p:grpSpPr>
            <p:cxnSp>
              <p:nvCxnSpPr>
                <p:cNvPr id="126" name="Straight Connector 125"/>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27" name="Right Triangle 126"/>
                <p:cNvSpPr/>
                <p:nvPr/>
              </p:nvSpPr>
              <p:spPr>
                <a:xfrm flipV="1">
                  <a:off x="6867289" y="5609965"/>
                  <a:ext cx="184934" cy="143838"/>
                </a:xfrm>
                <a:prstGeom prst="r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flipV="1">
                <a:off x="2335460" y="5685263"/>
                <a:ext cx="123291" cy="180635"/>
                <a:chOff x="6836465" y="5599691"/>
                <a:chExt cx="215758" cy="434154"/>
              </a:xfrm>
            </p:grpSpPr>
            <p:cxnSp>
              <p:nvCxnSpPr>
                <p:cNvPr id="129" name="Straight Connector 128"/>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30" name="Right Triangle 129"/>
                <p:cNvSpPr/>
                <p:nvPr/>
              </p:nvSpPr>
              <p:spPr>
                <a:xfrm flipV="1">
                  <a:off x="6867289" y="5609965"/>
                  <a:ext cx="184934" cy="143838"/>
                </a:xfrm>
                <a:prstGeom prst="r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flipV="1">
                <a:off x="2103568" y="5685262"/>
                <a:ext cx="123291" cy="180635"/>
                <a:chOff x="6836465" y="5599691"/>
                <a:chExt cx="215758" cy="434154"/>
              </a:xfrm>
            </p:grpSpPr>
            <p:cxnSp>
              <p:nvCxnSpPr>
                <p:cNvPr id="132" name="Straight Connector 131"/>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33" name="Right Triangle 132"/>
                <p:cNvSpPr/>
                <p:nvPr/>
              </p:nvSpPr>
              <p:spPr>
                <a:xfrm flipV="1">
                  <a:off x="6867289" y="5609965"/>
                  <a:ext cx="184934" cy="143838"/>
                </a:xfrm>
                <a:prstGeom prst="r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flipV="1">
                <a:off x="1639784" y="5700767"/>
                <a:ext cx="123291" cy="180635"/>
                <a:chOff x="6836465" y="5599691"/>
                <a:chExt cx="215758" cy="434154"/>
              </a:xfrm>
            </p:grpSpPr>
            <p:cxnSp>
              <p:nvCxnSpPr>
                <p:cNvPr id="135" name="Straight Connector 134"/>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36" name="Right Triangle 135"/>
                <p:cNvSpPr/>
                <p:nvPr/>
              </p:nvSpPr>
              <p:spPr>
                <a:xfrm flipV="1">
                  <a:off x="6867289" y="5609965"/>
                  <a:ext cx="184934" cy="143838"/>
                </a:xfrm>
                <a:prstGeom prst="r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flipV="1">
                <a:off x="1407892" y="5696894"/>
                <a:ext cx="123291" cy="180635"/>
                <a:chOff x="6836465" y="5599691"/>
                <a:chExt cx="215758" cy="434154"/>
              </a:xfrm>
            </p:grpSpPr>
            <p:cxnSp>
              <p:nvCxnSpPr>
                <p:cNvPr id="138" name="Straight Connector 137"/>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39" name="Right Triangle 138"/>
                <p:cNvSpPr/>
                <p:nvPr/>
              </p:nvSpPr>
              <p:spPr>
                <a:xfrm flipV="1">
                  <a:off x="6867289" y="5609965"/>
                  <a:ext cx="184934" cy="143838"/>
                </a:xfrm>
                <a:prstGeom prst="r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flipV="1">
                <a:off x="962893" y="5681143"/>
                <a:ext cx="123291" cy="180635"/>
                <a:chOff x="6836465" y="5599691"/>
                <a:chExt cx="215758" cy="434154"/>
              </a:xfrm>
            </p:grpSpPr>
            <p:cxnSp>
              <p:nvCxnSpPr>
                <p:cNvPr id="141" name="Straight Connector 140"/>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42" name="Right Triangle 141"/>
                <p:cNvSpPr/>
                <p:nvPr/>
              </p:nvSpPr>
              <p:spPr>
                <a:xfrm flipV="1">
                  <a:off x="6867289" y="5609965"/>
                  <a:ext cx="184934" cy="143838"/>
                </a:xfrm>
                <a:prstGeom prst="r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flipV="1">
                <a:off x="704790" y="5688878"/>
                <a:ext cx="123291" cy="180635"/>
                <a:chOff x="6836465" y="5599691"/>
                <a:chExt cx="215758" cy="434154"/>
              </a:xfrm>
            </p:grpSpPr>
            <p:cxnSp>
              <p:nvCxnSpPr>
                <p:cNvPr id="144" name="Straight Connector 143"/>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45" name="Right Triangle 144"/>
                <p:cNvSpPr/>
                <p:nvPr/>
              </p:nvSpPr>
              <p:spPr>
                <a:xfrm flipV="1">
                  <a:off x="6867289" y="5609965"/>
                  <a:ext cx="184934" cy="143838"/>
                </a:xfrm>
                <a:prstGeom prst="r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flipV="1">
                <a:off x="2567352" y="5681143"/>
                <a:ext cx="123291" cy="180635"/>
                <a:chOff x="6836465" y="5599691"/>
                <a:chExt cx="215758" cy="434154"/>
              </a:xfrm>
            </p:grpSpPr>
            <p:cxnSp>
              <p:nvCxnSpPr>
                <p:cNvPr id="147" name="Straight Connector 146"/>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48" name="Right Triangle 147"/>
                <p:cNvSpPr/>
                <p:nvPr/>
              </p:nvSpPr>
              <p:spPr>
                <a:xfrm flipV="1">
                  <a:off x="6867289" y="5609965"/>
                  <a:ext cx="184934" cy="143838"/>
                </a:xfrm>
                <a:prstGeom prst="r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 name="Group 172"/>
            <p:cNvGrpSpPr/>
            <p:nvPr/>
          </p:nvGrpSpPr>
          <p:grpSpPr>
            <a:xfrm flipH="1">
              <a:off x="10088967" y="4372668"/>
              <a:ext cx="123291" cy="180635"/>
              <a:chOff x="6836465" y="5599691"/>
              <a:chExt cx="215758" cy="434154"/>
            </a:xfrm>
          </p:grpSpPr>
          <p:cxnSp>
            <p:nvCxnSpPr>
              <p:cNvPr id="175" name="Straight Connector 174"/>
              <p:cNvCxnSpPr/>
              <p:nvPr/>
            </p:nvCxnSpPr>
            <p:spPr>
              <a:xfrm flipH="1" flipV="1">
                <a:off x="6836465" y="5599691"/>
                <a:ext cx="3350" cy="434154"/>
              </a:xfrm>
              <a:prstGeom prst="line">
                <a:avLst/>
              </a:prstGeom>
            </p:spPr>
            <p:style>
              <a:lnRef idx="2">
                <a:schemeClr val="dk1"/>
              </a:lnRef>
              <a:fillRef idx="0">
                <a:schemeClr val="dk1"/>
              </a:fillRef>
              <a:effectRef idx="1">
                <a:schemeClr val="dk1"/>
              </a:effectRef>
              <a:fontRef idx="minor">
                <a:schemeClr val="tx1"/>
              </a:fontRef>
            </p:style>
          </p:cxnSp>
          <p:sp>
            <p:nvSpPr>
              <p:cNvPr id="176" name="Right Triangle 175"/>
              <p:cNvSpPr/>
              <p:nvPr/>
            </p:nvSpPr>
            <p:spPr>
              <a:xfrm flipV="1">
                <a:off x="6867289" y="5609965"/>
                <a:ext cx="184934" cy="143838"/>
              </a:xfrm>
              <a:prstGeom prst="r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3" name="Picture 2" descr="C:\Users\Anshul\Documents\Presentations\JobTalks\UToronto\igv_snapsho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863" t="65943" r="9649" b="24593"/>
            <a:stretch/>
          </p:blipFill>
          <p:spPr bwMode="auto">
            <a:xfrm>
              <a:off x="2289091" y="4170562"/>
              <a:ext cx="7463480" cy="476744"/>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026" name="Picture 2" descr="https://www.broadinstitute.org/files/news/images/2010/chromatin_states_2a.png"/>
          <p:cNvPicPr>
            <a:picLocks noChangeAspect="1" noChangeArrowheads="1"/>
          </p:cNvPicPr>
          <p:nvPr/>
        </p:nvPicPr>
        <p:blipFill rotWithShape="1">
          <a:blip r:embed="rId7">
            <a:clrChange>
              <a:clrFrom>
                <a:srgbClr val="F8F4E1"/>
              </a:clrFrom>
              <a:clrTo>
                <a:srgbClr val="F8F4E1">
                  <a:alpha val="0"/>
                </a:srgbClr>
              </a:clrTo>
            </a:clrChange>
            <a:extLst>
              <a:ext uri="{28A0092B-C50C-407E-A947-70E740481C1C}">
                <a14:useLocalDpi xmlns:a14="http://schemas.microsoft.com/office/drawing/2010/main" val="0"/>
              </a:ext>
            </a:extLst>
          </a:blip>
          <a:srcRect l="2160" t="770" r="3149" b="2137"/>
          <a:stretch/>
        </p:blipFill>
        <p:spPr bwMode="auto">
          <a:xfrm>
            <a:off x="9232" y="1853543"/>
            <a:ext cx="3955920" cy="3766066"/>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984578" y="1105908"/>
            <a:ext cx="7887178" cy="3502685"/>
            <a:chOff x="2288570" y="1626900"/>
            <a:chExt cx="7887178" cy="3502685"/>
          </a:xfrm>
        </p:grpSpPr>
        <p:pic>
          <p:nvPicPr>
            <p:cNvPr id="182" name="Picture 2" descr="C:\Users\Anshul\Documents\Presentations\JobTalks\UToronto\igv_snapsho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863" t="13970" r="9649" b="76595"/>
            <a:stretch/>
          </p:blipFill>
          <p:spPr bwMode="auto">
            <a:xfrm>
              <a:off x="2288570" y="1626900"/>
              <a:ext cx="7463480" cy="475228"/>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93" name="Group 192"/>
            <p:cNvGrpSpPr/>
            <p:nvPr/>
          </p:nvGrpSpPr>
          <p:grpSpPr>
            <a:xfrm>
              <a:off x="5049506" y="4887935"/>
              <a:ext cx="2918401" cy="241650"/>
              <a:chOff x="3344269" y="5405178"/>
              <a:chExt cx="2918401" cy="241650"/>
            </a:xfrm>
          </p:grpSpPr>
          <p:sp>
            <p:nvSpPr>
              <p:cNvPr id="59" name="Isosceles Triangle 58"/>
              <p:cNvSpPr/>
              <p:nvPr/>
            </p:nvSpPr>
            <p:spPr>
              <a:xfrm>
                <a:off x="3344269" y="5420504"/>
                <a:ext cx="114750" cy="2263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4075037" y="5408355"/>
                <a:ext cx="114750" cy="2263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a:off x="4792996" y="5405178"/>
                <a:ext cx="114750" cy="2263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a:off x="5199405" y="5420504"/>
                <a:ext cx="114750" cy="2263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a:off x="5476637" y="5408355"/>
                <a:ext cx="114750" cy="2263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a:off x="6147920" y="5420504"/>
                <a:ext cx="114750" cy="2263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Isosceles Triangle 150"/>
            <p:cNvSpPr/>
            <p:nvPr/>
          </p:nvSpPr>
          <p:spPr>
            <a:xfrm>
              <a:off x="10060998" y="1878439"/>
              <a:ext cx="114750" cy="2263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10694032" y="4708120"/>
            <a:ext cx="866135" cy="1061425"/>
            <a:chOff x="4478200" y="1021492"/>
            <a:chExt cx="866135" cy="1061425"/>
          </a:xfrm>
        </p:grpSpPr>
        <p:cxnSp>
          <p:nvCxnSpPr>
            <p:cNvPr id="212" name="Straight Arrow Connector 211"/>
            <p:cNvCxnSpPr/>
            <p:nvPr/>
          </p:nvCxnSpPr>
          <p:spPr>
            <a:xfrm>
              <a:off x="4594334" y="1021492"/>
              <a:ext cx="355299" cy="5497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1" name="TextBox 210"/>
            <p:cNvSpPr txBox="1"/>
            <p:nvPr/>
          </p:nvSpPr>
          <p:spPr>
            <a:xfrm>
              <a:off x="4478200" y="1713585"/>
              <a:ext cx="866135" cy="369332"/>
            </a:xfrm>
            <a:prstGeom prst="rect">
              <a:avLst/>
            </a:prstGeom>
            <a:noFill/>
          </p:spPr>
          <p:txBody>
            <a:bodyPr wrap="none" rtlCol="0">
              <a:spAutoFit/>
            </a:bodyPr>
            <a:lstStyle/>
            <a:p>
              <a:r>
                <a:rPr lang="en-US" dirty="0"/>
                <a:t>Protein</a:t>
              </a:r>
            </a:p>
          </p:txBody>
        </p:sp>
      </p:grpSp>
      <p:sp>
        <p:nvSpPr>
          <p:cNvPr id="216" name="Isosceles Triangle 215"/>
          <p:cNvSpPr/>
          <p:nvPr/>
        </p:nvSpPr>
        <p:spPr>
          <a:xfrm>
            <a:off x="11214459" y="5172014"/>
            <a:ext cx="114750" cy="2263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0" y="6013492"/>
            <a:ext cx="2919325" cy="276999"/>
          </a:xfrm>
          <a:prstGeom prst="rect">
            <a:avLst/>
          </a:prstGeom>
        </p:spPr>
        <p:txBody>
          <a:bodyPr wrap="none">
            <a:spAutoFit/>
          </a:bodyPr>
          <a:lstStyle/>
          <a:p>
            <a:r>
              <a:rPr lang="en-US" sz="1200" i="1" dirty="0">
                <a:solidFill>
                  <a:schemeClr val="bg1">
                    <a:lumMod val="50000"/>
                  </a:schemeClr>
                </a:solidFill>
              </a:rPr>
              <a:t>https://www.broadinstitute.org/news/1504</a:t>
            </a:r>
          </a:p>
        </p:txBody>
      </p:sp>
      <p:grpSp>
        <p:nvGrpSpPr>
          <p:cNvPr id="108" name="Group 107"/>
          <p:cNvGrpSpPr/>
          <p:nvPr/>
        </p:nvGrpSpPr>
        <p:grpSpPr>
          <a:xfrm>
            <a:off x="8035303" y="4544686"/>
            <a:ext cx="2384031" cy="1726970"/>
            <a:chOff x="8035303" y="5076311"/>
            <a:chExt cx="2384031" cy="1726970"/>
          </a:xfrm>
        </p:grpSpPr>
        <p:grpSp>
          <p:nvGrpSpPr>
            <p:cNvPr id="102" name="Group 101"/>
            <p:cNvGrpSpPr/>
            <p:nvPr/>
          </p:nvGrpSpPr>
          <p:grpSpPr>
            <a:xfrm>
              <a:off x="8035303" y="5076311"/>
              <a:ext cx="2384031" cy="1726970"/>
              <a:chOff x="8035303" y="5076311"/>
              <a:chExt cx="2384031" cy="1726970"/>
            </a:xfrm>
          </p:grpSpPr>
          <p:grpSp>
            <p:nvGrpSpPr>
              <p:cNvPr id="90" name="Group 89"/>
              <p:cNvGrpSpPr/>
              <p:nvPr/>
            </p:nvGrpSpPr>
            <p:grpSpPr>
              <a:xfrm>
                <a:off x="8035303" y="5076311"/>
                <a:ext cx="2384031" cy="1726970"/>
                <a:chOff x="8035303" y="5076311"/>
                <a:chExt cx="2384031" cy="1726970"/>
              </a:xfrm>
            </p:grpSpPr>
            <p:cxnSp>
              <p:nvCxnSpPr>
                <p:cNvPr id="68" name="Straight Arrow Connector 67"/>
                <p:cNvCxnSpPr>
                  <a:stCxn id="206" idx="2"/>
                  <a:endCxn id="217" idx="0"/>
                </p:cNvCxnSpPr>
                <p:nvPr/>
              </p:nvCxnSpPr>
              <p:spPr>
                <a:xfrm>
                  <a:off x="8167878" y="5239745"/>
                  <a:ext cx="866009" cy="11942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205" idx="3"/>
                  <a:endCxn id="217" idx="0"/>
                </p:cNvCxnSpPr>
                <p:nvPr/>
              </p:nvCxnSpPr>
              <p:spPr>
                <a:xfrm flipH="1">
                  <a:off x="9033887" y="5165211"/>
                  <a:ext cx="45360" cy="126873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29" idx="2"/>
                  <a:endCxn id="217" idx="0"/>
                </p:cNvCxnSpPr>
                <p:nvPr/>
              </p:nvCxnSpPr>
              <p:spPr>
                <a:xfrm flipH="1">
                  <a:off x="9033887" y="5233159"/>
                  <a:ext cx="1252873" cy="120079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8035303" y="5076311"/>
                  <a:ext cx="2384031" cy="163434"/>
                  <a:chOff x="8035303" y="5076311"/>
                  <a:chExt cx="2384031" cy="163434"/>
                </a:xfrm>
              </p:grpSpPr>
              <p:sp>
                <p:nvSpPr>
                  <p:cNvPr id="29" name="Rectangle 28"/>
                  <p:cNvSpPr/>
                  <p:nvPr/>
                </p:nvSpPr>
                <p:spPr>
                  <a:xfrm>
                    <a:off x="10154185" y="5076311"/>
                    <a:ext cx="265149" cy="1568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8894096" y="5090676"/>
                    <a:ext cx="185151" cy="1490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205"/>
                  <p:cNvSpPr/>
                  <p:nvPr/>
                </p:nvSpPr>
                <p:spPr>
                  <a:xfrm>
                    <a:off x="8035303" y="5082897"/>
                    <a:ext cx="265149" cy="1568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TextBox 216"/>
                <p:cNvSpPr txBox="1"/>
                <p:nvPr/>
              </p:nvSpPr>
              <p:spPr>
                <a:xfrm>
                  <a:off x="8133608" y="6433949"/>
                  <a:ext cx="1800558" cy="369332"/>
                </a:xfrm>
                <a:prstGeom prst="rect">
                  <a:avLst/>
                </a:prstGeom>
                <a:noFill/>
              </p:spPr>
              <p:txBody>
                <a:bodyPr wrap="none" rtlCol="0">
                  <a:spAutoFit/>
                </a:bodyPr>
                <a:lstStyle/>
                <a:p>
                  <a:r>
                    <a:rPr lang="en-US" dirty="0"/>
                    <a:t>Control elements</a:t>
                  </a:r>
                </a:p>
              </p:txBody>
            </p:sp>
          </p:grpSp>
          <p:sp>
            <p:nvSpPr>
              <p:cNvPr id="222" name="Rectangle 221"/>
              <p:cNvSpPr/>
              <p:nvPr/>
            </p:nvSpPr>
            <p:spPr>
              <a:xfrm>
                <a:off x="9831734" y="5082897"/>
                <a:ext cx="265149" cy="1568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3" name="Straight Arrow Connector 222"/>
            <p:cNvCxnSpPr>
              <a:stCxn id="222" idx="2"/>
              <a:endCxn id="217" idx="0"/>
            </p:cNvCxnSpPr>
            <p:nvPr/>
          </p:nvCxnSpPr>
          <p:spPr>
            <a:xfrm flipH="1">
              <a:off x="9033887" y="5239745"/>
              <a:ext cx="930422" cy="11942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176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510" y="962809"/>
            <a:ext cx="10336490" cy="5690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7704" name="TextBox 10"/>
          <p:cNvSpPr txBox="1">
            <a:spLocks noChangeArrowheads="1"/>
          </p:cNvSpPr>
          <p:nvPr/>
        </p:nvSpPr>
        <p:spPr bwMode="auto">
          <a:xfrm>
            <a:off x="0" y="1726602"/>
            <a:ext cx="1965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Helvetica" pitchFamily="34" charset="0"/>
              </a:defRPr>
            </a:lvl1pPr>
            <a:lvl2pPr marL="742950" indent="-285750">
              <a:defRPr sz="1400">
                <a:solidFill>
                  <a:schemeClr val="tx1"/>
                </a:solidFill>
                <a:latin typeface="Helvetica" pitchFamily="34" charset="0"/>
              </a:defRPr>
            </a:lvl2pPr>
            <a:lvl3pPr marL="1143000" indent="-228600">
              <a:defRPr sz="1400">
                <a:solidFill>
                  <a:schemeClr val="tx1"/>
                </a:solidFill>
                <a:latin typeface="Helvetica" pitchFamily="34" charset="0"/>
              </a:defRPr>
            </a:lvl3pPr>
            <a:lvl4pPr marL="1600200" indent="-228600">
              <a:defRPr sz="1400">
                <a:solidFill>
                  <a:schemeClr val="tx1"/>
                </a:solidFill>
                <a:latin typeface="Helvetica" pitchFamily="34" charset="0"/>
              </a:defRPr>
            </a:lvl4pPr>
            <a:lvl5pPr marL="2057400" indent="-228600">
              <a:defRPr sz="1400">
                <a:solidFill>
                  <a:schemeClr val="tx1"/>
                </a:solidFill>
                <a:latin typeface="Helvetica" pitchFamily="34" charset="0"/>
              </a:defRPr>
            </a:lvl5pPr>
            <a:lvl6pPr marL="2514600" indent="-228600" algn="ctr" eaLnBrk="0" fontAlgn="base" hangingPunct="0">
              <a:spcBef>
                <a:spcPct val="20000"/>
              </a:spcBef>
              <a:spcAft>
                <a:spcPct val="0"/>
              </a:spcAft>
              <a:defRPr sz="1400">
                <a:solidFill>
                  <a:schemeClr val="tx1"/>
                </a:solidFill>
                <a:latin typeface="Helvetica" pitchFamily="34" charset="0"/>
              </a:defRPr>
            </a:lvl6pPr>
            <a:lvl7pPr marL="2971800" indent="-228600" algn="ctr" eaLnBrk="0" fontAlgn="base" hangingPunct="0">
              <a:spcBef>
                <a:spcPct val="20000"/>
              </a:spcBef>
              <a:spcAft>
                <a:spcPct val="0"/>
              </a:spcAft>
              <a:defRPr sz="1400">
                <a:solidFill>
                  <a:schemeClr val="tx1"/>
                </a:solidFill>
                <a:latin typeface="Helvetica" pitchFamily="34" charset="0"/>
              </a:defRPr>
            </a:lvl7pPr>
            <a:lvl8pPr marL="3429000" indent="-228600" algn="ctr" eaLnBrk="0" fontAlgn="base" hangingPunct="0">
              <a:spcBef>
                <a:spcPct val="20000"/>
              </a:spcBef>
              <a:spcAft>
                <a:spcPct val="0"/>
              </a:spcAft>
              <a:defRPr sz="1400">
                <a:solidFill>
                  <a:schemeClr val="tx1"/>
                </a:solidFill>
                <a:latin typeface="Helvetica" pitchFamily="34" charset="0"/>
              </a:defRPr>
            </a:lvl8pPr>
            <a:lvl9pPr marL="3886200" indent="-228600" algn="ctr" eaLnBrk="0" fontAlgn="base" hangingPunct="0">
              <a:spcBef>
                <a:spcPct val="20000"/>
              </a:spcBef>
              <a:spcAft>
                <a:spcPct val="0"/>
              </a:spcAft>
              <a:defRPr sz="1400">
                <a:solidFill>
                  <a:schemeClr val="tx1"/>
                </a:solidFill>
                <a:latin typeface="Helvetica" pitchFamily="34" charset="0"/>
              </a:defRPr>
            </a:lvl9pPr>
          </a:lstStyle>
          <a:p>
            <a:pPr eaLnBrk="0" fontAlgn="base" hangingPunct="0">
              <a:spcBef>
                <a:spcPct val="20000"/>
              </a:spcBef>
              <a:spcAft>
                <a:spcPct val="0"/>
              </a:spcAft>
            </a:pPr>
            <a:r>
              <a:rPr lang="en-US" altLang="en-US" sz="1600" dirty="0">
                <a:solidFill>
                  <a:srgbClr val="000000"/>
                </a:solidFill>
                <a:latin typeface="Courier New" pitchFamily="49" charset="0"/>
                <a:cs typeface="Courier New" pitchFamily="49" charset="0"/>
              </a:rPr>
              <a:t>ACCAGTTACGACGGTCAGGGTACTGATACCCCAAACCGTTGACCGCATTTACAGACGGGGTTTGGGTTTTGCCCCACACAGGTACGTTAGCTACTGGTTTAGCAATTTACCGTTACAACGTTTACAGGGTTACGGTTGGGATTTGAAAAAAAGTTTGAGTTGGTTTTTTCACGGTAGAACGTACCTTACAAA…………</a:t>
            </a:r>
          </a:p>
        </p:txBody>
      </p:sp>
      <p:sp>
        <p:nvSpPr>
          <p:cNvPr id="12" name="Right Arrow 11"/>
          <p:cNvSpPr/>
          <p:nvPr/>
        </p:nvSpPr>
        <p:spPr>
          <a:xfrm>
            <a:off x="1965800" y="3284385"/>
            <a:ext cx="885825" cy="423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20000"/>
              </a:spcBef>
              <a:spcAft>
                <a:spcPct val="0"/>
              </a:spcAft>
              <a:defRPr/>
            </a:pPr>
            <a:endParaRPr lang="en-US" sz="1600" dirty="0">
              <a:solidFill>
                <a:prstClr val="white"/>
              </a:solidFill>
            </a:endParaRPr>
          </a:p>
        </p:txBody>
      </p:sp>
      <p:sp>
        <p:nvSpPr>
          <p:cNvPr id="13" name="TextBox 12"/>
          <p:cNvSpPr txBox="1"/>
          <p:nvPr/>
        </p:nvSpPr>
        <p:spPr>
          <a:xfrm>
            <a:off x="3539067" y="130608"/>
            <a:ext cx="5853855"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a:t>One genome </a:t>
            </a:r>
            <a:r>
              <a:rPr lang="en-US" sz="3200" dirty="0">
                <a:sym typeface="Wingdings" panose="05000000000000000000" pitchFamily="2" charset="2"/>
              </a:rPr>
              <a:t> many cell types</a:t>
            </a:r>
            <a:endParaRPr lang="en-US" sz="3200" dirty="0"/>
          </a:p>
        </p:txBody>
      </p:sp>
      <p:sp>
        <p:nvSpPr>
          <p:cNvPr id="3" name="Rectangle 2"/>
          <p:cNvSpPr/>
          <p:nvPr/>
        </p:nvSpPr>
        <p:spPr>
          <a:xfrm>
            <a:off x="9567435" y="6581001"/>
            <a:ext cx="2624565" cy="276999"/>
          </a:xfrm>
          <a:prstGeom prst="rect">
            <a:avLst/>
          </a:prstGeom>
        </p:spPr>
        <p:txBody>
          <a:bodyPr wrap="none">
            <a:spAutoFit/>
          </a:bodyPr>
          <a:lstStyle/>
          <a:p>
            <a:r>
              <a:rPr lang="en-US" sz="1200" i="1" dirty="0">
                <a:solidFill>
                  <a:schemeClr val="bg1">
                    <a:lumMod val="50000"/>
                  </a:schemeClr>
                </a:solidFill>
              </a:rPr>
              <a:t>http://www.roadmapepigenomics.org/</a:t>
            </a:r>
          </a:p>
        </p:txBody>
      </p:sp>
    </p:spTree>
    <p:extLst>
      <p:ext uri="{BB962C8B-B14F-4D97-AF65-F5344CB8AC3E}">
        <p14:creationId xmlns:p14="http://schemas.microsoft.com/office/powerpoint/2010/main" val="1311499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196CBFF-2C53-456B-9182-C34A3DA4FC5D}"/>
              </a:ext>
            </a:extLst>
          </p:cNvPr>
          <p:cNvGrpSpPr/>
          <p:nvPr/>
        </p:nvGrpSpPr>
        <p:grpSpPr>
          <a:xfrm>
            <a:off x="6396747" y="214775"/>
            <a:ext cx="5459061" cy="3462687"/>
            <a:chOff x="6396747" y="214775"/>
            <a:chExt cx="5459061" cy="3462687"/>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747" y="214775"/>
              <a:ext cx="5459061" cy="3005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8191264" y="3308130"/>
              <a:ext cx="2678105" cy="369332"/>
            </a:xfrm>
            <a:prstGeom prst="rect">
              <a:avLst/>
            </a:prstGeom>
          </p:spPr>
          <p:txBody>
            <a:bodyPr wrap="none">
              <a:spAutoFit/>
            </a:bodyPr>
            <a:lstStyle/>
            <a:p>
              <a:pPr algn="ctr"/>
              <a:r>
                <a:rPr lang="en-US" b="1" dirty="0"/>
                <a:t>100s of Cell-Types/Tissues</a:t>
              </a:r>
            </a:p>
          </p:txBody>
        </p:sp>
      </p:grpSp>
      <p:grpSp>
        <p:nvGrpSpPr>
          <p:cNvPr id="7" name="Group 6">
            <a:extLst>
              <a:ext uri="{FF2B5EF4-FFF2-40B4-BE49-F238E27FC236}">
                <a16:creationId xmlns:a16="http://schemas.microsoft.com/office/drawing/2014/main" id="{42AB33FE-1610-4F64-932F-E19B447E41B8}"/>
              </a:ext>
            </a:extLst>
          </p:cNvPr>
          <p:cNvGrpSpPr/>
          <p:nvPr/>
        </p:nvGrpSpPr>
        <p:grpSpPr>
          <a:xfrm>
            <a:off x="57368" y="102563"/>
            <a:ext cx="5437181" cy="6257803"/>
            <a:chOff x="57368" y="102563"/>
            <a:chExt cx="5437656" cy="6457729"/>
          </a:xfrm>
        </p:grpSpPr>
        <p:pic>
          <p:nvPicPr>
            <p:cNvPr id="9" name="Picture 8" descr="ENCODE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68" y="102563"/>
              <a:ext cx="1747622" cy="105731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25542" y="1202737"/>
              <a:ext cx="5269482" cy="5357555"/>
              <a:chOff x="225542" y="1202737"/>
              <a:chExt cx="5269482" cy="5357555"/>
            </a:xfrm>
          </p:grpSpPr>
          <p:grpSp>
            <p:nvGrpSpPr>
              <p:cNvPr id="3" name="Group 2"/>
              <p:cNvGrpSpPr/>
              <p:nvPr/>
            </p:nvGrpSpPr>
            <p:grpSpPr>
              <a:xfrm>
                <a:off x="225542" y="1202737"/>
                <a:ext cx="5269482" cy="5357555"/>
                <a:chOff x="225542" y="1202737"/>
                <a:chExt cx="5269482" cy="5357555"/>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204" y="1202737"/>
                  <a:ext cx="5123911" cy="5157566"/>
                </a:xfrm>
                <a:prstGeom prst="rect">
                  <a:avLst/>
                </a:prstGeom>
              </p:spPr>
            </p:pic>
            <p:sp>
              <p:nvSpPr>
                <p:cNvPr id="13" name="TextBox 12"/>
                <p:cNvSpPr txBox="1"/>
                <p:nvPr/>
              </p:nvSpPr>
              <p:spPr>
                <a:xfrm rot="19366316">
                  <a:off x="3418622" y="5348177"/>
                  <a:ext cx="2076402" cy="369332"/>
                </a:xfrm>
                <a:prstGeom prst="rect">
                  <a:avLst/>
                </a:prstGeom>
                <a:noFill/>
              </p:spPr>
              <p:txBody>
                <a:bodyPr wrap="none" rtlCol="0">
                  <a:spAutoFit/>
                </a:bodyPr>
                <a:lstStyle/>
                <a:p>
                  <a:r>
                    <a:rPr lang="en-US" dirty="0"/>
                    <a:t>Molecular read outs</a:t>
                  </a:r>
                </a:p>
              </p:txBody>
            </p:sp>
            <p:cxnSp>
              <p:nvCxnSpPr>
                <p:cNvPr id="15" name="Straight Arrow Connector 14"/>
                <p:cNvCxnSpPr/>
                <p:nvPr/>
              </p:nvCxnSpPr>
              <p:spPr>
                <a:xfrm flipV="1">
                  <a:off x="3830715" y="5180828"/>
                  <a:ext cx="1531088" cy="11695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rot="1374165">
                  <a:off x="225542" y="5476546"/>
                  <a:ext cx="2839320" cy="646331"/>
                </a:xfrm>
                <a:prstGeom prst="rect">
                  <a:avLst/>
                </a:prstGeom>
                <a:solidFill>
                  <a:schemeClr val="bg1"/>
                </a:solidFill>
              </p:spPr>
              <p:txBody>
                <a:bodyPr wrap="square" rtlCol="0">
                  <a:spAutoFit/>
                </a:bodyPr>
                <a:lstStyle/>
                <a:p>
                  <a:pPr algn="ctr"/>
                  <a:r>
                    <a:rPr lang="en-US" dirty="0"/>
                    <a:t>Genomic coordinates</a:t>
                  </a:r>
                </a:p>
                <a:p>
                  <a:pPr algn="ctr"/>
                  <a:r>
                    <a:rPr lang="en-US" dirty="0"/>
                    <a:t>(3 billion positions)</a:t>
                  </a:r>
                </a:p>
              </p:txBody>
            </p:sp>
            <p:cxnSp>
              <p:nvCxnSpPr>
                <p:cNvPr id="19" name="Straight Arrow Connector 18"/>
                <p:cNvCxnSpPr/>
                <p:nvPr/>
              </p:nvCxnSpPr>
              <p:spPr>
                <a:xfrm>
                  <a:off x="438862" y="5656526"/>
                  <a:ext cx="2098585" cy="9037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rot="16200000">
                  <a:off x="-1078602" y="3634072"/>
                  <a:ext cx="3137013" cy="369332"/>
                </a:xfrm>
                <a:prstGeom prst="rect">
                  <a:avLst/>
                </a:prstGeom>
                <a:solidFill>
                  <a:schemeClr val="bg1"/>
                </a:solidFill>
              </p:spPr>
              <p:txBody>
                <a:bodyPr wrap="none" rtlCol="0">
                  <a:spAutoFit/>
                </a:bodyPr>
                <a:lstStyle/>
                <a:p>
                  <a:r>
                    <a:rPr lang="en-US" dirty="0"/>
                    <a:t>cell states / tissues / individuals</a:t>
                  </a:r>
                </a:p>
              </p:txBody>
            </p:sp>
            <p:cxnSp>
              <p:nvCxnSpPr>
                <p:cNvPr id="27" name="Straight Arrow Connector 26"/>
                <p:cNvCxnSpPr/>
                <p:nvPr/>
              </p:nvCxnSpPr>
              <p:spPr>
                <a:xfrm flipV="1">
                  <a:off x="259280" y="2368662"/>
                  <a:ext cx="6312" cy="27778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33" name="Rectangle 32"/>
              <p:cNvSpPr/>
              <p:nvPr/>
            </p:nvSpPr>
            <p:spPr>
              <a:xfrm rot="20133736">
                <a:off x="416417" y="1678283"/>
                <a:ext cx="2777146" cy="29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p:nvSpPr>
          <p:spPr>
            <a:xfrm>
              <a:off x="305233" y="1228901"/>
              <a:ext cx="609167" cy="375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descr="http://www.roadmapepigenomics.org/media/images/layout/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2450" y="130626"/>
              <a:ext cx="2485193" cy="821782"/>
            </a:xfrm>
            <a:prstGeom prst="rect">
              <a:avLst/>
            </a:prstGeom>
            <a:noFill/>
          </p:spPr>
        </p:pic>
      </p:grpSp>
      <p:grpSp>
        <p:nvGrpSpPr>
          <p:cNvPr id="2" name="Group 1"/>
          <p:cNvGrpSpPr/>
          <p:nvPr/>
        </p:nvGrpSpPr>
        <p:grpSpPr>
          <a:xfrm>
            <a:off x="5691020" y="3975235"/>
            <a:ext cx="6134858" cy="2568146"/>
            <a:chOff x="5889189" y="3955312"/>
            <a:chExt cx="6134858" cy="2568146"/>
          </a:xfrm>
        </p:grpSpPr>
        <p:sp>
          <p:nvSpPr>
            <p:cNvPr id="35" name="Rectangle 34"/>
            <p:cNvSpPr/>
            <p:nvPr/>
          </p:nvSpPr>
          <p:spPr>
            <a:xfrm>
              <a:off x="6578850" y="4559615"/>
              <a:ext cx="2299336" cy="10313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Machine learning models</a:t>
              </a:r>
            </a:p>
          </p:txBody>
        </p:sp>
        <p:sp>
          <p:nvSpPr>
            <p:cNvPr id="36" name="Right Arrow 35"/>
            <p:cNvSpPr/>
            <p:nvPr/>
          </p:nvSpPr>
          <p:spPr>
            <a:xfrm>
              <a:off x="5889189" y="4774019"/>
              <a:ext cx="68966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2215355">
              <a:off x="8924567" y="5494578"/>
              <a:ext cx="68966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714691" y="3955312"/>
              <a:ext cx="2309356" cy="10313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Decoding regulatory DNA sequence</a:t>
              </a:r>
            </a:p>
          </p:txBody>
        </p:sp>
        <p:sp>
          <p:nvSpPr>
            <p:cNvPr id="40" name="Right Arrow 39"/>
            <p:cNvSpPr/>
            <p:nvPr/>
          </p:nvSpPr>
          <p:spPr>
            <a:xfrm rot="20031577">
              <a:off x="8976421" y="4344769"/>
              <a:ext cx="68966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9714691" y="5492098"/>
              <a:ext cx="2309356" cy="10313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Predicting functional genetic variant &amp; mutations</a:t>
              </a:r>
            </a:p>
          </p:txBody>
        </p:sp>
      </p:grpSp>
      <p:sp>
        <p:nvSpPr>
          <p:cNvPr id="28" name="TextBox 27">
            <a:extLst>
              <a:ext uri="{FF2B5EF4-FFF2-40B4-BE49-F238E27FC236}">
                <a16:creationId xmlns:a16="http://schemas.microsoft.com/office/drawing/2014/main" id="{F8EE4F73-D81F-486B-9D00-E02F7800FF5E}"/>
              </a:ext>
            </a:extLst>
          </p:cNvPr>
          <p:cNvSpPr txBox="1"/>
          <p:nvPr/>
        </p:nvSpPr>
        <p:spPr>
          <a:xfrm>
            <a:off x="-3143" y="6360366"/>
            <a:ext cx="3921799" cy="523220"/>
          </a:xfrm>
          <a:prstGeom prst="rect">
            <a:avLst/>
          </a:prstGeom>
          <a:noFill/>
        </p:spPr>
        <p:txBody>
          <a:bodyPr wrap="square" rtlCol="0">
            <a:spAutoFit/>
          </a:bodyPr>
          <a:lstStyle/>
          <a:p>
            <a:r>
              <a:rPr lang="en-US" sz="1400" i="1" dirty="0">
                <a:solidFill>
                  <a:schemeClr val="bg1">
                    <a:lumMod val="50000"/>
                  </a:schemeClr>
                </a:solidFill>
              </a:rPr>
              <a:t>Dunham, Kundaje et al. 2012 Nature</a:t>
            </a:r>
          </a:p>
          <a:p>
            <a:r>
              <a:rPr lang="en-US" sz="1400" i="1" dirty="0">
                <a:solidFill>
                  <a:schemeClr val="bg1">
                    <a:lumMod val="50000"/>
                  </a:schemeClr>
                </a:solidFill>
              </a:rPr>
              <a:t>Kundaje et al. 2015 Nature</a:t>
            </a:r>
          </a:p>
        </p:txBody>
      </p:sp>
    </p:spTree>
    <p:extLst>
      <p:ext uri="{BB962C8B-B14F-4D97-AF65-F5344CB8AC3E}">
        <p14:creationId xmlns:p14="http://schemas.microsoft.com/office/powerpoint/2010/main" val="3766982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5421</TotalTime>
  <Words>2571</Words>
  <Application>Microsoft Macintosh PowerPoint</Application>
  <PresentationFormat>Widescreen</PresentationFormat>
  <Paragraphs>191</Paragraphs>
  <Slides>21</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Calibri</vt:lpstr>
      <vt:lpstr>Calibri Light</vt:lpstr>
      <vt:lpstr>Cambria Math</vt:lpstr>
      <vt:lpstr>Courier New</vt:lpstr>
      <vt:lpstr>Helvetica Neue</vt:lpstr>
      <vt:lpstr>Lato</vt:lpstr>
      <vt:lpstr>Wingdings</vt:lpstr>
      <vt:lpstr>Office Theme</vt:lpstr>
      <vt:lpstr>1_Office Theme</vt:lpstr>
      <vt:lpstr>Deep learning for genomic discovery</vt:lpstr>
      <vt:lpstr>PowerPoint Presentation</vt:lpstr>
      <vt:lpstr>PowerPoint Presentation</vt:lpstr>
      <vt:lpstr>PowerPoint Presentation</vt:lpstr>
      <vt:lpstr>PowerPoint Presentation</vt:lpstr>
      <vt:lpstr>&gt;95% of disease variants are not disrupting protein coding gene regions</vt:lpstr>
      <vt:lpstr>PowerPoint Presentation</vt:lpstr>
      <vt:lpstr>PowerPoint Presentation</vt:lpstr>
      <vt:lpstr>PowerPoint Presentation</vt:lpstr>
      <vt:lpstr>Deep learning framework for decoding regulatory DNA</vt:lpstr>
      <vt:lpstr>PowerPoint Presentation</vt:lpstr>
      <vt:lpstr>Usage of NRP in our work</vt:lpstr>
      <vt:lpstr>PowerPoint Presentation</vt:lpstr>
      <vt:lpstr>Our models can predict effect of genetic variants on molecular activity</vt:lpstr>
      <vt:lpstr>Our models can predict effect of genetic variants on molecular activity</vt:lpstr>
      <vt:lpstr>Our models can predict effect of genetic variants on molecular activity</vt:lpstr>
      <vt:lpstr>PowerPoint Presentation</vt:lpstr>
      <vt:lpstr>Prediction of effect of millions of human &amp; ancient human genetic variants on reg. activity in 1000s of cell types</vt:lpstr>
      <vt:lpstr>Democratizing ML for genomics: http://kipoi.org/ </vt:lpstr>
      <vt:lpstr>Summary</vt:lpstr>
      <vt:lpstr>Kundaje 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ANSHUL KUNDAJE</dc:creator>
  <cp:lastModifiedBy>Aman Sanjiv Patel</cp:lastModifiedBy>
  <cp:revision>672</cp:revision>
  <dcterms:created xsi:type="dcterms:W3CDTF">2016-06-22T19:41:42Z</dcterms:created>
  <dcterms:modified xsi:type="dcterms:W3CDTF">2024-03-20T21:38:12Z</dcterms:modified>
</cp:coreProperties>
</file>